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96" r:id="rId4"/>
  </p:sldMasterIdLst>
  <p:notesMasterIdLst>
    <p:notesMasterId r:id="rId9"/>
  </p:notesMasterIdLst>
  <p:sldIdLst>
    <p:sldId id="1661" r:id="rId5"/>
    <p:sldId id="1691" r:id="rId6"/>
    <p:sldId id="1404" r:id="rId7"/>
    <p:sldId id="1658"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D8EECE"/>
    <a:srgbClr val="EDF7E9"/>
    <a:srgbClr val="6699FF"/>
    <a:srgbClr val="9999FF"/>
    <a:srgbClr val="99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074" autoAdjust="0"/>
    <p:restoredTop sz="97527" autoAdjust="0"/>
  </p:normalViewPr>
  <p:slideViewPr>
    <p:cSldViewPr>
      <p:cViewPr>
        <p:scale>
          <a:sx n="80" d="100"/>
          <a:sy n="80" d="100"/>
        </p:scale>
        <p:origin x="-768" y="-1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4" tIns="45717" rIns="91434" bIns="45717" rtlCol="0"/>
          <a:lstStyle>
            <a:lvl1pPr algn="r">
              <a:defRPr sz="1200"/>
            </a:lvl1pPr>
          </a:lstStyle>
          <a:p>
            <a:fld id="{3F2D28A0-6F62-4A73-959C-6359E5DDD042}" type="datetimeFigureOut">
              <a:rPr kumimoji="1" lang="ja-JP" altLang="en-US" smtClean="0"/>
              <a:t>2018/2/13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a:defRPr sz="1200"/>
            </a:lvl1pPr>
          </a:lstStyle>
          <a:p>
            <a:fld id="{51875A66-8240-4C7B-8F63-ACC40D2513BA}" type="slidenum">
              <a:rPr kumimoji="1" lang="ja-JP" altLang="en-US" smtClean="0"/>
              <a:t>‹#›</a:t>
            </a:fld>
            <a:endParaRPr kumimoji="1" lang="ja-JP" altLang="en-US"/>
          </a:p>
        </p:txBody>
      </p:sp>
    </p:spTree>
    <p:extLst>
      <p:ext uri="{BB962C8B-B14F-4D97-AF65-F5344CB8AC3E}">
        <p14:creationId xmlns:p14="http://schemas.microsoft.com/office/powerpoint/2010/main" val="31366482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3141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80443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73175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93444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596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65686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5728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83276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1663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7586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3114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654AF-DE53-4D28-BB8B-1507640BFA94}" type="datetimeFigureOut">
              <a:rPr lang="ja-JP" altLang="en-US" smtClean="0">
                <a:solidFill>
                  <a:prstClr val="black">
                    <a:tint val="75000"/>
                  </a:prstClr>
                </a:solidFill>
              </a:rPr>
              <a:pPr/>
              <a:t>2018/2/13</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885262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p:cNvGraphicFramePr>
            <a:graphicFrameLocks noGrp="1"/>
          </p:cNvGraphicFramePr>
          <p:nvPr>
            <p:extLst>
              <p:ext uri="{D42A27DB-BD31-4B8C-83A1-F6EECF244321}">
                <p14:modId xmlns:p14="http://schemas.microsoft.com/office/powerpoint/2010/main" val="725367495"/>
              </p:ext>
            </p:extLst>
          </p:nvPr>
        </p:nvGraphicFramePr>
        <p:xfrm>
          <a:off x="323528" y="1412777"/>
          <a:ext cx="8604000" cy="3119538"/>
        </p:xfrm>
        <a:graphic>
          <a:graphicData uri="http://schemas.openxmlformats.org/drawingml/2006/table">
            <a:tbl>
              <a:tblPr firstRow="1" firstCol="1" bandRow="1" bandCol="1"/>
              <a:tblGrid>
                <a:gridCol w="1080000"/>
                <a:gridCol w="1080000"/>
                <a:gridCol w="720000"/>
                <a:gridCol w="1980000"/>
                <a:gridCol w="1980000"/>
                <a:gridCol w="1224000"/>
                <a:gridCol w="540000"/>
              </a:tblGrid>
              <a:tr h="192238">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　　取組み実績</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900" b="1"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4373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2149442">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主要事業マネジメントシートの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P33</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35</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事業重点化をサポートする機能として、各部局（長）が、主要事業マネジメントシートを活用し、事業優先性、事業選択、事業効果（費用対効果）の</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ja-JP" sz="900" kern="100" dirty="0" err="1">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つの</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観点から、継続的に点検（</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PDCA</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）を進める仕組みを導入します。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経営</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課</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pPr>
                      <a:r>
                        <a:rPr lang="ja-JP" altLang="en-US"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主要</a:t>
                      </a:r>
                      <a: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事業マネジメントシートの</a:t>
                      </a: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 </a:t>
                      </a:r>
                      <a:r>
                        <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済</a:t>
                      </a:r>
                      <a:r>
                        <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72000" indent="-457200" algn="l">
                        <a:lnSpc>
                          <a:spcPct val="100000"/>
                        </a:lnSpc>
                      </a:pP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pPr>
                      <a:r>
                        <a:rPr lang="ja-JP" altLang="en-US" sz="9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・平成</a:t>
                      </a:r>
                      <a:r>
                        <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27</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年度当初予算編成より導入</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pP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済み</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◆活用効果の検討と事業の重点化に向けた改善（様式の見直し等）</a:t>
                      </a:r>
                      <a:endParaRPr kumimoji="1" lang="en-US"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kern="1200" dirty="0" smtClean="0">
                        <a:solidFill>
                          <a:schemeClr val="tx1"/>
                        </a:solidFill>
                        <a:effectLst/>
                        <a:latin typeface="ＭＳ 明朝" panose="02020609040205080304" pitchFamily="17" charset="-128"/>
                        <a:ea typeface="ＭＳ 明朝" panose="02020609040205080304" pitchFamily="17"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kern="12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kern="12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・マネジメントシート及びマニュアルの</a:t>
                      </a:r>
                      <a:endPar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改訂（</a:t>
                      </a:r>
                      <a:r>
                        <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8</a:t>
                      </a:r>
                      <a:r>
                        <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・平成</a:t>
                      </a:r>
                      <a:r>
                        <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28</a:t>
                      </a:r>
                      <a:r>
                        <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年度の当初予算要求及び知</a:t>
                      </a:r>
                      <a:endPar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kern="12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事重点事業に活用</a:t>
                      </a:r>
                      <a:r>
                        <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(11</a:t>
                      </a:r>
                      <a:r>
                        <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a:t>
                      </a:r>
                      <a:r>
                        <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r>
                        <a:rPr kumimoji="1" lang="en-US" altLang="ja-JP"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p>
                    <a:p>
                      <a:pPr marL="72000" marR="0" indent="-457200" algn="l" defTabSz="914400" rtl="0" eaLnBrk="1" fontAlgn="auto" latinLnBrk="0" hangingPunct="1">
                        <a:lnSpc>
                          <a:spcPct val="100000"/>
                        </a:lnSpc>
                        <a:spcBef>
                          <a:spcPts val="0"/>
                        </a:spcBef>
                        <a:spcAft>
                          <a:spcPts val="0"/>
                        </a:spcAft>
                        <a:buClrTx/>
                        <a:buSzTx/>
                        <a:buFontTx/>
                        <a:buNone/>
                        <a:tabLst/>
                        <a:defRPr/>
                      </a:pPr>
                      <a:endParaRPr kumimoji="1" lang="ja-JP" altLang="en-US" sz="900" kern="12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rgbClr val="FF0000"/>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・各部局において、優先性や効果の  </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高い事業への組み換え（重点化）を </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行う仕組みの検討・実施</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・各部局長のマネジメントのツールと　　</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して活用</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・平成</a:t>
                      </a:r>
                      <a:r>
                        <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30</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年度当初予算要求より、成果指標の実績に対する自己評価を実施</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・指標設定の状況について、整理のうえ、ＨＰで公表</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a:t>
            </a: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5608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（１）事業重点化（組み換え）の推進　①成果重視による事業選択</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右矢印 49"/>
          <p:cNvSpPr/>
          <p:nvPr/>
        </p:nvSpPr>
        <p:spPr>
          <a:xfrm>
            <a:off x="3539380" y="3146472"/>
            <a:ext cx="4824536" cy="216024"/>
          </a:xfrm>
          <a:prstGeom prst="rightArrow">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solidFill>
                <a:srgbClr val="FF0000"/>
              </a:solidFill>
            </a:endParaRPr>
          </a:p>
        </p:txBody>
      </p: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3</a:t>
            </a:r>
          </a:p>
        </p:txBody>
      </p:sp>
    </p:spTree>
    <p:extLst>
      <p:ext uri="{BB962C8B-B14F-4D97-AF65-F5344CB8AC3E}">
        <p14:creationId xmlns:p14="http://schemas.microsoft.com/office/powerpoint/2010/main" val="3996251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p:cNvGraphicFramePr>
            <a:graphicFrameLocks noGrp="1"/>
          </p:cNvGraphicFramePr>
          <p:nvPr>
            <p:extLst>
              <p:ext uri="{D42A27DB-BD31-4B8C-83A1-F6EECF244321}">
                <p14:modId xmlns:p14="http://schemas.microsoft.com/office/powerpoint/2010/main" val="4025120317"/>
              </p:ext>
            </p:extLst>
          </p:nvPr>
        </p:nvGraphicFramePr>
        <p:xfrm>
          <a:off x="323528" y="1412777"/>
          <a:ext cx="8604000" cy="4491138"/>
        </p:xfrm>
        <a:graphic>
          <a:graphicData uri="http://schemas.openxmlformats.org/drawingml/2006/table">
            <a:tbl>
              <a:tblPr firstRow="1" firstCol="1" bandRow="1" bandCol="1"/>
              <a:tblGrid>
                <a:gridCol w="1080000"/>
                <a:gridCol w="1080000"/>
                <a:gridCol w="720000"/>
                <a:gridCol w="1980000"/>
                <a:gridCol w="1980000"/>
                <a:gridCol w="1224000"/>
                <a:gridCol w="540000"/>
              </a:tblGrid>
              <a:tr h="192238">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　　取組み実績</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900" b="1"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4373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944216">
                <a:tc>
                  <a:txBody>
                    <a:bodyPr/>
                    <a:lstStyle/>
                    <a:p>
                      <a:pPr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新公会計制度</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活用したコストパフォーマンス評価</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P36</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新公会計制度を活用し、単位あたりの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コスト</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を算出することにより、</a:t>
                      </a:r>
                      <a:r>
                        <a:rPr lang="ja-JP" altLang="en-US" sz="900" u="none" strike="noStrike" kern="1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事業の効率性やコストパフォーマンスを計測するとともに、</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各部局（長）が、</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当初</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の目標との達成度合い、経年変化等を比較することで、各事業の達成度合い</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と</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その</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効率性の「見える化」を行い、点検指標として活用します。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会計局</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会計</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指導課</a:t>
                      </a:r>
                      <a:endParaRPr lang="ja-JP" sz="900" u="none" strike="sngStrike" kern="100"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各部局</a:t>
                      </a:r>
                      <a: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において、主要事業マネジメントシート</a:t>
                      </a: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a:t>
                      </a:r>
                      <a:r>
                        <a:rPr lang="ja-JP" altLang="en-US" sz="9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新公会計制度を活用した</a:t>
                      </a: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コスト分析</a:t>
                      </a: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」を記載</a:t>
                      </a:r>
                      <a:r>
                        <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済</a:t>
                      </a:r>
                      <a:r>
                        <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・マニュアルの改訂やフルコスト分析</a:t>
                      </a:r>
                      <a:endPar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に必要な情報の提供を行い、各部</a:t>
                      </a:r>
                      <a:endPar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局において「フルコスト分析」を実施</a:t>
                      </a:r>
                      <a:endPar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◆活用効果の検討と改善（様式の見直し等）</a:t>
                      </a:r>
                      <a:endParaRPr lang="en-US" altLang="ja-JP" sz="900" strike="sngStrike"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・マネジメントシート及びマニュアルの</a:t>
                      </a:r>
                      <a:endPar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改訂（</a:t>
                      </a:r>
                      <a:r>
                        <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8</a:t>
                      </a: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ja-JP"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lvl="0" indent="-457200" algn="l" defTabSz="914400" rtl="0" eaLnBrk="1" fontAlgn="auto" latinLnBrk="0" hangingPunct="1">
                        <a:lnSpc>
                          <a:spcPct val="100000"/>
                        </a:lnSpc>
                        <a:spcBef>
                          <a:spcPts val="0"/>
                        </a:spcBef>
                        <a:spcAft>
                          <a:spcPts val="0"/>
                        </a:spcAft>
                        <a:buClrTx/>
                        <a:buSzTx/>
                        <a:buFontTx/>
                        <a:buNone/>
                        <a:tabLst/>
                        <a:defRPr/>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・「新公会計制度指標分析の手引き」の策定</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⇒財務指標（資産老朽化比率など）、単位当たりコスト（フルコスト分析）の経年データの分析手法や分析事例を紹介した「新公会計制度指標分析の手引き」を平成</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29</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年３月に策定。</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lvl="0" indent="-457200" algn="l" defTabSz="914400" rtl="0" eaLnBrk="1" fontAlgn="auto" latinLnBrk="0" hangingPunct="1">
                        <a:lnSpc>
                          <a:spcPct val="100000"/>
                        </a:lnSpc>
                        <a:spcBef>
                          <a:spcPts val="0"/>
                        </a:spcBef>
                        <a:spcAft>
                          <a:spcPts val="0"/>
                        </a:spcAft>
                        <a:buClrTx/>
                        <a:buSzTx/>
                        <a:buFontTx/>
                        <a:buNone/>
                        <a:tabLst/>
                        <a:defRPr/>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・職員の会計リテラシーの向上を図るための指標分析研修等の</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実施</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tab pos="1081088" algn="l"/>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各部局担当者を対象に、公認会計士を講師に招いて、「新公会計制度指標分析の手引き」をもとにした指標分析研修等を実施し、職員の会計リテラシーの向上を図っている。各部局においては、これらを所管事業の点検指標として活用。</a:t>
                      </a:r>
                      <a:endParaRPr lang="ja-JP" sz="900" strike="noStrik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a:t>
            </a: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5608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（１）事業重点化（組み換え）の推進　①成果重視による事業選択</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4</a:t>
            </a:r>
          </a:p>
        </p:txBody>
      </p:sp>
      <p:sp>
        <p:nvSpPr>
          <p:cNvPr id="12" name="右矢印 11"/>
          <p:cNvSpPr/>
          <p:nvPr/>
        </p:nvSpPr>
        <p:spPr>
          <a:xfrm>
            <a:off x="3419872" y="3392996"/>
            <a:ext cx="4927321" cy="216024"/>
          </a:xfrm>
          <a:prstGeom prst="rightArrow">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solidFill>
                <a:srgbClr val="FF0000"/>
              </a:solidFill>
            </a:endParaRPr>
          </a:p>
        </p:txBody>
      </p:sp>
    </p:spTree>
    <p:extLst>
      <p:ext uri="{BB962C8B-B14F-4D97-AF65-F5344CB8AC3E}">
        <p14:creationId xmlns:p14="http://schemas.microsoft.com/office/powerpoint/2010/main" val="27624352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5608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（１）事業重点化（組み換え）の推進　①成果重視による事業選択</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678996371"/>
              </p:ext>
            </p:extLst>
          </p:nvPr>
        </p:nvGraphicFramePr>
        <p:xfrm>
          <a:off x="251520" y="1412776"/>
          <a:ext cx="8604000" cy="2433738"/>
        </p:xfrm>
        <a:graphic>
          <a:graphicData uri="http://schemas.openxmlformats.org/drawingml/2006/table">
            <a:tbl>
              <a:tblPr firstRow="1" firstCol="1" bandRow="1" bandCol="1"/>
              <a:tblGrid>
                <a:gridCol w="1080000"/>
                <a:gridCol w="1080000"/>
                <a:gridCol w="720000"/>
                <a:gridCol w="1980000"/>
                <a:gridCol w="1980000"/>
                <a:gridCol w="1224000"/>
                <a:gridCol w="540000"/>
              </a:tblGrid>
              <a:tr h="198880">
                <a:tc rowSpan="2">
                  <a:txBody>
                    <a:bodyPr/>
                    <a:lstStyle/>
                    <a:p>
                      <a:pPr algn="ctr">
                        <a:spcAft>
                          <a:spcPts val="0"/>
                        </a:spcAft>
                      </a:pPr>
                      <a:r>
                        <a:rPr lang="ja-JP"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取組み実績</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517619">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予算編成過程における部局の創意工夫を促す仕組みの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P38</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メリットシステムの導入など、部局長が主体的なマネジメントを発揮し、その実効性を高めるための仕組みづくりについて、様々な角度から検討を進めます。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行政経営課</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広告</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事業におけるメリットシステムの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済</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・平成</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27</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年度当初予算編成から実施</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（予算編成要領に明記）</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pPr>
                      <a:r>
                        <a:rPr lang="ja-JP" altLang="en-US"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部局</a:t>
                      </a:r>
                      <a: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の創意工夫を促す仕組みの検討 </a:t>
                      </a: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・経常的経費のシーリング以上の</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削減額を、政策的経費の財源に</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活用できる仕組みを平成</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28</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年度当</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初予算</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編成で導入</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smtClean="0">
              <a:solidFill>
                <a:prstClr val="black"/>
              </a:solidFill>
              <a:latin typeface="Arial" pitchFamily="34" charset="0"/>
              <a:cs typeface="ＭＳ Ｐゴシック" pitchFamily="50" charset="-128"/>
            </a:endParaRPr>
          </a:p>
        </p:txBody>
      </p:sp>
      <p:sp>
        <p:nvSpPr>
          <p:cNvPr id="12" name="正方形/長方形 11"/>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5 </a:t>
            </a:r>
            <a:endParaRPr lang="en-US" altLang="ja-JP" dirty="0">
              <a:solidFill>
                <a:prstClr val="black"/>
              </a:solidFill>
            </a:endParaRPr>
          </a:p>
        </p:txBody>
      </p:sp>
      <p:cxnSp>
        <p:nvCxnSpPr>
          <p:cNvPr id="13" name="直線矢印コネクタ 12"/>
          <p:cNvCxnSpPr/>
          <p:nvPr/>
        </p:nvCxnSpPr>
        <p:spPr>
          <a:xfrm>
            <a:off x="3347864" y="3043629"/>
            <a:ext cx="4968552" cy="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281320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383310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（１）事業重点化（組み換え）の推進　②ストックの活用</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smtClean="0">
              <a:solidFill>
                <a:prstClr val="black"/>
              </a:solidFill>
              <a:latin typeface="Arial" pitchFamily="34" charset="0"/>
              <a:cs typeface="ＭＳ Ｐゴシック"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035807759"/>
              </p:ext>
            </p:extLst>
          </p:nvPr>
        </p:nvGraphicFramePr>
        <p:xfrm>
          <a:off x="296044" y="1257727"/>
          <a:ext cx="8496040" cy="4893289"/>
        </p:xfrm>
        <a:graphic>
          <a:graphicData uri="http://schemas.openxmlformats.org/drawingml/2006/table">
            <a:tbl>
              <a:tblPr firstRow="1" firstCol="1" bandRow="1" bandCol="1"/>
              <a:tblGrid>
                <a:gridCol w="1080120"/>
                <a:gridCol w="1080000"/>
                <a:gridCol w="864000"/>
                <a:gridCol w="1872208"/>
                <a:gridCol w="1872000"/>
                <a:gridCol w="1187712"/>
                <a:gridCol w="540000"/>
              </a:tblGrid>
              <a:tr h="231553">
                <a:tc rowSpan="2">
                  <a:txBody>
                    <a:bodyPr/>
                    <a:lstStyle/>
                    <a:p>
                      <a:pPr algn="ctr">
                        <a:spcAft>
                          <a:spcPts val="0"/>
                        </a:spcAft>
                      </a:pPr>
                      <a:r>
                        <a:rPr lang="ja-JP"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取組み実績</a:t>
                      </a:r>
                      <a:endPar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9358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4368151">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公共施設等の最適な経営管理（ファシリティマネジメント）の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P40</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41</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kumimoji="1"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900"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施設等をできる限り長期にわたり安全・安心に利用できるよう、計画的に管理・修繕</a:t>
                      </a:r>
                      <a:r>
                        <a:rPr lang="ja-JP" altLang="en-US" sz="900" kern="0" dirty="0" smtClean="0">
                          <a:ln w="3175" cmpd="sng">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（予防保全）、</a:t>
                      </a:r>
                      <a:r>
                        <a:rPr kumimoji="0" lang="ja-JP" altLang="en-US" sz="900"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長寿命化することによって、</a:t>
                      </a:r>
                      <a:r>
                        <a:rPr lang="ja-JP" altLang="en-US" sz="900" kern="0" dirty="0" smtClean="0">
                          <a:ln w="3175" cmpd="sng">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施設等の建設や維持管理等に要する総費用（ライフサイクルコスト）の縮減と、施設等の建替時期の分散による毎年度の財政負担を平準化します。</a:t>
                      </a:r>
                      <a:endParaRPr lang="en-US" altLang="ja-JP" sz="900" kern="0" dirty="0" smtClean="0">
                        <a:ln w="3175" cmpd="sng">
                          <a:noFill/>
                        </a:ln>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また、</a:t>
                      </a:r>
                      <a:r>
                        <a:rPr kumimoji="0" lang="ja-JP" altLang="en-US" sz="900"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公共施設等の劣化や利用状況等を把握しながら、既存施設等の有効活用（組み換え）や総量の最適化を図ることによって、</a:t>
                      </a:r>
                      <a:r>
                        <a:rPr kumimoji="0" lang="ja-JP" altLang="en-US" sz="900" kern="0" dirty="0" smtClean="0">
                          <a:ln w="3175" cmpd="sng">
                            <a:noFill/>
                          </a:ln>
                          <a:solidFill>
                            <a:schemeClr val="tx1"/>
                          </a:solidFill>
                          <a:latin typeface="Meiryo UI" panose="020B0604030504040204" pitchFamily="50" charset="-128"/>
                          <a:ea typeface="Meiryo UI" panose="020B0604030504040204" pitchFamily="50" charset="-128"/>
                          <a:cs typeface="Meiryo UI" panose="020B0604030504040204" pitchFamily="50" charset="-128"/>
                        </a:rPr>
                        <a:t>必要とされる規模への適正化・縮小や低未利用財産の有効活用・売却などにより、新たな施策展開につなげます。</a:t>
                      </a:r>
                      <a:endParaRPr kumimoji="0" lang="en-US" altLang="ja-JP" sz="900" kern="0" dirty="0" smtClean="0">
                        <a:ln w="3175" cmpd="sng">
                          <a:noFill/>
                        </a:ln>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33350"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財政課</a:t>
                      </a:r>
                    </a:p>
                    <a:p>
                      <a:pPr algn="just">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経営</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課</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財産活用課</a:t>
                      </a:r>
                    </a:p>
                    <a:p>
                      <a:pPr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住宅まちづくり部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公共建築室</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ファシリティマネジメント基本方針』（仮称</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）の策定</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（※（仮称）都市基盤施設長寿命化計画など各部局が作成するファシリティマネジメント関連の計画との整合を図る</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・ファシリティマネジメント推進会議</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の設置（</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5</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大阪府</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ファシリティマネジメント基</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本方針</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の策定（</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11</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◆財産の基本情報（公有財産台帳）のほか保全情報等のデータ把握・一元的管理</a:t>
                      </a: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・長寿命化の技術検討に関する</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ワーキンググループの設置 </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11</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・劣化度調査項目等の選定</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基本</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方針に基づくマネジメントの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80975" indent="-9525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80975" indent="-9525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80975" indent="-9525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80975" indent="-180975" algn="l">
                        <a:lnSpc>
                          <a:spcPct val="100000"/>
                        </a:lnSpc>
                        <a:spcAft>
                          <a:spcPts val="0"/>
                        </a:spcAft>
                      </a:pP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endPar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endPar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・建築後</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25</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年目・</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50</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年目を迎える</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36</a:t>
                      </a:r>
                    </a:p>
                    <a:p>
                      <a:pPr marL="180975" indent="-180975"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施設並びに有効活用を点検する</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38</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施設について、施設の活用方</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針をとりまとめ</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80975" indent="-180975"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r>
                        <a:rPr kumimoji="1" lang="ja-JP" altLang="en-US" sz="900" baseline="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a:t>
                      </a:r>
                      <a:endParaRPr kumimoji="1" lang="en-US" altLang="ja-JP" sz="900" baseline="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endParaRPr kumimoji="1" lang="en-US" altLang="ja-JP" sz="900" baseline="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r>
                        <a:rPr kumimoji="1" lang="ja-JP" altLang="en-US" sz="900" baseline="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a:t>
                      </a:r>
                      <a:endParaRPr kumimoji="1" lang="en-US" altLang="ja-JP" sz="900" baseline="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r>
                        <a:rPr kumimoji="1" lang="ja-JP" altLang="en-US"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・技術検討ＷＧにて劣化度調査項</a:t>
                      </a:r>
                      <a:endParaRPr kumimoji="1"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r>
                        <a:rPr kumimoji="1"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目等</a:t>
                      </a:r>
                      <a:r>
                        <a:rPr lang="ja-JP" altLang="en-US"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及び保全情報等の集約項目</a:t>
                      </a:r>
                      <a:endParaRPr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r>
                        <a:rPr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選定、集約方法をまとめた</a:t>
                      </a:r>
                      <a:endParaRPr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endParaRPr kumimoji="1"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tabLst>
                          <a:tab pos="990600" algn="l"/>
                        </a:tabLst>
                      </a:pPr>
                      <a:r>
                        <a:rPr kumimoji="1" lang="ja-JP" altLang="en-US"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・学校、警察、その他施設（計</a:t>
                      </a:r>
                      <a:r>
                        <a:rPr kumimoji="1"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164</a:t>
                      </a:r>
                    </a:p>
                    <a:p>
                      <a:pPr marL="180975" indent="-180975">
                        <a:tabLst>
                          <a:tab pos="990600" algn="l"/>
                        </a:tabLst>
                      </a:pPr>
                      <a:r>
                        <a:rPr kumimoji="1"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棟）について劣化度調査、中長期</a:t>
                      </a:r>
                      <a:endParaRPr kumimoji="1"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tabLst>
                          <a:tab pos="990600" algn="l"/>
                        </a:tabLst>
                      </a:pPr>
                      <a:r>
                        <a:rPr kumimoji="1" lang="en-US" altLang="ja-JP"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保全計画</a:t>
                      </a:r>
                      <a:r>
                        <a:rPr kumimoji="1" lang="ja-JP" altLang="en-US" sz="900" strike="noStrike" baseline="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（案）をとりまとめ</a:t>
                      </a:r>
                      <a:endParaRPr kumimoji="1" lang="en-US" altLang="ja-JP" sz="900" strike="noStrike" baseline="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pPr marL="180975" indent="-180975">
                        <a:tabLst>
                          <a:tab pos="990600" algn="l"/>
                        </a:tabLs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FF0000"/>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・建築後</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25</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年目・</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50</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年目を迎える施設等</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75</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施設並びに有効活用を点検する</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16</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施設について、施設の活用方針をとりまとめ</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FF0000"/>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FF0000"/>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FF0000"/>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・学校、警察、その他施設（計</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328</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棟）について劣化度調査及び中長期保全計画（案）をとりまとめ</a:t>
                      </a:r>
                      <a:endParaRPr lang="ja-JP"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9" name="右矢印 18"/>
          <p:cNvSpPr/>
          <p:nvPr/>
        </p:nvSpPr>
        <p:spPr>
          <a:xfrm>
            <a:off x="5220071" y="2564904"/>
            <a:ext cx="3024336" cy="20650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2" name="正方形/長方形 11"/>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6</a:t>
            </a:r>
          </a:p>
        </p:txBody>
      </p:sp>
      <p:sp>
        <p:nvSpPr>
          <p:cNvPr id="13" name="右矢印 12"/>
          <p:cNvSpPr/>
          <p:nvPr/>
        </p:nvSpPr>
        <p:spPr>
          <a:xfrm>
            <a:off x="3563889" y="4146584"/>
            <a:ext cx="4669578" cy="216024"/>
          </a:xfrm>
          <a:prstGeom prst="rightArrow">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srgbClr val="FF0000"/>
              </a:solidFill>
            </a:endParaRPr>
          </a:p>
        </p:txBody>
      </p:sp>
      <p:sp>
        <p:nvSpPr>
          <p:cNvPr id="10" name="正方形/長方形 9"/>
          <p:cNvSpPr/>
          <p:nvPr/>
        </p:nvSpPr>
        <p:spPr>
          <a:xfrm>
            <a:off x="6443138" y="4362608"/>
            <a:ext cx="1296144" cy="28304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劣化度調査を実施</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7155434" y="5517232"/>
            <a:ext cx="1277094" cy="230832"/>
          </a:xfrm>
          <a:prstGeom prst="rect">
            <a:avLst/>
          </a:prstGeom>
          <a:noFill/>
          <a:ln>
            <a:noFill/>
          </a:ln>
        </p:spPr>
        <p:txBody>
          <a:bodyPr wrap="square" rtlCol="0">
            <a:spAutoFit/>
          </a:bodyPr>
          <a:lstStyle/>
          <a:p>
            <a:r>
              <a:rPr lang="ja-JP" altLang="en-US" sz="900" dirty="0" smtClean="0">
                <a:solidFill>
                  <a:srgbClr val="FF0000"/>
                </a:solidFill>
                <a:latin typeface="ＭＳ Ｐ明朝" panose="02020600040205080304" pitchFamily="18" charset="-128"/>
                <a:ea typeface="ＭＳ Ｐ明朝" panose="02020600040205080304" pitchFamily="18" charset="-128"/>
              </a:rPr>
              <a:t>　</a:t>
            </a:r>
            <a:endParaRPr lang="ja-JP" altLang="en-US" sz="900" dirty="0">
              <a:solidFill>
                <a:srgbClr val="FF0000"/>
              </a:solidFill>
              <a:latin typeface="ＭＳ Ｐ明朝" panose="02020600040205080304" pitchFamily="18" charset="-128"/>
              <a:ea typeface="ＭＳ Ｐ明朝" panose="02020600040205080304" pitchFamily="18" charset="-128"/>
            </a:endParaRPr>
          </a:p>
        </p:txBody>
      </p:sp>
      <p:cxnSp>
        <p:nvCxnSpPr>
          <p:cNvPr id="15" name="直線矢印コネクタ 14"/>
          <p:cNvCxnSpPr/>
          <p:nvPr/>
        </p:nvCxnSpPr>
        <p:spPr>
          <a:xfrm flipV="1">
            <a:off x="3491880" y="2649325"/>
            <a:ext cx="1717249" cy="18829"/>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94157406"/>
      </p:ext>
    </p:extLst>
  </p:cSld>
  <p:clrMapOvr>
    <a:masterClrMapping/>
  </p:clrMapOvr>
  <p:timing>
    <p:tnLst>
      <p:par>
        <p:cTn id="1" dur="indefinite" restart="never" nodeType="tmRoot"/>
      </p:par>
    </p:tnLst>
  </p:timing>
</p:sld>
</file>

<file path=ppt/theme/theme1.xml><?xml version="1.0" encoding="utf-8"?>
<a:theme xmlns:a="http://schemas.openxmlformats.org/drawingml/2006/main" name="4_Office ​​テーマ">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EF5C6CA66625842BD9EABBB207E7DCF" ma:contentTypeVersion="0" ma:contentTypeDescription="新しいドキュメントを作成します。" ma:contentTypeScope="" ma:versionID="19e100ba22bd90536024203d1e7e716f">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D13421D-47B8-4EE1-AFD8-43F894A84F80}">
  <ds:schemaRefs>
    <ds:schemaRef ds:uri="http://schemas.microsoft.com/sharepoint/v3/contenttype/forms"/>
  </ds:schemaRefs>
</ds:datastoreItem>
</file>

<file path=customXml/itemProps2.xml><?xml version="1.0" encoding="utf-8"?>
<ds:datastoreItem xmlns:ds="http://schemas.openxmlformats.org/officeDocument/2006/customXml" ds:itemID="{B532240C-9678-49BC-876E-9028F5F0CBF7}">
  <ds:schemaRef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54BAA375-4434-4683-9766-7CA0A63058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18664</TotalTime>
  <Words>705</Words>
  <Application>Microsoft Office PowerPoint</Application>
  <PresentationFormat>画面に合わせる (4:3)</PresentationFormat>
  <Paragraphs>248</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4_Office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竹岡　佐和子</dc:creator>
  <cp:lastModifiedBy>HOSTNAME</cp:lastModifiedBy>
  <cp:revision>413</cp:revision>
  <cp:lastPrinted>2018-02-05T10:56:29Z</cp:lastPrinted>
  <dcterms:created xsi:type="dcterms:W3CDTF">2014-06-17T12:02:58Z</dcterms:created>
  <dcterms:modified xsi:type="dcterms:W3CDTF">2018-02-13T08:43:05Z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0x010100FEF5C6CA66625842BD9EABBB207E7DCF</vt:lpwstr>
  </property>
</Properties>
</file>