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6" r:id="rId4"/>
    <p:sldMasterId id="2147483708" r:id="rId5"/>
    <p:sldMasterId id="2147483720" r:id="rId6"/>
  </p:sldMasterIdLst>
  <p:notesMasterIdLst>
    <p:notesMasterId r:id="rId58"/>
  </p:notesMasterIdLst>
  <p:sldIdLst>
    <p:sldId id="1584" r:id="rId7"/>
    <p:sldId id="1586" r:id="rId8"/>
    <p:sldId id="1588" r:id="rId9"/>
    <p:sldId id="1587" r:id="rId10"/>
    <p:sldId id="1470" r:id="rId11"/>
    <p:sldId id="1404" r:id="rId12"/>
    <p:sldId id="1624" r:id="rId13"/>
    <p:sldId id="1577" r:id="rId14"/>
    <p:sldId id="1578" r:id="rId15"/>
    <p:sldId id="1460" r:id="rId16"/>
    <p:sldId id="1621" r:id="rId17"/>
    <p:sldId id="1618" r:id="rId18"/>
    <p:sldId id="1619" r:id="rId19"/>
    <p:sldId id="1583" r:id="rId20"/>
    <p:sldId id="1411" r:id="rId21"/>
    <p:sldId id="1625" r:id="rId22"/>
    <p:sldId id="1579" r:id="rId23"/>
    <p:sldId id="1414" r:id="rId24"/>
    <p:sldId id="1620" r:id="rId25"/>
    <p:sldId id="1416" r:id="rId26"/>
    <p:sldId id="1570" r:id="rId27"/>
    <p:sldId id="1626" r:id="rId28"/>
    <p:sldId id="1627" r:id="rId29"/>
    <p:sldId id="1580" r:id="rId30"/>
    <p:sldId id="1573" r:id="rId31"/>
    <p:sldId id="1419" r:id="rId32"/>
    <p:sldId id="1574" r:id="rId33"/>
    <p:sldId id="1637" r:id="rId34"/>
    <p:sldId id="1638" r:id="rId35"/>
    <p:sldId id="1639" r:id="rId36"/>
    <p:sldId id="1575" r:id="rId37"/>
    <p:sldId id="1567" r:id="rId38"/>
    <p:sldId id="1568" r:id="rId39"/>
    <p:sldId id="1622" r:id="rId40"/>
    <p:sldId id="1576" r:id="rId41"/>
    <p:sldId id="1589" r:id="rId42"/>
    <p:sldId id="1628" r:id="rId43"/>
    <p:sldId id="1595" r:id="rId44"/>
    <p:sldId id="1596" r:id="rId45"/>
    <p:sldId id="1597" r:id="rId46"/>
    <p:sldId id="1598" r:id="rId47"/>
    <p:sldId id="1629" r:id="rId48"/>
    <p:sldId id="1599" r:id="rId49"/>
    <p:sldId id="1600" r:id="rId50"/>
    <p:sldId id="1623" r:id="rId51"/>
    <p:sldId id="1613" r:id="rId52"/>
    <p:sldId id="1631" r:id="rId53"/>
    <p:sldId id="1635" r:id="rId54"/>
    <p:sldId id="1636" r:id="rId55"/>
    <p:sldId id="1633" r:id="rId56"/>
    <p:sldId id="1634" r:id="rId5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074" autoAdjust="0"/>
    <p:restoredTop sz="97527" autoAdjust="0"/>
  </p:normalViewPr>
  <p:slideViewPr>
    <p:cSldViewPr>
      <p:cViewPr>
        <p:scale>
          <a:sx n="80" d="100"/>
          <a:sy n="80" d="100"/>
        </p:scale>
        <p:origin x="-768" y="4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61"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2017/2/14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2</a:t>
            </a:fld>
            <a:endParaRPr lang="ja-JP" altLang="en-US" dirty="0">
              <a:solidFill>
                <a:prstClr val="black"/>
              </a:solidFill>
            </a:endParaRPr>
          </a:p>
        </p:txBody>
      </p:sp>
    </p:spTree>
    <p:extLst>
      <p:ext uri="{BB962C8B-B14F-4D97-AF65-F5344CB8AC3E}">
        <p14:creationId xmlns:p14="http://schemas.microsoft.com/office/powerpoint/2010/main" val="137939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3</a:t>
            </a:fld>
            <a:endParaRPr lang="ja-JP" altLang="en-US" dirty="0">
              <a:solidFill>
                <a:prstClr val="black"/>
              </a:solidFill>
            </a:endParaRPr>
          </a:p>
        </p:txBody>
      </p:sp>
    </p:spTree>
    <p:extLst>
      <p:ext uri="{BB962C8B-B14F-4D97-AF65-F5344CB8AC3E}">
        <p14:creationId xmlns:p14="http://schemas.microsoft.com/office/powerpoint/2010/main" val="137939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37968BE-A1B1-47AA-9A8B-BF9103CFFD0C}" type="slidenum">
              <a:rPr lang="ja-JP" altLang="en-US" smtClean="0">
                <a:solidFill>
                  <a:prstClr val="black"/>
                </a:solidFill>
              </a:rPr>
              <a:pPr/>
              <a:t>23</a:t>
            </a:fld>
            <a:endParaRPr lang="ja-JP" altLang="en-US">
              <a:solidFill>
                <a:prstClr val="black"/>
              </a:solidFill>
            </a:endParaRPr>
          </a:p>
        </p:txBody>
      </p:sp>
    </p:spTree>
    <p:extLst>
      <p:ext uri="{BB962C8B-B14F-4D97-AF65-F5344CB8AC3E}">
        <p14:creationId xmlns:p14="http://schemas.microsoft.com/office/powerpoint/2010/main" val="291778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37968BE-A1B1-47AA-9A8B-BF9103CFFD0C}" type="slidenum">
              <a:rPr lang="ja-JP" altLang="en-US" smtClean="0">
                <a:solidFill>
                  <a:prstClr val="black"/>
                </a:solidFill>
              </a:rPr>
              <a:pPr/>
              <a:t>24</a:t>
            </a:fld>
            <a:endParaRPr lang="ja-JP" altLang="en-US">
              <a:solidFill>
                <a:prstClr val="black"/>
              </a:solidFill>
            </a:endParaRPr>
          </a:p>
        </p:txBody>
      </p:sp>
    </p:spTree>
    <p:extLst>
      <p:ext uri="{BB962C8B-B14F-4D97-AF65-F5344CB8AC3E}">
        <p14:creationId xmlns:p14="http://schemas.microsoft.com/office/powerpoint/2010/main" val="291778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141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44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3175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3444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6250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768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471521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166909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86831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34704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8660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5962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056253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888481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54079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500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568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572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327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663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586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114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85262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2017/2/14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29708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44588" y="2132856"/>
            <a:ext cx="7272808" cy="461665"/>
          </a:xfrm>
          <a:prstGeom prst="rect">
            <a:avLst/>
          </a:prstGeom>
          <a:noFill/>
        </p:spPr>
        <p:txBody>
          <a:bodyPr wrap="square" rtlCol="0">
            <a:spAutoFit/>
          </a:bodyPr>
          <a:lstStyle/>
          <a:p>
            <a:pPr algn="ct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行財政改革推進プラン（案）の取組み状況</a:t>
            </a:r>
            <a:endPar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オブジェクト 4"/>
          <p:cNvGraphicFramePr>
            <a:graphicFrameLocks noChangeAspect="1"/>
          </p:cNvGraphicFramePr>
          <p:nvPr/>
        </p:nvGraphicFramePr>
        <p:xfrm>
          <a:off x="161925" y="285750"/>
          <a:ext cx="428625" cy="361950"/>
        </p:xfrm>
        <a:graphic>
          <a:graphicData uri="http://schemas.openxmlformats.org/presentationml/2006/ole">
            <mc:AlternateContent xmlns:mc="http://schemas.openxmlformats.org/markup-compatibility/2006">
              <mc:Choice xmlns:v="urn:schemas-microsoft-com:vml" Requires="v">
                <p:oleObj spid="_x0000_s1198" r:id="rId3" imgW="914286" imgH="666667" progId="">
                  <p:embed/>
                </p:oleObj>
              </mc:Choice>
              <mc:Fallback>
                <p:oleObj r:id="rId3" imgW="914286" imgH="666667"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 y="285750"/>
                        <a:ext cx="428625" cy="361950"/>
                      </a:xfrm>
                      <a:prstGeom prst="rect">
                        <a:avLst/>
                      </a:prstGeom>
                      <a:noFill/>
                    </p:spPr>
                  </p:pic>
                </p:oleObj>
              </mc:Fallback>
            </mc:AlternateContent>
          </a:graphicData>
        </a:graphic>
      </p:graphicFrame>
      <p:sp>
        <p:nvSpPr>
          <p:cNvPr id="16" name="Text Box 4"/>
          <p:cNvSpPr txBox="1">
            <a:spLocks noChangeArrowheads="1"/>
          </p:cNvSpPr>
          <p:nvPr/>
        </p:nvSpPr>
        <p:spPr bwMode="auto">
          <a:xfrm>
            <a:off x="686015" y="332656"/>
            <a:ext cx="1147233" cy="37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ja-JP" altLang="en-US" sz="1900" b="0" i="0" u="none" strike="noStrike" baseline="0" dirty="0">
                <a:solidFill>
                  <a:srgbClr val="000000"/>
                </a:solidFill>
                <a:latin typeface="HG丸ｺﾞｼｯｸM-PRO"/>
                <a:ea typeface="HG丸ｺﾞｼｯｸM-PRO"/>
              </a:rPr>
              <a:t>大阪府</a:t>
            </a:r>
          </a:p>
        </p:txBody>
      </p:sp>
      <p:sp>
        <p:nvSpPr>
          <p:cNvPr id="17" name="テキスト ボックス 16"/>
          <p:cNvSpPr txBox="1"/>
          <p:nvPr/>
        </p:nvSpPr>
        <p:spPr>
          <a:xfrm>
            <a:off x="2663787" y="3037582"/>
            <a:ext cx="3888433" cy="461665"/>
          </a:xfrm>
          <a:prstGeom prst="rect">
            <a:avLst/>
          </a:prstGeom>
          <a:noFill/>
        </p:spPr>
        <p:txBody>
          <a:bodyPr wrap="square" rtlCol="0">
            <a:spAutoFit/>
          </a:bodyPr>
          <a:lstStyle/>
          <a:p>
            <a:pPr algn="ct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2690080" y="5592188"/>
            <a:ext cx="4032448" cy="400110"/>
          </a:xfrm>
          <a:prstGeom prst="rect">
            <a:avLst/>
          </a:prstGeom>
          <a:noFill/>
        </p:spPr>
        <p:txBody>
          <a:bodyPr wrap="square" rtlCol="0">
            <a:spAutoFit/>
          </a:bodyPr>
          <a:lstStyle/>
          <a:p>
            <a:pPr algn="ct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01884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1793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979835171"/>
              </p:ext>
            </p:extLst>
          </p:nvPr>
        </p:nvGraphicFramePr>
        <p:xfrm>
          <a:off x="251520" y="1340769"/>
          <a:ext cx="8532120" cy="3172486"/>
        </p:xfrm>
        <a:graphic>
          <a:graphicData uri="http://schemas.openxmlformats.org/drawingml/2006/table">
            <a:tbl>
              <a:tblPr firstRow="1" firstCol="1" bandRow="1" bandCol="1"/>
              <a:tblGrid>
                <a:gridCol w="1080120"/>
                <a:gridCol w="1080000"/>
                <a:gridCol w="792000"/>
                <a:gridCol w="1800000"/>
                <a:gridCol w="1800000"/>
                <a:gridCol w="1440000"/>
                <a:gridCol w="540000"/>
              </a:tblGrid>
              <a:tr h="18958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8958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978051">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府市連携の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P45</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大阪府市統合本部において取りまとめた、経営形態の見直し検討項目（</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項目及び類似・重複している行政サービス（</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項目に係る「基本的方向性（案）」の着実な実施を図ります</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副首都推進局</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基本的方向性（案）の実現に向けた具体化の取組みの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・府営住宅の大阪市への移管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・府立産業技術総合研究所、市立工業研究所を統合した大阪産業技術研究所の設立（平成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年４月予定）</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・府立公衆衛生研究所と市立環境科学研究所を統合した大阪健康安全基盤研究所の設立（平成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年４月予定）</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r>
              <a:tr h="792088">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「事務事業の共同化」や「日常業務の一体的運営」などの府市連携の取組みを推進します。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・実施中の連携を維持しつつ、新たに連携できるものがあれば合意に向け協議</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ctr">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solidFill>
                          <a:schemeClr val="tx1"/>
                        </a:solidFill>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直線矢印コネクタ 11"/>
          <p:cNvCxnSpPr/>
          <p:nvPr/>
        </p:nvCxnSpPr>
        <p:spPr>
          <a:xfrm>
            <a:off x="5004048" y="1916832"/>
            <a:ext cx="3240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004048" y="4077072"/>
            <a:ext cx="3240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6</a:t>
            </a:r>
            <a:endParaRPr lang="ja-JP" altLang="en-US" dirty="0">
              <a:solidFill>
                <a:prstClr val="black"/>
              </a:solidFill>
            </a:endParaRPr>
          </a:p>
        </p:txBody>
      </p:sp>
      <p:sp>
        <p:nvSpPr>
          <p:cNvPr id="3" name="テキスト ボックス 2"/>
          <p:cNvSpPr txBox="1"/>
          <p:nvPr/>
        </p:nvSpPr>
        <p:spPr>
          <a:xfrm>
            <a:off x="4932040" y="2132856"/>
            <a:ext cx="1872208" cy="369332"/>
          </a:xfrm>
          <a:prstGeom prst="rect">
            <a:avLst/>
          </a:prstGeom>
          <a:noFill/>
        </p:spPr>
        <p:txBody>
          <a:bodyPr wrap="square" rtlCol="0">
            <a:spAutoFit/>
          </a:bodyPr>
          <a:lstStyle/>
          <a:p>
            <a:pPr marL="72000" lvl="0" indent="-457200">
              <a:defRPr/>
            </a:pP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⇒・特別支援学校の府への一元化</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lvl="0" indent="-457200">
              <a:defRPr/>
            </a:pP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p:txBody>
      </p:sp>
    </p:spTree>
    <p:extLst>
      <p:ext uri="{BB962C8B-B14F-4D97-AF65-F5344CB8AC3E}">
        <p14:creationId xmlns:p14="http://schemas.microsoft.com/office/powerpoint/2010/main" val="2342623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50009785"/>
              </p:ext>
            </p:extLst>
          </p:nvPr>
        </p:nvGraphicFramePr>
        <p:xfrm>
          <a:off x="251520" y="1309822"/>
          <a:ext cx="8388512" cy="4409722"/>
        </p:xfrm>
        <a:graphic>
          <a:graphicData uri="http://schemas.openxmlformats.org/drawingml/2006/table">
            <a:tbl>
              <a:tblPr firstRow="1" firstCol="1" bandRow="1" bandCol="1"/>
              <a:tblGrid>
                <a:gridCol w="1080120">
                  <a:extLst>
                    <a:ext uri="{9D8B030D-6E8A-4147-A177-3AD203B41FA5}">
                      <a16:colId xmlns="" xmlns:a16="http://schemas.microsoft.com/office/drawing/2014/main" val="20000"/>
                    </a:ext>
                  </a:extLst>
                </a:gridCol>
                <a:gridCol w="1656184">
                  <a:extLst>
                    <a:ext uri="{9D8B030D-6E8A-4147-A177-3AD203B41FA5}">
                      <a16:colId xmlns="" xmlns:a16="http://schemas.microsoft.com/office/drawing/2014/main" val="20001"/>
                    </a:ext>
                  </a:extLst>
                </a:gridCol>
                <a:gridCol w="720080">
                  <a:extLst>
                    <a:ext uri="{9D8B030D-6E8A-4147-A177-3AD203B41FA5}">
                      <a16:colId xmlns="" xmlns:a16="http://schemas.microsoft.com/office/drawing/2014/main" val="20002"/>
                    </a:ext>
                  </a:extLst>
                </a:gridCol>
                <a:gridCol w="1728192">
                  <a:extLst>
                    <a:ext uri="{9D8B030D-6E8A-4147-A177-3AD203B41FA5}">
                      <a16:colId xmlns="" xmlns:a16="http://schemas.microsoft.com/office/drawing/2014/main" val="20003"/>
                    </a:ext>
                  </a:extLst>
                </a:gridCol>
                <a:gridCol w="1224136">
                  <a:extLst>
                    <a:ext uri="{9D8B030D-6E8A-4147-A177-3AD203B41FA5}">
                      <a16:colId xmlns="" xmlns:a16="http://schemas.microsoft.com/office/drawing/2014/main" val="20004"/>
                    </a:ext>
                  </a:extLst>
                </a:gridCol>
                <a:gridCol w="1331728">
                  <a:extLst>
                    <a:ext uri="{9D8B030D-6E8A-4147-A177-3AD203B41FA5}">
                      <a16:colId xmlns="" xmlns:a16="http://schemas.microsoft.com/office/drawing/2014/main" val="20005"/>
                    </a:ext>
                  </a:extLst>
                </a:gridCol>
                <a:gridCol w="648072">
                  <a:extLst>
                    <a:ext uri="{9D8B030D-6E8A-4147-A177-3AD203B41FA5}">
                      <a16:colId xmlns="" xmlns:a16="http://schemas.microsoft.com/office/drawing/2014/main" val="20006"/>
                    </a:ext>
                  </a:extLst>
                </a:gridCol>
              </a:tblGrid>
              <a:tr h="163765">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 xmlns:a16="http://schemas.microsoft.com/office/drawing/2014/main" val="10000"/>
                  </a:ext>
                </a:extLst>
              </a:tr>
              <a:tr h="16376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3699462">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P47</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【大阪府域地方税徴収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p>
                    <a:p>
                      <a:pPr indent="13335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市町との間で地方税徴収機構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を設立し、個人府民税の徴収向上を図るとともに、滞納整理の共同実施を行います。</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税務局</a:t>
                      </a: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・大阪府域地方税徴収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機構を設置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運営規模</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・参加</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町）</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効果額は、毎年度、市町から地方税徴収機構へ引継ぎを行うことから、引継がれる税額により変動する。</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当初見込</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・引継件数</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4,000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件、引継税額</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億円を前提として、</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①効果額（大阪府分）</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②効果額（府・市町合計）</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≪取組実績≫</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・引継件数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3,844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件、引継税額</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33.7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億円（当初比▲</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①効果額（大阪府分）本税で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億円。他に延滞金等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千万円の収入を確保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②効果額（府・市町合計）本税で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億４千万円。他に延滞金等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千万円の収入を確保</a:t>
                      </a:r>
                      <a:endParaRPr lang="ja-JP" sz="9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・同機構の運営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≪取組実績≫</a:t>
                      </a:r>
                    </a:p>
                    <a:p>
                      <a:pPr marL="72000" indent="-457200" algn="l">
                        <a:lnSpc>
                          <a:spcPct val="100000"/>
                        </a:lnSpc>
                        <a:spcAft>
                          <a:spcPts val="0"/>
                        </a:spcAft>
                      </a:pP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・引継件数</a:t>
                      </a:r>
                      <a:r>
                        <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3,817</a:t>
                      </a: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件、引継税額</a:t>
                      </a:r>
                      <a:r>
                        <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32.7</a:t>
                      </a: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億円（前年比▲</a:t>
                      </a:r>
                      <a:r>
                        <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lgn="l">
                        <a:lnSpc>
                          <a:spcPct val="100000"/>
                        </a:lnSpc>
                        <a:spcAft>
                          <a:spcPts val="0"/>
                        </a:spcAft>
                      </a:pP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・効果額については、前年度以上を確保できる見込み</a:t>
                      </a:r>
                      <a:endParaRPr lang="ja-JP" sz="900" b="0" u="none"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b="0" u="none"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b="0" u="none"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年度以降の取組内容等は事業実績を踏まえ平成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年度中に参加団体と協議</a:t>
                      </a: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19" name="右矢印 18"/>
          <p:cNvSpPr/>
          <p:nvPr/>
        </p:nvSpPr>
        <p:spPr>
          <a:xfrm>
            <a:off x="5436096" y="1774065"/>
            <a:ext cx="252028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7</a:t>
            </a:r>
            <a:endParaRPr lang="ja-JP" altLang="en-US" dirty="0">
              <a:solidFill>
                <a:prstClr val="black"/>
              </a:solidFill>
            </a:endParaRPr>
          </a:p>
        </p:txBody>
      </p:sp>
    </p:spTree>
    <p:extLst>
      <p:ext uri="{BB962C8B-B14F-4D97-AF65-F5344CB8AC3E}">
        <p14:creationId xmlns:p14="http://schemas.microsoft.com/office/powerpoint/2010/main" val="2927189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774065892"/>
              </p:ext>
            </p:extLst>
          </p:nvPr>
        </p:nvGraphicFramePr>
        <p:xfrm>
          <a:off x="322713" y="1296065"/>
          <a:ext cx="8389159" cy="5085263"/>
        </p:xfrm>
        <a:graphic>
          <a:graphicData uri="http://schemas.openxmlformats.org/drawingml/2006/table">
            <a:tbl>
              <a:tblPr firstRow="1" firstCol="1" bandRow="1" bandCol="1"/>
              <a:tblGrid>
                <a:gridCol w="1008927"/>
                <a:gridCol w="1728000"/>
                <a:gridCol w="648000"/>
                <a:gridCol w="2088232"/>
                <a:gridCol w="1188000"/>
                <a:gridCol w="1188000"/>
                <a:gridCol w="540000"/>
              </a:tblGrid>
              <a:tr h="1578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8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99829">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【地域維持管理連携プラットフォームの構築】</a:t>
                      </a: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土木</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所の管内毎に市町村や土木工学系大学等と情報共有を行い、インフラの維持管理ノウハウの共有や研修を通じて、技術連携・人材育成を図り、各管理者が責任をもって都市基盤施設の維持管理を行うこと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しま</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〔府と市町村〕</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・地域により特性が異なるインフ</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ラ維持管理に関する情報共有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・維持管理に関するノウハウの</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共有や研修実施による人材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育成</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・点検など維持管理業務の一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括発注の検討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〔行政と大学〕</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・府、市町村に対する技術的</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助言</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・インフラ維持管理のフィールド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やデータを活用した維持管理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技術の共同研究</a:t>
                      </a: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都市整備部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事業管理室</a:t>
                      </a: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・土木事務所毎に「プラットフォーム」を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【情報・ノウハウの共有、研修など人材育成】</a:t>
                      </a: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・都市基盤施設（道路・治水・下水道・港湾・公園）の維持管理に係る情報、ノウハウの共有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⇒・各管理者のインフラ点検結果や補修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履歴等のデータを蓄積・活用するため</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の維持管理データベースの基本設計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・橋梁点検実地研修、街路樹管理研修、補修工事検査</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研修等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⇒・市町村や大学等と連携し、各プラット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フォームにおいて</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橋梁点検実地</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や</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路樹管理研修</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等を開催</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【点検業務等の一括発注の検討】</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・スケールメリット等を活かした維持管理業務の地域一括発注のあり方を検討</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⇒・市町村の橋梁点検業務を、府都市</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整備推進センターを活用し、一括し</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て発注支援するしくみを構築、実施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⇒・維持管理データ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ベースシステムの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構築に着手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⇒・各地域ﾆｰｽﾞに応じ</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た研修等を継続実</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⇒・他の市町村にも支</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援を拡大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15</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維持管理データベースシステムの仮運用</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8" name="直線矢印コネクタ 27"/>
          <p:cNvCxnSpPr/>
          <p:nvPr/>
        </p:nvCxnSpPr>
        <p:spPr>
          <a:xfrm>
            <a:off x="5796400" y="2204864"/>
            <a:ext cx="2376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8</a:t>
            </a:r>
            <a:endParaRPr lang="ja-JP" altLang="en-US" dirty="0">
              <a:solidFill>
                <a:prstClr val="black"/>
              </a:solidFill>
            </a:endParaRPr>
          </a:p>
        </p:txBody>
      </p:sp>
      <p:sp>
        <p:nvSpPr>
          <p:cNvPr id="2" name="大かっこ 1"/>
          <p:cNvSpPr/>
          <p:nvPr/>
        </p:nvSpPr>
        <p:spPr>
          <a:xfrm>
            <a:off x="1403647" y="3540968"/>
            <a:ext cx="1584000" cy="2398018"/>
          </a:xfrm>
          <a:prstGeom prst="bracketPair">
            <a:avLst>
              <a:gd name="adj" fmla="val 1007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13" name="直線矢印コネクタ 12"/>
          <p:cNvCxnSpPr/>
          <p:nvPr/>
        </p:nvCxnSpPr>
        <p:spPr>
          <a:xfrm>
            <a:off x="5796400" y="4941168"/>
            <a:ext cx="237600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70617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88353203"/>
              </p:ext>
            </p:extLst>
          </p:nvPr>
        </p:nvGraphicFramePr>
        <p:xfrm>
          <a:off x="322713" y="1296065"/>
          <a:ext cx="8317151" cy="4869239"/>
        </p:xfrm>
        <a:graphic>
          <a:graphicData uri="http://schemas.openxmlformats.org/drawingml/2006/table">
            <a:tbl>
              <a:tblPr firstRow="1" firstCol="1" bandRow="1" bandCol="1"/>
              <a:tblGrid>
                <a:gridCol w="1008927"/>
                <a:gridCol w="1728000"/>
                <a:gridCol w="648000"/>
                <a:gridCol w="2016224"/>
                <a:gridCol w="1188000"/>
                <a:gridCol w="1188000"/>
                <a:gridCol w="540000"/>
              </a:tblGrid>
              <a:tr h="1578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8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483805">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【地域維持管理連携プラットフォームの構築】</a:t>
                      </a: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土木</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所の管内毎に市町村や土木工学系大学等と情報共有を行い、インフラの維持管理ノウハウの共有や研修を通じて、技術連携・人材育成を図り、各管理者が責任をもって都市基盤施設の維持管理を行うこと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しま</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〔府と市町村〕</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・地域により特性が異なるインフ</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ラ維持管理に関する情報共</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・維持管理に関するノウハウの</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共有や研修実施による人材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育成</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・点検など維持管理業務の一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括発注の検討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〔行政と大学〕</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・府、市町村に対する技術的</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助言</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・インフラ維持管理のフィールド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やデータを活用した維持管理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技術の共同研究</a:t>
                      </a: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都市整備部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事業管理室</a:t>
                      </a: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【大学への技術相談（テクニカル・アドバイスなど）】</a:t>
                      </a: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・都市基盤施設（道路・治水・下水道・港湾・公園）の維持管理に係る技術的助言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・府、市町村のフィールドやデータを活用した維持管理の共同研究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⇒・府内の</a:t>
                      </a: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大学（関大・工大・摂大・</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産大・近大・市大）と事業連携協定</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を締結し、技術相談や共同研究を</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実施</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・都市基盤施設（道路・治水・下水</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道・港湾・公園）の維持管理に係る</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技術相談窓口を各プラットフォーム</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に設置</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府のフィールドやデータを活用した</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維持管理の共同研究等の実施</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⇒・他大学へも事業連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携協定を拡大すべ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く調整（新たに京大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と締結）</a:t>
                      </a: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・大学と連携しながら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継続的に実施</a:t>
                      </a: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9</a:t>
            </a:r>
            <a:endParaRPr lang="ja-JP" altLang="en-US" dirty="0">
              <a:solidFill>
                <a:prstClr val="black"/>
              </a:solidFill>
            </a:endParaRPr>
          </a:p>
        </p:txBody>
      </p:sp>
      <p:sp>
        <p:nvSpPr>
          <p:cNvPr id="2" name="大かっこ 1"/>
          <p:cNvSpPr/>
          <p:nvPr/>
        </p:nvSpPr>
        <p:spPr>
          <a:xfrm>
            <a:off x="1402567" y="3429000"/>
            <a:ext cx="1548000" cy="2398018"/>
          </a:xfrm>
          <a:prstGeom prst="bracketPair">
            <a:avLst>
              <a:gd name="adj" fmla="val 1007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21" name="直線矢印コネクタ 20"/>
          <p:cNvCxnSpPr/>
          <p:nvPr/>
        </p:nvCxnSpPr>
        <p:spPr>
          <a:xfrm>
            <a:off x="5724392" y="1916832"/>
            <a:ext cx="237600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366172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4065424437"/>
              </p:ext>
            </p:extLst>
          </p:nvPr>
        </p:nvGraphicFramePr>
        <p:xfrm>
          <a:off x="305433" y="1362080"/>
          <a:ext cx="8424616" cy="5379288"/>
        </p:xfrm>
        <a:graphic>
          <a:graphicData uri="http://schemas.openxmlformats.org/drawingml/2006/table">
            <a:tbl>
              <a:tblPr firstRow="1" firstCol="1" bandRow="1" bandCol="1"/>
              <a:tblGrid>
                <a:gridCol w="1080120"/>
                <a:gridCol w="1080000"/>
                <a:gridCol w="720080"/>
                <a:gridCol w="1962311"/>
                <a:gridCol w="1800000"/>
                <a:gridCol w="1152128"/>
                <a:gridCol w="629977"/>
              </a:tblGrid>
              <a:tr h="194998">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11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528222">
                <a:tc rowSpan="2">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事務の効率化と併せて、市町村の水平連携の推進をサポートする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【市町村の自治体クラウド導入へのサポート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の自治体クラウドの取組みについて、円滑に実施・運用できるよう、府は相談体制を整えるとともに、適切な助言等によるサポートを行います。</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・府と市町村で構成する自治体クラウド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検討会（事務局：大阪府）を設置し、導入に向けた課題や導入方法等に</a:t>
                      </a:r>
                      <a:r>
                        <a:rPr lang="ja-JP" altLang="en-US" sz="900" u="none"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いて検討するとともに、市町村からの</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個別相談に対し、技術的なアドバイスや他市町村との仲介を行うなど積極的に</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支援する</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⇒・自治体クラウド検討会を実施し、</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導入を検討している市町村に対し</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積極的に支援</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○検討会</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・システム事業者からの技術的な</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提案について</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・府内での自治体クラウドの今後</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の進め方について</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(12</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⇒・早期に導入希望する団体への支</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町村による取組み</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lgn="l">
                        <a:lnSpc>
                          <a:spcPct val="100000"/>
                        </a:lnSpc>
                        <a:spcAft>
                          <a:spcPts val="0"/>
                        </a:spcAft>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協定書締結・調達開始</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(12</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・府域で取り組む「大阪版自治体</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クラウド」の検討</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説明会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・大規模団体等小グループでの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検討</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0385">
                <a:tc vMerge="1">
                  <a:txBody>
                    <a:bodyPr/>
                    <a:lstStyle/>
                    <a:p>
                      <a:endParaRPr kumimoji="1" lang="ja-JP" altLang="en-US"/>
                    </a:p>
                  </a:txBody>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【市町村間の広域連携等の体制整備にかかるコーディネート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サービスの提供体制を維持するため、市町村の広域連携の拡大等の取組みに対し、課題解決に向けた助言など、府がそのコーディネートを担います。</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市町村課</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・市町村の広域連携の拡大等の取組み</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して、コーディネートや情報提供等、積極的に支援する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⇒・府内</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地域（豊能、南河内、泉州</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南）の広域連携研究会に参画し、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共同処理の円滑な推進や、さらな</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る</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分野での広域連携が進むよう</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積極的に支援</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○研究会参加回数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・豊能（</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・南河内（</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・泉州南（</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⇒泉州南地域において、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月～権限移譲事務</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の共同処理を開始（農林分野）</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⇒・広域連携等についての意見交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換の場である「地域ブロック会議」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の開催頻度を増やし（各ブロック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回）、先進事例の情報</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提供などを実施。また、会議の出</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席者を案件に応じて柔軟に設定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・各地の広域連携研究会に参画</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し、必要に応じて助言するなど、</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積極的なコーディネートを実施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（参加回数 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0" name="直線矢印コネクタ 19"/>
          <p:cNvCxnSpPr/>
          <p:nvPr/>
        </p:nvCxnSpPr>
        <p:spPr>
          <a:xfrm>
            <a:off x="5148064" y="4581128"/>
            <a:ext cx="2952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10</a:t>
            </a:r>
            <a:endParaRPr lang="ja-JP" altLang="en-US" dirty="0">
              <a:solidFill>
                <a:prstClr val="black"/>
              </a:solidFill>
            </a:endParaRPr>
          </a:p>
        </p:txBody>
      </p:sp>
      <p:cxnSp>
        <p:nvCxnSpPr>
          <p:cNvPr id="12" name="直線矢印コネクタ 11"/>
          <p:cNvCxnSpPr/>
          <p:nvPr/>
        </p:nvCxnSpPr>
        <p:spPr>
          <a:xfrm>
            <a:off x="5148064" y="2060848"/>
            <a:ext cx="2952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4" name="大かっこ 13"/>
          <p:cNvSpPr/>
          <p:nvPr/>
        </p:nvSpPr>
        <p:spPr>
          <a:xfrm>
            <a:off x="3275856" y="5662736"/>
            <a:ext cx="1764000" cy="987022"/>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5" name="大かっこ 14"/>
          <p:cNvSpPr/>
          <p:nvPr/>
        </p:nvSpPr>
        <p:spPr>
          <a:xfrm>
            <a:off x="3275484" y="3429000"/>
            <a:ext cx="1728564" cy="720080"/>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318438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0" y="484560"/>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75719181"/>
              </p:ext>
            </p:extLst>
          </p:nvPr>
        </p:nvGraphicFramePr>
        <p:xfrm>
          <a:off x="251520" y="1040329"/>
          <a:ext cx="8676088" cy="5746570"/>
        </p:xfrm>
        <a:graphic>
          <a:graphicData uri="http://schemas.openxmlformats.org/drawingml/2006/table">
            <a:tbl>
              <a:tblPr firstRow="1" firstCol="1" bandRow="1" bandCol="1"/>
              <a:tblGrid>
                <a:gridCol w="1080000"/>
                <a:gridCol w="1080000"/>
                <a:gridCol w="792088"/>
                <a:gridCol w="2232000"/>
                <a:gridCol w="2160000"/>
                <a:gridCol w="972000"/>
                <a:gridCol w="360000"/>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a:t>
                      </a:r>
                      <a:r>
                        <a:rPr lang="en-US"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470620">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との協働の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広域自治体として、各団体の自主活動の活性化や寄附文化の醸成を図り、協働の取組みを一層促進していくため、市民公益税制の導入など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男女参画・</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府民協働課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市民公益税制の普及</a:t>
                      </a: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啓発及び利用促進</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市民公益税制導入済市町村　　</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法人数　</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市町村、自治会、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法人等が参画する交流会の実施</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≪実績≫</a:t>
                      </a: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zh-CN"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○市民公益税制導入済市町村数：</a:t>
                      </a:r>
                      <a:r>
                        <a:rPr kumimoji="1" lang="en-US" altLang="zh-CN"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34</a:t>
                      </a:r>
                      <a:r>
                        <a:rPr kumimoji="1" lang="zh-CN"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○認定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38</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○市町村、自治会、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法人等が参画する  </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交流会の実施</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・交野市（</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月）、泉南市（２月）において、</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交流会を実施</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（参考）</a:t>
                      </a: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市民公益税制（府民税の税額控除）の対象となる指定法人数</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号指定（社会福祉法人や公益法人、認定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法人等） →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号指定（条例指定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本制度の説明会等の開催状況</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・市町村や中間支援団体等への説明会</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7</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・府内市町村における市民公益税制導入の</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実績</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○同市町村数：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34</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○同法人数：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44</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月末時点）</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○同交流会の実施：</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・交野市（</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月）、熊取町（３月）において、 交流会を実施</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（参考）</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指定法人数</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147</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月末時点）</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 →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月末時点）</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説明会等の開催状況</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・市町村や中間支援団体等への説明会</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7</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・市民公益税制の活用促進</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法人数　</a:t>
                      </a: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年に</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法人予定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722">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民間開放の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新たな手法の導入可能性を幅広く研究するとともに、これまでの課題を検証しながら、引き続き「民でできるものは民へ」の基本姿勢により、指定管理者制度やアウトソーシング、</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PFI</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などの民間開放について、効果的に取組みを進めていきます。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指定管理者制度やアウトソーシング、</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PFI</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などの民間開放について、引き続き効果的に取組む</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（中央図書館への指定管理者制度導入）</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⇒・中央図書館において平成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施設管理業務等に指定管理者制度を</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導入</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国内外の先進</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事例情報収集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⇒・他府県におけるＰＦＩの取組みの情報を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収集</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（中之島図書館への指定管理者制度導入）</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中之島図書館において平成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ら施設管理業務等に指定管理者制度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導入可能なものは</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順次実施</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5" name="直線矢印コネクタ 14"/>
          <p:cNvCxnSpPr/>
          <p:nvPr/>
        </p:nvCxnSpPr>
        <p:spPr>
          <a:xfrm>
            <a:off x="5436096" y="5301208"/>
            <a:ext cx="3132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a:off x="5436096" y="6381328"/>
            <a:ext cx="3132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11</a:t>
            </a:r>
            <a:endParaRPr lang="ja-JP" altLang="en-US" dirty="0">
              <a:solidFill>
                <a:prstClr val="black"/>
              </a:solidFill>
            </a:endParaRPr>
          </a:p>
        </p:txBody>
      </p:sp>
      <p:cxnSp>
        <p:nvCxnSpPr>
          <p:cNvPr id="18" name="直線矢印コネクタ 17"/>
          <p:cNvCxnSpPr/>
          <p:nvPr/>
        </p:nvCxnSpPr>
        <p:spPr>
          <a:xfrm>
            <a:off x="5436096" y="1700808"/>
            <a:ext cx="216024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9" name="直線矢印コネクタ 18"/>
          <p:cNvCxnSpPr/>
          <p:nvPr/>
        </p:nvCxnSpPr>
        <p:spPr>
          <a:xfrm>
            <a:off x="7596336" y="1700808"/>
            <a:ext cx="972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6" name="Rectangle 24"/>
          <p:cNvSpPr>
            <a:spLocks noChangeArrowheads="1"/>
          </p:cNvSpPr>
          <p:nvPr/>
        </p:nvSpPr>
        <p:spPr bwMode="auto">
          <a:xfrm>
            <a:off x="457200" y="740449"/>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11606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854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）民間との新たなパートナーシップ</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570128558"/>
              </p:ext>
            </p:extLst>
          </p:nvPr>
        </p:nvGraphicFramePr>
        <p:xfrm>
          <a:off x="251520" y="1336867"/>
          <a:ext cx="8352928" cy="5239699"/>
        </p:xfrm>
        <a:graphic>
          <a:graphicData uri="http://schemas.openxmlformats.org/drawingml/2006/table">
            <a:tbl>
              <a:tblPr firstRow="1" firstCol="1" bandRow="1" bandCol="1"/>
              <a:tblGrid>
                <a:gridCol w="1080120"/>
                <a:gridCol w="1440160"/>
                <a:gridCol w="792088"/>
                <a:gridCol w="1872208"/>
                <a:gridCol w="1224136"/>
                <a:gridCol w="1224136"/>
                <a:gridCol w="720080"/>
              </a:tblGrid>
              <a:tr h="228456">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13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584678">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民間との新たな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パートナーシップ</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従来の公民連携の枠組みを前進させ、府又は民間の提案を基に、連携を展開するなど、双方のニーズをマッチングすることにより新たなパートナーシップを実現します。</a:t>
                      </a: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公民戦略連携デスクの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・相談機能</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バックアップ機能</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・協働</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開拓</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企業等との連携に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よる事業実施</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包括連携協定</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【企業等とのマッチング件数</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≪実績≫</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包括連携協定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件（累計）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【企業等とのマッチング件数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公民連携ガイドラインの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公民連携ガイドラインの策定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・新たな取組みの検討</a:t>
                      </a: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（国内外の先進事例情報収集</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ソーシャルインパクトボンドの情報</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を収集</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件（累計）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件（見込み）</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170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7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7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7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10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ガイドラインや成功事例を踏まえ、各部局が個別に企業と事業連携協定を締結するなど連携を推進</a:t>
                      </a: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公民連携のノウハウを庁内に広げるため、若手研修を実施</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導入可能なものから順次実施</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件（累計）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150</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AutoShape 5"/>
          <p:cNvSpPr>
            <a:spLocks noChangeArrowheads="1"/>
          </p:cNvSpPr>
          <p:nvPr/>
        </p:nvSpPr>
        <p:spPr bwMode="auto">
          <a:xfrm>
            <a:off x="3707904" y="1988840"/>
            <a:ext cx="1190625" cy="21600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solidFill>
                <a:prstClr val="black"/>
              </a:solidFill>
            </a:endParaRPr>
          </a:p>
        </p:txBody>
      </p:sp>
      <p:cxnSp>
        <p:nvCxnSpPr>
          <p:cNvPr id="22" name="直線矢印コネクタ 21"/>
          <p:cNvCxnSpPr/>
          <p:nvPr/>
        </p:nvCxnSpPr>
        <p:spPr>
          <a:xfrm>
            <a:off x="5444480" y="4221088"/>
            <a:ext cx="243988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a:off x="5444480" y="5733256"/>
            <a:ext cx="2448272"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7" name="右矢印 26"/>
          <p:cNvSpPr/>
          <p:nvPr/>
        </p:nvSpPr>
        <p:spPr>
          <a:xfrm>
            <a:off x="5436096" y="2420888"/>
            <a:ext cx="24120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12</a:t>
            </a:r>
            <a:endParaRPr lang="ja-JP" altLang="en-US" dirty="0">
              <a:solidFill>
                <a:prstClr val="black"/>
              </a:solidFill>
            </a:endParaRPr>
          </a:p>
        </p:txBody>
      </p:sp>
      <p:cxnSp>
        <p:nvCxnSpPr>
          <p:cNvPr id="11" name="直線矢印コネクタ 10"/>
          <p:cNvCxnSpPr/>
          <p:nvPr/>
        </p:nvCxnSpPr>
        <p:spPr>
          <a:xfrm>
            <a:off x="6668616" y="5229200"/>
            <a:ext cx="122413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989155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8157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）民間が活躍できる環境の整備</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372856566"/>
              </p:ext>
            </p:extLst>
          </p:nvPr>
        </p:nvGraphicFramePr>
        <p:xfrm>
          <a:off x="300386" y="1285558"/>
          <a:ext cx="8395406" cy="2543414"/>
        </p:xfrm>
        <a:graphic>
          <a:graphicData uri="http://schemas.openxmlformats.org/drawingml/2006/table">
            <a:tbl>
              <a:tblPr firstRow="1" firstCol="1" bandRow="1" bandCol="1"/>
              <a:tblGrid>
                <a:gridCol w="1080000"/>
                <a:gridCol w="1080000"/>
                <a:gridCol w="756000"/>
                <a:gridCol w="1771190"/>
                <a:gridCol w="1764000"/>
                <a:gridCol w="1152128"/>
                <a:gridCol w="79208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968474">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民間が活躍できる環境の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区制度のさらなる活用や、国への規制改革の提案及び府自らの制度の見直しにより、世界で一番、創業・ビジネス活動がしやすく、グローバル人材が活躍しやすい環境づくりを進め、大阪経済の成長につなげていき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戦略事業室</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他</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・区域計画を策定し、特例を活用した特定事業等の実施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関西圏国家戦略特別区域計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画の計４回の内閣総理大臣</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の認定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年度：大阪府域</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事業）</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区域会議等を活用した新たな規制改革提案</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⇒・新たな規制改革提案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strike="noStrik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関西圏国家戦略特別区域計画</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の計４回の内閣総理大臣の認</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年度：大阪府域</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事業）</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月末現在）</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⇒・新たな規制改革提案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月末現在）</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国は、国家戦略特区</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を活用し、更なる規制改革事項の実現を図ることとしている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24"/>
          <p:cNvSpPr>
            <a:spLocks noChangeArrowheads="1"/>
          </p:cNvSpPr>
          <p:nvPr/>
        </p:nvSpPr>
        <p:spPr bwMode="auto">
          <a:xfrm>
            <a:off x="311374" y="3889492"/>
            <a:ext cx="24128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③庁内連携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812035759"/>
              </p:ext>
            </p:extLst>
          </p:nvPr>
        </p:nvGraphicFramePr>
        <p:xfrm>
          <a:off x="301540" y="4166491"/>
          <a:ext cx="8402011" cy="2394691"/>
        </p:xfrm>
        <a:graphic>
          <a:graphicData uri="http://schemas.openxmlformats.org/drawingml/2006/table">
            <a:tbl>
              <a:tblPr firstRow="1" firstCol="1" bandRow="1" bandCol="1"/>
              <a:tblGrid>
                <a:gridCol w="1081596"/>
                <a:gridCol w="1080000"/>
                <a:gridCol w="792000"/>
                <a:gridCol w="1776199"/>
                <a:gridCol w="1728000"/>
                <a:gridCol w="1152128"/>
                <a:gridCol w="792088"/>
              </a:tblGrid>
              <a:tr h="18887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133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04947">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課題解決型プロジェクトチームの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新たな課題に対し、関係部局が部局の枠を越えて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・協力して取り組むことができるよう、</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解決型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プロジェクトチーム</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積極的</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活用します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全部局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・課題解決型プロジェクトチームの活用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国の</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年度補正予算の「地域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住民生活等緊急支援のための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交付金活用事業」を活用した、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1438" marR="0" lvl="0" indent="-71438"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福祉的配慮が必要な府民への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生活支援の検討にあたり、政策</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企画部、福祉部及び健康医療</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部の関係室課からなるプロジェ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42875" marR="0" lvl="0" indent="-1428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クトチームを設置</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。対象者にプリ ペイドカード「も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ずやん</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カード」を配布し、生活用品等の購入に活用</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⇒・地方分権改革の促進に向け、</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副首都化の推進と連携を図り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ながら、総合的かつ効果的に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推進するため、政策企画部及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び総務部の関係室課からなる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プロジェクトチームを設置</a:t>
                      </a:r>
                      <a:endParaRPr lang="ja-JP" altLang="ja-JP" sz="900" b="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8" name="直線矢印コネクタ 17"/>
          <p:cNvCxnSpPr/>
          <p:nvPr/>
        </p:nvCxnSpPr>
        <p:spPr>
          <a:xfrm>
            <a:off x="5004048" y="1844824"/>
            <a:ext cx="291632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a:off x="5004048" y="3068960"/>
            <a:ext cx="291632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5" name="右矢印 24"/>
          <p:cNvSpPr/>
          <p:nvPr/>
        </p:nvSpPr>
        <p:spPr>
          <a:xfrm>
            <a:off x="5040368" y="4653136"/>
            <a:ext cx="28440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13</a:t>
            </a:r>
            <a:endParaRPr lang="ja-JP" altLang="en-US" dirty="0">
              <a:solidFill>
                <a:prstClr val="black"/>
              </a:solidFill>
            </a:endParaRPr>
          </a:p>
        </p:txBody>
      </p:sp>
    </p:spTree>
    <p:extLst>
      <p:ext uri="{BB962C8B-B14F-4D97-AF65-F5344CB8AC3E}">
        <p14:creationId xmlns:p14="http://schemas.microsoft.com/office/powerpoint/2010/main" val="3558480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863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432567597"/>
              </p:ext>
            </p:extLst>
          </p:nvPr>
        </p:nvGraphicFramePr>
        <p:xfrm>
          <a:off x="232470" y="1327051"/>
          <a:ext cx="8623046" cy="4998784"/>
        </p:xfrm>
        <a:graphic>
          <a:graphicData uri="http://schemas.openxmlformats.org/drawingml/2006/table">
            <a:tbl>
              <a:tblPr firstRow="1" firstCol="1" bandRow="1" bandCol="1"/>
              <a:tblGrid>
                <a:gridCol w="1080000"/>
                <a:gridCol w="1260000"/>
                <a:gridCol w="720000"/>
                <a:gridCol w="1963266"/>
                <a:gridCol w="1800000"/>
                <a:gridCol w="1151708"/>
                <a:gridCol w="648072"/>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749889">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将来を見据えた組織人員体制の検討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の職員の年齢構成や若手職員のマネジメント能力の向上といった観点から、府の組織体制のあり方を検討します。また、引き続き、効率化に努めつつ、危機管理事象への適切な対応や内部統制の充実、知識・技術やノウハウの伝承といった新たな課題にも適切に対応できる組織人員体制の整備に向けた取組みを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人事局</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・将来の職員の年齢構成等を</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踏まえた</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組織体制</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のあり方検討</a:t>
                      </a: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・新たな課題に適切に対応できる人員体制の検討</a:t>
                      </a: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検討結果を踏まえた取組みの推進</a:t>
                      </a: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人員体制の検討状況等も踏まえ、引き続きあり方検討を進める</a:t>
                      </a: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14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自律型「人財」の採用</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（本文</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P62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年度の採用試験から取り組んでいる採用戦略に基づく職員の採用状況について、検証を行い、必要に応じて改善します。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人事局</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人事委員会事務局</a:t>
                      </a: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・より優秀な人材を獲得できる採用試験の実施</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⇒・より優秀な人材を確保できるよう、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採用試験について、試験内容の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一部見直し等を実施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（例：ＳＰＩ３（総合能力試験）の導入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・実施状況の検証</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（必要に応じ、随時見直し）</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solidFill>
                          <a:schemeClr val="tx1"/>
                        </a:solidFill>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再任用職員の活躍の場づくり</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（本文</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P62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再任用職員のもつ知識・技術やノウハウを活用できるような仕組みづくりについて検討します。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人事局</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・再任用職員の知識・経験の更なる活用</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・再任用職員の管理職への登用を検討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⇒・管理職ポストへの「再任用職員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採用選考」を実施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年度当初配置）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1" name="右矢印 20"/>
          <p:cNvSpPr/>
          <p:nvPr/>
        </p:nvSpPr>
        <p:spPr>
          <a:xfrm>
            <a:off x="7092400" y="2744924"/>
            <a:ext cx="10800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14</a:t>
            </a:r>
            <a:endParaRPr lang="ja-JP" altLang="en-US" dirty="0">
              <a:solidFill>
                <a:prstClr val="black"/>
              </a:solidFill>
            </a:endParaRPr>
          </a:p>
        </p:txBody>
      </p:sp>
      <p:cxnSp>
        <p:nvCxnSpPr>
          <p:cNvPr id="19" name="直線矢印コネクタ 18"/>
          <p:cNvCxnSpPr/>
          <p:nvPr/>
        </p:nvCxnSpPr>
        <p:spPr>
          <a:xfrm>
            <a:off x="5256328" y="3861048"/>
            <a:ext cx="2952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256400" y="1880828"/>
            <a:ext cx="2916000"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a:off x="5256328" y="5157192"/>
            <a:ext cx="2952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5292272" y="2834097"/>
            <a:ext cx="1728000"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058301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863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の構築</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48141710"/>
              </p:ext>
            </p:extLst>
          </p:nvPr>
        </p:nvGraphicFramePr>
        <p:xfrm>
          <a:off x="467544" y="1246266"/>
          <a:ext cx="8172412" cy="4875134"/>
        </p:xfrm>
        <a:graphic>
          <a:graphicData uri="http://schemas.openxmlformats.org/drawingml/2006/table">
            <a:tbl>
              <a:tblPr firstRow="1" firstCol="1" bandRow="1" bandCol="1"/>
              <a:tblGrid>
                <a:gridCol w="1080000"/>
                <a:gridCol w="1080000"/>
                <a:gridCol w="720000"/>
                <a:gridCol w="1584176"/>
                <a:gridCol w="1584000"/>
                <a:gridCol w="1260140"/>
                <a:gridCol w="864096"/>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193684">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職員が働きやすい環境づくり</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職員が働きやすい環境づくり</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として、柔軟な働き方（時差勤務の弾力化など）、子育て中職員へのサポート、ワークライフバランスの推進などを検討します。</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人事局</a:t>
                      </a:r>
                    </a:p>
                    <a:p>
                      <a:pPr algn="just">
                        <a:lnSpc>
                          <a:spcPct val="100000"/>
                        </a:lnSpc>
                        <a:spcAft>
                          <a:spcPts val="0"/>
                        </a:spcAft>
                      </a:pP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環境づくり</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として</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、柔軟な働き方（時差出勤　など）、子育て中職員へのサポート、ワークライフバランスの推進及び</a:t>
                      </a:r>
                      <a:r>
                        <a:rPr kumimoji="1" lang="ja-JP"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これらを支援する</a:t>
                      </a:r>
                      <a:r>
                        <a:rPr kumimoji="1" lang="en-US"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kumimoji="1" lang="ja-JP"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等のあり方を検討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⇒・子育て支援の観点から、</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放課後児童クラブ等の送迎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を行う職員に係る早出遅出</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勤務対象について、小学校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年生までを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年生までに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大阪府庁版「働き方改革」の策定・推進</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⇒・イクボス運動</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・柔軟な勤務時間の設定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・時間外勤務の見える化</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・グループ内での定時退庁</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の取組</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・過重労働ゼロに向けた改善</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措置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育児介護等の支援策の充実</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⇒・男性の育児参加休暇の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1438"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取得期間を出産の日後</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週</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間から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週間に拡大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・早出遅出勤務について、保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育所等への送迎要件を撤</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廃し、</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分早出の勤務パ</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ターンを導入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・育児休業等の子の範囲の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拡大（特別養子縁組の監護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期間中の子など）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・各々の被介護人につき、連</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続する</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年間の期間内に</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 </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日につき</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時間を限度に勤</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務しないことができる介護</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時間制度の導入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strike="sng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大阪府庁版「働き方改革」の推進</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⇒・タブレット端末機の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本格導入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・サテライトオフィス試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行実施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・時間外勤務実績に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着目した人員配置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6516216" y="1876846"/>
            <a:ext cx="1214172" cy="229643"/>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0" name="正方形/長方形 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15</a:t>
            </a:r>
            <a:endParaRPr lang="ja-JP" altLang="en-US" dirty="0">
              <a:solidFill>
                <a:prstClr val="black"/>
              </a:solidFill>
            </a:endParaRPr>
          </a:p>
        </p:txBody>
      </p:sp>
    </p:spTree>
    <p:extLst>
      <p:ext uri="{BB962C8B-B14F-4D97-AF65-F5344CB8AC3E}">
        <p14:creationId xmlns:p14="http://schemas.microsoft.com/office/powerpoint/2010/main" val="4208151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20605" y="2987660"/>
            <a:ext cx="2369726" cy="1440160"/>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dirty="0">
              <a:solidFill>
                <a:prstClr val="black"/>
              </a:solidFill>
            </a:endParaRPr>
          </a:p>
        </p:txBody>
      </p:sp>
      <p:cxnSp>
        <p:nvCxnSpPr>
          <p:cNvPr id="8" name="直線コネクタ 7"/>
          <p:cNvCxnSpPr/>
          <p:nvPr/>
        </p:nvCxnSpPr>
        <p:spPr>
          <a:xfrm>
            <a:off x="971600" y="1340768"/>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683568" y="1729259"/>
            <a:ext cx="7468666" cy="923330"/>
          </a:xfrm>
          <a:prstGeom prst="rect">
            <a:avLst/>
          </a:prstGeom>
        </p:spPr>
        <p:txBody>
          <a:bodyPr wrap="square">
            <a:spAutoFit/>
          </a:bodyPr>
          <a:lstStyle/>
          <a:p>
            <a:pPr defTabSz="647700">
              <a:spcBef>
                <a:spcPct val="0"/>
              </a:spcBef>
              <a:tabLst>
                <a:tab pos="8256588" algn="r"/>
              </a:tabLst>
              <a:defRPr/>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「行財政改革推進プラン（案）」で掲げた「</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具体的な改革の取組み」、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健全で規律ある財政運営の実現」及び「</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主な点検項目」について、</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具体的な取組みの状況（平成</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年度）を掲載しています。</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右矢印 6"/>
          <p:cNvSpPr/>
          <p:nvPr/>
        </p:nvSpPr>
        <p:spPr>
          <a:xfrm>
            <a:off x="3267856" y="3369752"/>
            <a:ext cx="36004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endParaRPr>
          </a:p>
        </p:txBody>
      </p:sp>
      <p:cxnSp>
        <p:nvCxnSpPr>
          <p:cNvPr id="10" name="直線矢印コネクタ 9"/>
          <p:cNvCxnSpPr/>
          <p:nvPr/>
        </p:nvCxnSpPr>
        <p:spPr>
          <a:xfrm>
            <a:off x="3287488" y="3840142"/>
            <a:ext cx="34040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3267856" y="4200182"/>
            <a:ext cx="36004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2" name="テキスト ボックス 11"/>
          <p:cNvSpPr txBox="1"/>
          <p:nvPr/>
        </p:nvSpPr>
        <p:spPr>
          <a:xfrm>
            <a:off x="3930466" y="3369752"/>
            <a:ext cx="1283068" cy="246221"/>
          </a:xfrm>
          <a:prstGeom prst="rect">
            <a:avLst/>
          </a:prstGeom>
          <a:noFill/>
        </p:spPr>
        <p:txBody>
          <a:bodyPr wrap="square" rtlCol="0">
            <a:spAutoFit/>
          </a:bodyPr>
          <a:lstStyle/>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運用・発展（改善）</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3930466" y="3707740"/>
            <a:ext cx="550004" cy="246221"/>
          </a:xfrm>
          <a:prstGeom prst="rect">
            <a:avLst/>
          </a:prstGeom>
          <a:noFill/>
        </p:spPr>
        <p:txBody>
          <a:bodyPr wrap="square" rtlCol="0">
            <a:spAutoFit/>
          </a:bodyPr>
          <a:lstStyle/>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930466" y="4059107"/>
            <a:ext cx="776089" cy="246221"/>
          </a:xfrm>
          <a:prstGeom prst="rect">
            <a:avLst/>
          </a:prstGeom>
          <a:noFill/>
        </p:spPr>
        <p:txBody>
          <a:bodyPr wrap="square" rtlCol="0">
            <a:spAutoFit/>
          </a:bodyPr>
          <a:lstStyle/>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研究・検討</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059832" y="3025181"/>
            <a:ext cx="776089" cy="276999"/>
          </a:xfrm>
          <a:prstGeom prst="rect">
            <a:avLst/>
          </a:prstGeom>
          <a:noFill/>
        </p:spPr>
        <p:txBody>
          <a:bodyPr wrap="square" rtlCol="0">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凡例</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08326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451921092"/>
              </p:ext>
            </p:extLst>
          </p:nvPr>
        </p:nvGraphicFramePr>
        <p:xfrm>
          <a:off x="251520" y="1338202"/>
          <a:ext cx="8496944" cy="2620345"/>
        </p:xfrm>
        <a:graphic>
          <a:graphicData uri="http://schemas.openxmlformats.org/drawingml/2006/table">
            <a:tbl>
              <a:tblPr firstRow="1" firstCol="1" bandRow="1" bandCol="1"/>
              <a:tblGrid>
                <a:gridCol w="1161601"/>
                <a:gridCol w="1452000"/>
                <a:gridCol w="842783"/>
                <a:gridCol w="1872208"/>
                <a:gridCol w="1224136"/>
                <a:gridCol w="1224136"/>
                <a:gridCol w="720080"/>
              </a:tblGrid>
              <a:tr h="174998">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r>
              <a:tr h="1977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vMerge="1">
                  <a:txBody>
                    <a:bodyPr/>
                    <a:lstStyle/>
                    <a:p>
                      <a:endParaRPr kumimoji="1" lang="ja-JP" altLang="en-US"/>
                    </a:p>
                  </a:txBody>
                  <a:tcPr/>
                </a:tc>
              </a:tr>
              <a:tr h="2222133">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人材の育成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defTabSz="647700">
                        <a:spcBef>
                          <a:spcPct val="0"/>
                        </a:spcBef>
                        <a:tabLst>
                          <a:tab pos="8256588" algn="r"/>
                        </a:tabLst>
                        <a:defRPr/>
                      </a:pPr>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実務経験を通じた能力開発</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(OJT)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を中心に行うとともに、現場主義の人事配置等（人的マネジメント）に加え、行政課題の高度化、複雑化に対応するため、引き続き職員の専門的知識や経験を最大限</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活用した人事ローテーション、キャリアアップを行います。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人事局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適材適所の人事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配置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や研修等を通じた能力開発により、</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視野と専門領域を併せ持った職員を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育成</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・自律的なキャリア形成の支援策拡充（キャリアクリエイト制度の導入）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年度にキャリアクリエイト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制度を導入し、平成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定期人事異動から同制度による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人事配置を実施</a:t>
                      </a: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・キャリア形成の支援策実施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（必要に応じ、随時見直し）</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2840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16</a:t>
            </a:r>
            <a:endParaRPr lang="ja-JP" altLang="en-US" dirty="0">
              <a:solidFill>
                <a:prstClr val="black"/>
              </a:solidFill>
            </a:endParaRPr>
          </a:p>
        </p:txBody>
      </p:sp>
      <p:cxnSp>
        <p:nvCxnSpPr>
          <p:cNvPr id="10" name="直線矢印コネクタ 9"/>
          <p:cNvCxnSpPr/>
          <p:nvPr/>
        </p:nvCxnSpPr>
        <p:spPr>
          <a:xfrm>
            <a:off x="5580112" y="2103537"/>
            <a:ext cx="244827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5580112" y="2708920"/>
            <a:ext cx="244827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1180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3442031651"/>
              </p:ext>
            </p:extLst>
          </p:nvPr>
        </p:nvGraphicFramePr>
        <p:xfrm>
          <a:off x="331912" y="1340769"/>
          <a:ext cx="8344544" cy="4774064"/>
        </p:xfrm>
        <a:graphic>
          <a:graphicData uri="http://schemas.openxmlformats.org/drawingml/2006/table">
            <a:tbl>
              <a:tblPr firstRow="1" firstCol="1" bandRow="1" bandCol="1"/>
              <a:tblGrid>
                <a:gridCol w="1150324"/>
                <a:gridCol w="1437904"/>
                <a:gridCol w="834601"/>
                <a:gridCol w="1753363"/>
                <a:gridCol w="1224136"/>
                <a:gridCol w="1224136"/>
                <a:gridCol w="720080"/>
              </a:tblGrid>
              <a:tr h="194907">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r>
              <a:tr h="1949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vMerge="1">
                  <a:txBody>
                    <a:bodyPr/>
                    <a:lstStyle/>
                    <a:p>
                      <a:endParaRPr kumimoji="1" lang="ja-JP" altLang="en-US"/>
                    </a:p>
                  </a:txBody>
                  <a:tcPr/>
                </a:tc>
              </a:tr>
              <a:tr h="1041947">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組織横断ネットワーク</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defTabSz="647700">
                        <a:spcBef>
                          <a:spcPct val="0"/>
                        </a:spcBef>
                        <a:tabLst>
                          <a:tab pos="8256588" algn="r"/>
                        </a:tabLst>
                        <a:defRPr/>
                      </a:pPr>
                      <a:endParaRPr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部局長マネジメントによる部局間交流、職種間交流（勉強会、プレゼンテーション機会等）を通じ、能力の研鑽と幅広い視点・視野からの企画力、判断力等を高めます。</a:t>
                      </a:r>
                      <a:endParaRPr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全部局</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36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・部局長マネジメントによる部局間交流、勉強会やプレゼンテーションの機会などを通じ、能力の研鑽、幅広い視点・視野からの企画力等を養成</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chemeClr val="tx1"/>
                        </a:solidFill>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47774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実効ある提案制度</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defTabSz="647700">
                        <a:spcBef>
                          <a:spcPct val="0"/>
                        </a:spcBef>
                        <a:tabLst>
                          <a:tab pos="8256588" algn="r"/>
                        </a:tabLst>
                        <a:defRPr/>
                      </a:pPr>
                      <a:r>
                        <a:rPr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職員提案による業務効率化の取組み等を組織的に共有し、業務へ反映する取組みとして、フォローアップや提案の実現を支援し、表彰等のインセンティブを導入することにより活性化を図ります。</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36000" indent="-432000"/>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000" indent="-432000"/>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・職員提案の業務へ反映する取組みとして、フォローアップによる提案実現の支援、表彰等インセンティブを実施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⇒・業務改善にかかる提案制度に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おいて、期間を定めて集中的に</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提案を募集し、表彰制度を導入</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・応募のあった提案内容をＷＥＢ</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上で公表、共有することを通じ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て、それぞれの職場の業務に</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反映</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⇒・職員が直接知事へ提案する</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こ</a:t>
                      </a: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とができる「知事への職員提案」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を実施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・提案のあった内容について、</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そ</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の実現の可能性や課題に</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かか</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る</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検証をサポート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（提案数</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35</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件、検証対象</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年度の実施</a:t>
                      </a:r>
                      <a:b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結果を踏まえ、</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効率</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化の観点から、提案</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制度の実施方法を</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一部見</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直し（</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月末）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indent="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（通年受付。当該表</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indent="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彰制度の対象外）</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chemeClr val="tx1"/>
                        </a:solidFill>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2840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矢印コネクタ 13"/>
          <p:cNvCxnSpPr/>
          <p:nvPr/>
        </p:nvCxnSpPr>
        <p:spPr>
          <a:xfrm>
            <a:off x="5508103" y="2060848"/>
            <a:ext cx="2448273"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17</a:t>
            </a:r>
            <a:endParaRPr lang="ja-JP" altLang="en-US" dirty="0">
              <a:solidFill>
                <a:prstClr val="black"/>
              </a:solidFill>
            </a:endParaRPr>
          </a:p>
        </p:txBody>
      </p:sp>
      <p:sp>
        <p:nvSpPr>
          <p:cNvPr id="17" name="右矢印 16"/>
          <p:cNvSpPr/>
          <p:nvPr/>
        </p:nvSpPr>
        <p:spPr>
          <a:xfrm>
            <a:off x="5515321" y="3140968"/>
            <a:ext cx="2448273"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2423356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2907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92327153"/>
              </p:ext>
            </p:extLst>
          </p:nvPr>
        </p:nvGraphicFramePr>
        <p:xfrm>
          <a:off x="251520" y="1333186"/>
          <a:ext cx="8532528" cy="4616094"/>
        </p:xfrm>
        <a:graphic>
          <a:graphicData uri="http://schemas.openxmlformats.org/drawingml/2006/table">
            <a:tbl>
              <a:tblPr firstRow="1" firstCol="1" bandRow="1" bandCol="1"/>
              <a:tblGrid>
                <a:gridCol w="1154270"/>
                <a:gridCol w="1366010"/>
                <a:gridCol w="792088"/>
                <a:gridCol w="2304256"/>
                <a:gridCol w="1152128"/>
                <a:gridCol w="1152128"/>
                <a:gridCol w="61164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192026">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65</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職員・組織のもつ知識・ノウハウやネットワークを組織全体で共有化し、横断的に活用することにより、能力育成をはじめ、効率的、効果的な業務遂行及び創造性の発揮につなげます。</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併せて、チームワークを重視する組織風土へ変革していくことにより、組織全体の強みを束ね、総合力の向上をめざします。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ナレッジマネジメントの検討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ポータルサイト（仮称</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」（マニュ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アル・通知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の構築、運用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など、知識・ノウハウの承継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ナレッジデータベース化（アーカイブ）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庁内共有</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電子会議などのバーチャルＷＧ</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アドバイザー制度の導入（ＩＣＴ環境</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等により、</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アドバイ</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スを受ける仕組み）</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全部局の対外的ネットワークの活用</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⇒・「しごとポータルサイト」の設置、運用、機能</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追加など（利用者アンケート、デザインのリ</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ニューアル、検索機能の追加、投稿（おす</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すめ）型リンク機能の追加）</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・全部局の対外的ネットワークの活用の取組</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みのひとつとして、「企業・大学と締結して</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いる連携協定一覧」を整理し、庁内共有</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・ナレッジデータベース化、電子会議、アドバ</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イザー制度など、効果的なナレッジマネジメ</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ントの手法について、技術、経費・運用方</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法などを引き続き検討</a:t>
                      </a: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⇒・「しごとポータルサ</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イト」の運用、機能</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強化（利用者アン</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ケート、検索範囲</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の対象拡大）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・「企業・大学と締結</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している連携協定</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一覧」の更新、庁</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内共有を引き続き</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・電子会議の有効性</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等について検証</a:t>
                      </a:r>
                      <a:b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b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（試行実施）</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・検討結果を踏まえた取組みの推進</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18</a:t>
            </a:r>
            <a:endParaRPr lang="ja-JP" altLang="en-US" dirty="0">
              <a:solidFill>
                <a:prstClr val="black"/>
              </a:solidFill>
            </a:endParaRPr>
          </a:p>
        </p:txBody>
      </p:sp>
      <p:sp>
        <p:nvSpPr>
          <p:cNvPr id="6" name="大かっこ 5"/>
          <p:cNvSpPr/>
          <p:nvPr/>
        </p:nvSpPr>
        <p:spPr>
          <a:xfrm>
            <a:off x="3635896" y="2017450"/>
            <a:ext cx="2160240" cy="1339543"/>
          </a:xfrm>
          <a:prstGeom prst="bracketPair">
            <a:avLst>
              <a:gd name="adj" fmla="val 263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16" name="直線矢印コネクタ 15"/>
          <p:cNvCxnSpPr/>
          <p:nvPr/>
        </p:nvCxnSpPr>
        <p:spPr>
          <a:xfrm>
            <a:off x="5868144" y="2002784"/>
            <a:ext cx="115212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右矢印 16"/>
          <p:cNvSpPr/>
          <p:nvPr/>
        </p:nvSpPr>
        <p:spPr>
          <a:xfrm>
            <a:off x="7020272" y="1923347"/>
            <a:ext cx="1136371" cy="188206"/>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1576605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2907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672356528"/>
              </p:ext>
            </p:extLst>
          </p:nvPr>
        </p:nvGraphicFramePr>
        <p:xfrm>
          <a:off x="251520" y="1333186"/>
          <a:ext cx="8532528" cy="4112038"/>
        </p:xfrm>
        <a:graphic>
          <a:graphicData uri="http://schemas.openxmlformats.org/drawingml/2006/table">
            <a:tbl>
              <a:tblPr firstRow="1" firstCol="1" bandRow="1" bandCol="1"/>
              <a:tblGrid>
                <a:gridCol w="1154270"/>
                <a:gridCol w="1366010"/>
                <a:gridCol w="792088"/>
                <a:gridCol w="2304256"/>
                <a:gridCol w="1152128"/>
                <a:gridCol w="1152128"/>
                <a:gridCol w="61164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687970">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65</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職員・組織のもつ知識・ノウハウやネットワークを組織全体で共有化し、横断的に活用することにより、能力育成をはじめ、効率的、効果的な業務遂行及び創造性の発揮につなげます。</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併せて、チームワークを重視する組織風土へ変革していくことにより、組織全体の強みを束ね、総合力の向上をめざします。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・職員提案の充実</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職員提案のフォローアップによる提案実現の支援、表彰等インセンティブを実施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⇒・業務改善にかかる提案制度において、期</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間を定めて集中的に提案を募集し、表彰</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制度を導入</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・応募のあった提案内容をＷＥＢ上で公表、</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共有することを通じて、それぞれの職場の</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業務に反映</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⇒・また、職員が直接知事へ提案することがで</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きる「知事への職員提案」を実施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・提案のあった内容について、その実現の</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可能性や課題にかかる検証をサポート</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（提案数</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35</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件、検証対象</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年度の実</a:t>
                      </a:r>
                      <a:b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施結果を踏まえ、</a:t>
                      </a:r>
                      <a:b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効率化の観点から、</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提案制度の実施</a:t>
                      </a:r>
                      <a:b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方法を一部見</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直し</a:t>
                      </a:r>
                      <a:b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月末）</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（通年受付。当該</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表彰制度の対象</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外）</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19</a:t>
            </a:r>
            <a:endParaRPr lang="ja-JP" altLang="en-US" dirty="0">
              <a:solidFill>
                <a:prstClr val="black"/>
              </a:solidFill>
            </a:endParaRPr>
          </a:p>
        </p:txBody>
      </p:sp>
      <p:sp>
        <p:nvSpPr>
          <p:cNvPr id="19" name="右矢印 18"/>
          <p:cNvSpPr/>
          <p:nvPr/>
        </p:nvSpPr>
        <p:spPr>
          <a:xfrm>
            <a:off x="5870401" y="1916832"/>
            <a:ext cx="2286242" cy="27434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329452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720342312"/>
              </p:ext>
            </p:extLst>
          </p:nvPr>
        </p:nvGraphicFramePr>
        <p:xfrm>
          <a:off x="251520" y="1330267"/>
          <a:ext cx="8640408" cy="3923941"/>
        </p:xfrm>
        <a:graphic>
          <a:graphicData uri="http://schemas.openxmlformats.org/drawingml/2006/table">
            <a:tbl>
              <a:tblPr firstRow="1" firstCol="1" bandRow="1" bandCol="1"/>
              <a:tblGrid>
                <a:gridCol w="1080120"/>
                <a:gridCol w="1080000"/>
                <a:gridCol w="792088"/>
                <a:gridCol w="1944000"/>
                <a:gridCol w="1944000"/>
                <a:gridCol w="1152128"/>
                <a:gridCol w="648072"/>
              </a:tblGrid>
              <a:tr h="1686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907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36847">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オープンデータの提供</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府が保有するデータを二次的利用が可能な形で公開します</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その取組みとして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利用者にわかりやすく提供するため、各部局の有するデータを整理して掲載するポータルサイトを開設し、府民が幅広く利用できるように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した。今後、国などの広域における取組みへの参画とともに、データの充実等を図っていきます。</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・オープンデータポータルサイトの運用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⇒・ポータルサイトに掲載されたデータ</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について、随時更新を実施</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・国その他の広域における取組みに参画しながら</a:t>
                      </a:r>
                      <a:r>
                        <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a:t>
                      </a:r>
                      <a:r>
                        <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の改訂・拡充</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⇒・同サイトについてデータ量の充実、</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利用可能性の向上を図るべく検討</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⇒・ポータルサイトへのデータ掲載を順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次拡充</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⇒・同サイトを民間が運営する行政</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オープンデータサイトにリンク</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8112">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ビッグデータの活用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P67</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国における議論の方向を注視しつつ、データ収集やリンケージ等活用に必要な仕組みや費用対効果</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されたデータの活用可能性など、府として取り組むべき方向について検討を進めていきます。</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戦略事業室</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ビッグデータの活用事例について、費用対効果も含め</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⇒・ビッグデータの活用可能性につい </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て</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費用対効果、個人情報保護にも </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留意しつつ研究</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⇒・民間企業等と意見交換を実施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・民間事業者が保有するビッグデー</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タを活用した具体的な行政課題の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解決を事業部局に提案</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5148064" y="2724129"/>
            <a:ext cx="3096344" cy="23042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9" name="右矢印 18"/>
          <p:cNvSpPr/>
          <p:nvPr/>
        </p:nvSpPr>
        <p:spPr>
          <a:xfrm>
            <a:off x="5148064" y="1830050"/>
            <a:ext cx="3096344" cy="23042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21" name="正方形/長方形 2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20</a:t>
            </a:r>
            <a:endParaRPr lang="ja-JP" altLang="en-US" dirty="0">
              <a:solidFill>
                <a:prstClr val="black"/>
              </a:solidFill>
            </a:endParaRPr>
          </a:p>
        </p:txBody>
      </p:sp>
      <p:sp>
        <p:nvSpPr>
          <p:cNvPr id="10" name="右矢印 9"/>
          <p:cNvSpPr/>
          <p:nvPr/>
        </p:nvSpPr>
        <p:spPr>
          <a:xfrm>
            <a:off x="5148064" y="3990662"/>
            <a:ext cx="3096344" cy="23042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16417237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583989635"/>
              </p:ext>
            </p:extLst>
          </p:nvPr>
        </p:nvGraphicFramePr>
        <p:xfrm>
          <a:off x="251520" y="1330268"/>
          <a:ext cx="8568472" cy="5051060"/>
        </p:xfrm>
        <a:graphic>
          <a:graphicData uri="http://schemas.openxmlformats.org/drawingml/2006/table">
            <a:tbl>
              <a:tblPr firstRow="1" firstCol="1" bandRow="1" bandCol="1"/>
              <a:tblGrid>
                <a:gridCol w="1080120"/>
                <a:gridCol w="1440000"/>
                <a:gridCol w="720000"/>
                <a:gridCol w="2016224"/>
                <a:gridCol w="1620000"/>
                <a:gridCol w="1152128"/>
                <a:gridCol w="540000"/>
              </a:tblGrid>
              <a:tr h="1686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907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61183">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ンバーの活用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年からのマイナンバー制度導入に向け必要なシステム基盤の整備を行うとともに、社会保障・税・災害対策分野でのマイナンバーの活用について、省令等や国の制度設計を踏まえて検討します。</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マイナンバーの活用</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について、国の制度設計を踏まえて検討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⇒・高等学校等への就学に要する経費</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の支弁に関する事務など、独自利用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を行う事務を規定したマイナンバー</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利活用条例を平成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年１月に施行</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制度に対応</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庁内システム</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の整備</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・情報連携の調整</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・府庁内での管理番号と個人番号を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紐付ける大阪府団体内統合宛名シ</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ステ</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ムを構築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・マイナンバー制度導入に向けて、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個人番号利用事務を専用ネットワー</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ク</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内で行う等のセキュリティ対策を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・特定個人情報（マイナンバーを含む</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個人情報）の適正な取扱いのための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規定整備</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の利用開始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⇒・独自利用を行う事務の追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加を検討</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⇒・宛名システムの構築を完了。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庁内の関連システムや府内</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市町村、他県との連携テスト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・個人番号利用事務専用ネッ</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トワーク構築などのセキュリ</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ティ対策を実施</a:t>
                      </a: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マイナンバーを活用した情報連携を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開始</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7" name="直線矢印コネクタ 16"/>
          <p:cNvCxnSpPr/>
          <p:nvPr/>
        </p:nvCxnSpPr>
        <p:spPr>
          <a:xfrm>
            <a:off x="5508103" y="3212976"/>
            <a:ext cx="212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3" name="右矢印 22"/>
          <p:cNvSpPr/>
          <p:nvPr/>
        </p:nvSpPr>
        <p:spPr>
          <a:xfrm>
            <a:off x="7524328" y="6010013"/>
            <a:ext cx="720000" cy="270275"/>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右矢印 17"/>
          <p:cNvSpPr/>
          <p:nvPr/>
        </p:nvSpPr>
        <p:spPr>
          <a:xfrm>
            <a:off x="5220072" y="5229199"/>
            <a:ext cx="3060000" cy="239169"/>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cxnSp>
        <p:nvCxnSpPr>
          <p:cNvPr id="20" name="直線矢印コネクタ 19"/>
          <p:cNvCxnSpPr/>
          <p:nvPr/>
        </p:nvCxnSpPr>
        <p:spPr>
          <a:xfrm>
            <a:off x="5508104" y="1844824"/>
            <a:ext cx="2772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21</a:t>
            </a:r>
            <a:endParaRPr lang="ja-JP" altLang="en-US" dirty="0">
              <a:solidFill>
                <a:prstClr val="black"/>
              </a:solidFill>
            </a:endParaRPr>
          </a:p>
        </p:txBody>
      </p:sp>
    </p:spTree>
    <p:extLst>
      <p:ext uri="{BB962C8B-B14F-4D97-AF65-F5344CB8AC3E}">
        <p14:creationId xmlns:p14="http://schemas.microsoft.com/office/powerpoint/2010/main" val="7776385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14448305"/>
              </p:ext>
            </p:extLst>
          </p:nvPr>
        </p:nvGraphicFramePr>
        <p:xfrm>
          <a:off x="251520" y="1340768"/>
          <a:ext cx="8424936" cy="3672118"/>
        </p:xfrm>
        <a:graphic>
          <a:graphicData uri="http://schemas.openxmlformats.org/drawingml/2006/table">
            <a:tbl>
              <a:tblPr firstRow="1" firstCol="1" bandRow="1" bandCol="1"/>
              <a:tblGrid>
                <a:gridCol w="1152128"/>
                <a:gridCol w="1440160"/>
                <a:gridCol w="720080"/>
                <a:gridCol w="2160240"/>
                <a:gridCol w="1152128"/>
                <a:gridCol w="1152128"/>
                <a:gridCol w="648072"/>
              </a:tblGrid>
              <a:tr h="21602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i="0"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69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987210">
                <a:tc rowSpan="2">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に対応した人材育成などに取り組みます。</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【リモートアクセス機能の活用】</a:t>
                      </a: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モバイル端末と共にリモートアクセス機能の利用ルール等を整理し、利用拡大を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図る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⇒・モバイル端末の使いやすさ向上のため、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設定変更を実施（</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⇒・ＰＲに努め、モバイ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ル端末機の利用実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績は昨年度より大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幅に増加</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タブレット端末の本格導入に伴い、モバイル端末との適切な棲み分けを検討整理</a:t>
                      </a: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442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【無線ＬＡＮの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・耐震工事に合せて大手前庁舎の整備を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⇒・平成２７年度整備箇所について、当初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計画どおり実施済み</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庁舎については、</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整備を検討</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し、可能なものから順次導入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⇒・出先機関のネットワーク再構築時の検討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材料とするため、導入するとした場合に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必要となる概算費用を算出（</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sz="900" kern="12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⇒・当初計画どおり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整備完了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・出先機関を含む庁内ネットワーク再構築の設計予算を計上</a:t>
                      </a: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solidFill>
                          <a:schemeClr val="tx1"/>
                        </a:solidFill>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cxnSp>
        <p:nvCxnSpPr>
          <p:cNvPr id="19" name="直線矢印コネクタ 18"/>
          <p:cNvCxnSpPr/>
          <p:nvPr/>
        </p:nvCxnSpPr>
        <p:spPr>
          <a:xfrm>
            <a:off x="5724128" y="2060848"/>
            <a:ext cx="230425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a:off x="5724128" y="3284984"/>
            <a:ext cx="93610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5" name="直線矢印コネクタ 34"/>
          <p:cNvCxnSpPr/>
          <p:nvPr/>
        </p:nvCxnSpPr>
        <p:spPr>
          <a:xfrm>
            <a:off x="5724128" y="4149080"/>
            <a:ext cx="2304256"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22</a:t>
            </a:r>
            <a:endParaRPr lang="ja-JP" altLang="en-US" dirty="0">
              <a:solidFill>
                <a:prstClr val="black"/>
              </a:solidFill>
            </a:endParaRPr>
          </a:p>
        </p:txBody>
      </p:sp>
    </p:spTree>
    <p:extLst>
      <p:ext uri="{BB962C8B-B14F-4D97-AF65-F5344CB8AC3E}">
        <p14:creationId xmlns:p14="http://schemas.microsoft.com/office/powerpoint/2010/main" val="29723462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66967276"/>
              </p:ext>
            </p:extLst>
          </p:nvPr>
        </p:nvGraphicFramePr>
        <p:xfrm>
          <a:off x="251520" y="1340768"/>
          <a:ext cx="8485119" cy="3096344"/>
        </p:xfrm>
        <a:graphic>
          <a:graphicData uri="http://schemas.openxmlformats.org/drawingml/2006/table">
            <a:tbl>
              <a:tblPr firstRow="1" firstCol="1" bandRow="1" bandCol="1"/>
              <a:tblGrid>
                <a:gridCol w="1080000"/>
                <a:gridCol w="1080000"/>
                <a:gridCol w="733193"/>
                <a:gridCol w="2171926"/>
                <a:gridCol w="1440000"/>
                <a:gridCol w="1440000"/>
                <a:gridCol w="540000"/>
              </a:tblGrid>
              <a:tr h="209891">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i="0"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821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264162">
                <a:tc rowSpan="2">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に対応した人材育成などに取り組みます。</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【タブレット端末】</a:t>
                      </a: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が見込める業務について先行して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⇒・効果検証を実施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⇒・一部導入所属を変更し効</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果検証を継続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・試行で一定の効果が見ら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れた</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月から本格導入（</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500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台予定）のための</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予算を計上</a:t>
                      </a: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1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庁内コミュニケーションツールの利用検討】</a:t>
                      </a: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コミュニケーションツール</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（インスタントメッセージ、ビデオ通話等）</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の利用手法等</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し、利用を促進</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⇒・利用を促進するため、活用サイトを開設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cxnSp>
        <p:nvCxnSpPr>
          <p:cNvPr id="21" name="直線矢印コネクタ 20"/>
          <p:cNvCxnSpPr/>
          <p:nvPr/>
        </p:nvCxnSpPr>
        <p:spPr>
          <a:xfrm>
            <a:off x="5328408" y="3284984"/>
            <a:ext cx="2880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7" name="直線矢印コネクタ 36"/>
          <p:cNvCxnSpPr/>
          <p:nvPr/>
        </p:nvCxnSpPr>
        <p:spPr>
          <a:xfrm>
            <a:off x="5328328" y="1916982"/>
            <a:ext cx="219600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23</a:t>
            </a:r>
            <a:endParaRPr lang="ja-JP" altLang="en-US" dirty="0">
              <a:solidFill>
                <a:prstClr val="black"/>
              </a:solidFill>
            </a:endParaRPr>
          </a:p>
        </p:txBody>
      </p:sp>
      <p:sp>
        <p:nvSpPr>
          <p:cNvPr id="13" name="大かっこ 12"/>
          <p:cNvSpPr/>
          <p:nvPr/>
        </p:nvSpPr>
        <p:spPr>
          <a:xfrm>
            <a:off x="3275856" y="2403376"/>
            <a:ext cx="1944216" cy="504056"/>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14</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所属</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15</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台で試行開始（</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8</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・導入</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所属に対する効果検証を</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実施（</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en-US" sz="9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4" name="大かっこ 13"/>
          <p:cNvSpPr/>
          <p:nvPr/>
        </p:nvSpPr>
        <p:spPr>
          <a:xfrm>
            <a:off x="3275856" y="3952478"/>
            <a:ext cx="1944216" cy="432048"/>
          </a:xfrm>
          <a:prstGeom prst="bracketPair">
            <a:avLst>
              <a:gd name="adj" fmla="val 13881"/>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利用方法、活用事例の紹介、ＦＡＱ</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
            </a:r>
            <a:b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などを掲載</a:t>
            </a:r>
            <a:endParaRPr kumimoji="1" lang="ja-JP" altLang="en-US" sz="9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7" name="右矢印 16"/>
          <p:cNvSpPr/>
          <p:nvPr/>
        </p:nvSpPr>
        <p:spPr>
          <a:xfrm>
            <a:off x="7488400" y="1802682"/>
            <a:ext cx="684000"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39963291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705660606"/>
              </p:ext>
            </p:extLst>
          </p:nvPr>
        </p:nvGraphicFramePr>
        <p:xfrm>
          <a:off x="251520" y="1340768"/>
          <a:ext cx="8471926" cy="3304626"/>
        </p:xfrm>
        <a:graphic>
          <a:graphicData uri="http://schemas.openxmlformats.org/drawingml/2006/table">
            <a:tbl>
              <a:tblPr firstRow="1" firstCol="1" bandRow="1" bandCol="1"/>
              <a:tblGrid>
                <a:gridCol w="1080000"/>
                <a:gridCol w="1080000"/>
                <a:gridCol w="720000"/>
                <a:gridCol w="2171926"/>
                <a:gridCol w="1440000"/>
                <a:gridCol w="1440000"/>
                <a:gridCol w="540000"/>
              </a:tblGrid>
              <a:tr h="209891">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i="0"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821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016224">
                <a:tc>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に対応した人材育成などに取り組みます。</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【システムマネジメント・人材育成】</a:t>
                      </a: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が有する情報システムのライフサイクル（企画、予算、調達、開発・構築、運用・保守等）に応じた助言・相談を行うことにより、最新の技術動向等に配慮しつつシステムの最適化に努める。併せて、助言・相談を通じて各部局のシステム担当職員にノウハウを伝えるなど、</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OJT</a:t>
                      </a:r>
                      <a:r>
                        <a:rPr lang="ja-JP" altLang="en-US" sz="9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研修による人材育成を図る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C</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Ｔのより適切な利用をめざし、現状システムの把握、予算や発注の最適化に努める取り組みを推進</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000" marR="0" lvl="0" indent="-5400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・ＩＴ人材の育成について検討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⇒・庁内情報システムの調  </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査・ヒアリング、並びに予</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算要求及び調達仕様書</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の内容の確認を実施し、</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システムマネジメントの取</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組みを推進</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IT</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サポートページをリ</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ニューアルし、ＩＣＴの活用</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に資する情報提供機能を</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強化</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・情報セキュリティ研修の充</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実や標的型メール対応訓</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練を実施し、職員のインシ</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デント対応能力を向上</a:t>
                      </a: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strike="noStrike" kern="100" baseline="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ja-JP" sz="900" strike="noStrike" kern="100" baseline="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・庁内システムのサーバ を集</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約統合する共通プラット</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フォームの構築について設計</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及び構築管理予算を計上</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dirty="0">
              <a:solidFill>
                <a:prstClr val="black"/>
              </a:solidFill>
              <a:latin typeface="Arial" pitchFamily="34" charset="0"/>
              <a:cs typeface="ＭＳ Ｐゴシック" pitchFamily="50" charset="-128"/>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24</a:t>
            </a:r>
            <a:endParaRPr lang="ja-JP" altLang="en-US" dirty="0">
              <a:solidFill>
                <a:prstClr val="black"/>
              </a:solidFill>
            </a:endParaRPr>
          </a:p>
        </p:txBody>
      </p:sp>
      <p:cxnSp>
        <p:nvCxnSpPr>
          <p:cNvPr id="20" name="直線矢印コネクタ 19"/>
          <p:cNvCxnSpPr/>
          <p:nvPr/>
        </p:nvCxnSpPr>
        <p:spPr>
          <a:xfrm>
            <a:off x="5328400" y="2132856"/>
            <a:ext cx="284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735115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141496184"/>
              </p:ext>
            </p:extLst>
          </p:nvPr>
        </p:nvGraphicFramePr>
        <p:xfrm>
          <a:off x="251520" y="1385692"/>
          <a:ext cx="8605821" cy="5001000"/>
        </p:xfrm>
        <a:graphic>
          <a:graphicData uri="http://schemas.openxmlformats.org/drawingml/2006/table">
            <a:tbl>
              <a:tblPr firstRow="1" firstCol="1" bandRow="1" bandCol="1"/>
              <a:tblGrid>
                <a:gridCol w="1081596"/>
                <a:gridCol w="1080000"/>
                <a:gridCol w="792089"/>
                <a:gridCol w="2088000"/>
                <a:gridCol w="1980000"/>
                <a:gridCol w="1224136"/>
                <a:gridCol w="360000"/>
              </a:tblGrid>
              <a:tr h="19627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58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23530">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府政広報の推進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P72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33350" algn="just">
                        <a:lnSpc>
                          <a:spcPct val="100000"/>
                        </a:lnSpc>
                        <a:spcAft>
                          <a:spcPts val="0"/>
                        </a:spcAft>
                      </a:pP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府の「戦略広報」の一環として、</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府民のみなさん</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親しみ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やすさと</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、参加意欲を高めるための有効な広報ツールとして、キャラクターを活用します。</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そのため、</a:t>
                      </a:r>
                      <a:r>
                        <a:rPr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府としての</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メインキャラクター（もずやん）の設定や効果的な活用方策を盛り込んだ「大阪府キャラクター広報方針」</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9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kumimoji="1" lang="ja-JP" altLang="ja-JP" sz="900"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戦略的な広報を行います。</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・「大阪府キャラクター広報方針」に基づき、府の主要な広報媒体・イベント・施策において、メインキャラクター「もずやん」</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を活用</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⇒・イベント等出演：</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398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・メディア露出：約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・ツイッターフォロワー数：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10,054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「もずやん」を軸とした民間企業等との連携に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広報を展開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仕組みを検討、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⇒・エースコック株式会社の「産経新聞</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大阪ラーメン」のパッケージに使用。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なお、エースコックは、府政広報に協</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力する「もずとも」第</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号として登録。</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もず</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とも登録</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…7</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・（一社）大阪府専修学校各種学校連</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合会の協力を得て、無償で「もずやん」</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の衣装を作成してもらう「おしゃれも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やん</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プロジェクト」を実施。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・りそな銀行キャラクター「りそにゃ」と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大阪「超」盛り上げ共同声明</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を締結</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し、包括連携協定を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PR</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・米国総領事からの指名で、米国独立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記念日イベントに特別ゲストとして招聘。</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国際的友好関係の</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PR</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に貢献。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ずやんの</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テーマソング</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「タッタカも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ずやん</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」が完成。</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⇒・イベント等出演：約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380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・メディア露出：約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・ツイッターフォロワー数：</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12,416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月末時点）</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・「もずやん」を軸とした広報展開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⇒府政広報に協力する「もずとも」とイラ</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ストの使用、イベントへの出演等に</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つ</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いて協定を締結。</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≪実績≫</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とも登録：</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とも協定：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・ヤマト運輸と府が包括連携協定を締</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結。府政</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PR</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の一環として、もずやん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がデザインされたご当地宅急便</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BOX</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ご当地送り状を作成。</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・日本コロムビア</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株</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が販売する</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DVD</a:t>
                      </a: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付</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CD</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「みんないっしょに！ご当地キャ</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ラクターたいそう」に「タッタカも</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ずや</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ん」を収録し</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PR</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5292080" y="1844824"/>
            <a:ext cx="3140448"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5" name="右矢印 14"/>
          <p:cNvSpPr/>
          <p:nvPr/>
        </p:nvSpPr>
        <p:spPr>
          <a:xfrm>
            <a:off x="5292080" y="2996952"/>
            <a:ext cx="3140448"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25</a:t>
            </a:r>
            <a:endParaRPr lang="ja-JP" altLang="en-US" dirty="0">
              <a:solidFill>
                <a:prstClr val="black"/>
              </a:solidFill>
            </a:endParaRPr>
          </a:p>
        </p:txBody>
      </p:sp>
    </p:spTree>
    <p:extLst>
      <p:ext uri="{BB962C8B-B14F-4D97-AF65-F5344CB8AC3E}">
        <p14:creationId xmlns:p14="http://schemas.microsoft.com/office/powerpoint/2010/main" val="3130484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Rectangle 3"/>
          <p:cNvSpPr txBox="1">
            <a:spLocks noChangeArrowheads="1"/>
          </p:cNvSpPr>
          <p:nvPr/>
        </p:nvSpPr>
        <p:spPr>
          <a:xfrm>
            <a:off x="402582" y="836712"/>
            <a:ext cx="4817490" cy="5106526"/>
          </a:xfrm>
          <a:prstGeom prst="rect">
            <a:avLst/>
          </a:prstGeom>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　</a:t>
            </a:r>
          </a:p>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事業重点化（組み換え）の推進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① 成果重視による事業選択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ストックの活用</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（２） 総合力の発揮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① 行政間連携</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）府市連携の強化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民間連携</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）民間との新たな</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パートナーシップ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）民間が活躍できる環境の整備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③ 庁内連携</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defTabSz="647700">
              <a:lnSpc>
                <a:spcPts val="1600"/>
              </a:lnSpc>
              <a:spcBef>
                <a:spcPct val="0"/>
              </a:spcBef>
              <a:buFont typeface="Arial" panose="020B0604020202020204" pitchFamily="34" charset="0"/>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組織活力の向上</a:t>
            </a:r>
          </a:p>
          <a:p>
            <a:pPr marL="0" indent="0" defTabSz="647700">
              <a:lnSpc>
                <a:spcPts val="1600"/>
              </a:lnSpc>
              <a:spcBef>
                <a:spcPct val="0"/>
              </a:spcBef>
              <a:buFont typeface="Arial" panose="020B0604020202020204" pitchFamily="34" charset="0"/>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自律的な改革を支える体制の構築</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業務改革の推進</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向上</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835696" y="836712"/>
            <a:ext cx="6503929" cy="5001377"/>
          </a:xfrm>
          <a:prstGeom prst="rect">
            <a:avLst/>
          </a:prstGeom>
          <a:noFill/>
        </p:spPr>
        <p:txBody>
          <a:bodyPr wrap="square" lIns="0" rIns="0" rtlCol="0" anchor="t" anchorCtr="0">
            <a:noAutofit/>
          </a:bodyPr>
          <a:lstStyle/>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p>
          <a:p>
            <a:pPr lvl="0"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600"/>
              </a:lnSpc>
            </a:pP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60749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55260020"/>
              </p:ext>
            </p:extLst>
          </p:nvPr>
        </p:nvGraphicFramePr>
        <p:xfrm>
          <a:off x="251520" y="1385693"/>
          <a:ext cx="8605821" cy="2939024"/>
        </p:xfrm>
        <a:graphic>
          <a:graphicData uri="http://schemas.openxmlformats.org/drawingml/2006/table">
            <a:tbl>
              <a:tblPr firstRow="1" firstCol="1" bandRow="1" bandCol="1"/>
              <a:tblGrid>
                <a:gridCol w="1081596"/>
                <a:gridCol w="1080000"/>
                <a:gridCol w="792089"/>
                <a:gridCol w="2088000"/>
                <a:gridCol w="1980000"/>
                <a:gridCol w="1224136"/>
                <a:gridCol w="360000"/>
              </a:tblGrid>
              <a:tr h="18242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634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561554">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府政広報の推進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P72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33350" algn="just">
                        <a:lnSpc>
                          <a:spcPct val="100000"/>
                        </a:lnSpc>
                        <a:spcAft>
                          <a:spcPts val="0"/>
                        </a:spcAft>
                      </a:pP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府の「戦略広報」の一環として、</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府民のみなさん</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親しみ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やすさと</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、参加意欲を高めるための有効な広報ツールとして、キャラクターを活用します。</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そのため、</a:t>
                      </a:r>
                      <a:r>
                        <a:rPr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府としての</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メインキャラクター（もずやん）の設定や効果的な活用方策を盛り込んだ「大阪府キャラクター広報方針」</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9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kumimoji="1" lang="ja-JP" altLang="ja-JP" sz="900"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戦略的な広報を行います。</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「もずやん」を軸とした民間企業等との連携に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広報を展開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仕組みを検討、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5292080" y="1844824"/>
            <a:ext cx="3140448"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26</a:t>
            </a:r>
            <a:endParaRPr lang="ja-JP" altLang="en-US" dirty="0">
              <a:solidFill>
                <a:prstClr val="black"/>
              </a:solidFill>
            </a:endParaRPr>
          </a:p>
        </p:txBody>
      </p:sp>
      <p:sp>
        <p:nvSpPr>
          <p:cNvPr id="4" name="テキスト ボックス 3"/>
          <p:cNvSpPr txBox="1"/>
          <p:nvPr/>
        </p:nvSpPr>
        <p:spPr>
          <a:xfrm>
            <a:off x="6156176" y="2189763"/>
            <a:ext cx="2304256" cy="2031325"/>
          </a:xfrm>
          <a:prstGeom prst="rect">
            <a:avLst/>
          </a:prstGeom>
          <a:solidFill>
            <a:schemeClr val="bg1"/>
          </a:solidFill>
        </p:spPr>
        <p:txBody>
          <a:bodyPr wrap="square" rtlCol="0">
            <a:spAutoFit/>
          </a:bodyPr>
          <a:lstStyle/>
          <a:p>
            <a:pPr marL="72000" indent="-457200"/>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羽ばたけ</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err="1">
                <a:latin typeface="ＭＳ Ｐ明朝" panose="02020600040205080304" pitchFamily="18" charset="-128"/>
                <a:ea typeface="ＭＳ Ｐ明朝" panose="02020600040205080304" pitchFamily="18" charset="-128"/>
                <a:cs typeface="Meiryo UI" panose="020B0604030504040204" pitchFamily="50" charset="-128"/>
              </a:rPr>
              <a:t>もずやん</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プロジェクト</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を展開</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プロジェクト目標</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・府民の認知度　</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75</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・ツイート閲覧数　</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200</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万件／月平均</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・イベント出演回数　</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400</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回／年</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・名刺配付数　</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万枚／年</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・メディア露出　</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200</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件／年</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defRPr/>
            </a:pP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プロジェクトの柱</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defRPr/>
            </a:pP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＜ネットでの話題喚起＞</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defRPr/>
            </a:pP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＜露出拡大＞</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defRPr/>
            </a:pP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・干支企画（年賀状、バードサミットなど）</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defRPr/>
            </a:pP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＜イラスト無償使用＞</a:t>
            </a:r>
            <a:endPar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defRPr/>
            </a:pP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　・も</a:t>
            </a:r>
            <a:r>
              <a:rPr lang="ja-JP" altLang="en-US" sz="900" kern="100" dirty="0" err="1">
                <a:latin typeface="ＭＳ Ｐ明朝" panose="02020600040205080304" pitchFamily="18" charset="-128"/>
                <a:ea typeface="ＭＳ Ｐ明朝" panose="02020600040205080304" pitchFamily="18" charset="-128"/>
                <a:cs typeface="Meiryo UI" panose="020B0604030504040204" pitchFamily="50" charset="-128"/>
              </a:rPr>
              <a:t>ずやんを</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使用した商品やサービス拡大</a:t>
            </a:r>
            <a:endParaRPr kumimoji="1" lang="ja-JP" altLang="en-US" sz="900" dirty="0"/>
          </a:p>
        </p:txBody>
      </p:sp>
    </p:spTree>
    <p:extLst>
      <p:ext uri="{BB962C8B-B14F-4D97-AF65-F5344CB8AC3E}">
        <p14:creationId xmlns:p14="http://schemas.microsoft.com/office/powerpoint/2010/main" val="7994458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917293298"/>
              </p:ext>
            </p:extLst>
          </p:nvPr>
        </p:nvGraphicFramePr>
        <p:xfrm>
          <a:off x="287524" y="1257727"/>
          <a:ext cx="8462056" cy="5555649"/>
        </p:xfrm>
        <a:graphic>
          <a:graphicData uri="http://schemas.openxmlformats.org/drawingml/2006/table">
            <a:tbl>
              <a:tblPr firstRow="1" firstCol="1" bandRow="1" bandCol="1"/>
              <a:tblGrid>
                <a:gridCol w="1081596"/>
                <a:gridCol w="1080000"/>
                <a:gridCol w="720080"/>
                <a:gridCol w="2232248"/>
                <a:gridCol w="1620000"/>
                <a:gridCol w="1188132"/>
                <a:gridCol w="540000"/>
              </a:tblGrid>
              <a:tr h="13228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496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250014">
                <a:tc>
                  <a:txBody>
                    <a:bodyPr/>
                    <a:lstStyle/>
                    <a:p>
                      <a:pPr algn="just">
                        <a:lnSpc>
                          <a:spcPct val="100000"/>
                        </a:lnSpc>
                        <a:spcAft>
                          <a:spcPts val="0"/>
                        </a:spcAft>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ネットワークサービスの充実</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P72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既存</a:t>
                      </a: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サイトのリニューアル及び民間事業者のサービスの活用などにより、府民のみなさんが</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スマート</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フォンやタブレット端末</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介して府政情報を取得し、府政へ参加できるように、ネットワークサービスの充実を図ります。</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改善について検討</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準備</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関連の技術調査</a:t>
                      </a: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他</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府県等の先進</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事例調査</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90488" algn="l"/>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⇒・セキュリティ対策及び検査、並びにアクセシビリティ対応を実施。</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サイト公開に係る機能などについて調査を実施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90488" algn="l"/>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・他府県等の、スマートフォンサイトの導入、スマートフォン向けアプリの導入及び、リニューアルの考え方などの情報収集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民間事業者サービスの動向</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調査</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検討結果を踏まえ、可能なものは実施</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marR="0" indent="-457200" algn="l" defTabSz="914400" rtl="0" eaLnBrk="1" fontAlgn="auto" latinLnBrk="0" hangingPunct="1">
                        <a:lnSpc>
                          <a:spcPct val="100000"/>
                        </a:lnSpc>
                        <a:spcBef>
                          <a:spcPts val="0"/>
                        </a:spcBef>
                        <a:spcAft>
                          <a:spcPts val="0"/>
                        </a:spcAft>
                        <a:buClrTx/>
                        <a:buSzTx/>
                        <a:buFontTx/>
                        <a:buNone/>
                        <a:tabLst/>
                        <a:defRPr/>
                      </a:pPr>
                      <a:endPar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⇒・府</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サイトのクラウド化による外部サービスの利用について検討。費用、機能の面から、府</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サイトについては現行の構成のとおり、自前の機器類で構成する方針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SNS</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関連では、現行の</a:t>
                      </a:r>
                      <a:r>
                        <a:rPr kumimoji="1" lang="en-US" altLang="ja-JP"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facebook</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Twitter</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ブログを引き続き活用</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indent="-15875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⇒・セキュリティ対策及び検査、並びにアクセシビリティ対応を継続して実施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・各</a:t>
                      </a: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所属が必要と判断したページをスマートフォン版で作成できる仕組みを構築</a:t>
                      </a: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889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⇒・利便性、セキュリティ面などに配慮し、府</a:t>
                      </a:r>
                      <a:r>
                        <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サイトの次期機器構成を設計</a:t>
                      </a: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lgn="l">
                        <a:lnSpc>
                          <a:spcPct val="100000"/>
                        </a:lnSpc>
                        <a:spcAft>
                          <a:spcPts val="0"/>
                        </a:spcAft>
                      </a:pP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・現行の</a:t>
                      </a:r>
                      <a:r>
                        <a:rPr kumimoji="1" lang="en-US" altLang="ja-JP"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facebook</a:t>
                      </a:r>
                      <a:r>
                        <a:rPr kumimoji="1"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Twitter</a:t>
                      </a:r>
                      <a:r>
                        <a:rPr kumimoji="1"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ブログを引き続き活用</a:t>
                      </a:r>
                      <a:endParaRPr kumimoji="1"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サイトのリニューアル</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165">
                <a:tc>
                  <a:txBody>
                    <a:bodyPr/>
                    <a:lstStyle/>
                    <a:p>
                      <a:pPr algn="just">
                        <a:lnSpc>
                          <a:spcPct val="100000"/>
                        </a:lnSpc>
                        <a:spcAft>
                          <a:spcPts val="0"/>
                        </a:spcAft>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電子申請手続の拡充</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P73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申請実績等を考慮しながら、申請手続について、</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様式</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見直し</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手続</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簡素化</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申請できる手続を増やすことにより、</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サービスの向上を図ります。</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p>
                      <a:pPr algn="just">
                        <a:lnSpc>
                          <a:spcPct val="100000"/>
                        </a:lnSpc>
                        <a:spcAft>
                          <a:spcPts val="0"/>
                        </a:spcAft>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化</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の調査を</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踏まえ</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申請実績等を考慮しながら、可能なものを</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電子化</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⇒・「産業廃棄物処理業の変更届（車両に限る）」を都道府県初で受付開始。その他、添付資料や電子収納の必要な申込みなどの電子化を新たに実施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・教員チャレンジテストの申込では、手続き方法の簡素化の観点から申込み手順の見直しを実施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&lt;</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参考：申込者数</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&gt;</a:t>
                      </a: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 4,292</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5,764</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indent="-1778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⇒・イベントや講座の申込み、添付資料や電子収納が必要な各種申請手続、採用試験申込などの電子化を継続して実施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9" name="直線矢印コネクタ 18"/>
          <p:cNvCxnSpPr/>
          <p:nvPr/>
        </p:nvCxnSpPr>
        <p:spPr>
          <a:xfrm>
            <a:off x="5409854" y="1826802"/>
            <a:ext cx="1620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31" name="右矢印 30"/>
          <p:cNvSpPr/>
          <p:nvPr/>
        </p:nvSpPr>
        <p:spPr>
          <a:xfrm>
            <a:off x="7632400" y="1723033"/>
            <a:ext cx="5400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27</a:t>
            </a:r>
            <a:endParaRPr lang="ja-JP" altLang="en-US" dirty="0">
              <a:solidFill>
                <a:prstClr val="black"/>
              </a:solidFill>
            </a:endParaRPr>
          </a:p>
        </p:txBody>
      </p:sp>
      <p:cxnSp>
        <p:nvCxnSpPr>
          <p:cNvPr id="21" name="直線矢印コネクタ 20"/>
          <p:cNvCxnSpPr/>
          <p:nvPr/>
        </p:nvCxnSpPr>
        <p:spPr>
          <a:xfrm>
            <a:off x="5436096" y="5085184"/>
            <a:ext cx="2772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 name="大かっこ 2"/>
          <p:cNvSpPr/>
          <p:nvPr/>
        </p:nvSpPr>
        <p:spPr>
          <a:xfrm>
            <a:off x="3275856" y="1821444"/>
            <a:ext cx="1409700" cy="28803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cxnSp>
        <p:nvCxnSpPr>
          <p:cNvPr id="26" name="直線矢印コネクタ 25"/>
          <p:cNvCxnSpPr/>
          <p:nvPr/>
        </p:nvCxnSpPr>
        <p:spPr>
          <a:xfrm>
            <a:off x="7020272" y="1831045"/>
            <a:ext cx="612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2" name="直線矢印コネクタ 21"/>
          <p:cNvCxnSpPr/>
          <p:nvPr/>
        </p:nvCxnSpPr>
        <p:spPr>
          <a:xfrm>
            <a:off x="5400360" y="3573016"/>
            <a:ext cx="2808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85109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266928897"/>
              </p:ext>
            </p:extLst>
          </p:nvPr>
        </p:nvGraphicFramePr>
        <p:xfrm>
          <a:off x="251521" y="1412776"/>
          <a:ext cx="8424935" cy="3103442"/>
        </p:xfrm>
        <a:graphic>
          <a:graphicData uri="http://schemas.openxmlformats.org/drawingml/2006/table">
            <a:tbl>
              <a:tblPr firstRow="1" firstCol="1" bandRow="1" bandCol="1"/>
              <a:tblGrid>
                <a:gridCol w="1080119"/>
                <a:gridCol w="1512168"/>
                <a:gridCol w="864096"/>
                <a:gridCol w="2016224"/>
                <a:gridCol w="1152128"/>
                <a:gridCol w="1152128"/>
                <a:gridCol w="648072"/>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294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936104">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減債基金積立不足額の計画的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年度以降も、減債基金の積立不足額の解消に向け、確実に積み立てることにより、</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年以内の解消を目指します。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減債基金への計画的な積立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積立額：２８０億円）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⇒・決算剰余金の１／２の積立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年度当初予算で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積立</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年度決算剰余金</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億円編入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年度当初予算で</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億円を積立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年まで（</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年以内）に積立不足額の解消</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府債の適切な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管理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将来世代に負担を先送りしないため、必要性を厳格に精査し、府債の適切な管理を行います。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・府債発行の厳格な精査</a:t>
                      </a: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・府債の適切な管理</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088">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将来世代に負担を先送りしない財政運営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財政運営基本条例に掲げる基本理念を踏まえ、将来世代に負担を先送りしないよう、健全で規律ある財政運営を行います。</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・財政運営基本条例に基づく財政運営（財政規律の確保、計画性の確保、透明性の確保）</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直線矢印コネクタ 11"/>
          <p:cNvCxnSpPr/>
          <p:nvPr/>
        </p:nvCxnSpPr>
        <p:spPr>
          <a:xfrm>
            <a:off x="5715728" y="1988840"/>
            <a:ext cx="230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5715728" y="3140968"/>
            <a:ext cx="230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28</a:t>
            </a:r>
            <a:endParaRPr lang="ja-JP" altLang="en-US" dirty="0">
              <a:solidFill>
                <a:prstClr val="black"/>
              </a:solidFill>
            </a:endParaRPr>
          </a:p>
        </p:txBody>
      </p:sp>
      <p:cxnSp>
        <p:nvCxnSpPr>
          <p:cNvPr id="13" name="直線矢印コネクタ 12"/>
          <p:cNvCxnSpPr/>
          <p:nvPr/>
        </p:nvCxnSpPr>
        <p:spPr>
          <a:xfrm>
            <a:off x="5715728" y="3933056"/>
            <a:ext cx="230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10061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28382793"/>
              </p:ext>
            </p:extLst>
          </p:nvPr>
        </p:nvGraphicFramePr>
        <p:xfrm>
          <a:off x="251520" y="1340768"/>
          <a:ext cx="8631833" cy="2646836"/>
        </p:xfrm>
        <a:graphic>
          <a:graphicData uri="http://schemas.openxmlformats.org/drawingml/2006/table">
            <a:tbl>
              <a:tblPr firstRow="1" firstCol="1" bandRow="1" bandCol="1"/>
              <a:tblGrid>
                <a:gridCol w="1107457"/>
                <a:gridCol w="1260000"/>
                <a:gridCol w="720080"/>
                <a:gridCol w="2016224"/>
                <a:gridCol w="1440000"/>
                <a:gridCol w="1440000"/>
                <a:gridCol w="648072"/>
              </a:tblGrid>
              <a:tr h="224479">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7485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724802">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歳入（財源）の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民間協働や資産活用など、「稼ぐ視点」も踏まえた歳入確保策を展開していきます。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財産活用課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クラウドファンディングなど、新たな歳入確保策の検討、導入 </a:t>
                      </a: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rowSpan="2">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6144">
                <a:tc vMerge="1">
                  <a:txBody>
                    <a:bodyPr/>
                    <a:lstStyle/>
                    <a:p>
                      <a:endParaRPr kumimoji="1" lang="ja-JP" altLang="en-US"/>
                    </a:p>
                  </a:txBody>
                  <a:tcPr/>
                </a:tc>
                <a:tc>
                  <a:txBody>
                    <a:bodyPr/>
                    <a:lstStyle/>
                    <a:p>
                      <a:pPr marL="0" marR="0" indent="13335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使用料・手数料について、適正な受益者負担の観点から</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、料金水準の妥当性について検討を行います。</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フルコスト計算による原価を基本に、料金水準の妥当性について、点検を実施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施設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（日本万国博覧会記念公園、男女</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共同参画・青少年Ｃ）の使用料を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月議会で手数料を改定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（設定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件、改定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・点検の内容、</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情勢の変化等を踏まえ、適宜、改</a:t>
                      </a:r>
                      <a:r>
                        <a:rPr lang="ja-JP" altLang="en-US"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a:t>
                      </a:r>
                      <a:endParaRPr lang="en-US" alt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月議会で手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数料等を改定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（設定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件、改定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月議会で使用</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料・手数料を改定予定</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（設定</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件、改定</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r>
            </a:tbl>
          </a:graphicData>
        </a:graphic>
      </p:graphicFrame>
      <p:cxnSp>
        <p:nvCxnSpPr>
          <p:cNvPr id="15" name="直線矢印コネクタ 14"/>
          <p:cNvCxnSpPr/>
          <p:nvPr/>
        </p:nvCxnSpPr>
        <p:spPr>
          <a:xfrm>
            <a:off x="5364087" y="1988840"/>
            <a:ext cx="2844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7" name="正方形/長方形 16"/>
          <p:cNvSpPr/>
          <p:nvPr/>
        </p:nvSpPr>
        <p:spPr>
          <a:xfrm>
            <a:off x="5609741" y="2137776"/>
            <a:ext cx="230425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29</a:t>
            </a:r>
            <a:endParaRPr lang="ja-JP" altLang="en-US" dirty="0">
              <a:solidFill>
                <a:prstClr val="black"/>
              </a:solidFill>
            </a:endParaRPr>
          </a:p>
        </p:txBody>
      </p:sp>
      <p:cxnSp>
        <p:nvCxnSpPr>
          <p:cNvPr id="19" name="直線矢印コネクタ 18"/>
          <p:cNvCxnSpPr/>
          <p:nvPr/>
        </p:nvCxnSpPr>
        <p:spPr>
          <a:xfrm>
            <a:off x="6804248" y="2708920"/>
            <a:ext cx="144016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62570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034616103"/>
              </p:ext>
            </p:extLst>
          </p:nvPr>
        </p:nvGraphicFramePr>
        <p:xfrm>
          <a:off x="251520" y="1225182"/>
          <a:ext cx="8462852" cy="5293306"/>
        </p:xfrm>
        <a:graphic>
          <a:graphicData uri="http://schemas.openxmlformats.org/drawingml/2006/table">
            <a:tbl>
              <a:tblPr firstRow="1" firstCol="1" bandRow="1" bandCol="1"/>
              <a:tblGrid>
                <a:gridCol w="1116000">
                  <a:extLst>
                    <a:ext uri="{9D8B030D-6E8A-4147-A177-3AD203B41FA5}">
                      <a16:colId xmlns="" xmlns:a16="http://schemas.microsoft.com/office/drawing/2014/main" val="20000"/>
                    </a:ext>
                  </a:extLst>
                </a:gridCol>
                <a:gridCol w="1080000">
                  <a:extLst>
                    <a:ext uri="{9D8B030D-6E8A-4147-A177-3AD203B41FA5}">
                      <a16:colId xmlns="" xmlns:a16="http://schemas.microsoft.com/office/drawing/2014/main" val="20001"/>
                    </a:ext>
                  </a:extLst>
                </a:gridCol>
                <a:gridCol w="792000">
                  <a:extLst>
                    <a:ext uri="{9D8B030D-6E8A-4147-A177-3AD203B41FA5}">
                      <a16:colId xmlns="" xmlns:a16="http://schemas.microsoft.com/office/drawing/2014/main" val="20002"/>
                    </a:ext>
                  </a:extLst>
                </a:gridCol>
                <a:gridCol w="2085749">
                  <a:extLst>
                    <a:ext uri="{9D8B030D-6E8A-4147-A177-3AD203B41FA5}">
                      <a16:colId xmlns="" xmlns:a16="http://schemas.microsoft.com/office/drawing/2014/main" val="20003"/>
                    </a:ext>
                  </a:extLst>
                </a:gridCol>
                <a:gridCol w="1620000">
                  <a:extLst>
                    <a:ext uri="{9D8B030D-6E8A-4147-A177-3AD203B41FA5}">
                      <a16:colId xmlns="" xmlns:a16="http://schemas.microsoft.com/office/drawing/2014/main" val="20004"/>
                    </a:ext>
                  </a:extLst>
                </a:gridCol>
                <a:gridCol w="1229103">
                  <a:extLst>
                    <a:ext uri="{9D8B030D-6E8A-4147-A177-3AD203B41FA5}">
                      <a16:colId xmlns="" xmlns:a16="http://schemas.microsoft.com/office/drawing/2014/main" val="20005"/>
                    </a:ext>
                  </a:extLst>
                </a:gridCol>
                <a:gridCol w="540000">
                  <a:extLst>
                    <a:ext uri="{9D8B030D-6E8A-4147-A177-3AD203B41FA5}">
                      <a16:colId xmlns="" xmlns:a16="http://schemas.microsoft.com/office/drawing/2014/main" val="20006"/>
                    </a:ext>
                  </a:extLst>
                </a:gridCol>
              </a:tblGrid>
              <a:tr h="260188">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 xmlns:a16="http://schemas.microsoft.com/office/drawing/2014/main" val="10000"/>
                  </a:ext>
                </a:extLst>
              </a:tr>
              <a:tr h="31857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 xmlns:a16="http://schemas.microsoft.com/office/drawing/2014/main" val="10001"/>
                  </a:ext>
                </a:extLst>
              </a:tr>
              <a:tr h="4461794">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歳入（財源）</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の確保</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を行う場合は、</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受益と負担」や「税収の使途」を踏まえ、検討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みどり推進室</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都市魅力創造局</a:t>
                      </a:r>
                      <a:endPar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を行う場合、「受益と負担」や「税収の使途」を踏まえ、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森林環境税の導入</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b="1"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en-US" sz="900" b="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森林の有する公益的機能を維持する環境整備のため「森林環境税」を導入（平成</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議会）</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期間：平成</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月から４年間</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宿泊税の導入</a:t>
                      </a:r>
                      <a:r>
                        <a:rPr kumimoji="1" lang="en-US" altLang="ja-JP" sz="900" b="1" i="0" u="sng"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観光客の受入環境整備をはじめとする大阪の観光振興の取組みを推進するため宿泊税を導入</a:t>
                      </a:r>
                      <a:endParaRPr kumimoji="1" lang="en-US" altLang="ja-JP" sz="900" b="1" i="0" u="sng" strike="dbl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法人二税（法人事業税・法人府民税）</a:t>
                      </a:r>
                      <a:endPar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の超過課税</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・道路網などの都市基盤整備や防災対</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策の充実といった大都市圏特有の緊急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かつ膨大な財政需要に対処するため、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法人府民税法人税割及び法人事業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税の超過課税を実施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月末までに終了する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事業年度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月末までに延長予定）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・大阪経済の成長に向けた施策を推進</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するため、法人府民税均等割の超過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月末までに終了する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事業年度。平成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sng" strike="sng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1" i="0" u="none" strike="noStrike" kern="1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cxnSp>
        <p:nvCxnSpPr>
          <p:cNvPr id="15" name="直線矢印コネクタ 14"/>
          <p:cNvCxnSpPr/>
          <p:nvPr/>
        </p:nvCxnSpPr>
        <p:spPr>
          <a:xfrm>
            <a:off x="5292079" y="2060848"/>
            <a:ext cx="2844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30</a:t>
            </a:r>
            <a:endParaRPr lang="ja-JP" altLang="en-US" dirty="0">
              <a:solidFill>
                <a:prstClr val="black"/>
              </a:solidFill>
            </a:endParaRPr>
          </a:p>
        </p:txBody>
      </p:sp>
      <p:cxnSp>
        <p:nvCxnSpPr>
          <p:cNvPr id="19" name="直線矢印コネクタ 18"/>
          <p:cNvCxnSpPr/>
          <p:nvPr/>
        </p:nvCxnSpPr>
        <p:spPr>
          <a:xfrm>
            <a:off x="5292079" y="2564904"/>
            <a:ext cx="284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5292079" y="4077072"/>
            <a:ext cx="284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2855812002"/>
              </p:ext>
            </p:extLst>
          </p:nvPr>
        </p:nvGraphicFramePr>
        <p:xfrm>
          <a:off x="5652120" y="5013176"/>
          <a:ext cx="2907699" cy="1203960"/>
        </p:xfrm>
        <a:graphic>
          <a:graphicData uri="http://schemas.openxmlformats.org/drawingml/2006/table">
            <a:tbl>
              <a:tblPr firstRow="1" bandRow="1">
                <a:tableStyleId>{5C22544A-7EE6-4342-B048-85BDC9FD1C3A}</a:tableStyleId>
              </a:tblPr>
              <a:tblGrid>
                <a:gridCol w="783539">
                  <a:extLst>
                    <a:ext uri="{9D8B030D-6E8A-4147-A177-3AD203B41FA5}">
                      <a16:colId xmlns="" xmlns:a16="http://schemas.microsoft.com/office/drawing/2014/main" val="20000"/>
                    </a:ext>
                  </a:extLst>
                </a:gridCol>
                <a:gridCol w="684000">
                  <a:extLst>
                    <a:ext uri="{9D8B030D-6E8A-4147-A177-3AD203B41FA5}">
                      <a16:colId xmlns="" xmlns:a16="http://schemas.microsoft.com/office/drawing/2014/main" val="20001"/>
                    </a:ext>
                  </a:extLst>
                </a:gridCol>
                <a:gridCol w="688772">
                  <a:extLst>
                    <a:ext uri="{9D8B030D-6E8A-4147-A177-3AD203B41FA5}">
                      <a16:colId xmlns="" xmlns:a16="http://schemas.microsoft.com/office/drawing/2014/main" val="20002"/>
                    </a:ext>
                  </a:extLst>
                </a:gridCol>
                <a:gridCol w="751388">
                  <a:extLst>
                    <a:ext uri="{9D8B030D-6E8A-4147-A177-3AD203B41FA5}">
                      <a16:colId xmlns="" xmlns:a16="http://schemas.microsoft.com/office/drawing/2014/main" val="20003"/>
                    </a:ext>
                  </a:extLst>
                </a:gridCol>
              </a:tblGrid>
              <a:tr h="291678">
                <a:tc>
                  <a:txBody>
                    <a:bodyPr/>
                    <a:lstStyle/>
                    <a:p>
                      <a:pPr algn="ctr"/>
                      <a:r>
                        <a:rPr kumimoji="1" lang="ja-JP" altLang="en-US" sz="700" b="0" baseline="0" dirty="0" smtClean="0">
                          <a:latin typeface="Meiryo UI" panose="020B0604030504040204" pitchFamily="50" charset="-128"/>
                          <a:ea typeface="Meiryo UI" panose="020B0604030504040204" pitchFamily="50" charset="-128"/>
                          <a:cs typeface="Meiryo UI" panose="020B0604030504040204" pitchFamily="50" charset="-128"/>
                        </a:rPr>
                        <a:t>種別</a:t>
                      </a:r>
                      <a:endParaRPr kumimoji="1" lang="ja-JP" altLang="en-US" sz="700" b="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0" baseline="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0" baseline="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700" b="0" baseline="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700" b="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最　終</a:t>
                      </a:r>
                      <a:endParaRPr kumimoji="1" lang="ja-JP" altLang="en-US" sz="700" b="0" u="none"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当　初</a:t>
                      </a:r>
                      <a:endParaRPr kumimoji="1" lang="ja-JP" altLang="en-US" sz="700" b="0" u="none"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 xmlns:a16="http://schemas.microsoft.com/office/drawing/2014/main" val="10000"/>
                  </a:ext>
                </a:extLst>
              </a:tr>
              <a:tr h="189591">
                <a:tc>
                  <a:txBody>
                    <a:bodyPr/>
                    <a:lstStyle/>
                    <a:p>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森林環境税</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a:t>
                      </a: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a:t>
                      </a: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 xmlns:a16="http://schemas.microsoft.com/office/drawing/2014/main" val="10001"/>
                  </a:ext>
                </a:extLst>
              </a:tr>
              <a:tr h="189591">
                <a:tc>
                  <a:txBody>
                    <a:bodyPr/>
                    <a:lstStyle/>
                    <a:p>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 xmlns:a16="http://schemas.microsoft.com/office/drawing/2014/main" val="10002"/>
                  </a:ext>
                </a:extLst>
              </a:tr>
              <a:tr h="291678">
                <a:tc>
                  <a:txBody>
                    <a:bodyPr/>
                    <a:lstStyle/>
                    <a:p>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法人二税の超過課税</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３７１</a:t>
                      </a: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３８５</a:t>
                      </a:r>
                      <a:r>
                        <a:rPr kumimoji="1" lang="ja-JP" altLang="en-US"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３８２</a:t>
                      </a:r>
                      <a:r>
                        <a:rPr kumimoji="1" lang="ja-JP" altLang="en-US"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3"/>
                  </a:ext>
                </a:extLst>
              </a:tr>
              <a:tr h="189591">
                <a:tc>
                  <a:txBody>
                    <a:bodyPr/>
                    <a:lstStyle/>
                    <a:p>
                      <a:pPr algn="ctr"/>
                      <a:r>
                        <a:rPr kumimoji="1" lang="en-US" altLang="ja-JP"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   計   </a:t>
                      </a:r>
                      <a:r>
                        <a:rPr kumimoji="1" lang="en-US" altLang="ja-JP"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7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３７１</a:t>
                      </a:r>
                      <a:r>
                        <a:rPr kumimoji="1" lang="ja-JP" altLang="en-US"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３９７億円</a:t>
                      </a:r>
                      <a:endParaRPr kumimoji="1" lang="ja-JP" altLang="en-US" sz="7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４０５億円</a:t>
                      </a:r>
                      <a:endParaRPr kumimoji="1" lang="en-US" altLang="ja-JP"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extLst>
                  <a:ext uri="{0D108BD9-81ED-4DB2-BD59-A6C34878D82A}">
                    <a16:rowId xmlns="" xmlns:a16="http://schemas.microsoft.com/office/drawing/2014/main" val="10004"/>
                  </a:ext>
                </a:extLst>
              </a:tr>
            </a:tbl>
          </a:graphicData>
        </a:graphic>
      </p:graphicFrame>
      <p:sp>
        <p:nvSpPr>
          <p:cNvPr id="4" name="正方形/長方形 3"/>
          <p:cNvSpPr/>
          <p:nvPr/>
        </p:nvSpPr>
        <p:spPr>
          <a:xfrm>
            <a:off x="5580112" y="4701802"/>
            <a:ext cx="266429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効果額　</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724128" y="2137776"/>
            <a:ext cx="197384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5580112" y="3261642"/>
            <a:ext cx="2268000" cy="7149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marL="72000" indent="-72000" algn="just">
              <a:lnSpc>
                <a:spcPts val="950"/>
              </a:lnSpc>
              <a:spcAft>
                <a:spcPts val="0"/>
              </a:spcAft>
              <a:buFont typeface="Arial" panose="020B0604020202020204" pitchFamily="34" charset="0"/>
              <a:buChar char="•"/>
            </a:pP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月より宿泊</a:t>
            </a: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税の徴収を開始</a:t>
            </a:r>
            <a:endParaRPr lang="en-US" altLang="ja-JP"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72000" indent="-72000" algn="just">
              <a:lnSpc>
                <a:spcPts val="950"/>
              </a:lnSpc>
              <a:spcAft>
                <a:spcPts val="0"/>
              </a:spcAft>
              <a:buFont typeface="Arial" panose="020B0604020202020204" pitchFamily="34" charset="0"/>
              <a:buChar char="•"/>
            </a:pP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月</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議会で条例改正し、課税対象施設を追加（公布及び施行は</a:t>
            </a: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総務</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大臣同意後）</a:t>
            </a:r>
            <a:endParaRPr lang="ja-JP" altLang="ja-JP"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p:txBody>
      </p:sp>
      <p:cxnSp>
        <p:nvCxnSpPr>
          <p:cNvPr id="13" name="直線矢印コネクタ 12"/>
          <p:cNvCxnSpPr/>
          <p:nvPr/>
        </p:nvCxnSpPr>
        <p:spPr>
          <a:xfrm>
            <a:off x="5292079" y="3140968"/>
            <a:ext cx="284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950970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271661077"/>
              </p:ext>
            </p:extLst>
          </p:nvPr>
        </p:nvGraphicFramePr>
        <p:xfrm>
          <a:off x="251520" y="1340768"/>
          <a:ext cx="8640960" cy="2950429"/>
        </p:xfrm>
        <a:graphic>
          <a:graphicData uri="http://schemas.openxmlformats.org/drawingml/2006/table">
            <a:tbl>
              <a:tblPr firstRow="1" firstCol="1" bandRow="1" bandCol="1"/>
              <a:tblGrid>
                <a:gridCol w="1107457"/>
                <a:gridCol w="1484831"/>
                <a:gridCol w="792088"/>
                <a:gridCol w="1872208"/>
                <a:gridCol w="1152128"/>
                <a:gridCol w="1152128"/>
                <a:gridCol w="1080120"/>
              </a:tblGrid>
              <a:tr h="144016">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6093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552217">
                <a:tc>
                  <a:txBody>
                    <a:bodyPr/>
                    <a:lstStyle/>
                    <a:p>
                      <a:pPr algn="just">
                        <a:lnSpc>
                          <a:spcPct val="100000"/>
                        </a:lnSpc>
                        <a:spcAft>
                          <a:spcPts val="0"/>
                        </a:spcAft>
                      </a:pP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財政調整基金の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財政運営基本条例に基づく目標額（平成</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末までに</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1,450</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億円）の達成に向け、着実に財政調整基金を確保します。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毎年度、決算剰余金</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の計画的な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年度決算剰余金のうち、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年度決算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剰余金のうち、</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億円編入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・財政調整基金積立目標額の再積算</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積立目標額は</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年ごとに再積算</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積立目標額の達成</a:t>
                      </a: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30" name="直線矢印コネクタ 29"/>
          <p:cNvCxnSpPr/>
          <p:nvPr/>
        </p:nvCxnSpPr>
        <p:spPr>
          <a:xfrm>
            <a:off x="5508104" y="1916832"/>
            <a:ext cx="230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31</a:t>
            </a:r>
            <a:endParaRPr lang="ja-JP" altLang="en-US" dirty="0">
              <a:solidFill>
                <a:prstClr val="black"/>
              </a:solidFill>
            </a:endParaRPr>
          </a:p>
        </p:txBody>
      </p:sp>
    </p:spTree>
    <p:extLst>
      <p:ext uri="{BB962C8B-B14F-4D97-AF65-F5344CB8AC3E}">
        <p14:creationId xmlns:p14="http://schemas.microsoft.com/office/powerpoint/2010/main" val="4288288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a:t>
            </a:r>
            <a:r>
              <a:rPr lang="en-US" altLang="ja-JP" dirty="0">
                <a:solidFill>
                  <a:prstClr val="black"/>
                </a:solidFill>
              </a:rPr>
              <a:t>2</a:t>
            </a:r>
            <a:endParaRPr lang="ja-JP" altLang="en-US" dirty="0">
              <a:solidFill>
                <a:prstClr val="black"/>
              </a:solidFill>
            </a:endParaRPr>
          </a:p>
        </p:txBody>
      </p:sp>
      <p:sp>
        <p:nvSpPr>
          <p:cNvPr id="29" name="Rectangle 24"/>
          <p:cNvSpPr>
            <a:spLocks noChangeArrowheads="1"/>
          </p:cNvSpPr>
          <p:nvPr/>
        </p:nvSpPr>
        <p:spPr bwMode="auto">
          <a:xfrm>
            <a:off x="179512" y="674460"/>
            <a:ext cx="676875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22190"/>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85242077"/>
              </p:ext>
            </p:extLst>
          </p:nvPr>
        </p:nvGraphicFramePr>
        <p:xfrm>
          <a:off x="331911" y="1207219"/>
          <a:ext cx="8560568" cy="4743642"/>
        </p:xfrm>
        <a:graphic>
          <a:graphicData uri="http://schemas.openxmlformats.org/drawingml/2006/table">
            <a:tbl>
              <a:tblPr firstRow="1" bandRow="1">
                <a:tableStyleId>{5C22544A-7EE6-4342-B048-85BDC9FD1C3A}</a:tableStyleId>
              </a:tblPr>
              <a:tblGrid>
                <a:gridCol w="423665"/>
                <a:gridCol w="1656184"/>
                <a:gridCol w="1080120"/>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大阪府立大学運営費交付金</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２８</a:t>
                      </a: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当初予算：　  ９８．</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９８．</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４</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９</a:t>
                      </a: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９７．０</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府民文化総務課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・現中期計画における取組状況を踏まえ、次期計画期間中においても更なる効率的な運営や自主財源の確保に取り組む。</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なお、次期計画期間中の運営費交付金については、統合など大学の今後のあり方を踏まえて、改めて検討する。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152400" algn="l" defTabSz="914400" rtl="0" eaLnBrk="1" fontAlgn="auto" latinLnBrk="0" hangingPunct="1">
                        <a:lnSpc>
                          <a:spcPct val="12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府立大学の運営費交付金については、</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現計画目標（平成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年度までに、交付金額</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90</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億円を基本に運営費に占める割合を</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50</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％とすることをめざす。</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年度当初予算（給与改定</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影響を除く）</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達成</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○次期計画期間中（平成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年度）の運営費交付金については、</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現状の水準は維持しながら、自己収入の確保と経費の抑制の取組を継続することなどにより、引き続き適正化に努め、教育研究に必要となる運営費を確保</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していく。</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大阪府立病院機構運営費負担金</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７７．３億円</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７７．１</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８３．０</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基礎年金拠出金等公的負担金は分離して予算化</a:t>
                      </a:r>
                      <a:endParaRPr kumimoji="1" lang="zh-TW"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800" marB="46800"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　</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・元利償還金の増加が見込まれる中にあっても、経営改善の効果、政策医療・保健衛生行政経費における内容のさらなる精査を行い、段階的に負担金（運営費部分）の縮減を図る。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○運営費負担金の段階的縮減の取組として、平成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年度当初予算において運営費部分の縮減を行う。</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運営費部分</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㉘当初</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億円⇒㉙当初</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大阪府立環境農林水産総合研究所運営費交付金</a:t>
                      </a:r>
                    </a:p>
                    <a:p>
                      <a:endPar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１８．</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１８．７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１７．８</a:t>
                      </a:r>
                      <a:r>
                        <a:rPr kumimoji="1" lang="zh-TW" altLang="en-US" sz="900" u="none"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環境農林水産総務課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・独立行政法人化による効果である研究所の自律的、弾力的な業務運営を進め、外部の研究資金のさらなる獲得や研究事業の収益化等、法人の自己収入の確保を図る。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そのうえで、次期中期計画策定時に運営費交付金の見直しを図る。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○外部研究資金の獲得や、</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簡易受託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の実施などにより、自己収入の確保に努めた。また、第</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期中期計画期間（</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）における自己収入の一層の確保に向けて</a:t>
                      </a:r>
                      <a:r>
                        <a:rPr kumimoji="1" lang="ja-JP" altLang="en-US" sz="9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取り組んでいる。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●運営管理費等の縮減に努め、運営費交付金の見直しを行った。</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Tree>
    <p:extLst>
      <p:ext uri="{BB962C8B-B14F-4D97-AF65-F5344CB8AC3E}">
        <p14:creationId xmlns:p14="http://schemas.microsoft.com/office/powerpoint/2010/main" val="38708839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674460"/>
            <a:ext cx="6192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22190"/>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82448974"/>
              </p:ext>
            </p:extLst>
          </p:nvPr>
        </p:nvGraphicFramePr>
        <p:xfrm>
          <a:off x="331911" y="1207219"/>
          <a:ext cx="8560568" cy="357340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53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大阪府立産業技術総合研究所運営費交付金</a:t>
                      </a:r>
                      <a:endPar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大阪産業技術総合研究所運営費交付金</a:t>
                      </a:r>
                    </a:p>
                    <a:p>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１９．５</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endParaRPr kumimoji="1" lang="zh-TW"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計画の策定にあたっては、必要な研究員を確保しつつ、中小企業のニーズに応える質の高いサービスを提供し、さらなる事業収入の確保を図るとともに、事務職員の採用形態の見直し等による効率化などの経費削減を図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なお、次期計画期間中の運営費交付金については、市立工業研究所との統合など今後のあり方を踏まえて、改めて検討する。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●法人において、外部資金の獲得等により、自己収入の確保に努めるとともに、事務運営の効率化等により、経費節減に務めた。</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立工業研究所との統合後の新法人の運営費交付金については、大阪市との適切な負担割合のもと、新法人の中期目標（案）に基づき、支援機能の強化を図るとともに、自己収入の確保に努めることを前提に、業務運営に必要な経費を措置する予定。</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5372">
                <a:tc>
                  <a:txBody>
                    <a:bodyPr/>
                    <a:lstStyle/>
                    <a:p>
                      <a:pPr algn="ctr"/>
                      <a:r>
                        <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中小企業向け制度融資</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預託   ３，６２３．７億円</a:t>
                      </a:r>
                      <a:b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損失補償  　　３３．７億円</a:t>
                      </a: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預託　</a:t>
                      </a:r>
                      <a:r>
                        <a:rPr lang="ja-JP" altLang="en-US" sz="9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２，７１０．０億円</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損失補償　　　２７．１億円</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Ｈ２９</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預託　</a:t>
                      </a:r>
                      <a:r>
                        <a:rPr lang="ja-JP" altLang="en-US" sz="9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３，２１７．０億円</a:t>
                      </a:r>
                      <a:b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損失補償　　　２６．８億円</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800" marB="46800" anchor="ctr"/>
                </a:tc>
                <a:tc>
                  <a:txBody>
                    <a:bodyPr/>
                    <a:lstStyle/>
                    <a:p>
                      <a:pPr algn="l" fontAlgn="ct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商工労働部</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中小企業支援室</a:t>
                      </a:r>
                    </a:p>
                  </a:txBody>
                  <a:tcPr marL="9525" marR="9525" marT="9525" marB="0"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・責任共有制度により実施している成長支援型の融資メニューについては、平成</a:t>
                      </a:r>
                      <a:r>
                        <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年度からチャレンジ応援資金の一部の融資メニューについて、府と信用保証協会の損失補償割合を１：１に見直し。</a:t>
                      </a:r>
                    </a:p>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制度の効果や手法の妥当性、効率性についての検証の手法について、検討を進める。</a:t>
                      </a:r>
                    </a:p>
                  </a:txBody>
                  <a:tcPr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年度からチャレンジ応援資金の一部の融資メニューについて、府と信用保証協会の損失補償割合を１：１に見直しを実施した。</a:t>
                      </a:r>
                    </a:p>
                    <a:p>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効果や手法の妥当性、効率性についての検証の手法の検討について、主要金融機関・信用保証協会・主要都道府県に対するヒアリング、制度融資の承諾実績と関連経済指標の推移の比較等を実施した。</a:t>
                      </a: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33</a:t>
            </a:r>
            <a:endParaRPr lang="ja-JP" altLang="en-US" dirty="0">
              <a:solidFill>
                <a:prstClr val="black"/>
              </a:solidFill>
            </a:endParaRPr>
          </a:p>
        </p:txBody>
      </p:sp>
    </p:spTree>
    <p:extLst>
      <p:ext uri="{BB962C8B-B14F-4D97-AF65-F5344CB8AC3E}">
        <p14:creationId xmlns:p14="http://schemas.microsoft.com/office/powerpoint/2010/main" val="28417922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48382" y="642754"/>
            <a:ext cx="694389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1" y="923053"/>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34</a:t>
            </a:r>
            <a:endParaRPr lang="ja-JP" altLang="en-US" dirty="0">
              <a:solidFill>
                <a:prstClr val="black"/>
              </a:solidFill>
            </a:endParaRPr>
          </a:p>
        </p:txBody>
      </p:sp>
      <p:graphicFrame>
        <p:nvGraphicFramePr>
          <p:cNvPr id="9" name="表 8"/>
          <p:cNvGraphicFramePr>
            <a:graphicFrameLocks noGrp="1"/>
          </p:cNvGraphicFramePr>
          <p:nvPr>
            <p:extLst>
              <p:ext uri="{D42A27DB-BD31-4B8C-83A1-F6EECF244321}">
                <p14:modId xmlns:p14="http://schemas.microsoft.com/office/powerpoint/2010/main" val="1661573505"/>
              </p:ext>
            </p:extLst>
          </p:nvPr>
        </p:nvGraphicFramePr>
        <p:xfrm>
          <a:off x="331911" y="1207219"/>
          <a:ext cx="8560568" cy="5171440"/>
        </p:xfrm>
        <a:graphic>
          <a:graphicData uri="http://schemas.openxmlformats.org/drawingml/2006/table">
            <a:tbl>
              <a:tblPr firstRow="1" bandRow="1">
                <a:tableStyleId>{5C22544A-7EE6-4342-B048-85BDC9FD1C3A}</a:tableStyleId>
              </a:tblPr>
              <a:tblGrid>
                <a:gridCol w="423665">
                  <a:extLst>
                    <a:ext uri="{9D8B030D-6E8A-4147-A177-3AD203B41FA5}">
                      <a16:colId xmlns="" xmlns:a16="http://schemas.microsoft.com/office/drawing/2014/main" val="20000"/>
                    </a:ext>
                  </a:extLst>
                </a:gridCol>
                <a:gridCol w="1728192">
                  <a:extLst>
                    <a:ext uri="{9D8B030D-6E8A-4147-A177-3AD203B41FA5}">
                      <a16:colId xmlns="" xmlns:a16="http://schemas.microsoft.com/office/drawing/2014/main" val="20001"/>
                    </a:ext>
                  </a:extLst>
                </a:gridCol>
                <a:gridCol w="1008112">
                  <a:extLst>
                    <a:ext uri="{9D8B030D-6E8A-4147-A177-3AD203B41FA5}">
                      <a16:colId xmlns="" xmlns:a16="http://schemas.microsoft.com/office/drawing/2014/main" val="20002"/>
                    </a:ext>
                  </a:extLst>
                </a:gridCol>
                <a:gridCol w="2637956">
                  <a:extLst>
                    <a:ext uri="{9D8B030D-6E8A-4147-A177-3AD203B41FA5}">
                      <a16:colId xmlns="" xmlns:a16="http://schemas.microsoft.com/office/drawing/2014/main" val="20003"/>
                    </a:ext>
                  </a:extLst>
                </a:gridCol>
                <a:gridCol w="2762643">
                  <a:extLst>
                    <a:ext uri="{9D8B030D-6E8A-4147-A177-3AD203B41FA5}">
                      <a16:colId xmlns="" xmlns:a16="http://schemas.microsoft.com/office/drawing/2014/main" val="20004"/>
                    </a:ext>
                  </a:extLst>
                </a:gridCol>
              </a:tblGrid>
              <a:tr h="370840">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p>
                  </a:txBody>
                  <a:tcPr anchor="ctr"/>
                </a:tc>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p>
                  </a:txBody>
                  <a:tcPr anchor="ctr"/>
                </a:tc>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p>
                  </a:txBody>
                  <a:tcPr anchor="ctr"/>
                </a:tc>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p>
                  </a:txBody>
                  <a:tcPr anchor="ctr"/>
                </a:tc>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p>
                  </a:txBody>
                  <a:tcPr anchor="ctr"/>
                </a:tc>
                <a:extLst>
                  <a:ext uri="{0D108BD9-81ED-4DB2-BD59-A6C34878D82A}">
                    <a16:rowId xmlns="" xmlns:a16="http://schemas.microsoft.com/office/drawing/2014/main" val="10000"/>
                  </a:ext>
                </a:extLst>
              </a:tr>
              <a:tr h="370840">
                <a:tc>
                  <a:txBody>
                    <a:bodyPr/>
                    <a:lstStyle/>
                    <a:p>
                      <a:pPr algn="ctr">
                        <a:lnSpc>
                          <a:spcPct val="100000"/>
                        </a:lnSpc>
                      </a:pP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福祉医療費助成制度</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9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１９６．２億円</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１９７．７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２０３．０</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・制度全体の抜本的な見直しについては、国における医療保険制度等を見極めつつ、市町村との研究会での検討を踏まえ、持続可能な制度を構築していく。</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このうち、乳幼児医療費助成制度については、平成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補助制度（年齢及び所得制限による対象者の範囲）の再構築を図るとともに、子ども・子育て支援新制度の実施に合わせ、乳幼児医療を含む子育て支援サービスの水準向上に向け、「新子育て支援交付金」を創設。</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また、福祉医療費助成制度は</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すべての都道府県で実施されており、事実上</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ナショナル・ミニマムとなっていることから、国において制度化されるよう、引き続き強く要請。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●厚生労働省に対して、福祉医療費助成制度の国における制度化及び国庫負担金減額措置の廃止に関して要望</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年度から、未就学児までの分の減額措置については行われないこととなった。</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提案・要望</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年度国の施策並びに予算に関する最重点提案・要望</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年度国の施策並びに予算に関する提案・要望（福祉関連）</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●市長会・町村長会との共同要望</a:t>
                      </a:r>
                      <a:endParaRPr kumimoji="1" lang="ja-JP" altLang="en-US" sz="9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9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●府と市町村が共同で設置した研究会における報告書を踏まえ、医療費の増嵩、福祉医療費助成制度を取り巻く情勢や府の厳しい財政状況等を勘案し、持続可能性の確保の観点から、</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制度の再構築に向けて</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府としての考え方を整理した。</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私立幼稚園振興助成費</a:t>
                      </a:r>
                    </a:p>
                    <a:p>
                      <a:endParaRPr kumimoji="1" lang="zh-TW"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zh-TW"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５１</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１４９．９</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１３８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８億円　　　　　　 </a:t>
                      </a:r>
                    </a:p>
                  </a:txBody>
                  <a:tcPr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p>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私学課</a:t>
                      </a:r>
                    </a:p>
                  </a:txBody>
                  <a:tcPr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子育て支援新制度の導入後、私立幼稚園として存続する幼稚園については、引き続き経常費助成等を実施するとともに、新制度の趣旨を踏まえ、長時間の預かり保育に対する補助制度を再構築することで、認定こども園への移行を促進し、府内の待機児童の解消や子育て支援の充実を図る。</a:t>
                      </a:r>
                    </a:p>
                  </a:txBody>
                  <a:tcPr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制度の趣旨を踏まえ、認定こども園への移行を促進し、府内の待機児童の解消や子育て支援の充実を図るため、私立幼稚園に対して個別相談や意見交換会などを実施するとともに、長時間の預かり保育に対する補助事業を認定こども園移行支援事業に再構築した。</a:t>
                      </a:r>
                    </a:p>
                  </a:txBody>
                  <a:tcPr anchor="ctr"/>
                </a:tc>
                <a:extLst>
                  <a:ext uri="{0D108BD9-81ED-4DB2-BD59-A6C34878D82A}">
                    <a16:rowId xmlns="" xmlns:a16="http://schemas.microsoft.com/office/drawing/2014/main" val="10003"/>
                  </a:ext>
                </a:extLst>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私立高等学校等生徒授業料支援補助金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２０３．１</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２０３．５億円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１９５．３</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・これまでの授業料支援補助金制度の効果検証を踏まえ、今後の制度のあり方について検討中。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●授業料無償化制度の見直しにあたっては、公私の流動化やアンケート調査結果の分析、また、私学経営への影響、多額の一般財源を投入していることなど、様々な観点から検討を行った。</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その結果、平成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年度以降については、多子世帯に配慮した支援を講じるとともに、制度の持続可能性の観点から、保護者負担を一部見直し、平成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年度の新入生が卒業するまでの</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年間、適用することとした。</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＜見直しによる効果額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652741"/>
            <a:ext cx="604867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08" y="1068239"/>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68536162"/>
              </p:ext>
            </p:extLst>
          </p:nvPr>
        </p:nvGraphicFramePr>
        <p:xfrm>
          <a:off x="331908" y="1340768"/>
          <a:ext cx="8560568" cy="475996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大阪府育英会助成費</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・育英会奨学資金貸付は、国の就学支援金や、府の授業料支援補助金制度と一体的に運営していることから、授業料支援補助金制度の検討を踏まえ、より効果的な制度となるよう検討中。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●授業料支援補助金制度の変更に伴い、平成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年度以降の新入生に対する奨学金貸付制度を改正した。</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市町村振興補助金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１０．０億円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１０．０</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１０．０</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・本補助金が、市町村における広域連携体制の整備、行財政基盤の強化等の取組みを後押しする制度としての役割を果たしているか、効果を検証していく。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分権改革の取組みに対する府のサポートにあわせ、当該取組みを後押しする制度として運用した結果、下記のとおり、新たな権限移譲及び広域連携の構築、並びに分権改革を支える行財政改革が促進された。</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○中核市移行　</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件（八尾市　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年度予定、</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寝屋川市　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年度予定）</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●新たな権限移譲の推進</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団体・述べ</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133</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団体・延べ</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団体・延べ　</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年度予定）</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●広域連携体制の整備</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執行機関の共同設置、消防事務の委託、し尿処理事務の委託　等</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●行財政改革の推進</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公共施設の統廃合、共同クラウドの導入　等</a:t>
                      </a:r>
                      <a:endPar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総合相談事業交付金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人権局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・各市町村の実情や自主性を尊重しつつ、平成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年度以降の配分基準見直しを含めた交付金化後の市町村での取組実績による効果検証を行い、より効果的に事業目的の実現に寄与する制度をめざす。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○市町村の協力を得て、コスト関係調査及びヒアリング等を実施するなど効果検証を</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行った。検証結果や市町村の意見等</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踏まえ、より効果的な制度となるよう要綱改正を行い、平成</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年度から適用する予定。</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35</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Rectangle 3"/>
          <p:cNvSpPr txBox="1">
            <a:spLocks noChangeArrowheads="1"/>
          </p:cNvSpPr>
          <p:nvPr/>
        </p:nvSpPr>
        <p:spPr>
          <a:xfrm>
            <a:off x="402582" y="662808"/>
            <a:ext cx="6113634" cy="2144177"/>
          </a:xfrm>
          <a:prstGeom prst="rect">
            <a:avLst/>
          </a:prstGeom>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defTabSz="647700">
              <a:lnSpc>
                <a:spcPts val="1600"/>
              </a:lnSpc>
              <a:spcBef>
                <a:spcPct val="0"/>
              </a:spcBef>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p>
          <a:p>
            <a:pPr marL="0" lvl="0" indent="0" defTabSz="647700">
              <a:lnSpc>
                <a:spcPts val="1600"/>
              </a:lnSpc>
              <a:spcBef>
                <a:spcPct val="0"/>
              </a:spcBef>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健全財政に向けた中長期での取組み</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a:t>
            </a:r>
            <a:endPar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年度以降の取組み「平成</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歳出改革</a:t>
            </a: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歳入確保</a:t>
            </a: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③　出資法人等の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④　公の施設の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835696" y="659871"/>
            <a:ext cx="6503929" cy="2553105"/>
          </a:xfrm>
          <a:prstGeom prst="rect">
            <a:avLst/>
          </a:prstGeom>
          <a:noFill/>
        </p:spPr>
        <p:txBody>
          <a:bodyPr wrap="square" lIns="0" rIns="0" rtlCol="0" anchor="t" anchorCtr="0">
            <a:noAutofit/>
          </a:bodyPr>
          <a:lstStyle/>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32</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42</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47</a:t>
            </a: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505172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12068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98667191"/>
              </p:ext>
            </p:extLst>
          </p:nvPr>
        </p:nvGraphicFramePr>
        <p:xfrm>
          <a:off x="331912" y="1257727"/>
          <a:ext cx="8560568" cy="3563692"/>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29021">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932978">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地域福祉・子育て支援交付金</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１９．９億円</a:t>
                      </a: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１９．９</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１９．９</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地域福祉推進室</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高齢介護室</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子ども室</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・市町村が地域の実情に応じて事業を選択し実施できる交付金の趣旨を活かしつつ、交付対象の見直しなど、より効果的に事業目的の実現に寄与する制度をめざす。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年度、対象事業を精査するとともに、市町村の各事業においてアウトプット・アウトカム等の成果目標を設定。</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〇成果目標の達成状況に基づき事業評価を行うなど、市町村の各事業において</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サイクルを回した効果検証を実施予定。</a:t>
                      </a:r>
                      <a:endPar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932978">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モノレールの延伸</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当初予算：　　　　　３．０億円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１．９</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b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９</a:t>
                      </a: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b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４．１</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ノレールの延伸の採算性については、交通計画や経営に関する有識者等第三者の意見を確認しながら検証を深める。また、近鉄新駅や乗継施設等の整備については、沿線市に応分の負担の内容を確定させ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●採算性については、有識者による検証を実施し、一定の条件のもと、事業採算性が確保できることを確認した。また、沿線市との負担内容を確定した。</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月の大阪府戦略本部会議において、事業化の意思決定がされた。</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131551">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府立高等学校再編整備事業費</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１．４億円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２．９</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教育振興室</a:t>
                      </a:r>
                      <a:endParaRPr kumimoji="1" lang="zh-TW"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・閉校により生じる財源の範囲内で再編整備（学科の見直し等）に必要不可欠な事業のみを実施する。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なお、閉校により生じる財源は将来的なものであり、不確実性が存在することから、事業の実施にあたっては、一定の見込みを精査したうえで判断を行う。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○閉校により生じる財源の見込みを精査したうえで、エンパワメントスクールの設置、普通科総合選択制の改編等のために必要不可欠な事業を実施している。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36</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192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14824655"/>
              </p:ext>
            </p:extLst>
          </p:nvPr>
        </p:nvGraphicFramePr>
        <p:xfrm>
          <a:off x="331912" y="1263854"/>
          <a:ext cx="8560568" cy="265684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府立学校建設事業費（耐震工事を除く）</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５０．７億円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４８．１</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４７．１億</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施設財務課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・具体的な府立学校施設整備計画の策定にあたっては、今後の生徒数減少予測への対応を十分に考慮し、必要な規模・内容を精査する。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また、公共施設等総合管理計画（平成２７年度とりまとめ予定）等との整合性を図りつつ、各年度の対応量の平準化、トータルコストの縮減を進める。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月に策定された「大阪府ファシリティマネジメント基本方針（大阪府公共施設等総合管理計画）」のもとに定める「府立学校施設整備方針（府立学校施設総合管理計画）」を平成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月に策定した。</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○ファシリティマネジメントの推進として学校施設の長寿命化と有効活用に取り組むため、　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年間で施設の点検や劣化度調査を行うこととし、調査結果を踏まえ、年度内に中長期保全計画及び修繕実施計画を作成予定。（</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年度においては劣化度調査を</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校で、有効活用度調査を</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校で完了した。</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●老朽化の著しい緊急度の高い施設については、平成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年度に改修を実施し、今後も必要な改修を行う。</a:t>
                      </a: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37</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192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849359819"/>
              </p:ext>
            </p:extLst>
          </p:nvPr>
        </p:nvGraphicFramePr>
        <p:xfrm>
          <a:off x="331912" y="1263854"/>
          <a:ext cx="8560568" cy="402844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公営住宅への行政投資のあり方</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（府営住宅事業特別会計）</a:t>
                      </a:r>
                    </a:p>
                    <a:p>
                      <a:pPr algn="l" fontAlgn="ct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１，３２３．５億円</a:t>
                      </a: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１，２８６．５億円</a:t>
                      </a: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Ｈ２９</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１，２６３．３億円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住宅まちづくり総務課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都市居住課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住宅経営室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年の人口、世帯の動向、空き家数の増加等、最新のデータを踏まえ、住宅セーフティネットに関する政策を効果検証し、府営住宅の供給を中心とした政策から、府域の住宅全体のストックを活用し、府民の安心居住と活力を創造する新たな住宅政策への転換を一層推進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府営住宅ストックについては、将来的に量的な縮小を図るという方向性を踏まえ、平成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年度に改定するストック総合活用計画において、必要な建替え戸数（活用戸数・用途廃止戸数）の精査を行う。</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また、基礎自治体が地域のまちづくりに府営住宅を活用する観点から、府営住宅の市町移管について、市町と緊密な連携・協力のもと、さらに推進する。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年３月に、大阪府住宅まちづくり審議会に「大阪における今後の住宅まちづくり政策のあり方」を諮問。平成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年５月答申。</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答申を踏まえ、平成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月に「住まうビジョン・大阪」を策定。民間賃貸住宅を含めた府域の住宅ストック全体を活用する政策をより一層推進。</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営住宅については、福祉施策と連携した住民サービスの提供、基礎自治体が主体的に公的資産をまちづくりに活用するという地域主権の観点から、地域に身近な基礎自治体が管理・運営を担うことが望まれるため、府営住宅の市町への移管をさらに推進。</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これらの取組みの結果として、府営住宅は将来的に縮減していくことを位置づけた。</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●「住まうビジョン・大阪」を踏まえ、「大阪府営住宅ストック総合活用計画」を平成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月に策定し、計画期間（平成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年度）内における建替事業量や管理戸数の見通しを記載した。</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月及び平成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月に大阪市への府営住宅移管を実施（事業中住宅を除く）。</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○大阪市以外の市町への府営住宅移管について個別協議を実施中。</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なお、大東市及び池田市と府営住宅移管に向けた覚書を締結（それぞれ平成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38</a:t>
            </a:r>
            <a:endParaRPr lang="ja-JP" altLang="en-US" dirty="0">
              <a:solidFill>
                <a:prstClr val="black"/>
              </a:solidFill>
            </a:endParaRPr>
          </a:p>
        </p:txBody>
      </p:sp>
    </p:spTree>
    <p:extLst>
      <p:ext uri="{BB962C8B-B14F-4D97-AF65-F5344CB8AC3E}">
        <p14:creationId xmlns:p14="http://schemas.microsoft.com/office/powerpoint/2010/main" val="11427855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192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66390857"/>
              </p:ext>
            </p:extLst>
          </p:nvPr>
        </p:nvGraphicFramePr>
        <p:xfrm>
          <a:off x="331911" y="1207219"/>
          <a:ext cx="8632577" cy="3296920"/>
        </p:xfrm>
        <a:graphic>
          <a:graphicData uri="http://schemas.openxmlformats.org/drawingml/2006/table">
            <a:tbl>
              <a:tblPr firstRow="1" bandRow="1">
                <a:tableStyleId>{5C22544A-7EE6-4342-B048-85BDC9FD1C3A}</a:tableStyleId>
              </a:tblPr>
              <a:tblGrid>
                <a:gridCol w="423665"/>
                <a:gridCol w="1728192"/>
                <a:gridCol w="1008112"/>
                <a:gridCol w="2637956"/>
                <a:gridCol w="2834652"/>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流域下水道事業特別会計繰出金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１６４．５億円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１５１．７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１５６．８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トック（資産）情報や減価償却費など下水道の経営情報を的確に把握し、インフラマネジメントの推進や経営の透明性向上を図るため、地方公営企業法の適用に向けた取組みを行うとともに、事業をより効率的・持続的に行うための運営のあり方等について、外部有識者等の意見を聞きながら検討を行う。</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●全処理区の資産調査を実施し、ストック（資産）情報を的確に把握するとともに、減価償却費の算出が可能になった。より精緻なストックマネジメントを行うための基礎資料として、これを引き続き活用。</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年度の地方公営企業法適用に向け作業中。</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◯将来にわたり、事業をより効率的・持続的に行うための</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経営戦略</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を策定するため、外部有識者をメンバーとする経営戦略検討懇話会を開催し、策定作業中。</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箕面北部丘陵整備事業特別会計繰出金</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３２．２億円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２３．５</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・本事業を取り巻く状況変化に常に留意しつつ、事業費のコストカットや保留地処分金の収入確保などの取組みを進めていくことで、府費負担のさらなる縮減に努める。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年度の工事完了に向け、事業費を精査するなどコスト意識を徹底し、事業費の削減に努めている。</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月より第３区域の企業用地の募集を開始。</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○第３区域の企業用地及び第１区域の住宅地の販売により保留地処分金の収入確保に取り組んでいる。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&gt;</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第１区域（</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区画中</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区画 販売済）</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第３区域（</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区画中</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区画 販売済）</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39</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4087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6441912"/>
              </p:ext>
            </p:extLst>
          </p:nvPr>
        </p:nvGraphicFramePr>
        <p:xfrm>
          <a:off x="395538" y="1257727"/>
          <a:ext cx="8549554" cy="5308600"/>
        </p:xfrm>
        <a:graphic>
          <a:graphicData uri="http://schemas.openxmlformats.org/drawingml/2006/table">
            <a:tbl>
              <a:tblPr firstRow="1" bandRow="1">
                <a:tableStyleId>{5C22544A-7EE6-4342-B048-85BDC9FD1C3A}</a:tableStyleId>
              </a:tblPr>
              <a:tblGrid>
                <a:gridCol w="432046"/>
                <a:gridCol w="1368152"/>
                <a:gridCol w="936104"/>
                <a:gridCol w="2808312"/>
                <a:gridCol w="3004940"/>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府有財産の活用と売却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財産活用課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・府民共通の財産として、今後の取組みを踏まえ、活用可能財産については積極的に売却・貸付を行う。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●活用可能な府有財産について、年４回の入札を実施するなど積極的な売却・貸付を進めた。</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年度最終予算：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年度決算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○活用可能な府有財産について、年４回の入札を実施するなど積極的な売却・貸付を進める。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年度最終予算：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使用料・手数料の点検</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800" marB="46800"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・フルコスト（直接的な経費のほか、人件費、維持管理費など）計算による原価を基本に、現行の料金水準の妥当性について、平成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年度中に一斉点検を行</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・これらの点検の内容、情勢の変化等を踏まえながら、料金水準の妥当性について検討を行う。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月にかけて一斉点検を実施し、</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施設の使用料に</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ついて、料金改定を行った。（平成</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月議会）</a:t>
                      </a:r>
                    </a:p>
                    <a:p>
                      <a:endPar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●手数料は、新規設定</a:t>
                      </a:r>
                      <a:r>
                        <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件、料金改定</a:t>
                      </a:r>
                      <a:r>
                        <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件を行った。</a:t>
                      </a:r>
                      <a:endPar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月議会）</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○使用料１</a:t>
                      </a:r>
                      <a:r>
                        <a:rPr kumimoji="1" lang="ja-JP" altLang="en-US" sz="900" u="none"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について、料金改定を予定。</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月議会）</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府税収入の確保</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・今後さらに、市町村との新たなパートナーシップなどの観点からも、市町村と共同で徴収する仕組みとして、大阪府域地方税徴収機構（仮称）を平成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月に設置し、徴収向上方策を推進する。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・府が自ら徴収する税目について、課税調査を適宜行うなどして適正な課税を推進する。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徴収向上方策の推進</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日より府内</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市町と大阪府域地方税徴収機構を設置し、平成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3,844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億円）を引継ぐ。</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効果額実績</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年度の大阪府分の増収（効果）額は、本税で</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億円。他に延滞金等</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千万円の収入を確保。</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また、機構全体では、本税</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億円。他に延滞金等</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億円の収入を確保。</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3,817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前年比▲</a:t>
                      </a:r>
                      <a:r>
                        <a:rPr lang="en-US" altLang="ja-JP" sz="9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を引き継ぎ、前年度以上の効果額を見込む。</a:t>
                      </a:r>
                      <a:endPar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適正課税の推進</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年度の適正課税の実施に係る収入見込み額について、目標である</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億円に対し、</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月末実績は</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年度の適正課税の実施に係る収入見込み額について、目標である</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億円に対し、</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月末実績（見込み）は</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40</a:t>
            </a:r>
            <a:endParaRPr lang="ja-JP" altLang="en-US" dirty="0">
              <a:solidFill>
                <a:prstClr val="black"/>
              </a:solidFill>
            </a:endParaRPr>
          </a:p>
        </p:txBody>
      </p:sp>
    </p:spTree>
    <p:extLst>
      <p:ext uri="{BB962C8B-B14F-4D97-AF65-F5344CB8AC3E}">
        <p14:creationId xmlns:p14="http://schemas.microsoft.com/office/powerpoint/2010/main" val="5019767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48072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90885979"/>
              </p:ext>
            </p:extLst>
          </p:nvPr>
        </p:nvGraphicFramePr>
        <p:xfrm>
          <a:off x="417730" y="1257726"/>
          <a:ext cx="8308540" cy="5227386"/>
        </p:xfrm>
        <a:graphic>
          <a:graphicData uri="http://schemas.openxmlformats.org/drawingml/2006/table">
            <a:tbl>
              <a:tblPr firstRow="1" bandRow="1">
                <a:tableStyleId>{5C22544A-7EE6-4342-B048-85BDC9FD1C3A}</a:tableStyleId>
              </a:tblPr>
              <a:tblGrid>
                <a:gridCol w="481862">
                  <a:extLst>
                    <a:ext uri="{9D8B030D-6E8A-4147-A177-3AD203B41FA5}">
                      <a16:colId xmlns="" xmlns:a16="http://schemas.microsoft.com/office/drawing/2014/main" val="20000"/>
                    </a:ext>
                  </a:extLst>
                </a:gridCol>
                <a:gridCol w="1107657">
                  <a:extLst>
                    <a:ext uri="{9D8B030D-6E8A-4147-A177-3AD203B41FA5}">
                      <a16:colId xmlns="" xmlns:a16="http://schemas.microsoft.com/office/drawing/2014/main" val="20001"/>
                    </a:ext>
                  </a:extLst>
                </a:gridCol>
                <a:gridCol w="1052583">
                  <a:extLst>
                    <a:ext uri="{9D8B030D-6E8A-4147-A177-3AD203B41FA5}">
                      <a16:colId xmlns="" xmlns:a16="http://schemas.microsoft.com/office/drawing/2014/main" val="20002"/>
                    </a:ext>
                  </a:extLst>
                </a:gridCol>
                <a:gridCol w="2520280">
                  <a:extLst>
                    <a:ext uri="{9D8B030D-6E8A-4147-A177-3AD203B41FA5}">
                      <a16:colId xmlns="" xmlns:a16="http://schemas.microsoft.com/office/drawing/2014/main" val="20003"/>
                    </a:ext>
                  </a:extLst>
                </a:gridCol>
                <a:gridCol w="3146158">
                  <a:extLst>
                    <a:ext uri="{9D8B030D-6E8A-4147-A177-3AD203B41FA5}">
                      <a16:colId xmlns="" xmlns:a16="http://schemas.microsoft.com/office/drawing/2014/main" val="20004"/>
                    </a:ext>
                  </a:extLst>
                </a:gridCol>
              </a:tblGrid>
              <a:tr h="367987">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p>
                  </a:txBody>
                  <a:tcPr anchor="ctr"/>
                </a:tc>
                <a:extLst>
                  <a:ext uri="{0D108BD9-81ED-4DB2-BD59-A6C34878D82A}">
                    <a16:rowId xmlns="" xmlns:a16="http://schemas.microsoft.com/office/drawing/2014/main" val="10000"/>
                  </a:ext>
                </a:extLst>
              </a:tr>
              <a:tr h="1338959">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債権管理</a:t>
                      </a:r>
                    </a:p>
                  </a:txBody>
                  <a:tcPr anchor="ctr"/>
                </a:tc>
                <a:tc>
                  <a:txBody>
                    <a:bodyPr/>
                    <a:lstStyle/>
                    <a:p>
                      <a:r>
                        <a:rPr kumimoji="1"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・「大阪府債権の回収及び整理に関する条例」に基づき、適正な債権の回収及び整理を進める。</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年度債権回収・整理計画を策定・公表し、この計画に基づき、債権の回収及び整理に積極的に取り組んだ。</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年度に繰り越した滞納額は</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億円（府税含む）</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⇒回収・整理により</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億円（府税を含む）の圧縮を目標</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計画］ </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目標額：回収</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4,549</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1,337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⇒進捗状況</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日現在、</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億円を圧縮</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処理額：回収</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2,770</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336</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p>
                  </a:txBody>
                  <a:tcPr anchor="ctr"/>
                </a:tc>
                <a:extLst>
                  <a:ext uri="{0D108BD9-81ED-4DB2-BD59-A6C34878D82A}">
                    <a16:rowId xmlns="" xmlns:a16="http://schemas.microsoft.com/office/drawing/2014/main" val="10001"/>
                  </a:ext>
                </a:extLst>
              </a:tr>
              <a:tr h="3416655">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課税自主権の活用</a:t>
                      </a: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みどり推進室</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・歳入確保に向けたさまざまな取組みの中で、課税自主権の活用を行う場合は、「受益と負担」や「税収の使途」を踏まえ、検討を行う。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森林環境税の導入</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「大阪府森林の有する公益的機能を維持増進するための環境の整備に係る個人の府民税の税率の特例に関する条例」</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月公布</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日施行</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年度の４年間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・年額</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円（個人府民税均等割に加算）</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宿泊税の導入</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「大阪府宿泊税条例」</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日公布</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月施行</a:t>
                      </a:r>
                      <a:endParaRPr kumimoji="1" lang="en-US" altLang="ja-JP" sz="9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日の宿泊から課税</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泊</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万円以上の宿泊に対し</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段階の税率</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○課税対象施設の追加</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月議会において、条例改正を行い、簡易宿所及び特区民泊を課税対象施設として追加。（総務大臣同意後、条例公布および施行予定）</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法人事業税・法人府民税に係る超過課税</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●法人府民税均等割に係る超過</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課税を実施</a:t>
                      </a:r>
                      <a:endParaRPr kumimoji="1" lang="en-US" altLang="ja-JP" sz="9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事業税及び法人府民税法人税割に係る超過</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課税について、</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月末となっている期限を平成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月末までに延長予定（平成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月議会）</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 xmlns:a16="http://schemas.microsoft.com/office/drawing/2014/main" val="10002"/>
                  </a:ext>
                </a:extLst>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41</a:t>
            </a:r>
            <a:endParaRPr lang="ja-JP" altLang="en-US" dirty="0">
              <a:solidFill>
                <a:prstClr val="black"/>
              </a:solidFill>
            </a:endParaRPr>
          </a:p>
        </p:txBody>
      </p:sp>
    </p:spTree>
    <p:extLst>
      <p:ext uri="{BB962C8B-B14F-4D97-AF65-F5344CB8AC3E}">
        <p14:creationId xmlns:p14="http://schemas.microsoft.com/office/powerpoint/2010/main" val="29391986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04090317"/>
              </p:ext>
            </p:extLst>
          </p:nvPr>
        </p:nvGraphicFramePr>
        <p:xfrm>
          <a:off x="331912" y="1257727"/>
          <a:ext cx="8532720" cy="4528745"/>
        </p:xfrm>
        <a:graphic>
          <a:graphicData uri="http://schemas.openxmlformats.org/drawingml/2006/table">
            <a:tbl>
              <a:tblPr firstRow="1" bandRow="1">
                <a:tableStyleId>{5C22544A-7EE6-4342-B048-85BDC9FD1C3A}</a:tableStyleId>
              </a:tblPr>
              <a:tblGrid>
                <a:gridCol w="360000"/>
                <a:gridCol w="1692000"/>
                <a:gridCol w="1008112"/>
                <a:gridCol w="576064"/>
                <a:gridCol w="2304256"/>
                <a:gridCol w="2592288"/>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（公財）大阪府国際交流財団</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　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・新公益法人移行時の定款の定めに基づき、平成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月に解散予定。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○今日的課題に対応できるよう財団を存続させ、事業について、よりきめ細かな外国人相談や的確な災害時の支援、さらに語学ボランティア確保などに向けた重点化を図る。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rowSpan="3">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3">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（一財）大阪府タウン管理財団</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タウン推進局</a:t>
                      </a:r>
                    </a:p>
                  </a:txBody>
                  <a:tcPr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・地元市や関係者等の理解を求め、千里地区における保有資産の早期処分や近隣センターの円滑な引継ぎをすすめる。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月に改定した中期経営計画に基づき、取組みを行っている。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年度以降の次期中期経営計画を策定し、取組みを継続していく。</a:t>
                      </a: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・こうした資産処分の取組みをすすめ、（公財）大阪府都市整備推進センターとの早期統合をめざす。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・府への特定寄附については、平成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年度に残る</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億円を寄附予定。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年度に府へ</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億円の特定寄附を実施。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（株）大阪府食品流通センター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月の完全民営化をめざす。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月に完全民営化を実施。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18177">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（株）大阪鶴見フラワーセンター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年度末で累積赤字を解消。</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月に策定した中期経営計画の期間内（</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年度まで）に民営化をすすめる。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4056">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大阪外環</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状</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鉄道（株）</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・建設事業完了後、株式の一部売却による資本的関与を見直すとともに、府派遣職員についてもその時点で引き揚げる。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○事業計画に基づき、平成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年度末完成に向け、事業執行。</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480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（株）大阪国際会議場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・府の法人に対する関与のあり方については、法人の事業実施状況や経営状況等を踏まえ、その方向性について指定管理期間中に検討を行う。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月に策定した中期経営計画に基づき、取組みを行っている。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42</a:t>
            </a:r>
            <a:endParaRPr lang="ja-JP" altLang="en-US" dirty="0">
              <a:solidFill>
                <a:prstClr val="black"/>
              </a:solidFill>
            </a:endParaRPr>
          </a:p>
        </p:txBody>
      </p:sp>
    </p:spTree>
    <p:extLst>
      <p:ext uri="{BB962C8B-B14F-4D97-AF65-F5344CB8AC3E}">
        <p14:creationId xmlns:p14="http://schemas.microsoft.com/office/powerpoint/2010/main" val="31986366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73448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264008535"/>
              </p:ext>
            </p:extLst>
          </p:nvPr>
        </p:nvGraphicFramePr>
        <p:xfrm>
          <a:off x="331911" y="1257728"/>
          <a:ext cx="8640568" cy="4381357"/>
        </p:xfrm>
        <a:graphic>
          <a:graphicData uri="http://schemas.openxmlformats.org/drawingml/2006/table">
            <a:tbl>
              <a:tblPr firstRow="1" bandRow="1">
                <a:tableStyleId>{5C22544A-7EE6-4342-B048-85BDC9FD1C3A}</a:tableStyleId>
              </a:tblPr>
              <a:tblGrid>
                <a:gridCol w="288000"/>
                <a:gridCol w="1692000"/>
                <a:gridCol w="1008000"/>
                <a:gridCol w="540000"/>
                <a:gridCol w="2541903"/>
                <a:gridCol w="2570665"/>
              </a:tblGrid>
              <a:tr h="295468">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457200">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保健医療財団</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・中河内救命救急センターの運営形態のあり方について東大阪市・東大阪市立総合病院と引き続き協議。</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●協議の結果、平成</a:t>
                      </a:r>
                      <a:r>
                        <a:rPr kumimoji="1" lang="en-US" altLang="ja-JP"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年度以降は（地独）市立東大阪医療センターが指定管理業務を受託。（法人による当該業務の受託は</a:t>
                      </a:r>
                      <a:r>
                        <a:rPr kumimoji="1" lang="en-US" altLang="ja-JP"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年度で終了。）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276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・上記協議結果や府補助事業の終了などを踏まえ、自立化を検討。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●府補助事業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車検診事業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年度で終了。○法人の自立化に向け、収支改善方策等の検討をすすめている。</a:t>
                      </a:r>
                    </a:p>
                  </a:txBody>
                  <a:tcPr anchor="ctr">
                    <a:solidFill>
                      <a:srgbClr val="D8EECE"/>
                    </a:solidFill>
                  </a:tcPr>
                </a:tc>
              </a:tr>
              <a:tr h="512554">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（公財）大阪産業振興機構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・（公財）大阪市都市型産業振興センターとの統合に向けた手続きを実施し、平成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年度以降の法人統合をめざす。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月に企業支援団体統合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TF(</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タスクフォース</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を設置し、法人統合について検討をすすめている。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○両法人において、展示商談会等の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連携事業を実施。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792129">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・連携推進会議において、以下の取組みを実施。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①法人統合に向けた課題・手続きの協議・調整</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②法人統合実現までの間も、連携推進会議に</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おいて経営戦略・目標を共有し、両法人の事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業を効率的・　効果的に実施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6354">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大阪府道路公社</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・引き続き、利用促進、経費節減による収支改善、国への償還期限延長の継続など、借入金の償還財源の確保に努める。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月に策定した中期経営計画に基づき、取組みをすすめている。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r>
              <a:tr h="851121">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・利用者の視点に立った阪神都市圏高速道路の一体的な管理・運営を実現するため、平成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年度当初を目途に道路公社路線も含めた料金体系の一元化をめざすとともに、接続する高速道路会社への路線移管に向けた取組みをすすめる。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8EEC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○阪神都市圏の高速道路料金一元化は、平成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月から順次実施。</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○道路公社路線は料金体系一元化のため、接続する高速道路会社へ移管することとしており、まず堺泉北・南阪奈の２路線を平成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年４月に先行して移管する予定。残る第二阪奈と箕面の２路線についても、早期に移管できるよう、国等の関係機関と協議・調整をすすめる。</a:t>
                      </a:r>
                    </a:p>
                  </a:txBody>
                  <a:tcPr anchor="ctr">
                    <a:lnT w="12700" cap="flat" cmpd="sng" algn="ctr">
                      <a:solidFill>
                        <a:schemeClr val="bg1"/>
                      </a:solidFill>
                      <a:prstDash val="solid"/>
                      <a:round/>
                      <a:headEnd type="none" w="med" len="med"/>
                      <a:tailEnd type="none" w="med" len="med"/>
                    </a:lnT>
                    <a:solidFill>
                      <a:srgbClr val="D8EECE"/>
                    </a:solidFill>
                  </a:tcPr>
                </a:tc>
              </a:tr>
            </a:tbl>
          </a:graphicData>
        </a:graphic>
      </p:graphicFrame>
      <p:sp>
        <p:nvSpPr>
          <p:cNvPr id="8" name="正方形/長方形 7"/>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43</a:t>
            </a:r>
          </a:p>
        </p:txBody>
      </p:sp>
    </p:spTree>
    <p:extLst>
      <p:ext uri="{BB962C8B-B14F-4D97-AF65-F5344CB8AC3E}">
        <p14:creationId xmlns:p14="http://schemas.microsoft.com/office/powerpoint/2010/main" val="37943146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73448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94484135"/>
              </p:ext>
            </p:extLst>
          </p:nvPr>
        </p:nvGraphicFramePr>
        <p:xfrm>
          <a:off x="331911" y="1257728"/>
          <a:ext cx="8560569" cy="1374893"/>
        </p:xfrm>
        <a:graphic>
          <a:graphicData uri="http://schemas.openxmlformats.org/drawingml/2006/table">
            <a:tbl>
              <a:tblPr firstRow="1" bandRow="1">
                <a:tableStyleId>{5C22544A-7EE6-4342-B048-85BDC9FD1C3A}</a:tableStyleId>
              </a:tblPr>
              <a:tblGrid>
                <a:gridCol w="420131"/>
                <a:gridCol w="1371686"/>
                <a:gridCol w="1008112"/>
                <a:gridCol w="648072"/>
                <a:gridCol w="2541903"/>
                <a:gridCol w="2570665"/>
              </a:tblGrid>
              <a:tr h="295468">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0487">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堺泉北埠頭（株）</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・阪神国際港湾（株）との経営統合をめざす。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港湾運営会社</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を受け、</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月から運営を開始。</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○運営会社指定を受けて、港湾振興への更なる貢献や法人としての収益性の向上などに取り組むとともに、阪神国際港湾（株）との経営統合をめざす。</a:t>
                      </a:r>
                    </a:p>
                  </a:txBody>
                  <a:tcPr anchor="ctr"/>
                </a:tc>
              </a:tr>
              <a:tr h="698938">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年度の港湾運営会社指定、</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年度からの運営開始をめざすとともに、法人として収益性の向上、安定的な経営の維持や事業展開を引き続き行う。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1" name="正方形/長方形 10"/>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44</a:t>
            </a:r>
          </a:p>
        </p:txBody>
      </p:sp>
    </p:spTree>
    <p:extLst>
      <p:ext uri="{BB962C8B-B14F-4D97-AF65-F5344CB8AC3E}">
        <p14:creationId xmlns:p14="http://schemas.microsoft.com/office/powerpoint/2010/main" val="24286555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748883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5524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■指定出資法人が出資等をする法人（いわゆる孫法人）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937197492"/>
              </p:ext>
            </p:extLst>
          </p:nvPr>
        </p:nvGraphicFramePr>
        <p:xfrm>
          <a:off x="439028" y="1266508"/>
          <a:ext cx="8265943" cy="3479800"/>
        </p:xfrm>
        <a:graphic>
          <a:graphicData uri="http://schemas.openxmlformats.org/drawingml/2006/table">
            <a:tbl>
              <a:tblPr firstRow="1" bandRow="1">
                <a:tableStyleId>{5C22544A-7EE6-4342-B048-85BDC9FD1C3A}</a:tableStyleId>
              </a:tblPr>
              <a:tblGrid>
                <a:gridCol w="434678"/>
                <a:gridCol w="1699236"/>
                <a:gridCol w="1034318"/>
                <a:gridCol w="2438036"/>
                <a:gridCol w="2659675"/>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出資法人が出資等をする法人（いわゆる孫法人）の点検</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行政改革課</a:t>
                      </a:r>
                      <a:endPar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〇出資法人が出資等を行っている法人（いわゆる孫法人）は、</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法人あります。</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・大阪モノレールサービス（株）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大阪高速鉄道（株）</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・千里北センター（株）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（一財）大阪府タウン管理財団</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・保証協会コンピュータサービス（株）</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日設立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法人が府や出資法人の事業の一翼を担っている場合などには、孫法人の状況も点検しておく必要があることから、出資法人の孫法人に対する関与の状況等を踏まえながら、出資法人を通じて、以下の観点から定期的に点検していきま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①孫法人の必要性</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②出資法人から孫法人への委託の必要性</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③孫法人に関する透明性の確保　等</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○出資法人から孫法人への委託など、孫法人の状況について、点検を実施し、府ホームページに公表。</a:t>
                      </a: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45</a:t>
            </a:r>
          </a:p>
        </p:txBody>
      </p:sp>
    </p:spTree>
    <p:extLst>
      <p:ext uri="{BB962C8B-B14F-4D97-AF65-F5344CB8AC3E}">
        <p14:creationId xmlns:p14="http://schemas.microsoft.com/office/powerpoint/2010/main" val="1837303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p:cNvGraphicFramePr>
            <a:graphicFrameLocks noGrp="1"/>
          </p:cNvGraphicFramePr>
          <p:nvPr>
            <p:extLst>
              <p:ext uri="{D42A27DB-BD31-4B8C-83A1-F6EECF244321}">
                <p14:modId xmlns:p14="http://schemas.microsoft.com/office/powerpoint/2010/main" val="3655569498"/>
              </p:ext>
            </p:extLst>
          </p:nvPr>
        </p:nvGraphicFramePr>
        <p:xfrm>
          <a:off x="323528" y="1412777"/>
          <a:ext cx="8604000" cy="4681537"/>
        </p:xfrm>
        <a:graphic>
          <a:graphicData uri="http://schemas.openxmlformats.org/drawingml/2006/table">
            <a:tbl>
              <a:tblPr firstRow="1" firstCol="1" bandRow="1" bandCol="1"/>
              <a:tblGrid>
                <a:gridCol w="1080000"/>
                <a:gridCol w="1080000"/>
                <a:gridCol w="720000"/>
                <a:gridCol w="1980000"/>
                <a:gridCol w="1980000"/>
                <a:gridCol w="1224000"/>
                <a:gridCol w="540000"/>
              </a:tblGrid>
              <a:tr h="192238">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9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今後の予定（工程）</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437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149442">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主要事業マネジメントシートの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P33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事業重点化をサポートする機能として、各部局（長）が、主要事業マネジメントシートを活用し、事業優先性、事業選択、事業効果（費用対効果）の</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sz="900"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つの</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観点から、継続的に点検（</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）を進める仕組みを導入します。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主要事業マネジメントシートの</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 </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年度当初予算編成より導入</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済み</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・活用効果の検討と事業の重点化に向けた改善（様式の見直し等）</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⇒・マネジメントシート及びマニュアルの</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改訂（</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年度の当初予算要求及び知</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事重点事業に活用</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・各部局において、優先性や効果の高い事業への組み換え（重点化）を行う仕組みの検討・実施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⇒・マネジメントシートについては各部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局長のマネジメントのツールとして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活用</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16">
                <a:tc>
                  <a:txBody>
                    <a:bodyPr/>
                    <a:lstStyle/>
                    <a:p>
                      <a:pPr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活用したコストパフォーマンス評価</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P36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新公会計制度を活用し、単位あたりの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コスト</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を算出することにより、</a:t>
                      </a:r>
                      <a:r>
                        <a:rPr lang="ja-JP" altLang="en-US" sz="900" u="none" strike="noStrik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事業の効率性やコストパフォーマンスを計測するとともに、</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各部局（長）が、</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の目標との達成度合い、経年変化等を比較することで、各事業の達成度合い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効率性の「見える化」を行い、点検指標として活用します。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会計局</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指導課</a:t>
                      </a:r>
                      <a:endParaRPr lang="ja-JP" sz="900" u="none" strike="sng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において、主要事業マネジメントシート</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9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新公会計制度を活用した</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コスト分析</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」を記載</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⇒・マニュアルの改訂やフルコスト分析</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に必要な情報の提供を行い、各部</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局において「フルコスト分析」を実施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活用効果の検討と改善（様式の見直し等）</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⇒・マネジメントシート及びマニュアルの</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改訂（</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5608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①成果重視による事業選択</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右矢印 49"/>
          <p:cNvSpPr/>
          <p:nvPr/>
        </p:nvSpPr>
        <p:spPr>
          <a:xfrm>
            <a:off x="5184416" y="2852936"/>
            <a:ext cx="31320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endParaRPr>
          </a:p>
        </p:txBody>
      </p: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16975363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■地方独立行政法人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05258139"/>
              </p:ext>
            </p:extLst>
          </p:nvPr>
        </p:nvGraphicFramePr>
        <p:xfrm>
          <a:off x="417191" y="1286729"/>
          <a:ext cx="8496943" cy="5362312"/>
        </p:xfrm>
        <a:graphic>
          <a:graphicData uri="http://schemas.openxmlformats.org/drawingml/2006/table">
            <a:tbl>
              <a:tblPr firstRow="1" bandRow="1">
                <a:tableStyleId>{5C22544A-7EE6-4342-B048-85BDC9FD1C3A}</a:tableStyleId>
              </a:tblPr>
              <a:tblGrid>
                <a:gridCol w="434678"/>
                <a:gridCol w="1941585"/>
                <a:gridCol w="1008112"/>
                <a:gridCol w="576064"/>
                <a:gridCol w="1728192"/>
                <a:gridCol w="2808312"/>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CN"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公立大学法人</a:t>
                      </a:r>
                      <a:endParaRPr kumimoji="1" lang="en-US" altLang="zh-CN"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CN"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府民文化総務課</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月に両大学が「</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新・公立大学</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大阪モデル（基本構想）」を公表。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●統合に向けた法人の第２期中期目標の一部変更について、平成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年９月議会で可決。</a:t>
                      </a:r>
                      <a:endParaRPr kumimoji="1" lang="ja-JP" altLang="en-US" sz="9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●第３期中期目標について、平成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年９月議会で可決。</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期中期目標期間中（平成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年度）を</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目途に</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新大学の実現を図る</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ため、府市及び両大学で検討中。</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8641">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・府市共同住吉母子医療センター（仮称）の整備</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・府立病院機構、市民病院機構の法人統合</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年７月、府市共同住吉母子医療センター整備工事に着手。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○住吉市民病院廃止後の医療機能の承継について市及び府市法人と協議。</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年度に策定した第３期中期目標等を踏まえて、市及び府市法人と連携を図り、法人統合に向けた検討を進める。</a:t>
                      </a:r>
                    </a:p>
                  </a:txBody>
                  <a:tcPr anchor="ctr">
                    <a:solidFill>
                      <a:srgbClr val="EDF7E9"/>
                    </a:solidFill>
                  </a:tcPr>
                </a:tc>
              </a:tr>
              <a:tr h="6480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大阪府立産業技術総合研究所</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大阪産業技術研究所）</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・府立産業技術総合研究所、大阪市立工業研究所の法人統合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年９月議会で可決。</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年度当初の法人統合準備。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府立公衆衛生研究所</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大阪健康安全基盤研究所）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健康医療総務課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・府立公衆衛生研究所と大阪市立環境科学研究所の統合、地方独立行政法人大阪健康安全基盤研究所の設立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●新法人の第１期中期目標について、平成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年９月議会で可決。</a:t>
                      </a: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年度当初の法人設立準備。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（対象施設）</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府：弥生文化博物館、近</a:t>
                      </a:r>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博物館、日本民家集落博物館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市：大阪歴史博物館、東洋陶磁美</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術館、自然史博物館、美術館、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科学館</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文化財保護課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地方独立行政法人の設立に向けた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・市単独による地方独立行政法人を設立したのち、府施設を合流し、府市の文化施設８施設（博物館等）を一体運営</a:t>
                      </a:r>
                      <a:endParaRPr kumimoji="1" lang="ja-JP" altLang="en-US" sz="9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○市において、平成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文化施設の地方独立行政法人化に向け、基本プランを</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年度内</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に作成予定</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46</a:t>
            </a:r>
            <a:endParaRPr lang="ja-JP" altLang="en-US" dirty="0">
              <a:solidFill>
                <a:prstClr val="black"/>
              </a:solidFill>
            </a:endParaRPr>
          </a:p>
        </p:txBody>
      </p:sp>
    </p:spTree>
    <p:extLst>
      <p:ext uri="{BB962C8B-B14F-4D97-AF65-F5344CB8AC3E}">
        <p14:creationId xmlns:p14="http://schemas.microsoft.com/office/powerpoint/2010/main" val="7426008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④公の施設の改革　</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216501385"/>
              </p:ext>
            </p:extLst>
          </p:nvPr>
        </p:nvGraphicFramePr>
        <p:xfrm>
          <a:off x="406363" y="1257727"/>
          <a:ext cx="8331273" cy="5223713"/>
        </p:xfrm>
        <a:graphic>
          <a:graphicData uri="http://schemas.openxmlformats.org/drawingml/2006/table">
            <a:tbl>
              <a:tblPr firstRow="1" bandRow="1">
                <a:tableStyleId>{5C22544A-7EE6-4342-B048-85BDC9FD1C3A}</a:tableStyleId>
              </a:tblPr>
              <a:tblGrid>
                <a:gridCol w="457199"/>
                <a:gridCol w="1753394"/>
                <a:gridCol w="1008112"/>
                <a:gridCol w="2376264"/>
                <a:gridCol w="2736304"/>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上方演芸資料館（ワッハ上方）</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・提言を踏まえ、平成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月から府の直営施設とし、収蔵資料をしっかりと整理活用し、その魅力を十分に引き出せる資料館とするための取組みを推進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月から直営化。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○有識者からなる資料活用検討委員会（部会を含む）を開催し、収蔵資料の整理を体系的に実施中。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○収蔵資料の展示や諸機関との連携による研究活動等、その魅力を十分に引き出せる資料館とするための取組みを実施中。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展示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8641">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金剛コロニー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年度の民営化に向けた取組みを継続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年４月から民営化。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6480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整肢学院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子どもライフサポートセンター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・通所については、民間支援機関や市町村と協働のうえ、廃止をめざす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年度末をもって廃止。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・入所については、入所実態を踏まえた施設のあり方を検討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登校・ひきこもりの状態にある中卒児童から、家庭における不適切養育等を背景とした問題行動のある中卒児童へと、入所児童の状況が大きく変化している入所実態を踏まえ、当該児童の就労自立を支援する体制に再構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・運営形態のあり方について、東大阪市・東大阪市立総合病院と協議を継続していく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年４月から（地独）市立東大阪医療センターを指定管理者として指定。</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○運営形態のあり方について、引き続き東大阪市・市立東大阪医療センターと協議を継続していく。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中央図書館</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中之島図書館</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47</a:t>
            </a:r>
            <a:endParaRPr lang="ja-JP" altLang="en-US" dirty="0">
              <a:solidFill>
                <a:prstClr val="black"/>
              </a:solidFill>
            </a:endParaRPr>
          </a:p>
        </p:txBody>
      </p:sp>
    </p:spTree>
    <p:extLst>
      <p:ext uri="{BB962C8B-B14F-4D97-AF65-F5344CB8AC3E}">
        <p14:creationId xmlns:p14="http://schemas.microsoft.com/office/powerpoint/2010/main" val="4017158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5608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①成果重視による事業選択</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23226982"/>
              </p:ext>
            </p:extLst>
          </p:nvPr>
        </p:nvGraphicFramePr>
        <p:xfrm>
          <a:off x="251520" y="1412776"/>
          <a:ext cx="8604000" cy="2408783"/>
        </p:xfrm>
        <a:graphic>
          <a:graphicData uri="http://schemas.openxmlformats.org/drawingml/2006/table">
            <a:tbl>
              <a:tblPr firstRow="1" firstCol="1" bandRow="1" bandCol="1"/>
              <a:tblGrid>
                <a:gridCol w="1080000"/>
                <a:gridCol w="1080000"/>
                <a:gridCol w="720000"/>
                <a:gridCol w="1980000"/>
                <a:gridCol w="1980000"/>
                <a:gridCol w="1224000"/>
                <a:gridCol w="540000"/>
              </a:tblGrid>
              <a:tr h="198880">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今後の予定（工程）</a:t>
                      </a: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517619">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予算編成過程における部局の創意工夫を促す仕組みの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P38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メリットシステムの導入など、部局長が主体的なマネジメントを発揮し、その実効性を高めるための仕組みづくりについて、様々な角度から検討を進めます。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・広告事業におけるメリットシステムの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年度当初予算編成から実施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（予算編成要領に明記）</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部局の創意工夫を促す仕組みの検討 </a:t>
                      </a: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⇒・経常的経費のシーリング以上の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削減額を、政策的経費の財源に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活用できる仕組みを平成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初予算編成で導入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a:t>
            </a:r>
            <a:endParaRPr lang="ja-JP" altLang="en-US" dirty="0">
              <a:solidFill>
                <a:prstClr val="black"/>
              </a:solidFill>
            </a:endParaRPr>
          </a:p>
        </p:txBody>
      </p:sp>
      <p:cxnSp>
        <p:nvCxnSpPr>
          <p:cNvPr id="10" name="直線矢印コネクタ 9"/>
          <p:cNvCxnSpPr/>
          <p:nvPr/>
        </p:nvCxnSpPr>
        <p:spPr>
          <a:xfrm>
            <a:off x="5128747" y="1988840"/>
            <a:ext cx="318766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128747" y="2924944"/>
            <a:ext cx="318766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81320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83310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②ストックの活用</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295585902"/>
              </p:ext>
            </p:extLst>
          </p:nvPr>
        </p:nvGraphicFramePr>
        <p:xfrm>
          <a:off x="296044" y="1257727"/>
          <a:ext cx="8496040" cy="4893289"/>
        </p:xfrm>
        <a:graphic>
          <a:graphicData uri="http://schemas.openxmlformats.org/drawingml/2006/table">
            <a:tbl>
              <a:tblPr firstRow="1" firstCol="1" bandRow="1" bandCol="1"/>
              <a:tblGrid>
                <a:gridCol w="1080120"/>
                <a:gridCol w="1080000"/>
                <a:gridCol w="864000"/>
                <a:gridCol w="1872208"/>
                <a:gridCol w="1872000"/>
                <a:gridCol w="1187712"/>
                <a:gridCol w="540000"/>
              </a:tblGrid>
              <a:tr h="231553">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9358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368151">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公共施設等の最適な経営管理（ファシリティマネジメント）の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9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施設等をできる限り長期にわたり安全・安心に利用できるよう、計画的に管理・修繕</a:t>
                      </a:r>
                      <a:r>
                        <a:rPr lang="ja-JP" altLang="en-US"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（予防保全）、</a:t>
                      </a:r>
                      <a:r>
                        <a:rPr kumimoji="0" lang="ja-JP" altLang="en-US" sz="9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長寿命化することによって、</a:t>
                      </a:r>
                      <a:r>
                        <a:rPr lang="ja-JP" altLang="en-US"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施設等の建設や維持管理等に要する総費用（ライフサイクルコスト）の縮減と、施設等の建替時期の分散による毎年度の財政負担を平準化します。</a:t>
                      </a:r>
                      <a:endParaRPr lang="en-US" altLang="ja-JP"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a:t>
                      </a:r>
                      <a:r>
                        <a:rPr kumimoji="0" lang="ja-JP" altLang="en-US" sz="9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公共施設等の劣化や利用状況等を把握しながら、既存施設等の有効活用（組み換え）や総量の最適化を図ることによって、</a:t>
                      </a:r>
                      <a:r>
                        <a:rPr kumimoji="0" lang="ja-JP" altLang="en-US"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必要とされる規模への適正化・縮小や低未利用財産の有効活用・売却などにより、新たな施策展開につなげます。</a:t>
                      </a:r>
                      <a:endParaRPr kumimoji="0" lang="en-US" altLang="ja-JP" sz="900" kern="0" dirty="0" smtClean="0">
                        <a:ln w="3175" cmpd="sng">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財産活用課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住宅まちづくり部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公共建築室</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『ファシリティマネジメント基本方針』（仮称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）の策定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（※（仮称）都市基盤施設長寿命化計画など各部局が作成するファシリティマネジメント関連の計画との整合を図る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⇒・ファシリティマネジメント推進会議</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の設置（</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大阪府</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ファシリティマネジメント基本方針</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の策定（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・財産の基本情報（公有財産台帳）のほか保全情報等のデータ把握・一元的管理</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⇒・長寿命化の技術検討に関する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ワーキンググループの設置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・劣化度調査項目等の選定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基本方針に基づくマネジメントの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9525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9525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9525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⇒・建築後</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年目・</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年目を迎える</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36</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施設並びに有効活用を点検する</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施設について、施設の活用方針をとりまとめ</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⇒・技術検討ＷＧにて劣化度調査項目等</a:t>
                      </a:r>
                      <a:r>
                        <a:rPr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及び保全情報等の集約項目選定、集約方法をまとめた</a:t>
                      </a:r>
                      <a:endParaRPr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endPar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tabLst>
                          <a:tab pos="990600" algn="l"/>
                        </a:tabLst>
                      </a:pP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・学校、警察、その他施設（計</a:t>
                      </a:r>
                      <a:r>
                        <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164</a:t>
                      </a: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棟）について劣化度調査、中長期保全計画策定</a:t>
                      </a:r>
                      <a:endPar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tabLst>
                          <a:tab pos="990600" algn="l"/>
                        </a:tabLs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右矢印 18"/>
          <p:cNvSpPr/>
          <p:nvPr/>
        </p:nvSpPr>
        <p:spPr>
          <a:xfrm>
            <a:off x="5220072" y="1841796"/>
            <a:ext cx="3024336" cy="2065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a:t>
            </a:r>
            <a:endParaRPr lang="ja-JP" altLang="en-US" dirty="0">
              <a:solidFill>
                <a:prstClr val="black"/>
              </a:solidFill>
            </a:endParaRPr>
          </a:p>
        </p:txBody>
      </p:sp>
      <p:sp>
        <p:nvSpPr>
          <p:cNvPr id="13" name="右矢印 12"/>
          <p:cNvSpPr/>
          <p:nvPr/>
        </p:nvSpPr>
        <p:spPr>
          <a:xfrm>
            <a:off x="5220071" y="3722023"/>
            <a:ext cx="3024337"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rgbClr val="FF0000"/>
              </a:solidFill>
            </a:endParaRPr>
          </a:p>
        </p:txBody>
      </p:sp>
      <p:sp>
        <p:nvSpPr>
          <p:cNvPr id="10" name="正方形/長方形 9"/>
          <p:cNvSpPr/>
          <p:nvPr/>
        </p:nvSpPr>
        <p:spPr>
          <a:xfrm>
            <a:off x="6444208" y="3938047"/>
            <a:ext cx="1296144" cy="2830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劣化度調査を実施</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7155434" y="5517232"/>
            <a:ext cx="1277094" cy="230832"/>
          </a:xfrm>
          <a:prstGeom prst="rect">
            <a:avLst/>
          </a:prstGeom>
          <a:noFill/>
          <a:ln>
            <a:noFill/>
          </a:ln>
        </p:spPr>
        <p:txBody>
          <a:bodyPr wrap="square" rtlCol="0">
            <a:spAutoFit/>
          </a:bodyPr>
          <a:lstStyle/>
          <a:p>
            <a:r>
              <a:rPr kumimoji="1" lang="ja-JP" altLang="en-US" sz="900" dirty="0" smtClean="0">
                <a:solidFill>
                  <a:srgbClr val="FF0000"/>
                </a:solidFill>
                <a:latin typeface="ＭＳ Ｐ明朝" panose="02020600040205080304" pitchFamily="18" charset="-128"/>
                <a:ea typeface="ＭＳ Ｐ明朝" panose="02020600040205080304" pitchFamily="18" charset="-128"/>
              </a:rPr>
              <a:t>　</a:t>
            </a:r>
            <a:endParaRPr kumimoji="1" lang="ja-JP" altLang="en-US" sz="900" dirty="0">
              <a:solidFill>
                <a:srgbClr val="FF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723631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8788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89024745"/>
              </p:ext>
            </p:extLst>
          </p:nvPr>
        </p:nvGraphicFramePr>
        <p:xfrm>
          <a:off x="270942" y="1288135"/>
          <a:ext cx="8640328" cy="4576757"/>
        </p:xfrm>
        <a:graphic>
          <a:graphicData uri="http://schemas.openxmlformats.org/drawingml/2006/table">
            <a:tbl>
              <a:tblPr firstRow="1" firstCol="1" bandRow="1" bandCol="1"/>
              <a:tblGrid>
                <a:gridCol w="1080120"/>
                <a:gridCol w="1080000"/>
                <a:gridCol w="720000"/>
                <a:gridCol w="1872208"/>
                <a:gridCol w="1872000"/>
                <a:gridCol w="1224000"/>
                <a:gridCol w="792000"/>
              </a:tblGrid>
              <a:tr h="217599">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694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46963">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国への提案の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特区制度等を用いた規制改革の推進や、双眼型国土構造を見据えたリニア中央新幹線の早期実現など、大阪・関西の成長を通じた日本の再生に向けた課題解決型の具体的提案をさらに強化していきます。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政策課題に応じて、適宜具体的な提案を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⇒・国への提案・要望（</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津波浸水対策（南海トラフ巨大地</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震への備え）など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indent="-457200" algn="l">
                        <a:lnSpc>
                          <a:spcPct val="100000"/>
                        </a:lnSpc>
                        <a:spcAft>
                          <a:spcPts val="0"/>
                        </a:spcAft>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⇒・国への提案・要望</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・リニア中央新幹線に係る緊急要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望（</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5</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月）及び大阪府・三重県・</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奈良県による首相への要望（</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・淀川左岸線延伸部の早期整備に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係る要望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2208">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関西広域連合を通じた連携</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関西広域連合を通じ、広域で担う新たな事務の拡充をめざすことにより、広域課題への対応の強化を図ります。</a:t>
                      </a:r>
                    </a:p>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また、国に対し、関西広域連合を受け皿とする国出先機関の事務・権限の移譲（丸ごと移管）を引き続き要求していきます。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広域課題への対応）</a:t>
                      </a: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執行体制の強化</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⇒・奈良県が関西広域連合に正式</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加入</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分野の広域事務に追加して広域</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スポーツの振興に取り組む体制を</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整備</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・広域連合へ持ち寄る新たな事務の検討</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u="sng"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⇒・毒物劇物取扱者試験・登録販売</a:t>
                      </a:r>
                      <a:endPar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者試験（医薬品販売）について、</a:t>
                      </a:r>
                      <a:endPar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31</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年度に広域連合での試験</a:t>
                      </a:r>
                      <a:endPar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実施を目指す</a:t>
                      </a:r>
                      <a:endParaRPr lang="ja-JP" altLang="en-US" sz="900" dirty="0" smtClean="0">
                        <a:solidFill>
                          <a:schemeClr val="tx1"/>
                        </a:solidFill>
                        <a:latin typeface="ＭＳ Ｐ明朝" panose="02020600040205080304" pitchFamily="18" charset="-128"/>
                        <a:ea typeface="ＭＳ Ｐ明朝" panose="02020600040205080304" pitchFamily="18"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関西広域連合広域計画（平成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の推進に取り組む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6" name="直線矢印コネクタ 15"/>
          <p:cNvCxnSpPr/>
          <p:nvPr/>
        </p:nvCxnSpPr>
        <p:spPr>
          <a:xfrm>
            <a:off x="5040392" y="1909614"/>
            <a:ext cx="3060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a:t>
            </a:r>
            <a:endParaRPr lang="ja-JP" altLang="en-US" dirty="0">
              <a:solidFill>
                <a:prstClr val="black"/>
              </a:solidFill>
            </a:endParaRPr>
          </a:p>
        </p:txBody>
      </p:sp>
      <p:cxnSp>
        <p:nvCxnSpPr>
          <p:cNvPr id="11" name="直線矢印コネクタ 10"/>
          <p:cNvCxnSpPr/>
          <p:nvPr/>
        </p:nvCxnSpPr>
        <p:spPr>
          <a:xfrm>
            <a:off x="5040392" y="4941168"/>
            <a:ext cx="3060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91893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8788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580259841"/>
              </p:ext>
            </p:extLst>
          </p:nvPr>
        </p:nvGraphicFramePr>
        <p:xfrm>
          <a:off x="251520" y="1367008"/>
          <a:ext cx="8640212" cy="4777186"/>
        </p:xfrm>
        <a:graphic>
          <a:graphicData uri="http://schemas.openxmlformats.org/drawingml/2006/table">
            <a:tbl>
              <a:tblPr firstRow="1" firstCol="1" bandRow="1" bandCol="1"/>
              <a:tblGrid>
                <a:gridCol w="1080120"/>
                <a:gridCol w="1080000"/>
                <a:gridCol w="792088"/>
                <a:gridCol w="1872208"/>
                <a:gridCol w="1872000"/>
                <a:gridCol w="1223716"/>
                <a:gridCol w="720080"/>
              </a:tblGrid>
              <a:tr h="202561">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54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349195">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関西広域連合を通じた連携</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関西広域連合を通じ、広域で担う新たな事務の拡充をめざすことにより、広域課題への対応の強化を図ります。</a:t>
                      </a:r>
                    </a:p>
                    <a:p>
                      <a:pPr indent="133350"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また、国に対し、関西広域連合を受け皿とする国出先機関の事務・権限の移譲（丸ごと移管）を引き続き要求していきます。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・関西圏域の展望研究に係る基本戦略（仮称）のとりまとめ等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関西圏域の展望研究に関する報</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告書のとりまとめ（</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・関西広域連合における「関西版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総合戦略」（＝「関西創生戦略」）</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の検討を実施</a:t>
                      </a:r>
                      <a:endParaRPr lang="ja-JP" sz="900" u="none" strike="sngStrike"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国出先機関の丸ごと移管</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・国家要望等国への働きかけ</a:t>
                      </a: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⇒・本府から国に対し、国出先機関の</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連合への移管の推進等について</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要望するとともに（</a:t>
                      </a:r>
                      <a:r>
                        <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月）、関西広域</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連合として国の予算編成等に対す</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strike="noStrike"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る</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提案を実施し、国出先機関の地</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方移管の強力な推進等を要望</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⇒・第</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期広域計画の策定</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⇒・関西創生戦略を策定（</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及び改定（</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年度と同様の要望を実施</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期広域計画の推進</a:t>
                      </a:r>
                      <a:endPar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関西創生戦略に基</a:t>
                      </a:r>
                      <a:r>
                        <a:rPr lang="ja-JP" altLang="en-US" sz="900" u="none" kern="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endParaRPr lang="en-US" altLang="ja-JP" sz="9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き</a:t>
                      </a:r>
                      <a:r>
                        <a:rPr lang="ja-JP" altLang="ja-JP" sz="9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新たな広域課題に</a:t>
                      </a:r>
                      <a:endParaRPr lang="en-US" altLang="ja-JP" sz="9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関西広域連合広域計画（平成</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の推進に取り組む</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4" name="直線矢印コネクタ 23"/>
          <p:cNvCxnSpPr/>
          <p:nvPr/>
        </p:nvCxnSpPr>
        <p:spPr>
          <a:xfrm>
            <a:off x="6948400" y="2348880"/>
            <a:ext cx="122400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5076056" y="4509120"/>
            <a:ext cx="30528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a:t>
            </a:r>
            <a:endParaRPr lang="ja-JP" altLang="en-US" dirty="0">
              <a:solidFill>
                <a:prstClr val="black"/>
              </a:solidFill>
            </a:endParaRPr>
          </a:p>
        </p:txBody>
      </p:sp>
      <p:cxnSp>
        <p:nvCxnSpPr>
          <p:cNvPr id="12" name="直線矢印コネクタ 11"/>
          <p:cNvCxnSpPr/>
          <p:nvPr/>
        </p:nvCxnSpPr>
        <p:spPr>
          <a:xfrm>
            <a:off x="5076056" y="2348880"/>
            <a:ext cx="1872000"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073242" y="2996952"/>
            <a:ext cx="1875022"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6999704" y="2996952"/>
            <a:ext cx="1172696"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14510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532240C-9678-49BC-876E-9028F5F0CBF7}">
  <ds:schemaRefs>
    <ds:schemaRef ds:uri="http://schemas.microsoft.com/office/2006/metadata/properties"/>
    <ds:schemaRef ds:uri="http://purl.org/dc/dcmitype/"/>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s>
</ds:datastoreItem>
</file>

<file path=customXml/itemProps2.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16449</TotalTime>
  <Words>11194</Words>
  <Application>Microsoft Office PowerPoint</Application>
  <PresentationFormat>画面に合わせる (4:3)</PresentationFormat>
  <Paragraphs>2904</Paragraphs>
  <Slides>51</Slides>
  <Notes>4</Notes>
  <HiddenSlides>0</HiddenSlides>
  <MMClips>0</MMClips>
  <ScaleCrop>false</ScaleCrop>
  <HeadingPairs>
    <vt:vector size="6" baseType="variant">
      <vt:variant>
        <vt:lpstr>テーマ</vt:lpstr>
      </vt:variant>
      <vt:variant>
        <vt:i4>3</vt:i4>
      </vt:variant>
      <vt:variant>
        <vt:lpstr>埋め込まれた OLE サーバー</vt:lpstr>
      </vt:variant>
      <vt:variant>
        <vt:i4>0</vt:i4>
      </vt:variant>
      <vt:variant>
        <vt:lpstr>スライド タイトル</vt:lpstr>
      </vt:variant>
      <vt:variant>
        <vt:i4>51</vt:i4>
      </vt:variant>
    </vt:vector>
  </HeadingPairs>
  <TitlesOfParts>
    <vt:vector size="54" baseType="lpstr">
      <vt:lpstr>4_Office ​​テーマ</vt:lpstr>
      <vt:lpstr>5_Office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2017-02-14T08:26:02Z</cp:lastPrinted>
  <dcterms:created xsi:type="dcterms:W3CDTF">2014-06-17T12:02:58Z</dcterms:created>
  <dcterms:modified xsi:type="dcterms:W3CDTF">2017-02-14T08:35:57Z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