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7"/>
  </p:notesMasterIdLst>
  <p:sldIdLst>
    <p:sldId id="1600" r:id="rId5"/>
    <p:sldId id="1623"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900"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08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6441912"/>
              </p:ext>
            </p:extLst>
          </p:nvPr>
        </p:nvGraphicFramePr>
        <p:xfrm>
          <a:off x="395538" y="1257727"/>
          <a:ext cx="8549554" cy="5308600"/>
        </p:xfrm>
        <a:graphic>
          <a:graphicData uri="http://schemas.openxmlformats.org/drawingml/2006/table">
            <a:tbl>
              <a:tblPr firstRow="1" bandRow="1">
                <a:tableStyleId>{5C22544A-7EE6-4342-B048-85BDC9FD1C3A}</a:tableStyleId>
              </a:tblPr>
              <a:tblGrid>
                <a:gridCol w="432046"/>
                <a:gridCol w="1368152"/>
                <a:gridCol w="936104"/>
                <a:gridCol w="2808312"/>
                <a:gridCol w="3004940"/>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府有財産の活用と売却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財産活用課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・府民共通の財産として、今後の取組みを踏まえ、活用可能財産については積極的に売却・貸付を行う。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年度決算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○活用可能な府有財産について、年４回の入札を実施するなど積極的な売却・貸付を進める。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年度最終予算：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年度当初予算：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使用料・手数料の点検</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0" marB="4680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・フルコスト（直接的な経費のほか、人件費、維持管理費など）計算による原価を基本に、現行の料金水準の妥当性について、平成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年度中に一斉点検を行</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・これらの点検の内容、情勢の変化等を踏まえながら、料金水準の妥当性について検討を行う。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月にかけて一斉点検を実施し、</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施設の使用料に</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ついて、料金改定を行った。（平成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p>
                    <a:p>
                      <a:endPar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●手数料は、新規設定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件、料金改定</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件を行った。</a:t>
                      </a:r>
                      <a:endPar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○使用料１</a:t>
                      </a:r>
                      <a:r>
                        <a:rPr kumimoji="1" lang="ja-JP" altLang="en-US" sz="9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について、料金改定を予定。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府税収入の確保</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・今後さらに、市町村との新たなパートナーシップなどの観点からも、市町村と共同で徴収する仕組みとして、大阪府域地方税徴収機構（仮称）を平成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月に設置し、徴収向上方策を推進する。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・府が自ら徴収する税目について、課税調査を適宜行うなどして適正な課税を推進する。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徴収向上方策の推進</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日より府内</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市町と大阪府域地方税徴収機構を設置し、平成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3,844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億円）を引継ぐ。</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効果額実績</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年度の大阪府分の増収（効果）額は、本税で</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千万円の収入を確保。</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また、機構全体では、本税</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億円。他に延滞金等</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億円の収入を確保。</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3,817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前年比▲</a:t>
                      </a:r>
                      <a:r>
                        <a:rPr lang="en-US" altLang="ja-JP"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を引き継ぎ、前年度以上の効果額を見込む。</a:t>
                      </a:r>
                      <a:endPar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適正課税の推進</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年度の適正課税の実施に係る収入見込み額について、目標である</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月末実績は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年度の適正課税の実施に係る収入見込み額について、目標である</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億円に対し、</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月末実績（見込み）は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40</a:t>
            </a:r>
            <a:endParaRPr lang="ja-JP" altLang="en-US" dirty="0">
              <a:solidFill>
                <a:prstClr val="black"/>
              </a:solidFill>
            </a:endParaRPr>
          </a:p>
        </p:txBody>
      </p:sp>
    </p:spTree>
    <p:extLst>
      <p:ext uri="{BB962C8B-B14F-4D97-AF65-F5344CB8AC3E}">
        <p14:creationId xmlns:p14="http://schemas.microsoft.com/office/powerpoint/2010/main" val="50197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48072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歳入確保</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90885979"/>
              </p:ext>
            </p:extLst>
          </p:nvPr>
        </p:nvGraphicFramePr>
        <p:xfrm>
          <a:off x="417730" y="1257726"/>
          <a:ext cx="8308540" cy="5227386"/>
        </p:xfrm>
        <a:graphic>
          <a:graphicData uri="http://schemas.openxmlformats.org/drawingml/2006/table">
            <a:tbl>
              <a:tblPr firstRow="1" bandRow="1">
                <a:tableStyleId>{5C22544A-7EE6-4342-B048-85BDC9FD1C3A}</a:tableStyleId>
              </a:tblPr>
              <a:tblGrid>
                <a:gridCol w="481862">
                  <a:extLst>
                    <a:ext uri="{9D8B030D-6E8A-4147-A177-3AD203B41FA5}">
                      <a16:colId xmlns:a16="http://schemas.microsoft.com/office/drawing/2014/main" xmlns="" val="20000"/>
                    </a:ext>
                  </a:extLst>
                </a:gridCol>
                <a:gridCol w="1107657">
                  <a:extLst>
                    <a:ext uri="{9D8B030D-6E8A-4147-A177-3AD203B41FA5}">
                      <a16:colId xmlns:a16="http://schemas.microsoft.com/office/drawing/2014/main" xmlns="" val="20001"/>
                    </a:ext>
                  </a:extLst>
                </a:gridCol>
                <a:gridCol w="1052583">
                  <a:extLst>
                    <a:ext uri="{9D8B030D-6E8A-4147-A177-3AD203B41FA5}">
                      <a16:colId xmlns:a16="http://schemas.microsoft.com/office/drawing/2014/main" xmlns="" val="20002"/>
                    </a:ext>
                  </a:extLst>
                </a:gridCol>
                <a:gridCol w="2520280">
                  <a:extLst>
                    <a:ext uri="{9D8B030D-6E8A-4147-A177-3AD203B41FA5}">
                      <a16:colId xmlns:a16="http://schemas.microsoft.com/office/drawing/2014/main" xmlns="" val="20003"/>
                    </a:ext>
                  </a:extLst>
                </a:gridCol>
                <a:gridCol w="3146158">
                  <a:extLst>
                    <a:ext uri="{9D8B030D-6E8A-4147-A177-3AD203B41FA5}">
                      <a16:colId xmlns:a16="http://schemas.microsoft.com/office/drawing/2014/main" xmlns="" val="20004"/>
                    </a:ext>
                  </a:extLst>
                </a:gridCol>
              </a:tblGrid>
              <a:tr h="367987">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取組内容</a:t>
                      </a:r>
                    </a:p>
                  </a:txBody>
                  <a:tcPr anchor="ct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p>
                  </a:txBody>
                  <a:tcPr anchor="ctr"/>
                </a:tc>
                <a:extLst>
                  <a:ext uri="{0D108BD9-81ED-4DB2-BD59-A6C34878D82A}">
                    <a16:rowId xmlns:a16="http://schemas.microsoft.com/office/drawing/2014/main" xmlns="" val="10000"/>
                  </a:ext>
                </a:extLst>
              </a:tr>
              <a:tr h="1338959">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債権管理</a:t>
                      </a:r>
                    </a:p>
                  </a:txBody>
                  <a:tcPr anchor="ctr"/>
                </a:tc>
                <a:tc>
                  <a:txBody>
                    <a:bodyPr/>
                    <a:lstStyle/>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・「大阪府債権の回収及び整理に関する条例」に基づき、適正な債権の回収及び整理を進める。</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年度債権回収・整理計画を策定・公表し、この計画に基づき、債権の回収及び整理に積極的に取り組んだ。</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年度に繰り越した滞納額は</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億円（府税含む）</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⇒回収・整理により</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億円（府税を含む）の圧縮を目標</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計画］ </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目標額：回収</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4,549</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1,337</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⇒進捗状況</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日現在、</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億円を圧縮</a:t>
                      </a:r>
                    </a:p>
                    <a:p>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処理額：回収</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2,770</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百万円／整理</a:t>
                      </a:r>
                      <a:r>
                        <a:rPr kumimoji="1" lang="en-US" altLang="ja-JP"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a:t>
                      </a:r>
                      <a:r>
                        <a:rPr kumimoji="1" lang="ja-JP" altLang="en-US" sz="9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p>
                  </a:txBody>
                  <a:tcPr anchor="ctr"/>
                </a:tc>
                <a:extLst>
                  <a:ext uri="{0D108BD9-81ED-4DB2-BD59-A6C34878D82A}">
                    <a16:rowId xmlns:a16="http://schemas.microsoft.com/office/drawing/2014/main" xmlns="" val="10001"/>
                  </a:ext>
                </a:extLst>
              </a:tr>
              <a:tr h="3416655">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課税自主権の活用</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税務局</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みどり推進室</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・歳入確保に向けたさまざまな取組みの中で、課税自主権の活用を行う場合は、「受益と負担」や「税収の使途」を踏まえ、検討を行う。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森林環境税の導入</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「大阪府森林の有する公益的機能を維持増進するための環境の整備に係る個人の府民税の税率の特例に関する条例」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月公布</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日施行</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年度の４年間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円（個人府民税均等割に加算）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宿泊税の導入</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「大阪府宿泊税条例」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日公布</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月施行</a:t>
                      </a:r>
                      <a:endParaRPr kumimoji="1" lang="en-US" altLang="ja-JP" sz="9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日の宿泊から課税</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泊</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万円以上の宿泊に対し</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段階の税率</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○課税対象施設の追加</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月議会において、条例改正を行い、簡易宿所及び特区民泊を課税対象施設として追加。（総務大臣同意後、条例公布および施行予定）</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法人事業税・法人府民税に係る超過課税</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●法人府民税均等割に係る超過</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課税を実施</a:t>
                      </a:r>
                      <a:endParaRPr kumimoji="1" lang="en-US" altLang="ja-JP" sz="9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事業税及び法人府民税法人税割に係る超過</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課税について、</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月末となっている期限を平成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月末までに延長予定（平成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月議会）</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xmlns="" val="10002"/>
                  </a:ext>
                </a:extLst>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Tree>
    <p:extLst>
      <p:ext uri="{BB962C8B-B14F-4D97-AF65-F5344CB8AC3E}">
        <p14:creationId xmlns:p14="http://schemas.microsoft.com/office/powerpoint/2010/main" val="2939198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16449</TotalTime>
  <Words>901</Words>
  <Application>Microsoft Office PowerPoint</Application>
  <PresentationFormat>画面に合わせる (4:3)</PresentationFormat>
  <Paragraphs>99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5_Office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2017-02-15T01:56:58Z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