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9"/>
  </p:notesMasterIdLst>
  <p:sldIdLst>
    <p:sldId id="1567" r:id="rId5"/>
    <p:sldId id="1568" r:id="rId6"/>
    <p:sldId id="1622" r:id="rId7"/>
    <p:sldId id="1576"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852" y="2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2017/2/15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2017/2/15</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266928897"/>
              </p:ext>
            </p:extLst>
          </p:nvPr>
        </p:nvGraphicFramePr>
        <p:xfrm>
          <a:off x="251521" y="1412776"/>
          <a:ext cx="8424935" cy="3103442"/>
        </p:xfrm>
        <a:graphic>
          <a:graphicData uri="http://schemas.openxmlformats.org/drawingml/2006/table">
            <a:tbl>
              <a:tblPr firstRow="1" firstCol="1" bandRow="1" bandCol="1"/>
              <a:tblGrid>
                <a:gridCol w="1080119"/>
                <a:gridCol w="1512168"/>
                <a:gridCol w="864096"/>
                <a:gridCol w="2016224"/>
                <a:gridCol w="1152128"/>
                <a:gridCol w="1152128"/>
                <a:gridCol w="648072"/>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29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3610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減債基金積立不足額の計画的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年以内の解消を目指します。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減債基金への計画的な積立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積立額：２８０億円）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⇒・決算剰余金の１／２の積立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積立</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年度当初予算で</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億円を積立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年まで（</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年以内）に積立不足額の解消</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府債の適切な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将来世代に負担を先送りしないため、必要性を厳格に精査し、府債の適切な管理を行います。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・府債発行の厳格な精査</a:t>
                      </a: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・府債の適切な管理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将来世代に負担を先送りしない財政運営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財政運営基本条例に掲げる基本理念を踏まえ、将来世代に負担を先送りしないよう、健全で規律ある財政運営を行います。</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・財政運営基本条例に基づく財政運営（財政規律の確保、計画性の確保、透明性の確保）</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715728" y="1988840"/>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715728" y="3140968"/>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28</a:t>
            </a:r>
            <a:endParaRPr lang="ja-JP" altLang="en-US" dirty="0">
              <a:solidFill>
                <a:prstClr val="black"/>
              </a:solidFill>
            </a:endParaRPr>
          </a:p>
        </p:txBody>
      </p:sp>
      <p:cxnSp>
        <p:nvCxnSpPr>
          <p:cNvPr id="13" name="直線矢印コネクタ 12"/>
          <p:cNvCxnSpPr/>
          <p:nvPr/>
        </p:nvCxnSpPr>
        <p:spPr>
          <a:xfrm>
            <a:off x="5715728" y="3933056"/>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1006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28382793"/>
              </p:ext>
            </p:extLst>
          </p:nvPr>
        </p:nvGraphicFramePr>
        <p:xfrm>
          <a:off x="251520" y="1340768"/>
          <a:ext cx="8631833" cy="2646836"/>
        </p:xfrm>
        <a:graphic>
          <a:graphicData uri="http://schemas.openxmlformats.org/drawingml/2006/table">
            <a:tbl>
              <a:tblPr firstRow="1" firstCol="1" bandRow="1" bandCol="1"/>
              <a:tblGrid>
                <a:gridCol w="1107457"/>
                <a:gridCol w="1260000"/>
                <a:gridCol w="720080"/>
                <a:gridCol w="2016224"/>
                <a:gridCol w="1440000"/>
                <a:gridCol w="1440000"/>
                <a:gridCol w="648072"/>
              </a:tblGrid>
              <a:tr h="224479">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748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724802">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民間協働や資産活用など、「稼ぐ視点」も踏まえた歳入確保策を展開していきます。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クラウドファンディングなど、新たな歳入確保策の検討、導入 </a:t>
                      </a: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vMerge="1">
                  <a:txBody>
                    <a:bodyPr/>
                    <a:lstStyle/>
                    <a:p>
                      <a:endParaRPr kumimoji="1" lang="ja-JP" altLang="en-US"/>
                    </a:p>
                  </a:txBody>
                  <a:tcPr/>
                </a:tc>
                <a:tc>
                  <a:txBody>
                    <a:bodyPr/>
                    <a:lstStyle/>
                    <a:p>
                      <a:pPr marL="0" marR="0" indent="13335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使用料・手数料について、適正な受益者負担の観点から</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、料金水準の妥当性について検討を行います。</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フルコスト計算による原価を基本に、料金水準の妥当性について、点検を実施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施設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（日本万国博覧会記念公園、男女</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共同参画・青少年Ｃ）の使用料を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月議会で手数料を改定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・点検の内容、</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情勢の変化等を踏まえ、適宜、改</a:t>
                      </a:r>
                      <a:r>
                        <a:rPr lang="ja-JP" altLang="en-US"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a:t>
                      </a: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月議会で手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数料等を改定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（設定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件、改定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月議会で使用</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料・手数料を改定予定</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（設定</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件、改定</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solidFill>
                          <a:schemeClr val="tx1"/>
                        </a:solidFill>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cxnSp>
        <p:nvCxnSpPr>
          <p:cNvPr id="15" name="直線矢印コネクタ 14"/>
          <p:cNvCxnSpPr/>
          <p:nvPr/>
        </p:nvCxnSpPr>
        <p:spPr>
          <a:xfrm>
            <a:off x="5364087" y="1988840"/>
            <a:ext cx="2844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5609741" y="2137776"/>
            <a:ext cx="230425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29</a:t>
            </a:r>
            <a:endParaRPr lang="ja-JP" altLang="en-US" dirty="0">
              <a:solidFill>
                <a:prstClr val="black"/>
              </a:solidFill>
            </a:endParaRPr>
          </a:p>
        </p:txBody>
      </p:sp>
      <p:cxnSp>
        <p:nvCxnSpPr>
          <p:cNvPr id="19" name="直線矢印コネクタ 18"/>
          <p:cNvCxnSpPr/>
          <p:nvPr/>
        </p:nvCxnSpPr>
        <p:spPr>
          <a:xfrm>
            <a:off x="6804248" y="2708920"/>
            <a:ext cx="144016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6257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034616103"/>
              </p:ext>
            </p:extLst>
          </p:nvPr>
        </p:nvGraphicFramePr>
        <p:xfrm>
          <a:off x="251520" y="1225182"/>
          <a:ext cx="8462852" cy="5293306"/>
        </p:xfrm>
        <a:graphic>
          <a:graphicData uri="http://schemas.openxmlformats.org/drawingml/2006/table">
            <a:tbl>
              <a:tblPr firstRow="1" firstCol="1" bandRow="1" bandCol="1"/>
              <a:tblGrid>
                <a:gridCol w="1116000">
                  <a:extLst>
                    <a:ext uri="{9D8B030D-6E8A-4147-A177-3AD203B41FA5}">
                      <a16:colId xmlns:a16="http://schemas.microsoft.com/office/drawing/2014/main" xmlns="" val="20000"/>
                    </a:ext>
                  </a:extLst>
                </a:gridCol>
                <a:gridCol w="1080000">
                  <a:extLst>
                    <a:ext uri="{9D8B030D-6E8A-4147-A177-3AD203B41FA5}">
                      <a16:colId xmlns:a16="http://schemas.microsoft.com/office/drawing/2014/main" xmlns="" val="20001"/>
                    </a:ext>
                  </a:extLst>
                </a:gridCol>
                <a:gridCol w="792000">
                  <a:extLst>
                    <a:ext uri="{9D8B030D-6E8A-4147-A177-3AD203B41FA5}">
                      <a16:colId xmlns:a16="http://schemas.microsoft.com/office/drawing/2014/main" xmlns="" val="20002"/>
                    </a:ext>
                  </a:extLst>
                </a:gridCol>
                <a:gridCol w="2085749">
                  <a:extLst>
                    <a:ext uri="{9D8B030D-6E8A-4147-A177-3AD203B41FA5}">
                      <a16:colId xmlns:a16="http://schemas.microsoft.com/office/drawing/2014/main" xmlns="" val="20003"/>
                    </a:ext>
                  </a:extLst>
                </a:gridCol>
                <a:gridCol w="1620000">
                  <a:extLst>
                    <a:ext uri="{9D8B030D-6E8A-4147-A177-3AD203B41FA5}">
                      <a16:colId xmlns:a16="http://schemas.microsoft.com/office/drawing/2014/main" xmlns="" val="20004"/>
                    </a:ext>
                  </a:extLst>
                </a:gridCol>
                <a:gridCol w="1229103">
                  <a:extLst>
                    <a:ext uri="{9D8B030D-6E8A-4147-A177-3AD203B41FA5}">
                      <a16:colId xmlns:a16="http://schemas.microsoft.com/office/drawing/2014/main" xmlns="" val="20005"/>
                    </a:ext>
                  </a:extLst>
                </a:gridCol>
                <a:gridCol w="540000">
                  <a:extLst>
                    <a:ext uri="{9D8B030D-6E8A-4147-A177-3AD203B41FA5}">
                      <a16:colId xmlns:a16="http://schemas.microsoft.com/office/drawing/2014/main" xmlns="" val="20006"/>
                    </a:ext>
                  </a:extLst>
                </a:gridCol>
              </a:tblGrid>
              <a:tr h="260188">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xmlns="" val="10000"/>
                  </a:ext>
                </a:extLst>
              </a:tr>
              <a:tr h="3185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a16="http://schemas.microsoft.com/office/drawing/2014/main" xmlns="" val="10001"/>
                  </a:ext>
                </a:extLst>
              </a:tr>
              <a:tr h="446179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歳入（財源）</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受益と負担」や「税収の使途」を踏まえ、検討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みどり推進室</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都市魅力創造局</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を行う場合、「受益と負担」や「税収の使途」を踏まえ、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森林環境税の導入</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b="1"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en-US" sz="900" b="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森林の有する公益的機能を維持する環境整備のため「森林環境税」を導入（平成</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議会）</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期間：平成</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月から４年間</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宿泊税の導入</a:t>
                      </a:r>
                      <a:r>
                        <a:rPr kumimoji="1" lang="en-US" altLang="ja-JP" sz="900" b="1" i="0" u="sng"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観光客の受入環境整備をはじめとする大阪の観光振興の取組みを推進するため宿泊税を導入</a:t>
                      </a:r>
                      <a:endParaRPr kumimoji="1" lang="en-US" altLang="ja-JP" sz="900" b="1" i="0" u="sng" strike="dbl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法人二税（法人事業税・法人府民税）</a:t>
                      </a:r>
                      <a:endPar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の超過課税</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・道路網などの都市基盤整備や防災対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策の充実といった大都市圏特有の緊急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かつ膨大な財政需要に対処するため、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法人府民税法人税割及び法人事業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税の超過課税を実施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月末までに延長予定）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・大阪経済の成長に向けた施策を推進</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するため、法人府民税均等割の超過</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sng" strike="sng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cxnSp>
        <p:nvCxnSpPr>
          <p:cNvPr id="15" name="直線矢印コネクタ 14"/>
          <p:cNvCxnSpPr/>
          <p:nvPr/>
        </p:nvCxnSpPr>
        <p:spPr>
          <a:xfrm>
            <a:off x="5292079" y="2060848"/>
            <a:ext cx="2844000"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30</a:t>
            </a:r>
            <a:endParaRPr lang="ja-JP" altLang="en-US" dirty="0">
              <a:solidFill>
                <a:prstClr val="black"/>
              </a:solidFill>
            </a:endParaRPr>
          </a:p>
        </p:txBody>
      </p:sp>
      <p:cxnSp>
        <p:nvCxnSpPr>
          <p:cNvPr id="19" name="直線矢印コネクタ 18"/>
          <p:cNvCxnSpPr/>
          <p:nvPr/>
        </p:nvCxnSpPr>
        <p:spPr>
          <a:xfrm>
            <a:off x="5292079" y="2564904"/>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292079" y="4077072"/>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2855812002"/>
              </p:ext>
            </p:extLst>
          </p:nvPr>
        </p:nvGraphicFramePr>
        <p:xfrm>
          <a:off x="5652120" y="5013176"/>
          <a:ext cx="2907699" cy="1203960"/>
        </p:xfrm>
        <a:graphic>
          <a:graphicData uri="http://schemas.openxmlformats.org/drawingml/2006/table">
            <a:tbl>
              <a:tblPr firstRow="1" bandRow="1">
                <a:tableStyleId>{5C22544A-7EE6-4342-B048-85BDC9FD1C3A}</a:tableStyleId>
              </a:tblPr>
              <a:tblGrid>
                <a:gridCol w="783539">
                  <a:extLst>
                    <a:ext uri="{9D8B030D-6E8A-4147-A177-3AD203B41FA5}">
                      <a16:colId xmlns:a16="http://schemas.microsoft.com/office/drawing/2014/main" xmlns="" val="20000"/>
                    </a:ext>
                  </a:extLst>
                </a:gridCol>
                <a:gridCol w="684000">
                  <a:extLst>
                    <a:ext uri="{9D8B030D-6E8A-4147-A177-3AD203B41FA5}">
                      <a16:colId xmlns:a16="http://schemas.microsoft.com/office/drawing/2014/main" xmlns="" val="20001"/>
                    </a:ext>
                  </a:extLst>
                </a:gridCol>
                <a:gridCol w="688772">
                  <a:extLst>
                    <a:ext uri="{9D8B030D-6E8A-4147-A177-3AD203B41FA5}">
                      <a16:colId xmlns:a16="http://schemas.microsoft.com/office/drawing/2014/main" xmlns="" val="20002"/>
                    </a:ext>
                  </a:extLst>
                </a:gridCol>
                <a:gridCol w="751388">
                  <a:extLst>
                    <a:ext uri="{9D8B030D-6E8A-4147-A177-3AD203B41FA5}">
                      <a16:colId xmlns:a16="http://schemas.microsoft.com/office/drawing/2014/main" xmlns="" val="20003"/>
                    </a:ext>
                  </a:extLst>
                </a:gridCol>
              </a:tblGrid>
              <a:tr h="291678">
                <a:tc>
                  <a:txBody>
                    <a:bodyPr/>
                    <a:lstStyle/>
                    <a:p>
                      <a:pPr algn="ct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種別</a:t>
                      </a:r>
                      <a:endParaRPr kumimoji="1" lang="ja-JP" altLang="en-US" sz="700" b="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baseline="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700" b="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00" b="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最　終</a:t>
                      </a:r>
                      <a:endParaRPr kumimoji="1" lang="ja-JP" altLang="en-US" sz="700" b="0" u="non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0" u="none" baseline="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当　初</a:t>
                      </a:r>
                      <a:endParaRPr kumimoji="1" lang="ja-JP" altLang="en-US" sz="700" b="0" u="none" baseline="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0"/>
                  </a:ext>
                </a:extLst>
              </a:tr>
              <a:tr h="189591">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森林環境税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1"/>
                  </a:ext>
                </a:extLst>
              </a:tr>
              <a:tr h="189591">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xmlns="" val="10002"/>
                  </a:ext>
                </a:extLst>
              </a:tr>
              <a:tr h="291678">
                <a:tc>
                  <a:txBody>
                    <a:bodyPr/>
                    <a:lstStyle/>
                    <a:p>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法人二税の超過課税</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３７１</a:t>
                      </a:r>
                      <a:r>
                        <a:rPr kumimoji="1" lang="ja-JP" altLang="en-US" sz="7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３８５</a:t>
                      </a:r>
                      <a:r>
                        <a:rPr kumimoji="1" lang="ja-JP" altLang="en-US"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３８２</a:t>
                      </a:r>
                      <a:r>
                        <a:rPr kumimoji="1" lang="ja-JP" altLang="en-US"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7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xmlns="" val="10003"/>
                  </a:ext>
                </a:extLst>
              </a:tr>
              <a:tr h="189591">
                <a:tc>
                  <a:txBody>
                    <a:bodyPr/>
                    <a:lstStyle/>
                    <a:p>
                      <a:pPr algn="ctr"/>
                      <a:r>
                        <a:rPr kumimoji="1" lang="en-US" altLang="ja-JP"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   計   </a:t>
                      </a:r>
                      <a:r>
                        <a:rPr kumimoji="1" lang="en-US" altLang="ja-JP"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３７１</a:t>
                      </a:r>
                      <a:r>
                        <a:rPr kumimoji="1" lang="ja-JP" altLang="en-US" sz="7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700" b="1"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３９７億円</a:t>
                      </a:r>
                      <a:endParaRPr kumimoji="1" lang="ja-JP" altLang="en-US" sz="700" b="1" u="non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４０５億円</a:t>
                      </a:r>
                      <a:endParaRPr kumimoji="1" lang="en-US" altLang="ja-JP" sz="7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4"/>
                  </a:ext>
                </a:extLst>
              </a:tr>
            </a:tbl>
          </a:graphicData>
        </a:graphic>
      </p:graphicFrame>
      <p:sp>
        <p:nvSpPr>
          <p:cNvPr id="4" name="正方形/長方形 3"/>
          <p:cNvSpPr/>
          <p:nvPr/>
        </p:nvSpPr>
        <p:spPr>
          <a:xfrm>
            <a:off x="5580112" y="4701802"/>
            <a:ext cx="266429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　</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724128" y="2137776"/>
            <a:ext cx="197384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5580112" y="3261642"/>
            <a:ext cx="2268000" cy="7149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t"/>
          <a:lstStyle/>
          <a:p>
            <a:pPr marL="72000" indent="-72000" algn="just">
              <a:lnSpc>
                <a:spcPts val="950"/>
              </a:lnSpc>
              <a:spcAft>
                <a:spcPts val="0"/>
              </a:spcAft>
              <a:buFont typeface="Arial" panose="020B0604020202020204" pitchFamily="34" charset="0"/>
              <a:buChar char="•"/>
            </a:pP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月より宿泊</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税の徴収を開始</a:t>
            </a:r>
            <a:endParaRPr lang="en-US"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indent="-72000" algn="just">
              <a:lnSpc>
                <a:spcPts val="950"/>
              </a:lnSpc>
              <a:spcAft>
                <a:spcPts val="0"/>
              </a:spcAft>
              <a:buFont typeface="Arial" panose="020B0604020202020204" pitchFamily="34" charset="0"/>
              <a:buChar char="•"/>
            </a:pP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月</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議会で条例改正し、課税対象施設を追加（公布及び施行は</a:t>
            </a:r>
            <a:r>
              <a:rPr lang="ja-JP" altLang="en-US"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総務</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大臣同意後）</a:t>
            </a:r>
            <a:endParaRPr lang="ja-JP" altLang="ja-JP" sz="900" kern="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cxnSp>
        <p:nvCxnSpPr>
          <p:cNvPr id="13" name="直線矢印コネクタ 12"/>
          <p:cNvCxnSpPr/>
          <p:nvPr/>
        </p:nvCxnSpPr>
        <p:spPr>
          <a:xfrm>
            <a:off x="5292079" y="3140968"/>
            <a:ext cx="284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95097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271661077"/>
              </p:ext>
            </p:extLst>
          </p:nvPr>
        </p:nvGraphicFramePr>
        <p:xfrm>
          <a:off x="251520" y="1340768"/>
          <a:ext cx="8640960" cy="2950429"/>
        </p:xfrm>
        <a:graphic>
          <a:graphicData uri="http://schemas.openxmlformats.org/drawingml/2006/table">
            <a:tbl>
              <a:tblPr firstRow="1" firstCol="1" bandRow="1" bandCol="1"/>
              <a:tblGrid>
                <a:gridCol w="1107457"/>
                <a:gridCol w="1484831"/>
                <a:gridCol w="792088"/>
                <a:gridCol w="1872208"/>
                <a:gridCol w="1152128"/>
                <a:gridCol w="1152128"/>
                <a:gridCol w="1080120"/>
              </a:tblGrid>
              <a:tr h="14401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09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52217">
                <a:tc>
                  <a:txBody>
                    <a:bodyPr/>
                    <a:lstStyle/>
                    <a:p>
                      <a:pPr algn="just">
                        <a:lnSpc>
                          <a:spcPct val="100000"/>
                        </a:lnSpc>
                        <a:spcAft>
                          <a:spcPts val="0"/>
                        </a:spcAft>
                      </a:pP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財政調整基金の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財政運営基本条例に基づく目標額（平成</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末までに</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1,450</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億円）の達成に向け、着実に財政調整基金を確保します。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毎年度、決算剰余金</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の計画的な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年度決算剰余金のうち、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年度決算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剰余金のうち、</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p>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億円編入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・財政調整基金積立目標額の再積算</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積立目標額は</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年ごとに再積算</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積立目標額の達成</a:t>
                      </a: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30" name="直線矢印コネクタ 29"/>
          <p:cNvCxnSpPr/>
          <p:nvPr/>
        </p:nvCxnSpPr>
        <p:spPr>
          <a:xfrm>
            <a:off x="5508104" y="1916832"/>
            <a:ext cx="230400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31</a:t>
            </a:r>
            <a:endParaRPr lang="ja-JP" altLang="en-US" dirty="0">
              <a:solidFill>
                <a:prstClr val="black"/>
              </a:solidFill>
            </a:endParaRPr>
          </a:p>
        </p:txBody>
      </p:sp>
    </p:spTree>
    <p:extLst>
      <p:ext uri="{BB962C8B-B14F-4D97-AF65-F5344CB8AC3E}">
        <p14:creationId xmlns:p14="http://schemas.microsoft.com/office/powerpoint/2010/main" val="428828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metadata/properties"/>
    <ds:schemaRef ds:uri="http://purl.org/dc/dcmitype/"/>
    <ds:schemaRef ds:uri="http://purl.org/dc/terms/"/>
    <ds:schemaRef ds:uri="http://schemas.openxmlformats.org/package/2006/metadata/core-properties"/>
    <ds:schemaRef ds:uri="http://schemas.microsoft.com/office/2006/documentManagement/types"/>
    <ds:schemaRef ds:uri="http://purl.org/dc/elements/1.1/"/>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16450</TotalTime>
  <Words>797</Words>
  <Application>Microsoft Office PowerPoint</Application>
  <PresentationFormat>画面に合わせる (4:3)</PresentationFormat>
  <Paragraphs>224</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5_Office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2017-02-14T08:26:02Z</cp:lastPrinted>
  <dcterms:created xsi:type="dcterms:W3CDTF">2014-06-17T12:02:58Z</dcterms:created>
  <dcterms:modified xsi:type="dcterms:W3CDTF">2017-02-15T01:50:23Z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