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696" r:id="rId4"/>
    <p:sldMasterId id="2147483708" r:id="rId5"/>
  </p:sldMasterIdLst>
  <p:notesMasterIdLst>
    <p:notesMasterId r:id="rId16"/>
  </p:notesMasterIdLst>
  <p:sldIdLst>
    <p:sldId id="1577" r:id="rId6"/>
    <p:sldId id="1578" r:id="rId7"/>
    <p:sldId id="1460" r:id="rId8"/>
    <p:sldId id="1621" r:id="rId9"/>
    <p:sldId id="1618" r:id="rId10"/>
    <p:sldId id="1619" r:id="rId11"/>
    <p:sldId id="1583" r:id="rId12"/>
    <p:sldId id="1411" r:id="rId13"/>
    <p:sldId id="1625" r:id="rId14"/>
    <p:sldId id="1579" r:id="rId15"/>
  </p:sldIdLst>
  <p:sldSz cx="9144000" cy="6858000" type="screen4x3"/>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8EECE"/>
    <a:srgbClr val="EDF7E9"/>
    <a:srgbClr val="6699FF"/>
    <a:srgbClr val="9999FF"/>
    <a:srgbClr val="99CCFF"/>
    <a:srgbClr val="CCECFF"/>
    <a:srgbClr val="0099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中間スタイル 2 - アクセント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17292A2E-F333-43FB-9621-5CBBE7FDCDCB}" styleName="淡色スタイル 2 - アクセント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 styleId="{1E171933-4619-4E11-9A3F-F7608DF75F80}" styleName="中間スタイル 1 - アクセント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a:noFill/>
            </a:ln>
          </a:insideV>
        </a:tcBdr>
        <a:fill>
          <a:solidFill>
            <a:schemeClr val="lt1"/>
          </a:solidFill>
        </a:fill>
      </a:tcStyle>
    </a:wholeTbl>
    <a:band1H>
      <a:tcStyle>
        <a:tcBdr/>
        <a:fill>
          <a:solidFill>
            <a:schemeClr val="accent4">
              <a:tint val="20000"/>
            </a:schemeClr>
          </a:solidFill>
        </a:fill>
      </a:tcStyle>
    </a:band1H>
    <a:band1V>
      <a:tcStyle>
        <a:tcBdr/>
        <a:fill>
          <a:solidFill>
            <a:schemeClr val="accent4">
              <a:tint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solidFill>
            <a:schemeClr val="lt1"/>
          </a:solidFill>
        </a:fill>
      </a:tcStyle>
    </a:lastRow>
    <a:firstRow>
      <a:tcTxStyle b="on">
        <a:fontRef idx="minor">
          <a:scrgbClr r="0" g="0" b="0"/>
        </a:fontRef>
        <a:schemeClr val="lt1"/>
      </a:tcTxStyle>
      <a:tcStyle>
        <a:tcBdr/>
        <a:fill>
          <a:solidFill>
            <a:schemeClr val="accent4"/>
          </a:solidFill>
        </a:fill>
      </a:tcStyle>
    </a:firstRow>
  </a:tblStyle>
  <a:tblStyle styleId="{5A111915-BE36-4E01-A7E5-04B1672EAD32}" styleName="淡色スタイル 2 - アクセント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C4B1156A-380E-4F78-BDF5-A606A8083BF9}" styleName="中間スタイル 4 - アクセント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solidFill>
            <a:schemeClr val="accent4">
              <a:tint val="20000"/>
            </a:schemeClr>
          </a:solidFill>
        </a:fill>
      </a:tcStyle>
    </a:wholeTbl>
    <a:band1H>
      <a:tcStyle>
        <a:tcBdr/>
        <a:fill>
          <a:solidFill>
            <a:schemeClr val="accent4">
              <a:tint val="40000"/>
            </a:schemeClr>
          </a:solidFill>
        </a:fill>
      </a:tcStyle>
    </a:band1H>
    <a:band1V>
      <a:tcStyle>
        <a:tcBdr/>
        <a:fill>
          <a:solidFill>
            <a:schemeClr val="accent4">
              <a:tint val="40000"/>
            </a:schemeClr>
          </a:solidFill>
        </a:fill>
      </a:tcStyle>
    </a:band1V>
    <a:lastCol>
      <a:tcTxStyle b="on"/>
      <a:tcStyle>
        <a:tcBdr/>
      </a:tcStyle>
    </a:lastCol>
    <a:firstCol>
      <a:tcTxStyle b="on"/>
      <a:tcStyle>
        <a:tcBdr/>
      </a:tcStyle>
    </a:firstCol>
    <a:lastRow>
      <a:tcTxStyle b="on"/>
      <a:tcStyle>
        <a:tcBdr>
          <a:top>
            <a:ln w="25400" cmpd="sng">
              <a:solidFill>
                <a:schemeClr val="accent4"/>
              </a:solidFill>
            </a:ln>
          </a:top>
        </a:tcBdr>
        <a:fill>
          <a:solidFill>
            <a:schemeClr val="accent4">
              <a:tint val="20000"/>
            </a:schemeClr>
          </a:solidFill>
        </a:fill>
      </a:tcStyle>
    </a:lastRow>
    <a:firstRow>
      <a:tcTxStyle b="on"/>
      <a:tcStyle>
        <a:tcBdr/>
        <a:fill>
          <a:solidFill>
            <a:schemeClr val="accent4">
              <a:tint val="20000"/>
            </a:schemeClr>
          </a:solidFill>
        </a:fill>
      </a:tcStyle>
    </a:firstRow>
  </a:tblStyle>
  <a:tblStyle styleId="{ED083AE6-46FA-4A59-8FB0-9F97EB10719F}" styleName="淡色スタイル 3 - アクセント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vertBarState="maximized">
    <p:restoredLeft sz="15074" autoAdjust="0"/>
    <p:restoredTop sz="97527" autoAdjust="0"/>
  </p:normalViewPr>
  <p:slideViewPr>
    <p:cSldViewPr>
      <p:cViewPr>
        <p:scale>
          <a:sx n="80" d="100"/>
          <a:sy n="80" d="100"/>
        </p:scale>
        <p:origin x="-852" y="22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2.xml"/><Relationship Id="rId15" Type="http://schemas.openxmlformats.org/officeDocument/2006/relationships/slide" Target="slides/slide10.xml"/><Relationship Id="rId10" Type="http://schemas.openxmlformats.org/officeDocument/2006/relationships/slide" Target="slides/slide5.xml"/><Relationship Id="rId19"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1"/>
            <a:ext cx="2949787" cy="496967"/>
          </a:xfrm>
          <a:prstGeom prst="rect">
            <a:avLst/>
          </a:prstGeom>
        </p:spPr>
        <p:txBody>
          <a:bodyPr vert="horz" lIns="91434" tIns="45717" rIns="91434" bIns="45717"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5839" y="1"/>
            <a:ext cx="2949787" cy="496967"/>
          </a:xfrm>
          <a:prstGeom prst="rect">
            <a:avLst/>
          </a:prstGeom>
        </p:spPr>
        <p:txBody>
          <a:bodyPr vert="horz" lIns="91434" tIns="45717" rIns="91434" bIns="45717" rtlCol="0"/>
          <a:lstStyle>
            <a:lvl1pPr algn="r">
              <a:defRPr sz="1200"/>
            </a:lvl1pPr>
          </a:lstStyle>
          <a:p>
            <a:fld id="{3F2D28A0-6F62-4A73-959C-6359E5DDD042}" type="datetimeFigureOut">
              <a:rPr kumimoji="1" lang="ja-JP" altLang="en-US" smtClean="0"/>
              <a:t>2017/2/15</a:t>
            </a:fld>
            <a:endParaRPr kumimoji="1" lang="ja-JP" altLang="en-US"/>
          </a:p>
        </p:txBody>
      </p:sp>
      <p:sp>
        <p:nvSpPr>
          <p:cNvPr id="4" name="スライド イメージ プレースホルダー 3"/>
          <p:cNvSpPr>
            <a:spLocks noGrp="1" noRot="1" noChangeAspect="1"/>
          </p:cNvSpPr>
          <p:nvPr>
            <p:ph type="sldImg" idx="2"/>
          </p:nvPr>
        </p:nvSpPr>
        <p:spPr>
          <a:xfrm>
            <a:off x="920750" y="746125"/>
            <a:ext cx="4965700" cy="3725863"/>
          </a:xfrm>
          <a:prstGeom prst="rect">
            <a:avLst/>
          </a:prstGeom>
          <a:noFill/>
          <a:ln w="12700">
            <a:solidFill>
              <a:prstClr val="black"/>
            </a:solidFill>
          </a:ln>
        </p:spPr>
        <p:txBody>
          <a:bodyPr vert="horz" lIns="91434" tIns="45717" rIns="91434" bIns="45717" rtlCol="0" anchor="ctr"/>
          <a:lstStyle/>
          <a:p>
            <a:endParaRPr lang="ja-JP" altLang="en-US"/>
          </a:p>
        </p:txBody>
      </p:sp>
      <p:sp>
        <p:nvSpPr>
          <p:cNvPr id="5" name="ノート プレースホルダー 4"/>
          <p:cNvSpPr>
            <a:spLocks noGrp="1"/>
          </p:cNvSpPr>
          <p:nvPr>
            <p:ph type="body" sz="quarter" idx="3"/>
          </p:nvPr>
        </p:nvSpPr>
        <p:spPr>
          <a:xfrm>
            <a:off x="680720" y="4721186"/>
            <a:ext cx="5445760" cy="4472702"/>
          </a:xfrm>
          <a:prstGeom prst="rect">
            <a:avLst/>
          </a:prstGeom>
        </p:spPr>
        <p:txBody>
          <a:bodyPr vert="horz" lIns="91434" tIns="45717" rIns="91434" bIns="45717"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1" y="9440647"/>
            <a:ext cx="2949787" cy="496967"/>
          </a:xfrm>
          <a:prstGeom prst="rect">
            <a:avLst/>
          </a:prstGeom>
        </p:spPr>
        <p:txBody>
          <a:bodyPr vert="horz" lIns="91434" tIns="45717" rIns="91434" bIns="45717"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5839" y="9440647"/>
            <a:ext cx="2949787" cy="496967"/>
          </a:xfrm>
          <a:prstGeom prst="rect">
            <a:avLst/>
          </a:prstGeom>
        </p:spPr>
        <p:txBody>
          <a:bodyPr vert="horz" lIns="91434" tIns="45717" rIns="91434" bIns="45717" rtlCol="0" anchor="b"/>
          <a:lstStyle>
            <a:lvl1pPr algn="r">
              <a:defRPr sz="1200"/>
            </a:lvl1pPr>
          </a:lstStyle>
          <a:p>
            <a:fld id="{51875A66-8240-4C7B-8F63-ACC40D2513BA}" type="slidenum">
              <a:rPr kumimoji="1" lang="ja-JP" altLang="en-US" smtClean="0"/>
              <a:t>‹#›</a:t>
            </a:fld>
            <a:endParaRPr kumimoji="1" lang="ja-JP" altLang="en-US"/>
          </a:p>
        </p:txBody>
      </p:sp>
    </p:spTree>
    <p:extLst>
      <p:ext uri="{BB962C8B-B14F-4D97-AF65-F5344CB8AC3E}">
        <p14:creationId xmlns:p14="http://schemas.microsoft.com/office/powerpoint/2010/main" val="3136648269"/>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kumimoji="1" lang="ja-JP" altLang="en-US" smtClean="0"/>
              <a:t>マスター タイトルの書式設定</a:t>
            </a:r>
            <a:endParaRPr kumimoji="1" lang="ja-JP" altLang="en-US"/>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smtClean="0"/>
              <a:t>マスター サブタイトルの書式設定</a:t>
            </a:r>
            <a:endParaRPr kumimoji="1" lang="ja-JP" altLang="en-US"/>
          </a:p>
        </p:txBody>
      </p:sp>
      <p:sp>
        <p:nvSpPr>
          <p:cNvPr id="4" name="日付プレースホルダー 3"/>
          <p:cNvSpPr>
            <a:spLocks noGrp="1"/>
          </p:cNvSpPr>
          <p:nvPr>
            <p:ph type="dt" sz="half" idx="10"/>
          </p:nvPr>
        </p:nvSpPr>
        <p:spPr/>
        <p:txBody>
          <a:bodyPr/>
          <a:lstStyle/>
          <a:p>
            <a:fld id="{471654AF-DE53-4D28-BB8B-1507640BFA94}" type="datetimeFigureOut">
              <a:rPr lang="ja-JP" altLang="en-US" smtClean="0">
                <a:solidFill>
                  <a:prstClr val="black">
                    <a:tint val="75000"/>
                  </a:prstClr>
                </a:solidFill>
              </a:rPr>
              <a:pPr/>
              <a:t>2017/2/15</a:t>
            </a:fld>
            <a:endParaRPr lang="ja-JP" altLang="en-US">
              <a:solidFill>
                <a:prstClr val="black">
                  <a:tint val="75000"/>
                </a:prstClr>
              </a:solidFill>
            </a:endParaRPr>
          </a:p>
        </p:txBody>
      </p:sp>
      <p:sp>
        <p:nvSpPr>
          <p:cNvPr id="5" name="フッター プレースホルダー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p>
            <a:fld id="{D6CA27F1-685B-4265-9CB2-83D2B165A909}"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28314101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471654AF-DE53-4D28-BB8B-1507640BFA94}" type="datetimeFigureOut">
              <a:rPr lang="ja-JP" altLang="en-US" smtClean="0">
                <a:solidFill>
                  <a:prstClr val="black">
                    <a:tint val="75000"/>
                  </a:prstClr>
                </a:solidFill>
              </a:rPr>
              <a:pPr/>
              <a:t>2017/2/15</a:t>
            </a:fld>
            <a:endParaRPr lang="ja-JP" altLang="en-US">
              <a:solidFill>
                <a:prstClr val="black">
                  <a:tint val="75000"/>
                </a:prstClr>
              </a:solidFill>
            </a:endParaRPr>
          </a:p>
        </p:txBody>
      </p:sp>
      <p:sp>
        <p:nvSpPr>
          <p:cNvPr id="5" name="フッター プレースホルダー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p>
            <a:fld id="{D6CA27F1-685B-4265-9CB2-83D2B165A909}"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418044304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a:xfrm>
            <a:off x="457200" y="274638"/>
            <a:ext cx="6019800" cy="5851525"/>
          </a:xfrm>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471654AF-DE53-4D28-BB8B-1507640BFA94}" type="datetimeFigureOut">
              <a:rPr lang="ja-JP" altLang="en-US" smtClean="0">
                <a:solidFill>
                  <a:prstClr val="black">
                    <a:tint val="75000"/>
                  </a:prstClr>
                </a:solidFill>
              </a:rPr>
              <a:pPr/>
              <a:t>2017/2/15</a:t>
            </a:fld>
            <a:endParaRPr lang="ja-JP" altLang="en-US">
              <a:solidFill>
                <a:prstClr val="black">
                  <a:tint val="75000"/>
                </a:prstClr>
              </a:solidFill>
            </a:endParaRPr>
          </a:p>
        </p:txBody>
      </p:sp>
      <p:sp>
        <p:nvSpPr>
          <p:cNvPr id="5" name="フッター プレースホルダー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p>
            <a:fld id="{D6CA27F1-685B-4265-9CB2-83D2B165A909}"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77317523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kumimoji="1" lang="ja-JP" altLang="en-US" smtClean="0"/>
              <a:t>マスター タイトルの書式設定</a:t>
            </a:r>
            <a:endParaRPr kumimoji="1" lang="ja-JP" altLang="en-US"/>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smtClean="0"/>
              <a:t>マスター サブタイトルの書式設定</a:t>
            </a:r>
            <a:endParaRPr kumimoji="1" lang="ja-JP" altLang="en-US"/>
          </a:p>
        </p:txBody>
      </p:sp>
      <p:sp>
        <p:nvSpPr>
          <p:cNvPr id="4" name="日付プレースホルダー 3"/>
          <p:cNvSpPr>
            <a:spLocks noGrp="1"/>
          </p:cNvSpPr>
          <p:nvPr>
            <p:ph type="dt" sz="half" idx="10"/>
          </p:nvPr>
        </p:nvSpPr>
        <p:spPr/>
        <p:txBody>
          <a:bodyPr/>
          <a:lstStyle/>
          <a:p>
            <a:fld id="{471654AF-DE53-4D28-BB8B-1507640BFA94}" type="datetimeFigureOut">
              <a:rPr lang="ja-JP" altLang="en-US" smtClean="0">
                <a:solidFill>
                  <a:prstClr val="black">
                    <a:tint val="75000"/>
                  </a:prstClr>
                </a:solidFill>
              </a:rPr>
              <a:pPr/>
              <a:t>2017/2/15</a:t>
            </a:fld>
            <a:endParaRPr lang="ja-JP" altLang="en-US">
              <a:solidFill>
                <a:prstClr val="black">
                  <a:tint val="75000"/>
                </a:prstClr>
              </a:solidFill>
            </a:endParaRPr>
          </a:p>
        </p:txBody>
      </p:sp>
      <p:sp>
        <p:nvSpPr>
          <p:cNvPr id="5" name="フッター プレースホルダー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p>
            <a:fld id="{D6CA27F1-685B-4265-9CB2-83D2B165A909}"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149920484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471654AF-DE53-4D28-BB8B-1507640BFA94}" type="datetimeFigureOut">
              <a:rPr lang="ja-JP" altLang="en-US" smtClean="0">
                <a:solidFill>
                  <a:prstClr val="black">
                    <a:tint val="75000"/>
                  </a:prstClr>
                </a:solidFill>
              </a:rPr>
              <a:pPr/>
              <a:t>2017/2/15</a:t>
            </a:fld>
            <a:endParaRPr lang="ja-JP" altLang="en-US">
              <a:solidFill>
                <a:prstClr val="black">
                  <a:tint val="75000"/>
                </a:prstClr>
              </a:solidFill>
            </a:endParaRPr>
          </a:p>
        </p:txBody>
      </p:sp>
      <p:sp>
        <p:nvSpPr>
          <p:cNvPr id="5" name="フッター プレースホルダー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p>
            <a:fld id="{D6CA27F1-685B-4265-9CB2-83D2B165A909}"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236377711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smtClean="0"/>
              <a:t>マスター テキストの書式設定</a:t>
            </a:r>
          </a:p>
        </p:txBody>
      </p:sp>
      <p:sp>
        <p:nvSpPr>
          <p:cNvPr id="4" name="日付プレースホルダー 3"/>
          <p:cNvSpPr>
            <a:spLocks noGrp="1"/>
          </p:cNvSpPr>
          <p:nvPr>
            <p:ph type="dt" sz="half" idx="10"/>
          </p:nvPr>
        </p:nvSpPr>
        <p:spPr/>
        <p:txBody>
          <a:bodyPr/>
          <a:lstStyle/>
          <a:p>
            <a:fld id="{471654AF-DE53-4D28-BB8B-1507640BFA94}" type="datetimeFigureOut">
              <a:rPr lang="ja-JP" altLang="en-US" smtClean="0">
                <a:solidFill>
                  <a:prstClr val="black">
                    <a:tint val="75000"/>
                  </a:prstClr>
                </a:solidFill>
              </a:rPr>
              <a:pPr/>
              <a:t>2017/2/15</a:t>
            </a:fld>
            <a:endParaRPr lang="ja-JP" altLang="en-US">
              <a:solidFill>
                <a:prstClr val="black">
                  <a:tint val="75000"/>
                </a:prstClr>
              </a:solidFill>
            </a:endParaRPr>
          </a:p>
        </p:txBody>
      </p:sp>
      <p:sp>
        <p:nvSpPr>
          <p:cNvPr id="5" name="フッター プレースホルダー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p>
            <a:fld id="{D6CA27F1-685B-4265-9CB2-83D2B165A909}"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183218136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ー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ー 4"/>
          <p:cNvSpPr>
            <a:spLocks noGrp="1"/>
          </p:cNvSpPr>
          <p:nvPr>
            <p:ph type="dt" sz="half" idx="10"/>
          </p:nvPr>
        </p:nvSpPr>
        <p:spPr/>
        <p:txBody>
          <a:bodyPr/>
          <a:lstStyle/>
          <a:p>
            <a:fld id="{471654AF-DE53-4D28-BB8B-1507640BFA94}" type="datetimeFigureOut">
              <a:rPr lang="ja-JP" altLang="en-US" smtClean="0">
                <a:solidFill>
                  <a:prstClr val="black">
                    <a:tint val="75000"/>
                  </a:prstClr>
                </a:solidFill>
              </a:rPr>
              <a:pPr/>
              <a:t>2017/2/15</a:t>
            </a:fld>
            <a:endParaRPr lang="ja-JP" altLang="en-US">
              <a:solidFill>
                <a:prstClr val="black">
                  <a:tint val="75000"/>
                </a:prstClr>
              </a:solidFill>
            </a:endParaRPr>
          </a:p>
        </p:txBody>
      </p:sp>
      <p:sp>
        <p:nvSpPr>
          <p:cNvPr id="6" name="フッター プレースホルダー 5"/>
          <p:cNvSpPr>
            <a:spLocks noGrp="1"/>
          </p:cNvSpPr>
          <p:nvPr>
            <p:ph type="ftr" sz="quarter" idx="11"/>
          </p:nvPr>
        </p:nvSpPr>
        <p:spPr/>
        <p:txBody>
          <a:bodyPr/>
          <a:lstStyle/>
          <a:p>
            <a:endParaRPr lang="ja-JP" altLang="en-US">
              <a:solidFill>
                <a:prstClr val="black">
                  <a:tint val="75000"/>
                </a:prstClr>
              </a:solidFill>
            </a:endParaRPr>
          </a:p>
        </p:txBody>
      </p:sp>
      <p:sp>
        <p:nvSpPr>
          <p:cNvPr id="7" name="スライド番号プレースホルダー 6"/>
          <p:cNvSpPr>
            <a:spLocks noGrp="1"/>
          </p:cNvSpPr>
          <p:nvPr>
            <p:ph type="sldNum" sz="quarter" idx="12"/>
          </p:nvPr>
        </p:nvSpPr>
        <p:spPr/>
        <p:txBody>
          <a:bodyPr/>
          <a:lstStyle/>
          <a:p>
            <a:fld id="{D6CA27F1-685B-4265-9CB2-83D2B165A909}"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417446084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4" name="コンテンツ プレースホルダー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ー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6" name="コンテンツ プレースホルダー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ー 6"/>
          <p:cNvSpPr>
            <a:spLocks noGrp="1"/>
          </p:cNvSpPr>
          <p:nvPr>
            <p:ph type="dt" sz="half" idx="10"/>
          </p:nvPr>
        </p:nvSpPr>
        <p:spPr/>
        <p:txBody>
          <a:bodyPr/>
          <a:lstStyle/>
          <a:p>
            <a:fld id="{471654AF-DE53-4D28-BB8B-1507640BFA94}" type="datetimeFigureOut">
              <a:rPr lang="ja-JP" altLang="en-US" smtClean="0">
                <a:solidFill>
                  <a:prstClr val="black">
                    <a:tint val="75000"/>
                  </a:prstClr>
                </a:solidFill>
              </a:rPr>
              <a:pPr/>
              <a:t>2017/2/15</a:t>
            </a:fld>
            <a:endParaRPr lang="ja-JP" altLang="en-US">
              <a:solidFill>
                <a:prstClr val="black">
                  <a:tint val="75000"/>
                </a:prstClr>
              </a:solidFill>
            </a:endParaRPr>
          </a:p>
        </p:txBody>
      </p:sp>
      <p:sp>
        <p:nvSpPr>
          <p:cNvPr id="8" name="フッター プレースホルダー 7"/>
          <p:cNvSpPr>
            <a:spLocks noGrp="1"/>
          </p:cNvSpPr>
          <p:nvPr>
            <p:ph type="ftr" sz="quarter" idx="11"/>
          </p:nvPr>
        </p:nvSpPr>
        <p:spPr/>
        <p:txBody>
          <a:bodyPr/>
          <a:lstStyle/>
          <a:p>
            <a:endParaRPr lang="ja-JP" altLang="en-US">
              <a:solidFill>
                <a:prstClr val="black">
                  <a:tint val="75000"/>
                </a:prstClr>
              </a:solidFill>
            </a:endParaRPr>
          </a:p>
        </p:txBody>
      </p:sp>
      <p:sp>
        <p:nvSpPr>
          <p:cNvPr id="9" name="スライド番号プレースホルダー 8"/>
          <p:cNvSpPr>
            <a:spLocks noGrp="1"/>
          </p:cNvSpPr>
          <p:nvPr>
            <p:ph type="sldNum" sz="quarter" idx="12"/>
          </p:nvPr>
        </p:nvSpPr>
        <p:spPr/>
        <p:txBody>
          <a:bodyPr/>
          <a:lstStyle/>
          <a:p>
            <a:fld id="{D6CA27F1-685B-4265-9CB2-83D2B165A909}"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62641411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日付プレースホルダー 2"/>
          <p:cNvSpPr>
            <a:spLocks noGrp="1"/>
          </p:cNvSpPr>
          <p:nvPr>
            <p:ph type="dt" sz="half" idx="10"/>
          </p:nvPr>
        </p:nvSpPr>
        <p:spPr/>
        <p:txBody>
          <a:bodyPr/>
          <a:lstStyle/>
          <a:p>
            <a:fld id="{471654AF-DE53-4D28-BB8B-1507640BFA94}" type="datetimeFigureOut">
              <a:rPr lang="ja-JP" altLang="en-US" smtClean="0">
                <a:solidFill>
                  <a:prstClr val="black">
                    <a:tint val="75000"/>
                  </a:prstClr>
                </a:solidFill>
              </a:rPr>
              <a:pPr/>
              <a:t>2017/2/15</a:t>
            </a:fld>
            <a:endParaRPr lang="ja-JP" altLang="en-US">
              <a:solidFill>
                <a:prstClr val="black">
                  <a:tint val="75000"/>
                </a:prstClr>
              </a:solidFill>
            </a:endParaRPr>
          </a:p>
        </p:txBody>
      </p:sp>
      <p:sp>
        <p:nvSpPr>
          <p:cNvPr id="4" name="フッター プレースホルダー 3"/>
          <p:cNvSpPr>
            <a:spLocks noGrp="1"/>
          </p:cNvSpPr>
          <p:nvPr>
            <p:ph type="ftr" sz="quarter" idx="11"/>
          </p:nvPr>
        </p:nvSpPr>
        <p:spPr/>
        <p:txBody>
          <a:bodyPr/>
          <a:lstStyle/>
          <a:p>
            <a:endParaRPr lang="ja-JP" altLang="en-US">
              <a:solidFill>
                <a:prstClr val="black">
                  <a:tint val="75000"/>
                </a:prstClr>
              </a:solidFill>
            </a:endParaRPr>
          </a:p>
        </p:txBody>
      </p:sp>
      <p:sp>
        <p:nvSpPr>
          <p:cNvPr id="5" name="スライド番号プレースホルダー 4"/>
          <p:cNvSpPr>
            <a:spLocks noGrp="1"/>
          </p:cNvSpPr>
          <p:nvPr>
            <p:ph type="sldNum" sz="quarter" idx="12"/>
          </p:nvPr>
        </p:nvSpPr>
        <p:spPr/>
        <p:txBody>
          <a:bodyPr/>
          <a:lstStyle/>
          <a:p>
            <a:fld id="{D6CA27F1-685B-4265-9CB2-83D2B165A909}"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242001596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471654AF-DE53-4D28-BB8B-1507640BFA94}" type="datetimeFigureOut">
              <a:rPr lang="ja-JP" altLang="en-US" smtClean="0">
                <a:solidFill>
                  <a:prstClr val="black">
                    <a:tint val="75000"/>
                  </a:prstClr>
                </a:solidFill>
              </a:rPr>
              <a:pPr/>
              <a:t>2017/2/15</a:t>
            </a:fld>
            <a:endParaRPr lang="ja-JP" altLang="en-US">
              <a:solidFill>
                <a:prstClr val="black">
                  <a:tint val="75000"/>
                </a:prstClr>
              </a:solidFill>
            </a:endParaRPr>
          </a:p>
        </p:txBody>
      </p:sp>
      <p:sp>
        <p:nvSpPr>
          <p:cNvPr id="3" name="フッター プレースホルダー 2"/>
          <p:cNvSpPr>
            <a:spLocks noGrp="1"/>
          </p:cNvSpPr>
          <p:nvPr>
            <p:ph type="ftr" sz="quarter" idx="11"/>
          </p:nvPr>
        </p:nvSpPr>
        <p:spPr/>
        <p:txBody>
          <a:bodyPr/>
          <a:lstStyle/>
          <a:p>
            <a:endParaRPr lang="ja-JP" altLang="en-US">
              <a:solidFill>
                <a:prstClr val="black">
                  <a:tint val="75000"/>
                </a:prstClr>
              </a:solidFill>
            </a:endParaRPr>
          </a:p>
        </p:txBody>
      </p:sp>
      <p:sp>
        <p:nvSpPr>
          <p:cNvPr id="4" name="スライド番号プレースホルダー 3"/>
          <p:cNvSpPr>
            <a:spLocks noGrp="1"/>
          </p:cNvSpPr>
          <p:nvPr>
            <p:ph type="sldNum" sz="quarter" idx="12"/>
          </p:nvPr>
        </p:nvSpPr>
        <p:spPr/>
        <p:txBody>
          <a:bodyPr/>
          <a:lstStyle/>
          <a:p>
            <a:fld id="{D6CA27F1-685B-4265-9CB2-83D2B165A909}"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1541158916"/>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ー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471654AF-DE53-4D28-BB8B-1507640BFA94}" type="datetimeFigureOut">
              <a:rPr lang="ja-JP" altLang="en-US" smtClean="0">
                <a:solidFill>
                  <a:prstClr val="black">
                    <a:tint val="75000"/>
                  </a:prstClr>
                </a:solidFill>
              </a:rPr>
              <a:pPr/>
              <a:t>2017/2/15</a:t>
            </a:fld>
            <a:endParaRPr lang="ja-JP" altLang="en-US">
              <a:solidFill>
                <a:prstClr val="black">
                  <a:tint val="75000"/>
                </a:prstClr>
              </a:solidFill>
            </a:endParaRPr>
          </a:p>
        </p:txBody>
      </p:sp>
      <p:sp>
        <p:nvSpPr>
          <p:cNvPr id="6" name="フッター プレースホルダー 5"/>
          <p:cNvSpPr>
            <a:spLocks noGrp="1"/>
          </p:cNvSpPr>
          <p:nvPr>
            <p:ph type="ftr" sz="quarter" idx="11"/>
          </p:nvPr>
        </p:nvSpPr>
        <p:spPr/>
        <p:txBody>
          <a:bodyPr/>
          <a:lstStyle/>
          <a:p>
            <a:endParaRPr lang="ja-JP" altLang="en-US">
              <a:solidFill>
                <a:prstClr val="black">
                  <a:tint val="75000"/>
                </a:prstClr>
              </a:solidFill>
            </a:endParaRPr>
          </a:p>
        </p:txBody>
      </p:sp>
      <p:sp>
        <p:nvSpPr>
          <p:cNvPr id="7" name="スライド番号プレースホルダー 6"/>
          <p:cNvSpPr>
            <a:spLocks noGrp="1"/>
          </p:cNvSpPr>
          <p:nvPr>
            <p:ph type="sldNum" sz="quarter" idx="12"/>
          </p:nvPr>
        </p:nvSpPr>
        <p:spPr/>
        <p:txBody>
          <a:bodyPr/>
          <a:lstStyle/>
          <a:p>
            <a:fld id="{D6CA27F1-685B-4265-9CB2-83D2B165A909}"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30978873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471654AF-DE53-4D28-BB8B-1507640BFA94}" type="datetimeFigureOut">
              <a:rPr lang="ja-JP" altLang="en-US" smtClean="0">
                <a:solidFill>
                  <a:prstClr val="black">
                    <a:tint val="75000"/>
                  </a:prstClr>
                </a:solidFill>
              </a:rPr>
              <a:pPr/>
              <a:t>2017/2/15</a:t>
            </a:fld>
            <a:endParaRPr lang="ja-JP" altLang="en-US">
              <a:solidFill>
                <a:prstClr val="black">
                  <a:tint val="75000"/>
                </a:prstClr>
              </a:solidFill>
            </a:endParaRPr>
          </a:p>
        </p:txBody>
      </p:sp>
      <p:sp>
        <p:nvSpPr>
          <p:cNvPr id="5" name="フッター プレースホルダー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p>
            <a:fld id="{D6CA27F1-685B-4265-9CB2-83D2B165A909}"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159344417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図プレースホルダー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471654AF-DE53-4D28-BB8B-1507640BFA94}" type="datetimeFigureOut">
              <a:rPr lang="ja-JP" altLang="en-US" smtClean="0">
                <a:solidFill>
                  <a:prstClr val="black">
                    <a:tint val="75000"/>
                  </a:prstClr>
                </a:solidFill>
              </a:rPr>
              <a:pPr/>
              <a:t>2017/2/15</a:t>
            </a:fld>
            <a:endParaRPr lang="ja-JP" altLang="en-US">
              <a:solidFill>
                <a:prstClr val="black">
                  <a:tint val="75000"/>
                </a:prstClr>
              </a:solidFill>
            </a:endParaRPr>
          </a:p>
        </p:txBody>
      </p:sp>
      <p:sp>
        <p:nvSpPr>
          <p:cNvPr id="6" name="フッター プレースホルダー 5"/>
          <p:cNvSpPr>
            <a:spLocks noGrp="1"/>
          </p:cNvSpPr>
          <p:nvPr>
            <p:ph type="ftr" sz="quarter" idx="11"/>
          </p:nvPr>
        </p:nvSpPr>
        <p:spPr/>
        <p:txBody>
          <a:bodyPr/>
          <a:lstStyle/>
          <a:p>
            <a:endParaRPr lang="ja-JP" altLang="en-US">
              <a:solidFill>
                <a:prstClr val="black">
                  <a:tint val="75000"/>
                </a:prstClr>
              </a:solidFill>
            </a:endParaRPr>
          </a:p>
        </p:txBody>
      </p:sp>
      <p:sp>
        <p:nvSpPr>
          <p:cNvPr id="7" name="スライド番号プレースホルダー 6"/>
          <p:cNvSpPr>
            <a:spLocks noGrp="1"/>
          </p:cNvSpPr>
          <p:nvPr>
            <p:ph type="sldNum" sz="quarter" idx="12"/>
          </p:nvPr>
        </p:nvSpPr>
        <p:spPr/>
        <p:txBody>
          <a:bodyPr/>
          <a:lstStyle/>
          <a:p>
            <a:fld id="{D6CA27F1-685B-4265-9CB2-83D2B165A909}"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398744220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471654AF-DE53-4D28-BB8B-1507640BFA94}" type="datetimeFigureOut">
              <a:rPr lang="ja-JP" altLang="en-US" smtClean="0">
                <a:solidFill>
                  <a:prstClr val="black">
                    <a:tint val="75000"/>
                  </a:prstClr>
                </a:solidFill>
              </a:rPr>
              <a:pPr/>
              <a:t>2017/2/15</a:t>
            </a:fld>
            <a:endParaRPr lang="ja-JP" altLang="en-US">
              <a:solidFill>
                <a:prstClr val="black">
                  <a:tint val="75000"/>
                </a:prstClr>
              </a:solidFill>
            </a:endParaRPr>
          </a:p>
        </p:txBody>
      </p:sp>
      <p:sp>
        <p:nvSpPr>
          <p:cNvPr id="5" name="フッター プレースホルダー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p>
            <a:fld id="{D6CA27F1-685B-4265-9CB2-83D2B165A909}"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170644141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a:xfrm>
            <a:off x="457200" y="274638"/>
            <a:ext cx="6019800" cy="5851525"/>
          </a:xfrm>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471654AF-DE53-4D28-BB8B-1507640BFA94}" type="datetimeFigureOut">
              <a:rPr lang="ja-JP" altLang="en-US" smtClean="0">
                <a:solidFill>
                  <a:prstClr val="black">
                    <a:tint val="75000"/>
                  </a:prstClr>
                </a:solidFill>
              </a:rPr>
              <a:pPr/>
              <a:t>2017/2/15</a:t>
            </a:fld>
            <a:endParaRPr lang="ja-JP" altLang="en-US">
              <a:solidFill>
                <a:prstClr val="black">
                  <a:tint val="75000"/>
                </a:prstClr>
              </a:solidFill>
            </a:endParaRPr>
          </a:p>
        </p:txBody>
      </p:sp>
      <p:sp>
        <p:nvSpPr>
          <p:cNvPr id="5" name="フッター プレースホルダー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p>
            <a:fld id="{D6CA27F1-685B-4265-9CB2-83D2B165A909}"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7528041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smtClean="0"/>
              <a:t>マスター テキストの書式設定</a:t>
            </a:r>
          </a:p>
        </p:txBody>
      </p:sp>
      <p:sp>
        <p:nvSpPr>
          <p:cNvPr id="4" name="日付プレースホルダー 3"/>
          <p:cNvSpPr>
            <a:spLocks noGrp="1"/>
          </p:cNvSpPr>
          <p:nvPr>
            <p:ph type="dt" sz="half" idx="10"/>
          </p:nvPr>
        </p:nvSpPr>
        <p:spPr/>
        <p:txBody>
          <a:bodyPr/>
          <a:lstStyle/>
          <a:p>
            <a:fld id="{471654AF-DE53-4D28-BB8B-1507640BFA94}" type="datetimeFigureOut">
              <a:rPr lang="ja-JP" altLang="en-US" smtClean="0">
                <a:solidFill>
                  <a:prstClr val="black">
                    <a:tint val="75000"/>
                  </a:prstClr>
                </a:solidFill>
              </a:rPr>
              <a:pPr/>
              <a:t>2017/2/15</a:t>
            </a:fld>
            <a:endParaRPr lang="ja-JP" altLang="en-US">
              <a:solidFill>
                <a:prstClr val="black">
                  <a:tint val="75000"/>
                </a:prstClr>
              </a:solidFill>
            </a:endParaRPr>
          </a:p>
        </p:txBody>
      </p:sp>
      <p:sp>
        <p:nvSpPr>
          <p:cNvPr id="5" name="フッター プレースホルダー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p>
            <a:fld id="{D6CA27F1-685B-4265-9CB2-83D2B165A909}"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350359620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ー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ー 4"/>
          <p:cNvSpPr>
            <a:spLocks noGrp="1"/>
          </p:cNvSpPr>
          <p:nvPr>
            <p:ph type="dt" sz="half" idx="10"/>
          </p:nvPr>
        </p:nvSpPr>
        <p:spPr/>
        <p:txBody>
          <a:bodyPr/>
          <a:lstStyle/>
          <a:p>
            <a:fld id="{471654AF-DE53-4D28-BB8B-1507640BFA94}" type="datetimeFigureOut">
              <a:rPr lang="ja-JP" altLang="en-US" smtClean="0">
                <a:solidFill>
                  <a:prstClr val="black">
                    <a:tint val="75000"/>
                  </a:prstClr>
                </a:solidFill>
              </a:rPr>
              <a:pPr/>
              <a:t>2017/2/15</a:t>
            </a:fld>
            <a:endParaRPr lang="ja-JP" altLang="en-US">
              <a:solidFill>
                <a:prstClr val="black">
                  <a:tint val="75000"/>
                </a:prstClr>
              </a:solidFill>
            </a:endParaRPr>
          </a:p>
        </p:txBody>
      </p:sp>
      <p:sp>
        <p:nvSpPr>
          <p:cNvPr id="6" name="フッター プレースホルダー 5"/>
          <p:cNvSpPr>
            <a:spLocks noGrp="1"/>
          </p:cNvSpPr>
          <p:nvPr>
            <p:ph type="ftr" sz="quarter" idx="11"/>
          </p:nvPr>
        </p:nvSpPr>
        <p:spPr/>
        <p:txBody>
          <a:bodyPr/>
          <a:lstStyle/>
          <a:p>
            <a:endParaRPr lang="ja-JP" altLang="en-US">
              <a:solidFill>
                <a:prstClr val="black">
                  <a:tint val="75000"/>
                </a:prstClr>
              </a:solidFill>
            </a:endParaRPr>
          </a:p>
        </p:txBody>
      </p:sp>
      <p:sp>
        <p:nvSpPr>
          <p:cNvPr id="7" name="スライド番号プレースホルダー 6"/>
          <p:cNvSpPr>
            <a:spLocks noGrp="1"/>
          </p:cNvSpPr>
          <p:nvPr>
            <p:ph type="sldNum" sz="quarter" idx="12"/>
          </p:nvPr>
        </p:nvSpPr>
        <p:spPr/>
        <p:txBody>
          <a:bodyPr/>
          <a:lstStyle/>
          <a:p>
            <a:fld id="{D6CA27F1-685B-4265-9CB2-83D2B165A909}"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296568674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4" name="コンテンツ プレースホルダー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ー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6" name="コンテンツ プレースホルダー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ー 6"/>
          <p:cNvSpPr>
            <a:spLocks noGrp="1"/>
          </p:cNvSpPr>
          <p:nvPr>
            <p:ph type="dt" sz="half" idx="10"/>
          </p:nvPr>
        </p:nvSpPr>
        <p:spPr/>
        <p:txBody>
          <a:bodyPr/>
          <a:lstStyle/>
          <a:p>
            <a:fld id="{471654AF-DE53-4D28-BB8B-1507640BFA94}" type="datetimeFigureOut">
              <a:rPr lang="ja-JP" altLang="en-US" smtClean="0">
                <a:solidFill>
                  <a:prstClr val="black">
                    <a:tint val="75000"/>
                  </a:prstClr>
                </a:solidFill>
              </a:rPr>
              <a:pPr/>
              <a:t>2017/2/15</a:t>
            </a:fld>
            <a:endParaRPr lang="ja-JP" altLang="en-US">
              <a:solidFill>
                <a:prstClr val="black">
                  <a:tint val="75000"/>
                </a:prstClr>
              </a:solidFill>
            </a:endParaRPr>
          </a:p>
        </p:txBody>
      </p:sp>
      <p:sp>
        <p:nvSpPr>
          <p:cNvPr id="8" name="フッター プレースホルダー 7"/>
          <p:cNvSpPr>
            <a:spLocks noGrp="1"/>
          </p:cNvSpPr>
          <p:nvPr>
            <p:ph type="ftr" sz="quarter" idx="11"/>
          </p:nvPr>
        </p:nvSpPr>
        <p:spPr/>
        <p:txBody>
          <a:bodyPr/>
          <a:lstStyle/>
          <a:p>
            <a:endParaRPr lang="ja-JP" altLang="en-US">
              <a:solidFill>
                <a:prstClr val="black">
                  <a:tint val="75000"/>
                </a:prstClr>
              </a:solidFill>
            </a:endParaRPr>
          </a:p>
        </p:txBody>
      </p:sp>
      <p:sp>
        <p:nvSpPr>
          <p:cNvPr id="9" name="スライド番号プレースホルダー 8"/>
          <p:cNvSpPr>
            <a:spLocks noGrp="1"/>
          </p:cNvSpPr>
          <p:nvPr>
            <p:ph type="sldNum" sz="quarter" idx="12"/>
          </p:nvPr>
        </p:nvSpPr>
        <p:spPr/>
        <p:txBody>
          <a:bodyPr/>
          <a:lstStyle/>
          <a:p>
            <a:fld id="{D6CA27F1-685B-4265-9CB2-83D2B165A909}"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2357282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日付プレースホルダー 2"/>
          <p:cNvSpPr>
            <a:spLocks noGrp="1"/>
          </p:cNvSpPr>
          <p:nvPr>
            <p:ph type="dt" sz="half" idx="10"/>
          </p:nvPr>
        </p:nvSpPr>
        <p:spPr/>
        <p:txBody>
          <a:bodyPr/>
          <a:lstStyle/>
          <a:p>
            <a:fld id="{471654AF-DE53-4D28-BB8B-1507640BFA94}" type="datetimeFigureOut">
              <a:rPr lang="ja-JP" altLang="en-US" smtClean="0">
                <a:solidFill>
                  <a:prstClr val="black">
                    <a:tint val="75000"/>
                  </a:prstClr>
                </a:solidFill>
              </a:rPr>
              <a:pPr/>
              <a:t>2017/2/15</a:t>
            </a:fld>
            <a:endParaRPr lang="ja-JP" altLang="en-US">
              <a:solidFill>
                <a:prstClr val="black">
                  <a:tint val="75000"/>
                </a:prstClr>
              </a:solidFill>
            </a:endParaRPr>
          </a:p>
        </p:txBody>
      </p:sp>
      <p:sp>
        <p:nvSpPr>
          <p:cNvPr id="4" name="フッター プレースホルダー 3"/>
          <p:cNvSpPr>
            <a:spLocks noGrp="1"/>
          </p:cNvSpPr>
          <p:nvPr>
            <p:ph type="ftr" sz="quarter" idx="11"/>
          </p:nvPr>
        </p:nvSpPr>
        <p:spPr/>
        <p:txBody>
          <a:bodyPr/>
          <a:lstStyle/>
          <a:p>
            <a:endParaRPr lang="ja-JP" altLang="en-US">
              <a:solidFill>
                <a:prstClr val="black">
                  <a:tint val="75000"/>
                </a:prstClr>
              </a:solidFill>
            </a:endParaRPr>
          </a:p>
        </p:txBody>
      </p:sp>
      <p:sp>
        <p:nvSpPr>
          <p:cNvPr id="5" name="スライド番号プレースホルダー 4"/>
          <p:cNvSpPr>
            <a:spLocks noGrp="1"/>
          </p:cNvSpPr>
          <p:nvPr>
            <p:ph type="sldNum" sz="quarter" idx="12"/>
          </p:nvPr>
        </p:nvSpPr>
        <p:spPr/>
        <p:txBody>
          <a:bodyPr/>
          <a:lstStyle/>
          <a:p>
            <a:fld id="{D6CA27F1-685B-4265-9CB2-83D2B165A909}"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138327620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471654AF-DE53-4D28-BB8B-1507640BFA94}" type="datetimeFigureOut">
              <a:rPr lang="ja-JP" altLang="en-US" smtClean="0">
                <a:solidFill>
                  <a:prstClr val="black">
                    <a:tint val="75000"/>
                  </a:prstClr>
                </a:solidFill>
              </a:rPr>
              <a:pPr/>
              <a:t>2017/2/15</a:t>
            </a:fld>
            <a:endParaRPr lang="ja-JP" altLang="en-US">
              <a:solidFill>
                <a:prstClr val="black">
                  <a:tint val="75000"/>
                </a:prstClr>
              </a:solidFill>
            </a:endParaRPr>
          </a:p>
        </p:txBody>
      </p:sp>
      <p:sp>
        <p:nvSpPr>
          <p:cNvPr id="3" name="フッター プレースホルダー 2"/>
          <p:cNvSpPr>
            <a:spLocks noGrp="1"/>
          </p:cNvSpPr>
          <p:nvPr>
            <p:ph type="ftr" sz="quarter" idx="11"/>
          </p:nvPr>
        </p:nvSpPr>
        <p:spPr/>
        <p:txBody>
          <a:bodyPr/>
          <a:lstStyle/>
          <a:p>
            <a:endParaRPr lang="ja-JP" altLang="en-US">
              <a:solidFill>
                <a:prstClr val="black">
                  <a:tint val="75000"/>
                </a:prstClr>
              </a:solidFill>
            </a:endParaRPr>
          </a:p>
        </p:txBody>
      </p:sp>
      <p:sp>
        <p:nvSpPr>
          <p:cNvPr id="4" name="スライド番号プレースホルダー 3"/>
          <p:cNvSpPr>
            <a:spLocks noGrp="1"/>
          </p:cNvSpPr>
          <p:nvPr>
            <p:ph type="sldNum" sz="quarter" idx="12"/>
          </p:nvPr>
        </p:nvSpPr>
        <p:spPr/>
        <p:txBody>
          <a:bodyPr/>
          <a:lstStyle/>
          <a:p>
            <a:fld id="{D6CA27F1-685B-4265-9CB2-83D2B165A909}"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131663347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ー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471654AF-DE53-4D28-BB8B-1507640BFA94}" type="datetimeFigureOut">
              <a:rPr lang="ja-JP" altLang="en-US" smtClean="0">
                <a:solidFill>
                  <a:prstClr val="black">
                    <a:tint val="75000"/>
                  </a:prstClr>
                </a:solidFill>
              </a:rPr>
              <a:pPr/>
              <a:t>2017/2/15</a:t>
            </a:fld>
            <a:endParaRPr lang="ja-JP" altLang="en-US">
              <a:solidFill>
                <a:prstClr val="black">
                  <a:tint val="75000"/>
                </a:prstClr>
              </a:solidFill>
            </a:endParaRPr>
          </a:p>
        </p:txBody>
      </p:sp>
      <p:sp>
        <p:nvSpPr>
          <p:cNvPr id="6" name="フッター プレースホルダー 5"/>
          <p:cNvSpPr>
            <a:spLocks noGrp="1"/>
          </p:cNvSpPr>
          <p:nvPr>
            <p:ph type="ftr" sz="quarter" idx="11"/>
          </p:nvPr>
        </p:nvSpPr>
        <p:spPr/>
        <p:txBody>
          <a:bodyPr/>
          <a:lstStyle/>
          <a:p>
            <a:endParaRPr lang="ja-JP" altLang="en-US">
              <a:solidFill>
                <a:prstClr val="black">
                  <a:tint val="75000"/>
                </a:prstClr>
              </a:solidFill>
            </a:endParaRPr>
          </a:p>
        </p:txBody>
      </p:sp>
      <p:sp>
        <p:nvSpPr>
          <p:cNvPr id="7" name="スライド番号プレースホルダー 6"/>
          <p:cNvSpPr>
            <a:spLocks noGrp="1"/>
          </p:cNvSpPr>
          <p:nvPr>
            <p:ph type="sldNum" sz="quarter" idx="12"/>
          </p:nvPr>
        </p:nvSpPr>
        <p:spPr/>
        <p:txBody>
          <a:bodyPr/>
          <a:lstStyle/>
          <a:p>
            <a:fld id="{D6CA27F1-685B-4265-9CB2-83D2B165A909}"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40758691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図プレースホルダー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471654AF-DE53-4D28-BB8B-1507640BFA94}" type="datetimeFigureOut">
              <a:rPr lang="ja-JP" altLang="en-US" smtClean="0">
                <a:solidFill>
                  <a:prstClr val="black">
                    <a:tint val="75000"/>
                  </a:prstClr>
                </a:solidFill>
              </a:rPr>
              <a:pPr/>
              <a:t>2017/2/15</a:t>
            </a:fld>
            <a:endParaRPr lang="ja-JP" altLang="en-US">
              <a:solidFill>
                <a:prstClr val="black">
                  <a:tint val="75000"/>
                </a:prstClr>
              </a:solidFill>
            </a:endParaRPr>
          </a:p>
        </p:txBody>
      </p:sp>
      <p:sp>
        <p:nvSpPr>
          <p:cNvPr id="6" name="フッター プレースホルダー 5"/>
          <p:cNvSpPr>
            <a:spLocks noGrp="1"/>
          </p:cNvSpPr>
          <p:nvPr>
            <p:ph type="ftr" sz="quarter" idx="11"/>
          </p:nvPr>
        </p:nvSpPr>
        <p:spPr/>
        <p:txBody>
          <a:bodyPr/>
          <a:lstStyle/>
          <a:p>
            <a:endParaRPr lang="ja-JP" altLang="en-US">
              <a:solidFill>
                <a:prstClr val="black">
                  <a:tint val="75000"/>
                </a:prstClr>
              </a:solidFill>
            </a:endParaRPr>
          </a:p>
        </p:txBody>
      </p:sp>
      <p:sp>
        <p:nvSpPr>
          <p:cNvPr id="7" name="スライド番号プレースホルダー 6"/>
          <p:cNvSpPr>
            <a:spLocks noGrp="1"/>
          </p:cNvSpPr>
          <p:nvPr>
            <p:ph type="sldNum" sz="quarter" idx="12"/>
          </p:nvPr>
        </p:nvSpPr>
        <p:spPr/>
        <p:txBody>
          <a:bodyPr/>
          <a:lstStyle/>
          <a:p>
            <a:fld id="{D6CA27F1-685B-4265-9CB2-83D2B165A909}"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30031146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71654AF-DE53-4D28-BB8B-1507640BFA94}" type="datetimeFigureOut">
              <a:rPr lang="ja-JP" altLang="en-US" smtClean="0">
                <a:solidFill>
                  <a:prstClr val="black">
                    <a:tint val="75000"/>
                  </a:prstClr>
                </a:solidFill>
              </a:rPr>
              <a:pPr/>
              <a:t>2017/2/15</a:t>
            </a:fld>
            <a:endParaRPr lang="ja-JP" altLang="en-US">
              <a:solidFill>
                <a:prstClr val="black">
                  <a:tint val="75000"/>
                </a:prstClr>
              </a:solidFill>
            </a:endParaRPr>
          </a:p>
        </p:txBody>
      </p:sp>
      <p:sp>
        <p:nvSpPr>
          <p:cNvPr id="5" name="フッター プレースホルダー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ja-JP" altLang="en-US">
              <a:solidFill>
                <a:prstClr val="black">
                  <a:tint val="75000"/>
                </a:prstClr>
              </a:solidFill>
            </a:endParaRPr>
          </a:p>
        </p:txBody>
      </p:sp>
      <p:sp>
        <p:nvSpPr>
          <p:cNvPr id="6" name="スライド番号プレースホルダー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6CA27F1-685B-4265-9CB2-83D2B165A909}"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3588526240"/>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71654AF-DE53-4D28-BB8B-1507640BFA94}" type="datetimeFigureOut">
              <a:rPr lang="ja-JP" altLang="en-US" smtClean="0">
                <a:solidFill>
                  <a:prstClr val="black">
                    <a:tint val="75000"/>
                  </a:prstClr>
                </a:solidFill>
              </a:rPr>
              <a:pPr/>
              <a:t>2017/2/15</a:t>
            </a:fld>
            <a:endParaRPr lang="ja-JP" altLang="en-US">
              <a:solidFill>
                <a:prstClr val="black">
                  <a:tint val="75000"/>
                </a:prstClr>
              </a:solidFill>
            </a:endParaRPr>
          </a:p>
        </p:txBody>
      </p:sp>
      <p:sp>
        <p:nvSpPr>
          <p:cNvPr id="5" name="フッター プレースホルダー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ja-JP" altLang="en-US">
              <a:solidFill>
                <a:prstClr val="black">
                  <a:tint val="75000"/>
                </a:prstClr>
              </a:solidFill>
            </a:endParaRPr>
          </a:p>
        </p:txBody>
      </p:sp>
      <p:sp>
        <p:nvSpPr>
          <p:cNvPr id="6" name="スライド番号プレースホルダー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6CA27F1-685B-4265-9CB2-83D2B165A909}"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517636811"/>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 name="Rectangle 24"/>
          <p:cNvSpPr>
            <a:spLocks noChangeArrowheads="1"/>
          </p:cNvSpPr>
          <p:nvPr/>
        </p:nvSpPr>
        <p:spPr bwMode="auto">
          <a:xfrm>
            <a:off x="179512" y="764704"/>
            <a:ext cx="1962397"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fontAlgn="base">
              <a:spcBef>
                <a:spcPct val="0"/>
              </a:spcBef>
              <a:spcAft>
                <a:spcPct val="0"/>
              </a:spcAft>
            </a:pPr>
            <a:r>
              <a:rPr lang="ja-JP" altLang="ja-JP" sz="12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４．具体的な改革の取組み</a:t>
            </a:r>
            <a:endParaRPr lang="ja-JP" altLang="ja-JP"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cxnSp>
        <p:nvCxnSpPr>
          <p:cNvPr id="33" name="直線コネクタ 32"/>
          <p:cNvCxnSpPr/>
          <p:nvPr/>
        </p:nvCxnSpPr>
        <p:spPr>
          <a:xfrm>
            <a:off x="179512" y="620688"/>
            <a:ext cx="8784976" cy="0"/>
          </a:xfrm>
          <a:prstGeom prst="line">
            <a:avLst/>
          </a:prstGeom>
        </p:spPr>
        <p:style>
          <a:lnRef idx="3">
            <a:schemeClr val="accent1"/>
          </a:lnRef>
          <a:fillRef idx="0">
            <a:schemeClr val="accent1"/>
          </a:fillRef>
          <a:effectRef idx="2">
            <a:schemeClr val="accent1"/>
          </a:effectRef>
          <a:fontRef idx="minor">
            <a:schemeClr val="tx1"/>
          </a:fontRef>
        </p:style>
      </p:cxnSp>
      <p:sp>
        <p:nvSpPr>
          <p:cNvPr id="34" name="Rectangle 24"/>
          <p:cNvSpPr>
            <a:spLocks noChangeArrowheads="1"/>
          </p:cNvSpPr>
          <p:nvPr/>
        </p:nvSpPr>
        <p:spPr bwMode="auto">
          <a:xfrm>
            <a:off x="331912" y="980728"/>
            <a:ext cx="6878806"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fontAlgn="base">
              <a:spcBef>
                <a:spcPct val="0"/>
              </a:spcBef>
              <a:spcAft>
                <a:spcPct val="0"/>
              </a:spcAft>
            </a:pPr>
            <a:r>
              <a:rPr lang="ja-JP" altLang="en-US" sz="12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（２）総合力の発揮　①行政間連携　（</a:t>
            </a:r>
            <a:r>
              <a:rPr lang="en-US" altLang="ja-JP" sz="12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ⅰ</a:t>
            </a:r>
            <a:r>
              <a:rPr lang="ja-JP" altLang="en-US" sz="12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）国への提案の強化　（</a:t>
            </a:r>
            <a:r>
              <a:rPr lang="en-US" altLang="ja-JP" sz="12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ⅱ</a:t>
            </a:r>
            <a:r>
              <a:rPr lang="ja-JP" altLang="en-US" sz="12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）関西広域連合を通じた連携強化</a:t>
            </a:r>
            <a:endParaRPr lang="ja-JP" altLang="ja-JP"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5" name="Rectangle 3"/>
          <p:cNvSpPr>
            <a:spLocks noChangeArrowheads="1"/>
          </p:cNvSpPr>
          <p:nvPr/>
        </p:nvSpPr>
        <p:spPr bwMode="auto">
          <a:xfrm>
            <a:off x="457200" y="2886075"/>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fontAlgn="base">
              <a:spcBef>
                <a:spcPct val="0"/>
              </a:spcBef>
              <a:spcAft>
                <a:spcPct val="0"/>
              </a:spcAft>
            </a:pPr>
            <a:endParaRPr lang="ja-JP" altLang="ja-JP" smtClean="0">
              <a:solidFill>
                <a:prstClr val="black"/>
              </a:solidFill>
              <a:latin typeface="Arial" pitchFamily="34" charset="0"/>
              <a:cs typeface="ＭＳ Ｐゴシック" pitchFamily="50" charset="-128"/>
            </a:endParaRPr>
          </a:p>
        </p:txBody>
      </p:sp>
      <p:graphicFrame>
        <p:nvGraphicFramePr>
          <p:cNvPr id="3" name="表 2"/>
          <p:cNvGraphicFramePr>
            <a:graphicFrameLocks noGrp="1"/>
          </p:cNvGraphicFramePr>
          <p:nvPr>
            <p:extLst>
              <p:ext uri="{D42A27DB-BD31-4B8C-83A1-F6EECF244321}">
                <p14:modId xmlns:p14="http://schemas.microsoft.com/office/powerpoint/2010/main" val="2989024745"/>
              </p:ext>
            </p:extLst>
          </p:nvPr>
        </p:nvGraphicFramePr>
        <p:xfrm>
          <a:off x="270942" y="1288135"/>
          <a:ext cx="8640328" cy="4576757"/>
        </p:xfrm>
        <a:graphic>
          <a:graphicData uri="http://schemas.openxmlformats.org/drawingml/2006/table">
            <a:tbl>
              <a:tblPr firstRow="1" firstCol="1" bandRow="1" bandCol="1"/>
              <a:tblGrid>
                <a:gridCol w="1080120"/>
                <a:gridCol w="1080000"/>
                <a:gridCol w="720000"/>
                <a:gridCol w="1872208"/>
                <a:gridCol w="1872000"/>
                <a:gridCol w="1224000"/>
                <a:gridCol w="792000"/>
              </a:tblGrid>
              <a:tr h="217599">
                <a:tc rowSpan="2">
                  <a:txBody>
                    <a:bodyPr/>
                    <a:lstStyle/>
                    <a:p>
                      <a:pPr algn="ctr">
                        <a:spcAft>
                          <a:spcPts val="0"/>
                        </a:spcAft>
                      </a:pPr>
                      <a:r>
                        <a:rPr lang="ja-JP" sz="900" b="1" kern="100" dirty="0">
                          <a:effectLst/>
                          <a:latin typeface="Meiryo UI" panose="020B0604030504040204" pitchFamily="50" charset="-128"/>
                          <a:ea typeface="Meiryo UI" panose="020B0604030504040204" pitchFamily="50" charset="-128"/>
                          <a:cs typeface="Meiryo UI" panose="020B0604030504040204" pitchFamily="50" charset="-128"/>
                        </a:rPr>
                        <a:t>項目名</a:t>
                      </a: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41784" marR="41784" marT="28020" marB="2802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8CCE4"/>
                    </a:solidFill>
                  </a:tcPr>
                </a:tc>
                <a:tc rowSpan="2">
                  <a:txBody>
                    <a:bodyPr/>
                    <a:lstStyle/>
                    <a:p>
                      <a:pPr algn="ctr">
                        <a:spcAft>
                          <a:spcPts val="0"/>
                        </a:spcAft>
                      </a:pPr>
                      <a:r>
                        <a:rPr lang="ja-JP" sz="900" b="1" kern="100" dirty="0">
                          <a:effectLst/>
                          <a:latin typeface="Meiryo UI" panose="020B0604030504040204" pitchFamily="50" charset="-128"/>
                          <a:ea typeface="Meiryo UI" panose="020B0604030504040204" pitchFamily="50" charset="-128"/>
                          <a:cs typeface="Meiryo UI" panose="020B0604030504040204" pitchFamily="50" charset="-128"/>
                        </a:rPr>
                        <a:t>取組内容</a:t>
                      </a: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41784" marR="41784" marT="28020" marB="2802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8CCE4"/>
                    </a:solidFill>
                  </a:tcPr>
                </a:tc>
                <a:tc rowSpan="2">
                  <a:txBody>
                    <a:bodyPr/>
                    <a:lstStyle/>
                    <a:p>
                      <a:pPr algn="ctr">
                        <a:spcAft>
                          <a:spcPts val="0"/>
                        </a:spcAft>
                      </a:pPr>
                      <a:r>
                        <a:rPr lang="ja-JP" sz="900" b="1" kern="100" dirty="0">
                          <a:effectLst/>
                          <a:latin typeface="Meiryo UI" panose="020B0604030504040204" pitchFamily="50" charset="-128"/>
                          <a:ea typeface="Meiryo UI" panose="020B0604030504040204" pitchFamily="50" charset="-128"/>
                          <a:cs typeface="Meiryo UI" panose="020B0604030504040204" pitchFamily="50" charset="-128"/>
                        </a:rPr>
                        <a:t>担当部局・室</a:t>
                      </a: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41784" marR="41784" marT="28020" marB="2802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8CCE4"/>
                    </a:solidFill>
                  </a:tcPr>
                </a:tc>
                <a:tc gridSpan="2">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ja-JP" altLang="en-US" sz="900" b="1" kern="100" dirty="0" smtClean="0">
                          <a:effectLst/>
                          <a:latin typeface="Meiryo UI" panose="020B0604030504040204" pitchFamily="50" charset="-128"/>
                          <a:ea typeface="Meiryo UI" panose="020B0604030504040204" pitchFamily="50" charset="-128"/>
                          <a:cs typeface="Meiryo UI" panose="020B0604030504040204" pitchFamily="50" charset="-128"/>
                        </a:rPr>
                        <a:t>　　取組み状況</a:t>
                      </a: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46188" marR="46188" marT="30973" marB="30973">
                    <a:lnL w="12700" cap="flat" cmpd="sng" algn="ctr">
                      <a:solidFill>
                        <a:srgbClr val="000000"/>
                      </a:solidFill>
                      <a:prstDash val="solid"/>
                      <a:round/>
                      <a:headEnd type="none" w="med" len="med"/>
                      <a:tailEnd type="none" w="med" len="med"/>
                    </a:lnL>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8CCE4"/>
                    </a:solidFill>
                  </a:tcPr>
                </a:tc>
                <a:tc hMerge="1">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ja-JP" sz="900" b="1"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46188" marR="46188" marT="30973" marB="30973">
                    <a:lnL w="12700" cap="flat" cmpd="sng" algn="ctr">
                      <a:solidFill>
                        <a:schemeClr val="tx1"/>
                      </a:solidFill>
                      <a:prstDash val="solid"/>
                      <a:round/>
                      <a:headEnd type="none" w="med" len="med"/>
                      <a:tailEnd type="none" w="med" len="med"/>
                    </a:lnL>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8CCE4"/>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ja-JP" altLang="en-US" sz="900" b="1" kern="100" dirty="0" smtClean="0">
                          <a:effectLst/>
                          <a:latin typeface="Meiryo UI" panose="020B0604030504040204" pitchFamily="50" charset="-128"/>
                          <a:ea typeface="Meiryo UI" panose="020B0604030504040204" pitchFamily="50" charset="-128"/>
                          <a:cs typeface="Meiryo UI" panose="020B0604030504040204" pitchFamily="50" charset="-128"/>
                        </a:rPr>
                        <a:t>今後の予定（工程）</a:t>
                      </a:r>
                      <a:endParaRPr lang="ja-JP" altLang="ja-JP" sz="900" b="1" kern="100" dirty="0" smtClean="0">
                        <a:effectLst/>
                        <a:latin typeface="Meiryo UI" panose="020B0604030504040204" pitchFamily="50" charset="-128"/>
                        <a:ea typeface="Meiryo UI" panose="020B0604030504040204" pitchFamily="50" charset="-128"/>
                        <a:cs typeface="Meiryo UI" panose="020B0604030504040204" pitchFamily="50" charset="-128"/>
                      </a:endParaRPr>
                    </a:p>
                  </a:txBody>
                  <a:tcPr marL="46188" marR="46188" marT="30973" marB="30973">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8CCE4"/>
                    </a:solidFill>
                  </a:tcPr>
                </a:tc>
                <a:tc rowSpan="2">
                  <a:txBody>
                    <a:bodyPr/>
                    <a:lstStyle/>
                    <a:p>
                      <a:pPr algn="ctr">
                        <a:spcAft>
                          <a:spcPts val="0"/>
                        </a:spcAft>
                      </a:pPr>
                      <a:r>
                        <a:rPr lang="ja-JP" altLang="en-US" sz="900" b="1" kern="100" dirty="0" smtClean="0">
                          <a:effectLst/>
                          <a:latin typeface="Meiryo UI" panose="020B0604030504040204" pitchFamily="50" charset="-128"/>
                          <a:ea typeface="Meiryo UI" panose="020B0604030504040204" pitchFamily="50" charset="-128"/>
                          <a:cs typeface="Meiryo UI" panose="020B0604030504040204" pitchFamily="50" charset="-128"/>
                        </a:rPr>
                        <a:t>備考</a:t>
                      </a:r>
                      <a:endParaRPr lang="ja-JP" sz="900" b="1"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41784" marR="41784" marT="28020" marB="28020" anchor="ctr">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8CCE4"/>
                    </a:solidFill>
                  </a:tcPr>
                </a:tc>
              </a:tr>
              <a:tr h="269438">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a:txBody>
                    <a:bodyPr/>
                    <a:lstStyle/>
                    <a:p>
                      <a:pPr algn="ctr">
                        <a:lnSpc>
                          <a:spcPts val="1500"/>
                        </a:lnSpc>
                        <a:spcAft>
                          <a:spcPts val="0"/>
                        </a:spcAft>
                      </a:pPr>
                      <a:r>
                        <a:rPr lang="ja-JP" sz="900" kern="10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平成２７年度</a:t>
                      </a:r>
                      <a:endParaRPr lang="ja-JP" sz="900" kern="100">
                        <a:effectLst/>
                        <a:latin typeface="Meiryo UI" panose="020B0604030504040204" pitchFamily="50" charset="-128"/>
                        <a:ea typeface="Meiryo UI" panose="020B0604030504040204" pitchFamily="50" charset="-128"/>
                        <a:cs typeface="Meiryo UI" panose="020B0604030504040204" pitchFamily="50" charset="-128"/>
                      </a:endParaRPr>
                    </a:p>
                  </a:txBody>
                  <a:tcPr marL="41784" marR="41784" marT="28020" marB="28020" anchor="ctr">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BE5F1"/>
                    </a:solidFill>
                  </a:tcPr>
                </a:tc>
                <a:tc>
                  <a:txBody>
                    <a:bodyPr/>
                    <a:lstStyle/>
                    <a:p>
                      <a:pPr algn="ctr">
                        <a:lnSpc>
                          <a:spcPts val="1500"/>
                        </a:lnSpc>
                        <a:spcAft>
                          <a:spcPts val="0"/>
                        </a:spcAft>
                      </a:pPr>
                      <a:r>
                        <a:rPr lang="ja-JP" sz="900" kern="10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平成２８年度</a:t>
                      </a:r>
                      <a:endParaRPr lang="ja-JP" sz="900" kern="100">
                        <a:effectLst/>
                        <a:latin typeface="Meiryo UI" panose="020B0604030504040204" pitchFamily="50" charset="-128"/>
                        <a:ea typeface="Meiryo UI" panose="020B0604030504040204" pitchFamily="50" charset="-128"/>
                        <a:cs typeface="Meiryo UI" panose="020B0604030504040204" pitchFamily="50" charset="-128"/>
                      </a:endParaRPr>
                    </a:p>
                  </a:txBody>
                  <a:tcPr marL="41784" marR="41784" marT="28020" marB="28020" anchor="ctr">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BE5F1"/>
                    </a:solidFill>
                  </a:tcPr>
                </a:tc>
                <a:tc>
                  <a:txBody>
                    <a:bodyPr/>
                    <a:lstStyle/>
                    <a:p>
                      <a:pPr algn="ctr">
                        <a:lnSpc>
                          <a:spcPts val="1500"/>
                        </a:lnSpc>
                        <a:spcAft>
                          <a:spcPts val="0"/>
                        </a:spcAft>
                      </a:pPr>
                      <a:r>
                        <a:rPr lang="ja-JP" sz="900" kern="10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平成２９年度</a:t>
                      </a:r>
                      <a:endParaRPr lang="ja-JP" sz="900" kern="100">
                        <a:effectLst/>
                        <a:latin typeface="Meiryo UI" panose="020B0604030504040204" pitchFamily="50" charset="-128"/>
                        <a:ea typeface="Meiryo UI" panose="020B0604030504040204" pitchFamily="50" charset="-128"/>
                        <a:cs typeface="Meiryo UI" panose="020B0604030504040204" pitchFamily="50" charset="-128"/>
                      </a:endParaRPr>
                    </a:p>
                  </a:txBody>
                  <a:tcPr marL="41784" marR="41784" marT="28020" marB="2802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BE5F1"/>
                    </a:solidFill>
                  </a:tcPr>
                </a:tc>
                <a:tc vMerge="1">
                  <a:txBody>
                    <a:bodyPr/>
                    <a:lstStyle/>
                    <a:p>
                      <a:endParaRPr kumimoji="1" lang="ja-JP" altLang="en-US"/>
                    </a:p>
                  </a:txBody>
                  <a:tcPr/>
                </a:tc>
              </a:tr>
              <a:tr h="1646963">
                <a:tc>
                  <a:txBody>
                    <a:bodyPr/>
                    <a:lstStyle/>
                    <a:p>
                      <a:pPr algn="just">
                        <a:lnSpc>
                          <a:spcPct val="100000"/>
                        </a:lnSpc>
                        <a:spcAft>
                          <a:spcPts val="0"/>
                        </a:spcAft>
                      </a:pPr>
                      <a:r>
                        <a:rPr lang="ja-JP" sz="9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国への提案の</a:t>
                      </a:r>
                      <a:r>
                        <a:rPr 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強化</a:t>
                      </a:r>
                      <a:endParaRPr lang="en-US"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algn="just">
                        <a:lnSpc>
                          <a:spcPct val="100000"/>
                        </a:lnSpc>
                        <a:spcAft>
                          <a:spcPts val="0"/>
                        </a:spcAft>
                      </a:pPr>
                      <a:r>
                        <a:rPr lang="ja-JP" altLang="en-US"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（本文</a:t>
                      </a:r>
                      <a:r>
                        <a:rPr lang="en-US"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P44</a:t>
                      </a:r>
                      <a:r>
                        <a:rPr lang="ja-JP" altLang="en-US"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a:t>
                      </a:r>
                      <a:endParaRPr lang="en-US"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41784" marR="41784" marT="28020" marB="2802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133350" algn="just">
                        <a:lnSpc>
                          <a:spcPct val="100000"/>
                        </a:lnSpc>
                        <a:spcAft>
                          <a:spcPts val="0"/>
                        </a:spcAft>
                      </a:pPr>
                      <a:r>
                        <a:rPr lang="ja-JP" sz="9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特区制度等を用いた規制改革の推進や、双眼型国土構造を見据えたリニア中央新幹線の早期実現など、大阪・関西の成長を通じた日本の再生に向けた課題解決型の具体的提案をさらに強化していきます。</a:t>
                      </a:r>
                    </a:p>
                  </a:txBody>
                  <a:tcPr marL="41784" marR="41784" marT="28020" marB="2802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0000"/>
                        </a:lnSpc>
                        <a:spcAft>
                          <a:spcPts val="0"/>
                        </a:spcAft>
                      </a:pPr>
                      <a:r>
                        <a:rPr lang="ja-JP" sz="9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政策企画部</a:t>
                      </a:r>
                    </a:p>
                    <a:p>
                      <a:pPr algn="just">
                        <a:lnSpc>
                          <a:spcPct val="100000"/>
                        </a:lnSpc>
                        <a:spcAft>
                          <a:spcPts val="0"/>
                        </a:spcAft>
                      </a:pPr>
                      <a:r>
                        <a:rPr lang="ja-JP" sz="9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企画室</a:t>
                      </a:r>
                    </a:p>
                  </a:txBody>
                  <a:tcPr marL="41784" marR="41784" marT="28020" marB="2802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72000" indent="-457200" algn="l">
                        <a:lnSpc>
                          <a:spcPct val="100000"/>
                        </a:lnSpc>
                        <a:spcAft>
                          <a:spcPts val="0"/>
                        </a:spcAft>
                      </a:pPr>
                      <a:r>
                        <a:rPr 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a:t>
                      </a:r>
                      <a:r>
                        <a:rPr lang="ja-JP" sz="9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政策課題に応じて、適宜具体的な提案を</a:t>
                      </a:r>
                      <a:r>
                        <a:rPr 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行う</a:t>
                      </a:r>
                      <a:endParaRPr lang="en-US"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endParaRPr lang="en-US"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marR="0" lvl="0" indent="-457200" algn="l" defTabSz="914400" rtl="0" eaLnBrk="1" fontAlgn="auto" latinLnBrk="0" hangingPunct="1">
                        <a:lnSpc>
                          <a:spcPct val="100000"/>
                        </a:lnSpc>
                        <a:spcBef>
                          <a:spcPts val="0"/>
                        </a:spcBef>
                        <a:spcAft>
                          <a:spcPts val="0"/>
                        </a:spcAft>
                        <a:buClrTx/>
                        <a:buSzTx/>
                        <a:buFontTx/>
                        <a:buNone/>
                        <a:tabLst/>
                        <a:defRPr/>
                      </a:pPr>
                      <a:r>
                        <a:rPr kumimoji="1" lang="ja-JP" altLang="en-US" sz="900" b="0" i="0" u="none" strike="noStrike" kern="100" cap="none" spc="0" normalizeH="0" baseline="0" noProof="0" dirty="0" smtClean="0">
                          <a:ln>
                            <a:noFill/>
                          </a:ln>
                          <a:solidFill>
                            <a:schemeClr val="tx1"/>
                          </a:solidFill>
                          <a:effectLst/>
                          <a:uLnTx/>
                          <a:uFillTx/>
                          <a:latin typeface="ＭＳ Ｐ明朝" panose="02020600040205080304" pitchFamily="18" charset="-128"/>
                          <a:ea typeface="ＭＳ Ｐ明朝" panose="02020600040205080304" pitchFamily="18" charset="-128"/>
                          <a:cs typeface="Meiryo UI" panose="020B0604030504040204" pitchFamily="50" charset="-128"/>
                        </a:rPr>
                        <a:t>⇒・国への提案・要望（</a:t>
                      </a:r>
                      <a:r>
                        <a:rPr kumimoji="1" lang="en-US" altLang="ja-JP" sz="900" b="0" i="0" u="none" strike="noStrike" kern="100" cap="none" spc="0" normalizeH="0" baseline="0" noProof="0" dirty="0" smtClean="0">
                          <a:ln>
                            <a:noFill/>
                          </a:ln>
                          <a:solidFill>
                            <a:schemeClr val="tx1"/>
                          </a:solidFill>
                          <a:effectLst/>
                          <a:uLnTx/>
                          <a:uFillTx/>
                          <a:latin typeface="ＭＳ Ｐ明朝" panose="02020600040205080304" pitchFamily="18" charset="-128"/>
                          <a:ea typeface="ＭＳ Ｐ明朝" panose="02020600040205080304" pitchFamily="18" charset="-128"/>
                          <a:cs typeface="Meiryo UI" panose="020B0604030504040204" pitchFamily="50" charset="-128"/>
                        </a:rPr>
                        <a:t>10</a:t>
                      </a:r>
                      <a:r>
                        <a:rPr kumimoji="1" lang="ja-JP" altLang="en-US" sz="900" b="0" i="0" u="none" strike="noStrike" kern="100" cap="none" spc="0" normalizeH="0" baseline="0" noProof="0" dirty="0" smtClean="0">
                          <a:ln>
                            <a:noFill/>
                          </a:ln>
                          <a:solidFill>
                            <a:schemeClr val="tx1"/>
                          </a:solidFill>
                          <a:effectLst/>
                          <a:uLnTx/>
                          <a:uFillTx/>
                          <a:latin typeface="ＭＳ Ｐ明朝" panose="02020600040205080304" pitchFamily="18" charset="-128"/>
                          <a:ea typeface="ＭＳ Ｐ明朝" panose="02020600040205080304" pitchFamily="18" charset="-128"/>
                          <a:cs typeface="Meiryo UI" panose="020B0604030504040204" pitchFamily="50" charset="-128"/>
                        </a:rPr>
                        <a:t>月）</a:t>
                      </a:r>
                      <a:endParaRPr kumimoji="1" lang="en-US" altLang="ja-JP" sz="900" b="0" i="0" u="none" strike="noStrike" kern="100" cap="none" spc="0" normalizeH="0" baseline="0" noProof="0" dirty="0" smtClean="0">
                        <a:ln>
                          <a:noFill/>
                        </a:ln>
                        <a:solidFill>
                          <a:schemeClr val="tx1"/>
                        </a:solidFill>
                        <a:effectLst/>
                        <a:uLnTx/>
                        <a:uFillTx/>
                        <a:latin typeface="ＭＳ Ｐ明朝" panose="02020600040205080304" pitchFamily="18" charset="-128"/>
                        <a:ea typeface="ＭＳ Ｐ明朝" panose="02020600040205080304" pitchFamily="18" charset="-128"/>
                        <a:cs typeface="Meiryo UI" panose="020B0604030504040204" pitchFamily="50" charset="-128"/>
                      </a:endParaRPr>
                    </a:p>
                    <a:p>
                      <a:pPr marL="72000" marR="0" lvl="0" indent="-457200" algn="l" defTabSz="914400" rtl="0" eaLnBrk="1" fontAlgn="auto" latinLnBrk="0" hangingPunct="1">
                        <a:lnSpc>
                          <a:spcPct val="100000"/>
                        </a:lnSpc>
                        <a:spcBef>
                          <a:spcPts val="0"/>
                        </a:spcBef>
                        <a:spcAft>
                          <a:spcPts val="0"/>
                        </a:spcAft>
                        <a:buClrTx/>
                        <a:buSzTx/>
                        <a:buFontTx/>
                        <a:buNone/>
                        <a:tabLst/>
                        <a:defRPr/>
                      </a:pPr>
                      <a:r>
                        <a:rPr kumimoji="1" lang="ja-JP" altLang="en-US" sz="900" b="0" i="0" u="none" strike="noStrike" kern="100" cap="none" spc="0" normalizeH="0" baseline="0" noProof="0" dirty="0" smtClean="0">
                          <a:ln>
                            <a:noFill/>
                          </a:ln>
                          <a:solidFill>
                            <a:schemeClr val="tx1"/>
                          </a:solidFill>
                          <a:effectLst/>
                          <a:uLnTx/>
                          <a:uFillTx/>
                          <a:latin typeface="ＭＳ Ｐ明朝" panose="02020600040205080304" pitchFamily="18" charset="-128"/>
                          <a:ea typeface="ＭＳ Ｐ明朝" panose="02020600040205080304" pitchFamily="18" charset="-128"/>
                          <a:cs typeface="Meiryo UI" panose="020B0604030504040204" pitchFamily="50" charset="-128"/>
                        </a:rPr>
                        <a:t>　　津波浸水対策（南海トラフ巨大地</a:t>
                      </a:r>
                      <a:endParaRPr kumimoji="1" lang="en-US" altLang="ja-JP" sz="900" b="0" i="0" u="none" strike="noStrike" kern="100" cap="none" spc="0" normalizeH="0" baseline="0" noProof="0" dirty="0" smtClean="0">
                        <a:ln>
                          <a:noFill/>
                        </a:ln>
                        <a:solidFill>
                          <a:schemeClr val="tx1"/>
                        </a:solidFill>
                        <a:effectLst/>
                        <a:uLnTx/>
                        <a:uFillTx/>
                        <a:latin typeface="ＭＳ Ｐ明朝" panose="02020600040205080304" pitchFamily="18" charset="-128"/>
                        <a:ea typeface="ＭＳ Ｐ明朝" panose="02020600040205080304" pitchFamily="18" charset="-128"/>
                        <a:cs typeface="Meiryo UI" panose="020B0604030504040204" pitchFamily="50" charset="-128"/>
                      </a:endParaRPr>
                    </a:p>
                    <a:p>
                      <a:pPr marL="72000" marR="0" lvl="0" indent="-457200" algn="l" defTabSz="914400" rtl="0" eaLnBrk="1" fontAlgn="auto" latinLnBrk="0" hangingPunct="1">
                        <a:lnSpc>
                          <a:spcPct val="100000"/>
                        </a:lnSpc>
                        <a:spcBef>
                          <a:spcPts val="0"/>
                        </a:spcBef>
                        <a:spcAft>
                          <a:spcPts val="0"/>
                        </a:spcAft>
                        <a:buClrTx/>
                        <a:buSzTx/>
                        <a:buFontTx/>
                        <a:buNone/>
                        <a:tabLst/>
                        <a:defRPr/>
                      </a:pPr>
                      <a:r>
                        <a:rPr kumimoji="1" lang="ja-JP" altLang="en-US" sz="900" b="0" i="0" u="none" strike="noStrike" kern="100" cap="none" spc="0" normalizeH="0" baseline="0" noProof="0" dirty="0" smtClean="0">
                          <a:ln>
                            <a:noFill/>
                          </a:ln>
                          <a:solidFill>
                            <a:schemeClr val="tx1"/>
                          </a:solidFill>
                          <a:effectLst/>
                          <a:uLnTx/>
                          <a:uFillTx/>
                          <a:latin typeface="ＭＳ Ｐ明朝" panose="02020600040205080304" pitchFamily="18" charset="-128"/>
                          <a:ea typeface="ＭＳ Ｐ明朝" panose="02020600040205080304" pitchFamily="18" charset="-128"/>
                          <a:cs typeface="Meiryo UI" panose="020B0604030504040204" pitchFamily="50" charset="-128"/>
                        </a:rPr>
                        <a:t>　　震への備え）など</a:t>
                      </a:r>
                      <a:endParaRPr kumimoji="1" lang="en-US" altLang="ja-JP" sz="900" b="0" i="0" u="none" strike="noStrike" kern="100" cap="none" spc="0" normalizeH="0" baseline="0" noProof="0" dirty="0" smtClean="0">
                        <a:ln>
                          <a:noFill/>
                        </a:ln>
                        <a:solidFill>
                          <a:schemeClr val="tx1"/>
                        </a:solidFill>
                        <a:effectLst/>
                        <a:uLnTx/>
                        <a:uFillTx/>
                        <a:latin typeface="ＭＳ Ｐ明朝" panose="02020600040205080304" pitchFamily="18" charset="-128"/>
                        <a:ea typeface="ＭＳ Ｐ明朝" panose="02020600040205080304" pitchFamily="18" charset="-128"/>
                        <a:cs typeface="Meiryo UI" panose="020B0604030504040204" pitchFamily="50" charset="-128"/>
                      </a:endParaRPr>
                    </a:p>
                    <a:p>
                      <a:pPr marL="72000" indent="-457200" algn="l">
                        <a:lnSpc>
                          <a:spcPct val="100000"/>
                        </a:lnSpc>
                        <a:spcAft>
                          <a:spcPts val="0"/>
                        </a:spcAft>
                      </a:pPr>
                      <a:endParaRPr lang="en-US" altLang="ja-JP" sz="900" kern="1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endParaRPr>
                    </a:p>
                  </a:txBody>
                  <a:tcPr marL="41784" marR="41784" marT="28020" marB="2802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72000" indent="-457200" algn="l">
                        <a:lnSpc>
                          <a:spcPct val="100000"/>
                        </a:lnSpc>
                        <a:spcAft>
                          <a:spcPts val="0"/>
                        </a:spcAft>
                      </a:pPr>
                      <a:r>
                        <a:rPr lang="en-US" altLang="ja-JP" sz="900" b="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a:t>
                      </a:r>
                      <a:endParaRPr lang="ja-JP" altLang="ja-JP" sz="900" b="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r>
                        <a:rPr lang="en-US" altLang="ja-JP" sz="900" b="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a:t>
                      </a:r>
                    </a:p>
                    <a:p>
                      <a:pPr marL="72000" indent="-457200" algn="l">
                        <a:lnSpc>
                          <a:spcPct val="100000"/>
                        </a:lnSpc>
                        <a:spcAft>
                          <a:spcPts val="0"/>
                        </a:spcAft>
                      </a:pPr>
                      <a:endParaRPr lang="en-US" altLang="ja-JP" sz="900" b="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r>
                        <a:rPr kumimoji="1" lang="ja-JP" altLang="en-US" sz="900" b="0" i="0" u="none" strike="noStrike" kern="100" cap="none" spc="0" normalizeH="0" baseline="0" noProof="0" dirty="0" smtClean="0">
                          <a:ln>
                            <a:noFill/>
                          </a:ln>
                          <a:solidFill>
                            <a:schemeClr val="tx1"/>
                          </a:solidFill>
                          <a:effectLst/>
                          <a:uLnTx/>
                          <a:uFillTx/>
                          <a:latin typeface="ＭＳ Ｐ明朝" panose="02020600040205080304" pitchFamily="18" charset="-128"/>
                          <a:ea typeface="ＭＳ Ｐ明朝" panose="02020600040205080304" pitchFamily="18" charset="-128"/>
                          <a:cs typeface="Meiryo UI" panose="020B0604030504040204" pitchFamily="50" charset="-128"/>
                        </a:rPr>
                        <a:t>⇒・国への提案・要望</a:t>
                      </a:r>
                      <a:endParaRPr kumimoji="1" lang="en-US" altLang="ja-JP" sz="900" b="0" i="0" u="none" strike="noStrike" kern="100" cap="none" spc="0" normalizeH="0" baseline="0" noProof="0" dirty="0" smtClean="0">
                        <a:ln>
                          <a:noFill/>
                        </a:ln>
                        <a:solidFill>
                          <a:schemeClr val="tx1"/>
                        </a:solidFill>
                        <a:effectLst/>
                        <a:uLnTx/>
                        <a:uFillTx/>
                        <a:latin typeface="ＭＳ Ｐ明朝" panose="02020600040205080304" pitchFamily="18" charset="-128"/>
                        <a:ea typeface="ＭＳ Ｐ明朝" panose="02020600040205080304" pitchFamily="18" charset="-128"/>
                        <a:cs typeface="Meiryo UI" panose="020B0604030504040204" pitchFamily="50" charset="-128"/>
                      </a:endParaRPr>
                    </a:p>
                    <a:p>
                      <a:pPr marL="72000" marR="0" indent="-457200" algn="l" defTabSz="914400" rtl="0" eaLnBrk="1" fontAlgn="auto" latinLnBrk="0" hangingPunct="1">
                        <a:lnSpc>
                          <a:spcPct val="100000"/>
                        </a:lnSpc>
                        <a:spcBef>
                          <a:spcPts val="0"/>
                        </a:spcBef>
                        <a:spcAft>
                          <a:spcPts val="0"/>
                        </a:spcAft>
                        <a:buClrTx/>
                        <a:buSzTx/>
                        <a:buFontTx/>
                        <a:buNone/>
                        <a:tabLst/>
                        <a:defRPr/>
                      </a:pPr>
                      <a:endParaRPr kumimoji="1" lang="en-US" altLang="ja-JP" sz="900" b="0" i="0" u="none" strike="noStrike" kern="100" cap="none" spc="0" normalizeH="0" baseline="0" noProof="0" dirty="0" smtClean="0">
                        <a:ln>
                          <a:noFill/>
                        </a:ln>
                        <a:solidFill>
                          <a:schemeClr val="tx1"/>
                        </a:solidFill>
                        <a:effectLst/>
                        <a:uLnTx/>
                        <a:uFillTx/>
                        <a:latin typeface="ＭＳ Ｐ明朝" panose="02020600040205080304" pitchFamily="18" charset="-128"/>
                        <a:ea typeface="ＭＳ Ｐ明朝" panose="02020600040205080304" pitchFamily="18" charset="-128"/>
                        <a:cs typeface="Meiryo UI" panose="020B0604030504040204" pitchFamily="50" charset="-128"/>
                      </a:endParaRPr>
                    </a:p>
                    <a:p>
                      <a:pPr marL="72000" marR="0" indent="-457200" algn="l" defTabSz="914400" rtl="0" eaLnBrk="1" fontAlgn="auto" latinLnBrk="0" hangingPunct="1">
                        <a:lnSpc>
                          <a:spcPct val="100000"/>
                        </a:lnSpc>
                        <a:spcBef>
                          <a:spcPts val="0"/>
                        </a:spcBef>
                        <a:spcAft>
                          <a:spcPts val="0"/>
                        </a:spcAft>
                        <a:buClrTx/>
                        <a:buSzTx/>
                        <a:buFontTx/>
                        <a:buNone/>
                        <a:tabLst/>
                        <a:defRPr/>
                      </a:pPr>
                      <a:r>
                        <a:rPr kumimoji="1" lang="ja-JP" altLang="en-US" sz="900" b="0" i="0" u="none" strike="noStrike" kern="100" cap="none" spc="0" normalizeH="0" baseline="0" noProof="0" dirty="0" smtClean="0">
                          <a:ln>
                            <a:noFill/>
                          </a:ln>
                          <a:solidFill>
                            <a:schemeClr val="tx1"/>
                          </a:solidFill>
                          <a:effectLst/>
                          <a:uLnTx/>
                          <a:uFillTx/>
                          <a:latin typeface="ＭＳ Ｐ明朝" panose="02020600040205080304" pitchFamily="18" charset="-128"/>
                          <a:ea typeface="ＭＳ Ｐ明朝" panose="02020600040205080304" pitchFamily="18" charset="-128"/>
                          <a:cs typeface="Meiryo UI" panose="020B0604030504040204" pitchFamily="50" charset="-128"/>
                        </a:rPr>
                        <a:t>   ・リニア中央新幹線に係る緊急要</a:t>
                      </a:r>
                      <a:endParaRPr kumimoji="1" lang="en-US" altLang="ja-JP" sz="900" b="0" i="0" u="none" strike="noStrike" kern="100" cap="none" spc="0" normalizeH="0" baseline="0" noProof="0" dirty="0" smtClean="0">
                        <a:ln>
                          <a:noFill/>
                        </a:ln>
                        <a:solidFill>
                          <a:schemeClr val="tx1"/>
                        </a:solidFill>
                        <a:effectLst/>
                        <a:uLnTx/>
                        <a:uFillTx/>
                        <a:latin typeface="ＭＳ Ｐ明朝" panose="02020600040205080304" pitchFamily="18" charset="-128"/>
                        <a:ea typeface="ＭＳ Ｐ明朝" panose="02020600040205080304" pitchFamily="18" charset="-128"/>
                        <a:cs typeface="Meiryo UI" panose="020B0604030504040204" pitchFamily="50" charset="-128"/>
                      </a:endParaRPr>
                    </a:p>
                    <a:p>
                      <a:pPr marL="72000" marR="0" indent="-457200" algn="l" defTabSz="914400" rtl="0" eaLnBrk="1" fontAlgn="auto" latinLnBrk="0" hangingPunct="1">
                        <a:lnSpc>
                          <a:spcPct val="100000"/>
                        </a:lnSpc>
                        <a:spcBef>
                          <a:spcPts val="0"/>
                        </a:spcBef>
                        <a:spcAft>
                          <a:spcPts val="0"/>
                        </a:spcAft>
                        <a:buClrTx/>
                        <a:buSzTx/>
                        <a:buFontTx/>
                        <a:buNone/>
                        <a:tabLst/>
                        <a:defRPr/>
                      </a:pPr>
                      <a:r>
                        <a:rPr kumimoji="1" lang="ja-JP" altLang="en-US" sz="900" b="0" i="0" u="none" strike="noStrike" kern="100" cap="none" spc="0" normalizeH="0" baseline="0" noProof="0" dirty="0" smtClean="0">
                          <a:ln>
                            <a:noFill/>
                          </a:ln>
                          <a:solidFill>
                            <a:schemeClr val="tx1"/>
                          </a:solidFill>
                          <a:effectLst/>
                          <a:uLnTx/>
                          <a:uFillTx/>
                          <a:latin typeface="ＭＳ Ｐ明朝" panose="02020600040205080304" pitchFamily="18" charset="-128"/>
                          <a:ea typeface="ＭＳ Ｐ明朝" panose="02020600040205080304" pitchFamily="18" charset="-128"/>
                          <a:cs typeface="Meiryo UI" panose="020B0604030504040204" pitchFamily="50" charset="-128"/>
                        </a:rPr>
                        <a:t>　　望（</a:t>
                      </a:r>
                      <a:r>
                        <a:rPr kumimoji="1" lang="en-US" altLang="ja-JP" sz="900" b="0" i="0" u="none" strike="noStrike" kern="100" cap="none" spc="0" normalizeH="0" baseline="0" noProof="0" dirty="0" smtClean="0">
                          <a:ln>
                            <a:noFill/>
                          </a:ln>
                          <a:solidFill>
                            <a:schemeClr val="tx1"/>
                          </a:solidFill>
                          <a:effectLst/>
                          <a:uLnTx/>
                          <a:uFillTx/>
                          <a:latin typeface="ＭＳ Ｐ明朝" panose="02020600040205080304" pitchFamily="18" charset="-128"/>
                          <a:ea typeface="ＭＳ Ｐ明朝" panose="02020600040205080304" pitchFamily="18" charset="-128"/>
                          <a:cs typeface="Meiryo UI" panose="020B0604030504040204" pitchFamily="50" charset="-128"/>
                        </a:rPr>
                        <a:t>5</a:t>
                      </a:r>
                      <a:r>
                        <a:rPr kumimoji="1" lang="ja-JP" altLang="en-US" sz="900" b="0" i="0" u="none" strike="noStrike" kern="100" cap="none" spc="0" normalizeH="0" baseline="0" noProof="0" dirty="0" smtClean="0">
                          <a:ln>
                            <a:noFill/>
                          </a:ln>
                          <a:solidFill>
                            <a:schemeClr val="tx1"/>
                          </a:solidFill>
                          <a:effectLst/>
                          <a:uLnTx/>
                          <a:uFillTx/>
                          <a:latin typeface="ＭＳ Ｐ明朝" panose="02020600040205080304" pitchFamily="18" charset="-128"/>
                          <a:ea typeface="ＭＳ Ｐ明朝" panose="02020600040205080304" pitchFamily="18" charset="-128"/>
                          <a:cs typeface="Meiryo UI" panose="020B0604030504040204" pitchFamily="50" charset="-128"/>
                        </a:rPr>
                        <a:t>月）及び大阪府・三重県・</a:t>
                      </a:r>
                      <a:endParaRPr kumimoji="1" lang="en-US" altLang="ja-JP" sz="900" b="0" i="0" u="none" strike="noStrike" kern="100" cap="none" spc="0" normalizeH="0" baseline="0" noProof="0" dirty="0" smtClean="0">
                        <a:ln>
                          <a:noFill/>
                        </a:ln>
                        <a:solidFill>
                          <a:schemeClr val="tx1"/>
                        </a:solidFill>
                        <a:effectLst/>
                        <a:uLnTx/>
                        <a:uFillTx/>
                        <a:latin typeface="ＭＳ Ｐ明朝" panose="02020600040205080304" pitchFamily="18" charset="-128"/>
                        <a:ea typeface="ＭＳ Ｐ明朝" panose="02020600040205080304" pitchFamily="18" charset="-128"/>
                        <a:cs typeface="Meiryo UI" panose="020B0604030504040204" pitchFamily="50" charset="-128"/>
                      </a:endParaRPr>
                    </a:p>
                    <a:p>
                      <a:pPr marL="72000" marR="0" indent="-457200" algn="l" defTabSz="914400" rtl="0" eaLnBrk="1" fontAlgn="auto" latinLnBrk="0" hangingPunct="1">
                        <a:lnSpc>
                          <a:spcPct val="100000"/>
                        </a:lnSpc>
                        <a:spcBef>
                          <a:spcPts val="0"/>
                        </a:spcBef>
                        <a:spcAft>
                          <a:spcPts val="0"/>
                        </a:spcAft>
                        <a:buClrTx/>
                        <a:buSzTx/>
                        <a:buFontTx/>
                        <a:buNone/>
                        <a:tabLst/>
                        <a:defRPr/>
                      </a:pPr>
                      <a:r>
                        <a:rPr kumimoji="1" lang="ja-JP" altLang="en-US" sz="900" b="0" i="0" u="none" strike="noStrike" kern="100" cap="none" spc="0" normalizeH="0" baseline="0" noProof="0" dirty="0" smtClean="0">
                          <a:ln>
                            <a:noFill/>
                          </a:ln>
                          <a:solidFill>
                            <a:schemeClr val="tx1"/>
                          </a:solidFill>
                          <a:effectLst/>
                          <a:uLnTx/>
                          <a:uFillTx/>
                          <a:latin typeface="ＭＳ Ｐ明朝" panose="02020600040205080304" pitchFamily="18" charset="-128"/>
                          <a:ea typeface="ＭＳ Ｐ明朝" panose="02020600040205080304" pitchFamily="18" charset="-128"/>
                          <a:cs typeface="Meiryo UI" panose="020B0604030504040204" pitchFamily="50" charset="-128"/>
                        </a:rPr>
                        <a:t>　　奈良県による首相への要望（</a:t>
                      </a:r>
                      <a:r>
                        <a:rPr kumimoji="1" lang="en-US" altLang="ja-JP" sz="900" b="0" i="0" u="none" strike="noStrike" kern="100" cap="none" spc="0" normalizeH="0" baseline="0" noProof="0" dirty="0" smtClean="0">
                          <a:ln>
                            <a:noFill/>
                          </a:ln>
                          <a:solidFill>
                            <a:schemeClr val="tx1"/>
                          </a:solidFill>
                          <a:effectLst/>
                          <a:uLnTx/>
                          <a:uFillTx/>
                          <a:latin typeface="ＭＳ Ｐ明朝" panose="02020600040205080304" pitchFamily="18" charset="-128"/>
                          <a:ea typeface="ＭＳ Ｐ明朝" panose="02020600040205080304" pitchFamily="18" charset="-128"/>
                          <a:cs typeface="Meiryo UI" panose="020B0604030504040204" pitchFamily="50" charset="-128"/>
                        </a:rPr>
                        <a:t>6</a:t>
                      </a:r>
                      <a:r>
                        <a:rPr kumimoji="1" lang="ja-JP" altLang="en-US" sz="900" b="0" i="0" u="none" strike="noStrike" kern="100" cap="none" spc="0" normalizeH="0" baseline="0" noProof="0" dirty="0" smtClean="0">
                          <a:ln>
                            <a:noFill/>
                          </a:ln>
                          <a:solidFill>
                            <a:schemeClr val="tx1"/>
                          </a:solidFill>
                          <a:effectLst/>
                          <a:uLnTx/>
                          <a:uFillTx/>
                          <a:latin typeface="ＭＳ Ｐ明朝" panose="02020600040205080304" pitchFamily="18" charset="-128"/>
                          <a:ea typeface="ＭＳ Ｐ明朝" panose="02020600040205080304" pitchFamily="18" charset="-128"/>
                          <a:cs typeface="Meiryo UI" panose="020B0604030504040204" pitchFamily="50" charset="-128"/>
                        </a:rPr>
                        <a:t>月）</a:t>
                      </a:r>
                      <a:endParaRPr kumimoji="1" lang="en-US" altLang="ja-JP" sz="900" b="0" i="0" u="none" strike="noStrike" kern="100" cap="none" spc="0" normalizeH="0" baseline="0" noProof="0" dirty="0" smtClean="0">
                        <a:ln>
                          <a:noFill/>
                        </a:ln>
                        <a:solidFill>
                          <a:schemeClr val="tx1"/>
                        </a:solidFill>
                        <a:effectLst/>
                        <a:uLnTx/>
                        <a:uFillTx/>
                        <a:latin typeface="ＭＳ Ｐ明朝" panose="02020600040205080304" pitchFamily="18" charset="-128"/>
                        <a:ea typeface="ＭＳ Ｐ明朝" panose="02020600040205080304" pitchFamily="18" charset="-128"/>
                        <a:cs typeface="Meiryo UI" panose="020B0604030504040204" pitchFamily="50" charset="-128"/>
                      </a:endParaRPr>
                    </a:p>
                    <a:p>
                      <a:pPr marL="72000" indent="-457200" algn="l">
                        <a:lnSpc>
                          <a:spcPct val="100000"/>
                        </a:lnSpc>
                        <a:spcAft>
                          <a:spcPts val="0"/>
                        </a:spcAft>
                      </a:pPr>
                      <a:endParaRPr kumimoji="1" lang="en-US" altLang="ja-JP" sz="900" b="0" i="0" u="none" strike="noStrike" kern="100" cap="none" spc="0" normalizeH="0" baseline="0" noProof="0" dirty="0" smtClean="0">
                        <a:ln>
                          <a:noFill/>
                        </a:ln>
                        <a:solidFill>
                          <a:schemeClr val="tx1"/>
                        </a:solidFill>
                        <a:effectLst/>
                        <a:uLnTx/>
                        <a:uFillTx/>
                        <a:latin typeface="ＭＳ Ｐ明朝" panose="02020600040205080304" pitchFamily="18" charset="-128"/>
                        <a:ea typeface="ＭＳ Ｐ明朝" panose="02020600040205080304" pitchFamily="18" charset="-128"/>
                        <a:cs typeface="Meiryo UI" panose="020B0604030504040204" pitchFamily="50" charset="-128"/>
                      </a:endParaRPr>
                    </a:p>
                    <a:p>
                      <a:pPr marL="72000" marR="0" indent="-457200" algn="l" defTabSz="914400" rtl="0" eaLnBrk="1" fontAlgn="auto" latinLnBrk="0" hangingPunct="1">
                        <a:lnSpc>
                          <a:spcPct val="100000"/>
                        </a:lnSpc>
                        <a:spcBef>
                          <a:spcPts val="0"/>
                        </a:spcBef>
                        <a:spcAft>
                          <a:spcPts val="0"/>
                        </a:spcAft>
                        <a:buClrTx/>
                        <a:buSzTx/>
                        <a:buFontTx/>
                        <a:buNone/>
                        <a:tabLst/>
                        <a:defRPr/>
                      </a:pPr>
                      <a:r>
                        <a:rPr kumimoji="1" lang="ja-JP" altLang="en-US" sz="900" b="0" i="0" u="none" strike="noStrike" kern="100" cap="none" spc="0" normalizeH="0" baseline="0" noProof="0" dirty="0" smtClean="0">
                          <a:ln>
                            <a:noFill/>
                          </a:ln>
                          <a:solidFill>
                            <a:schemeClr val="tx1"/>
                          </a:solidFill>
                          <a:effectLst/>
                          <a:uLnTx/>
                          <a:uFillTx/>
                          <a:latin typeface="ＭＳ Ｐ明朝" panose="02020600040205080304" pitchFamily="18" charset="-128"/>
                          <a:ea typeface="ＭＳ Ｐ明朝" panose="02020600040205080304" pitchFamily="18" charset="-128"/>
                          <a:cs typeface="Meiryo UI" panose="020B0604030504040204" pitchFamily="50" charset="-128"/>
                        </a:rPr>
                        <a:t>   ・淀川左岸線延伸部の早期整備に</a:t>
                      </a:r>
                      <a:endParaRPr kumimoji="1" lang="en-US" altLang="ja-JP" sz="900" b="0" i="0" u="none" strike="noStrike" kern="100" cap="none" spc="0" normalizeH="0" baseline="0" noProof="0" dirty="0" smtClean="0">
                        <a:ln>
                          <a:noFill/>
                        </a:ln>
                        <a:solidFill>
                          <a:schemeClr val="tx1"/>
                        </a:solidFill>
                        <a:effectLst/>
                        <a:uLnTx/>
                        <a:uFillTx/>
                        <a:latin typeface="ＭＳ Ｐ明朝" panose="02020600040205080304" pitchFamily="18" charset="-128"/>
                        <a:ea typeface="ＭＳ Ｐ明朝" panose="02020600040205080304" pitchFamily="18" charset="-128"/>
                        <a:cs typeface="Meiryo UI" panose="020B0604030504040204" pitchFamily="50" charset="-128"/>
                      </a:endParaRPr>
                    </a:p>
                    <a:p>
                      <a:pPr marL="72000" marR="0" indent="-457200" algn="l" defTabSz="914400" rtl="0" eaLnBrk="1" fontAlgn="auto" latinLnBrk="0" hangingPunct="1">
                        <a:lnSpc>
                          <a:spcPct val="100000"/>
                        </a:lnSpc>
                        <a:spcBef>
                          <a:spcPts val="0"/>
                        </a:spcBef>
                        <a:spcAft>
                          <a:spcPts val="0"/>
                        </a:spcAft>
                        <a:buClrTx/>
                        <a:buSzTx/>
                        <a:buFontTx/>
                        <a:buNone/>
                        <a:tabLst/>
                        <a:defRPr/>
                      </a:pPr>
                      <a:r>
                        <a:rPr kumimoji="1" lang="en-US" altLang="ja-JP" sz="900" b="0" i="0" u="none" strike="noStrike" kern="100" cap="none" spc="0" normalizeH="0" baseline="0" noProof="0" dirty="0" smtClean="0">
                          <a:ln>
                            <a:noFill/>
                          </a:ln>
                          <a:solidFill>
                            <a:schemeClr val="tx1"/>
                          </a:solidFill>
                          <a:effectLst/>
                          <a:uLnTx/>
                          <a:uFillTx/>
                          <a:latin typeface="ＭＳ Ｐ明朝" panose="02020600040205080304" pitchFamily="18" charset="-128"/>
                          <a:ea typeface="ＭＳ Ｐ明朝" panose="02020600040205080304" pitchFamily="18" charset="-128"/>
                          <a:cs typeface="Meiryo UI" panose="020B0604030504040204" pitchFamily="50" charset="-128"/>
                        </a:rPr>
                        <a:t>    </a:t>
                      </a:r>
                      <a:r>
                        <a:rPr kumimoji="1" lang="ja-JP" altLang="en-US" sz="900" b="0" i="0" u="none" strike="noStrike" kern="100" cap="none" spc="0" normalizeH="0" baseline="0" noProof="0" dirty="0" smtClean="0">
                          <a:ln>
                            <a:noFill/>
                          </a:ln>
                          <a:solidFill>
                            <a:schemeClr val="tx1"/>
                          </a:solidFill>
                          <a:effectLst/>
                          <a:uLnTx/>
                          <a:uFillTx/>
                          <a:latin typeface="ＭＳ Ｐ明朝" panose="02020600040205080304" pitchFamily="18" charset="-128"/>
                          <a:ea typeface="ＭＳ Ｐ明朝" panose="02020600040205080304" pitchFamily="18" charset="-128"/>
                          <a:cs typeface="Meiryo UI" panose="020B0604030504040204" pitchFamily="50" charset="-128"/>
                        </a:rPr>
                        <a:t>係る要望 </a:t>
                      </a:r>
                      <a:r>
                        <a:rPr kumimoji="1" lang="en-US" altLang="ja-JP" sz="900" b="0" i="0" u="none" strike="noStrike" kern="100" cap="none" spc="0" normalizeH="0" baseline="0" noProof="0" dirty="0" smtClean="0">
                          <a:ln>
                            <a:noFill/>
                          </a:ln>
                          <a:solidFill>
                            <a:schemeClr val="tx1"/>
                          </a:solidFill>
                          <a:effectLst/>
                          <a:uLnTx/>
                          <a:uFillTx/>
                          <a:latin typeface="ＭＳ Ｐ明朝" panose="02020600040205080304" pitchFamily="18" charset="-128"/>
                          <a:ea typeface="ＭＳ Ｐ明朝" panose="02020600040205080304" pitchFamily="18" charset="-128"/>
                          <a:cs typeface="Meiryo UI" panose="020B0604030504040204" pitchFamily="50" charset="-128"/>
                        </a:rPr>
                        <a:t>(8</a:t>
                      </a:r>
                      <a:r>
                        <a:rPr kumimoji="1" lang="ja-JP" altLang="en-US" sz="900" b="0" i="0" u="none" strike="noStrike" kern="100" cap="none" spc="0" normalizeH="0" baseline="0" noProof="0" dirty="0" smtClean="0">
                          <a:ln>
                            <a:noFill/>
                          </a:ln>
                          <a:solidFill>
                            <a:schemeClr val="tx1"/>
                          </a:solidFill>
                          <a:effectLst/>
                          <a:uLnTx/>
                          <a:uFillTx/>
                          <a:latin typeface="ＭＳ Ｐ明朝" panose="02020600040205080304" pitchFamily="18" charset="-128"/>
                          <a:ea typeface="ＭＳ Ｐ明朝" panose="02020600040205080304" pitchFamily="18" charset="-128"/>
                          <a:cs typeface="Meiryo UI" panose="020B0604030504040204" pitchFamily="50" charset="-128"/>
                        </a:rPr>
                        <a:t>月、</a:t>
                      </a:r>
                      <a:r>
                        <a:rPr kumimoji="1" lang="en-US" altLang="ja-JP" sz="900" b="0" i="0" u="none" strike="noStrike" kern="100" cap="none" spc="0" normalizeH="0" baseline="0" noProof="0" dirty="0" smtClean="0">
                          <a:ln>
                            <a:noFill/>
                          </a:ln>
                          <a:solidFill>
                            <a:schemeClr val="tx1"/>
                          </a:solidFill>
                          <a:effectLst/>
                          <a:uLnTx/>
                          <a:uFillTx/>
                          <a:latin typeface="ＭＳ Ｐ明朝" panose="02020600040205080304" pitchFamily="18" charset="-128"/>
                          <a:ea typeface="ＭＳ Ｐ明朝" panose="02020600040205080304" pitchFamily="18" charset="-128"/>
                          <a:cs typeface="Meiryo UI" panose="020B0604030504040204" pitchFamily="50" charset="-128"/>
                        </a:rPr>
                        <a:t>10</a:t>
                      </a:r>
                      <a:r>
                        <a:rPr kumimoji="1" lang="ja-JP" altLang="en-US" sz="900" b="0" i="0" u="none" strike="noStrike" kern="100" cap="none" spc="0" normalizeH="0" baseline="0" noProof="0" dirty="0" smtClean="0">
                          <a:ln>
                            <a:noFill/>
                          </a:ln>
                          <a:solidFill>
                            <a:schemeClr val="tx1"/>
                          </a:solidFill>
                          <a:effectLst/>
                          <a:uLnTx/>
                          <a:uFillTx/>
                          <a:latin typeface="ＭＳ Ｐ明朝" panose="02020600040205080304" pitchFamily="18" charset="-128"/>
                          <a:ea typeface="ＭＳ Ｐ明朝" panose="02020600040205080304" pitchFamily="18" charset="-128"/>
                          <a:cs typeface="Meiryo UI" panose="020B0604030504040204" pitchFamily="50" charset="-128"/>
                        </a:rPr>
                        <a:t>月、</a:t>
                      </a:r>
                      <a:r>
                        <a:rPr kumimoji="1" lang="en-US" altLang="ja-JP" sz="900" b="0" i="0" u="none" strike="noStrike" kern="100" cap="none" spc="0" normalizeH="0" baseline="0" noProof="0" dirty="0" smtClean="0">
                          <a:ln>
                            <a:noFill/>
                          </a:ln>
                          <a:solidFill>
                            <a:schemeClr val="tx1"/>
                          </a:solidFill>
                          <a:effectLst/>
                          <a:uLnTx/>
                          <a:uFillTx/>
                          <a:latin typeface="ＭＳ Ｐ明朝" panose="02020600040205080304" pitchFamily="18" charset="-128"/>
                          <a:ea typeface="ＭＳ Ｐ明朝" panose="02020600040205080304" pitchFamily="18" charset="-128"/>
                          <a:cs typeface="Meiryo UI" panose="020B0604030504040204" pitchFamily="50" charset="-128"/>
                        </a:rPr>
                        <a:t>11</a:t>
                      </a:r>
                      <a:r>
                        <a:rPr kumimoji="1" lang="ja-JP" altLang="en-US" sz="900" b="0" i="0" u="none" strike="noStrike" kern="100" cap="none" spc="0" normalizeH="0" baseline="0" noProof="0" dirty="0" smtClean="0">
                          <a:ln>
                            <a:noFill/>
                          </a:ln>
                          <a:solidFill>
                            <a:schemeClr val="tx1"/>
                          </a:solidFill>
                          <a:effectLst/>
                          <a:uLnTx/>
                          <a:uFillTx/>
                          <a:latin typeface="ＭＳ Ｐ明朝" panose="02020600040205080304" pitchFamily="18" charset="-128"/>
                          <a:ea typeface="ＭＳ Ｐ明朝" panose="02020600040205080304" pitchFamily="18" charset="-128"/>
                          <a:cs typeface="Meiryo UI" panose="020B0604030504040204" pitchFamily="50" charset="-128"/>
                        </a:rPr>
                        <a:t>月）</a:t>
                      </a:r>
                      <a:endParaRPr kumimoji="1" lang="en-US" altLang="ja-JP" sz="900" b="0" i="0" u="none" strike="noStrike" kern="100" cap="none" spc="0" normalizeH="0" baseline="0" noProof="0" dirty="0" smtClean="0">
                        <a:ln>
                          <a:noFill/>
                        </a:ln>
                        <a:solidFill>
                          <a:schemeClr val="tx1"/>
                        </a:solidFill>
                        <a:effectLst/>
                        <a:uLnTx/>
                        <a:uFillTx/>
                        <a:latin typeface="ＭＳ Ｐ明朝" panose="02020600040205080304" pitchFamily="18" charset="-128"/>
                        <a:ea typeface="ＭＳ Ｐ明朝" panose="02020600040205080304" pitchFamily="18" charset="-128"/>
                        <a:cs typeface="Meiryo UI" panose="020B0604030504040204" pitchFamily="50" charset="-128"/>
                      </a:endParaRPr>
                    </a:p>
                    <a:p>
                      <a:pPr marL="72000" indent="-457200" algn="l">
                        <a:lnSpc>
                          <a:spcPct val="100000"/>
                        </a:lnSpc>
                        <a:spcAft>
                          <a:spcPts val="0"/>
                        </a:spcAft>
                      </a:pPr>
                      <a:endParaRPr kumimoji="1" lang="en-US" altLang="ja-JP" sz="900" b="0" i="0" u="none" strike="noStrike" kern="100" cap="none" spc="0" normalizeH="0" baseline="0" noProof="0" dirty="0" smtClean="0">
                        <a:ln>
                          <a:noFill/>
                        </a:ln>
                        <a:solidFill>
                          <a:schemeClr val="tx1"/>
                        </a:solidFill>
                        <a:effectLst/>
                        <a:uLnTx/>
                        <a:uFillTx/>
                        <a:latin typeface="ＭＳ Ｐ明朝" panose="02020600040205080304" pitchFamily="18" charset="-128"/>
                        <a:ea typeface="ＭＳ Ｐ明朝" panose="02020600040205080304" pitchFamily="18" charset="-128"/>
                        <a:cs typeface="Meiryo UI" panose="020B0604030504040204" pitchFamily="50" charset="-128"/>
                      </a:endParaRPr>
                    </a:p>
                    <a:p>
                      <a:pPr marL="72000" indent="-457200" algn="l">
                        <a:lnSpc>
                          <a:spcPct val="100000"/>
                        </a:lnSpc>
                        <a:spcAft>
                          <a:spcPts val="0"/>
                        </a:spcAft>
                      </a:pPr>
                      <a:r>
                        <a:rPr kumimoji="1" lang="ja-JP" altLang="en-US" sz="900" b="0" i="0" u="none" strike="noStrike" kern="100" cap="none" spc="0" normalizeH="0" baseline="0" noProof="0" dirty="0" smtClean="0">
                          <a:ln>
                            <a:noFill/>
                          </a:ln>
                          <a:solidFill>
                            <a:schemeClr val="tx1"/>
                          </a:solidFill>
                          <a:effectLst/>
                          <a:uLnTx/>
                          <a:uFillTx/>
                          <a:latin typeface="ＭＳ Ｐ明朝" panose="02020600040205080304" pitchFamily="18" charset="-128"/>
                          <a:ea typeface="ＭＳ Ｐ明朝" panose="02020600040205080304" pitchFamily="18" charset="-128"/>
                          <a:cs typeface="Meiryo UI" panose="020B0604030504040204" pitchFamily="50" charset="-128"/>
                        </a:rPr>
                        <a:t>　  など</a:t>
                      </a:r>
                      <a:endParaRPr kumimoji="1" lang="en-US" altLang="ja-JP" sz="900" b="0" i="0" u="none" strike="noStrike" kern="100" cap="none" spc="0" normalizeH="0" baseline="0" noProof="0" dirty="0" smtClean="0">
                        <a:ln>
                          <a:noFill/>
                        </a:ln>
                        <a:solidFill>
                          <a:schemeClr val="tx1"/>
                        </a:solidFill>
                        <a:effectLst/>
                        <a:uLnTx/>
                        <a:uFillTx/>
                        <a:latin typeface="ＭＳ Ｐ明朝" panose="02020600040205080304" pitchFamily="18" charset="-128"/>
                        <a:ea typeface="ＭＳ Ｐ明朝" panose="02020600040205080304" pitchFamily="18" charset="-128"/>
                        <a:cs typeface="Meiryo UI" panose="020B0604030504040204" pitchFamily="50" charset="-128"/>
                      </a:endParaRPr>
                    </a:p>
                  </a:txBody>
                  <a:tcPr marL="41784" marR="41784" marT="28020" marB="2802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72000" indent="-457200" algn="l">
                        <a:lnSpc>
                          <a:spcPct val="100000"/>
                        </a:lnSpc>
                        <a:spcAft>
                          <a:spcPts val="0"/>
                        </a:spcAft>
                      </a:pPr>
                      <a:r>
                        <a:rPr lang="en-US" sz="9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a:t>
                      </a:r>
                      <a:endParaRPr lang="ja-JP" sz="9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r>
                        <a:rPr lang="en-US" sz="9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a:t>
                      </a:r>
                      <a:endParaRPr lang="ja-JP" sz="9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41784" marR="41784" marT="28020" marB="2802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6000" indent="-457200" algn="just">
                        <a:lnSpc>
                          <a:spcPct val="100000"/>
                        </a:lnSpc>
                        <a:spcAft>
                          <a:spcPts val="0"/>
                        </a:spcAft>
                      </a:pPr>
                      <a:endParaRPr lang="ja-JP" sz="9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41784" marR="41784" marT="28020" marB="2802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872208">
                <a:tc>
                  <a:txBody>
                    <a:bodyPr/>
                    <a:lstStyle/>
                    <a:p>
                      <a:pPr algn="just">
                        <a:lnSpc>
                          <a:spcPct val="100000"/>
                        </a:lnSpc>
                        <a:spcAft>
                          <a:spcPts val="0"/>
                        </a:spcAft>
                      </a:pPr>
                      <a:r>
                        <a:rPr lang="ja-JP" sz="9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関西広域連合を通じた連携</a:t>
                      </a:r>
                      <a:r>
                        <a:rPr 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強化</a:t>
                      </a:r>
                      <a:endParaRPr lang="en-US"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algn="just">
                        <a:lnSpc>
                          <a:spcPct val="100000"/>
                        </a:lnSpc>
                        <a:spcAft>
                          <a:spcPts val="0"/>
                        </a:spcAft>
                      </a:pPr>
                      <a:r>
                        <a:rPr lang="ja-JP" altLang="en-US"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（本文</a:t>
                      </a:r>
                      <a:r>
                        <a:rPr lang="en-US"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P44</a:t>
                      </a:r>
                      <a:r>
                        <a:rPr lang="ja-JP" altLang="en-US"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a:t>
                      </a:r>
                      <a:endParaRPr lang="ja-JP" sz="9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41784" marR="41784" marT="28020" marB="2802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133350" algn="just">
                        <a:lnSpc>
                          <a:spcPct val="100000"/>
                        </a:lnSpc>
                        <a:spcAft>
                          <a:spcPts val="0"/>
                        </a:spcAft>
                      </a:pPr>
                      <a:r>
                        <a:rPr lang="ja-JP" sz="9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関西広域連合を通じ、広域で担う新たな事務の拡充をめざすことにより、広域課題への対応の強化を図ります。</a:t>
                      </a:r>
                    </a:p>
                    <a:p>
                      <a:pPr indent="133350" algn="just">
                        <a:lnSpc>
                          <a:spcPct val="100000"/>
                        </a:lnSpc>
                        <a:spcAft>
                          <a:spcPts val="0"/>
                        </a:spcAft>
                      </a:pPr>
                      <a:r>
                        <a:rPr lang="ja-JP" sz="9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また、国に対し、関西広域連合を受け皿とする国出先機関の事務・権限の移譲（丸ごと移管）を引き続き要求していきます。</a:t>
                      </a:r>
                    </a:p>
                  </a:txBody>
                  <a:tcPr marL="41784" marR="41784" marT="28020" marB="2802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0000"/>
                        </a:lnSpc>
                        <a:spcAft>
                          <a:spcPts val="0"/>
                        </a:spcAft>
                      </a:pPr>
                      <a:r>
                        <a:rPr lang="ja-JP" sz="9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政策企画部</a:t>
                      </a:r>
                    </a:p>
                    <a:p>
                      <a:pPr algn="just">
                        <a:lnSpc>
                          <a:spcPct val="100000"/>
                        </a:lnSpc>
                        <a:spcAft>
                          <a:spcPts val="0"/>
                        </a:spcAft>
                      </a:pPr>
                      <a:r>
                        <a:rPr lang="ja-JP" sz="9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企画室</a:t>
                      </a:r>
                    </a:p>
                  </a:txBody>
                  <a:tcPr marL="41784" marR="41784" marT="28020" marB="2802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72000" indent="-457200" algn="l">
                        <a:lnSpc>
                          <a:spcPct val="100000"/>
                        </a:lnSpc>
                        <a:spcAft>
                          <a:spcPts val="0"/>
                        </a:spcAft>
                      </a:pPr>
                      <a:r>
                        <a:rPr lang="en-US" sz="9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a:t>
                      </a:r>
                      <a:r>
                        <a:rPr lang="ja-JP" sz="900" u="none"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a:t>
                      </a:r>
                      <a:r>
                        <a:rPr lang="ja-JP" sz="900" u="none"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広域課題への対応）</a:t>
                      </a:r>
                    </a:p>
                    <a:p>
                      <a:pPr marL="72000" marR="0" indent="-457200" algn="l" defTabSz="914400" rtl="0" eaLnBrk="1" fontAlgn="auto" latinLnBrk="0" hangingPunct="1">
                        <a:lnSpc>
                          <a:spcPct val="100000"/>
                        </a:lnSpc>
                        <a:spcBef>
                          <a:spcPts val="0"/>
                        </a:spcBef>
                        <a:spcAft>
                          <a:spcPts val="0"/>
                        </a:spcAft>
                        <a:buClrTx/>
                        <a:buSzTx/>
                        <a:buFontTx/>
                        <a:buNone/>
                        <a:tabLst/>
                        <a:defRPr/>
                      </a:pPr>
                      <a:r>
                        <a:rPr lang="ja-JP" altLang="ja-JP" sz="900" u="none"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a:t>
                      </a:r>
                      <a:r>
                        <a:rPr lang="ja-JP" altLang="en-US" sz="900" u="none"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執行体制の強化</a:t>
                      </a:r>
                      <a:endParaRPr lang="en-US" altLang="ja-JP" sz="900" u="none"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marR="0" indent="-457200" algn="l" defTabSz="914400" rtl="0" eaLnBrk="1" fontAlgn="auto" latinLnBrk="0" hangingPunct="1">
                        <a:lnSpc>
                          <a:spcPct val="100000"/>
                        </a:lnSpc>
                        <a:spcBef>
                          <a:spcPts val="0"/>
                        </a:spcBef>
                        <a:spcAft>
                          <a:spcPts val="0"/>
                        </a:spcAft>
                        <a:buClrTx/>
                        <a:buSzTx/>
                        <a:buFontTx/>
                        <a:buNone/>
                        <a:tabLst/>
                        <a:defRPr/>
                      </a:pPr>
                      <a:r>
                        <a:rPr lang="ja-JP" altLang="en-US" sz="900" u="none" kern="1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rPr>
                        <a:t>⇒・奈良県が関西広域連合に正式</a:t>
                      </a:r>
                      <a:endParaRPr lang="en-US" altLang="ja-JP" sz="900" u="none" kern="1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endParaRPr>
                    </a:p>
                    <a:p>
                      <a:pPr marL="72000" marR="0" indent="-457200" algn="l" defTabSz="914400" rtl="0" eaLnBrk="1" fontAlgn="auto" latinLnBrk="0" hangingPunct="1">
                        <a:lnSpc>
                          <a:spcPct val="100000"/>
                        </a:lnSpc>
                        <a:spcBef>
                          <a:spcPts val="0"/>
                        </a:spcBef>
                        <a:spcAft>
                          <a:spcPts val="0"/>
                        </a:spcAft>
                        <a:buClrTx/>
                        <a:buSzTx/>
                        <a:buFontTx/>
                        <a:buNone/>
                        <a:tabLst/>
                        <a:defRPr/>
                      </a:pPr>
                      <a:r>
                        <a:rPr lang="ja-JP" altLang="en-US" sz="900" u="none" kern="1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rPr>
                        <a:t>　　加入</a:t>
                      </a:r>
                      <a:endParaRPr lang="en-US" altLang="ja-JP" sz="900" u="none" kern="1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endParaRPr>
                    </a:p>
                    <a:p>
                      <a:pPr marL="72000" marR="0" indent="-457200" algn="l" defTabSz="914400" rtl="0" eaLnBrk="1" fontAlgn="auto" latinLnBrk="0" hangingPunct="1">
                        <a:lnSpc>
                          <a:spcPct val="100000"/>
                        </a:lnSpc>
                        <a:spcBef>
                          <a:spcPts val="0"/>
                        </a:spcBef>
                        <a:spcAft>
                          <a:spcPts val="0"/>
                        </a:spcAft>
                        <a:buClrTx/>
                        <a:buSzTx/>
                        <a:buFontTx/>
                        <a:buNone/>
                        <a:tabLst/>
                        <a:defRPr/>
                      </a:pPr>
                      <a:r>
                        <a:rPr lang="ja-JP" altLang="en-US" sz="900" u="none" kern="100" baseline="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rPr>
                        <a:t>   </a:t>
                      </a:r>
                      <a:r>
                        <a:rPr lang="ja-JP" altLang="en-US" sz="900" u="none" kern="1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rPr>
                        <a:t>・</a:t>
                      </a:r>
                      <a:r>
                        <a:rPr lang="en-US" altLang="ja-JP" sz="900" u="none" kern="1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rPr>
                        <a:t>7</a:t>
                      </a:r>
                      <a:r>
                        <a:rPr lang="ja-JP" altLang="en-US" sz="900" u="none" kern="1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rPr>
                        <a:t>分野の広域事務に追加して広域</a:t>
                      </a:r>
                      <a:endParaRPr lang="en-US" altLang="ja-JP" sz="900" u="none" kern="1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endParaRPr>
                    </a:p>
                    <a:p>
                      <a:pPr marL="72000" marR="0" indent="-457200" algn="l" defTabSz="914400" rtl="0" eaLnBrk="1" fontAlgn="auto" latinLnBrk="0" hangingPunct="1">
                        <a:lnSpc>
                          <a:spcPct val="100000"/>
                        </a:lnSpc>
                        <a:spcBef>
                          <a:spcPts val="0"/>
                        </a:spcBef>
                        <a:spcAft>
                          <a:spcPts val="0"/>
                        </a:spcAft>
                        <a:buClrTx/>
                        <a:buSzTx/>
                        <a:buFontTx/>
                        <a:buNone/>
                        <a:tabLst/>
                        <a:defRPr/>
                      </a:pPr>
                      <a:r>
                        <a:rPr lang="en-US" altLang="ja-JP" sz="900" u="none" kern="1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rPr>
                        <a:t>    </a:t>
                      </a:r>
                      <a:r>
                        <a:rPr lang="ja-JP" altLang="en-US" sz="900" u="none" kern="1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rPr>
                        <a:t>スポーツの振興に取り組む体制を</a:t>
                      </a:r>
                      <a:endParaRPr lang="en-US" altLang="ja-JP" sz="900" u="none" kern="1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endParaRPr>
                    </a:p>
                    <a:p>
                      <a:pPr marL="72000" marR="0" indent="-457200" algn="l" defTabSz="914400" rtl="0" eaLnBrk="1" fontAlgn="auto" latinLnBrk="0" hangingPunct="1">
                        <a:lnSpc>
                          <a:spcPct val="100000"/>
                        </a:lnSpc>
                        <a:spcBef>
                          <a:spcPts val="0"/>
                        </a:spcBef>
                        <a:spcAft>
                          <a:spcPts val="0"/>
                        </a:spcAft>
                        <a:buClrTx/>
                        <a:buSzTx/>
                        <a:buFontTx/>
                        <a:buNone/>
                        <a:tabLst/>
                        <a:defRPr/>
                      </a:pPr>
                      <a:r>
                        <a:rPr lang="ja-JP" altLang="en-US" sz="900" u="none" kern="1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rPr>
                        <a:t>　　整備</a:t>
                      </a:r>
                      <a:endParaRPr lang="en-US" altLang="ja-JP" sz="900" u="none" kern="1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endParaRPr>
                    </a:p>
                    <a:p>
                      <a:pPr marL="72000" indent="-457200" algn="l">
                        <a:lnSpc>
                          <a:spcPct val="100000"/>
                        </a:lnSpc>
                        <a:spcAft>
                          <a:spcPts val="0"/>
                        </a:spcAft>
                      </a:pPr>
                      <a:endParaRPr lang="en-US" altLang="ja-JP" sz="900" u="none"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endParaRPr lang="en-US" altLang="ja-JP" sz="900" u="none"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r>
                        <a:rPr lang="ja-JP" sz="900" u="none"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・広域連合へ持ち寄る新たな事務の検討</a:t>
                      </a:r>
                      <a:endParaRPr lang="en-US" altLang="ja-JP" sz="900" u="none" kern="1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endParaRPr>
                    </a:p>
                    <a:p>
                      <a:pPr marL="72000" marR="0" indent="-457200" algn="l" defTabSz="914400" rtl="0" eaLnBrk="1" fontAlgn="auto" latinLnBrk="0" hangingPunct="1">
                        <a:lnSpc>
                          <a:spcPct val="100000"/>
                        </a:lnSpc>
                        <a:spcBef>
                          <a:spcPts val="0"/>
                        </a:spcBef>
                        <a:spcAft>
                          <a:spcPts val="0"/>
                        </a:spcAft>
                        <a:buClrTx/>
                        <a:buSzTx/>
                        <a:buFontTx/>
                        <a:buNone/>
                        <a:tabLst/>
                        <a:defRPr/>
                      </a:pPr>
                      <a:endParaRPr lang="en-US"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marR="0" indent="-457200" algn="l" defTabSz="914400" rtl="0" eaLnBrk="1" fontAlgn="auto" latinLnBrk="0" hangingPunct="1">
                        <a:lnSpc>
                          <a:spcPct val="100000"/>
                        </a:lnSpc>
                        <a:spcBef>
                          <a:spcPts val="0"/>
                        </a:spcBef>
                        <a:spcAft>
                          <a:spcPts val="0"/>
                        </a:spcAft>
                        <a:buClrTx/>
                        <a:buSzTx/>
                        <a:buFontTx/>
                        <a:buNone/>
                        <a:tabLst/>
                        <a:defRPr/>
                      </a:pPr>
                      <a:endParaRPr lang="en-US"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marR="0" indent="-457200" algn="l" defTabSz="914400" rtl="0" eaLnBrk="1" fontAlgn="auto" latinLnBrk="0" hangingPunct="1">
                        <a:lnSpc>
                          <a:spcPct val="100000"/>
                        </a:lnSpc>
                        <a:spcBef>
                          <a:spcPts val="0"/>
                        </a:spcBef>
                        <a:spcAft>
                          <a:spcPts val="0"/>
                        </a:spcAft>
                        <a:buClrTx/>
                        <a:buSzTx/>
                        <a:buFontTx/>
                        <a:buNone/>
                        <a:tabLst/>
                        <a:defRPr/>
                      </a:pPr>
                      <a:endParaRPr lang="en-US"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marR="0" indent="-457200" algn="l" defTabSz="914400" rtl="0" eaLnBrk="1" fontAlgn="auto" latinLnBrk="0" hangingPunct="1">
                        <a:lnSpc>
                          <a:spcPct val="100000"/>
                        </a:lnSpc>
                        <a:spcBef>
                          <a:spcPts val="0"/>
                        </a:spcBef>
                        <a:spcAft>
                          <a:spcPts val="0"/>
                        </a:spcAft>
                        <a:buClrTx/>
                        <a:buSzTx/>
                        <a:buFontTx/>
                        <a:buNone/>
                        <a:tabLst/>
                        <a:defRPr/>
                      </a:pPr>
                      <a:endParaRPr lang="en-US"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marR="0" indent="-457200" algn="l" defTabSz="914400" rtl="0" eaLnBrk="1" fontAlgn="auto" latinLnBrk="0" hangingPunct="1">
                        <a:lnSpc>
                          <a:spcPct val="100000"/>
                        </a:lnSpc>
                        <a:spcBef>
                          <a:spcPts val="0"/>
                        </a:spcBef>
                        <a:spcAft>
                          <a:spcPts val="0"/>
                        </a:spcAft>
                        <a:buClrTx/>
                        <a:buSzTx/>
                        <a:buFontTx/>
                        <a:buNone/>
                        <a:tabLst/>
                        <a:defRPr/>
                      </a:pPr>
                      <a:endParaRPr lang="en-US"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41784" marR="41784" marT="28020" marB="2802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72000" marR="0" indent="-457200" algn="l" defTabSz="914400" rtl="0" eaLnBrk="1" fontAlgn="auto" latinLnBrk="0" hangingPunct="1">
                        <a:lnSpc>
                          <a:spcPct val="100000"/>
                        </a:lnSpc>
                        <a:spcBef>
                          <a:spcPts val="0"/>
                        </a:spcBef>
                        <a:spcAft>
                          <a:spcPts val="0"/>
                        </a:spcAft>
                        <a:buClrTx/>
                        <a:buSzTx/>
                        <a:buFontTx/>
                        <a:buNone/>
                        <a:tabLst/>
                        <a:defRPr/>
                      </a:pPr>
                      <a:endParaRPr lang="en-US" altLang="ja-JP" sz="900" kern="1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endParaRPr>
                    </a:p>
                    <a:p>
                      <a:pPr marL="72000" marR="0" indent="-457200" algn="l" defTabSz="914400" rtl="0" eaLnBrk="1" fontAlgn="auto" latinLnBrk="0" hangingPunct="1">
                        <a:lnSpc>
                          <a:spcPct val="100000"/>
                        </a:lnSpc>
                        <a:spcBef>
                          <a:spcPts val="0"/>
                        </a:spcBef>
                        <a:spcAft>
                          <a:spcPts val="0"/>
                        </a:spcAft>
                        <a:buClrTx/>
                        <a:buSzTx/>
                        <a:buFontTx/>
                        <a:buNone/>
                        <a:tabLst/>
                        <a:defRPr/>
                      </a:pPr>
                      <a:endParaRPr lang="en-US" altLang="ja-JP" sz="900" kern="1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endParaRPr>
                    </a:p>
                    <a:p>
                      <a:pPr marL="72000" marR="0" indent="-457200" algn="l" defTabSz="914400" rtl="0" eaLnBrk="1" fontAlgn="auto" latinLnBrk="0" hangingPunct="1">
                        <a:lnSpc>
                          <a:spcPct val="100000"/>
                        </a:lnSpc>
                        <a:spcBef>
                          <a:spcPts val="0"/>
                        </a:spcBef>
                        <a:spcAft>
                          <a:spcPts val="0"/>
                        </a:spcAft>
                        <a:buClrTx/>
                        <a:buSzTx/>
                        <a:buFontTx/>
                        <a:buNone/>
                        <a:tabLst/>
                        <a:defRPr/>
                      </a:pPr>
                      <a:r>
                        <a:rPr lang="ja-JP" altLang="en-US" sz="900" kern="1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rPr>
                        <a:t>　</a:t>
                      </a:r>
                      <a:endParaRPr lang="en-US" altLang="ja-JP" sz="900" u="sng" kern="1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endParaRPr>
                    </a:p>
                    <a:p>
                      <a:pPr marL="72000" marR="0" indent="-457200" algn="l" defTabSz="914400" rtl="0" eaLnBrk="1" fontAlgn="auto" latinLnBrk="0" hangingPunct="1">
                        <a:lnSpc>
                          <a:spcPct val="100000"/>
                        </a:lnSpc>
                        <a:spcBef>
                          <a:spcPts val="0"/>
                        </a:spcBef>
                        <a:spcAft>
                          <a:spcPts val="0"/>
                        </a:spcAft>
                        <a:buClrTx/>
                        <a:buSzTx/>
                        <a:buFontTx/>
                        <a:buNone/>
                        <a:tabLst/>
                        <a:defRPr/>
                      </a:pPr>
                      <a:endParaRPr lang="en-US"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endParaRPr lang="en-US" altLang="ja-JP" sz="900" u="sng"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endParaRPr lang="en-US" altLang="ja-JP" sz="900" u="sng"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endParaRPr lang="en-US" altLang="ja-JP" sz="900" u="sng"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endParaRPr lang="en-US" altLang="ja-JP" sz="900" u="sng"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endParaRPr lang="en-US" altLang="ja-JP" sz="900" u="sng"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endParaRPr lang="en-US" altLang="ja-JP" sz="900" u="sng"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endParaRPr lang="en-US" altLang="ja-JP" sz="900" u="sng"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r>
                        <a:rPr lang="ja-JP" altLang="en-US" sz="900" kern="100" dirty="0" smtClean="0">
                          <a:solidFill>
                            <a:schemeClr val="tx1"/>
                          </a:solidFill>
                          <a:latin typeface="ＭＳ Ｐ明朝" panose="02020600040205080304" pitchFamily="18" charset="-128"/>
                          <a:ea typeface="ＭＳ Ｐ明朝" panose="02020600040205080304" pitchFamily="18" charset="-128"/>
                          <a:cs typeface="Meiryo UI" panose="020B0604030504040204" pitchFamily="50" charset="-128"/>
                        </a:rPr>
                        <a:t>⇒・毒物劇物取扱者試験・登録販売</a:t>
                      </a:r>
                      <a:endParaRPr lang="en-US" altLang="ja-JP" sz="900" kern="100" dirty="0" smtClean="0">
                        <a:solidFill>
                          <a:schemeClr val="tx1"/>
                        </a:solidFill>
                        <a:latin typeface="ＭＳ Ｐ明朝" panose="02020600040205080304" pitchFamily="18" charset="-128"/>
                        <a:ea typeface="ＭＳ Ｐ明朝" panose="02020600040205080304" pitchFamily="18" charset="-128"/>
                        <a:cs typeface="Meiryo UI" panose="020B0604030504040204" pitchFamily="50" charset="-128"/>
                      </a:endParaRPr>
                    </a:p>
                    <a:p>
                      <a:r>
                        <a:rPr lang="ja-JP" altLang="en-US" sz="900" kern="100" dirty="0" smtClean="0">
                          <a:solidFill>
                            <a:schemeClr val="tx1"/>
                          </a:solidFill>
                          <a:latin typeface="ＭＳ Ｐ明朝" panose="02020600040205080304" pitchFamily="18" charset="-128"/>
                          <a:ea typeface="ＭＳ Ｐ明朝" panose="02020600040205080304" pitchFamily="18" charset="-128"/>
                          <a:cs typeface="Meiryo UI" panose="020B0604030504040204" pitchFamily="50" charset="-128"/>
                        </a:rPr>
                        <a:t>　　者試験（医薬品販売）について、</a:t>
                      </a:r>
                      <a:endParaRPr lang="en-US" altLang="ja-JP" sz="900" kern="100" dirty="0" smtClean="0">
                        <a:solidFill>
                          <a:schemeClr val="tx1"/>
                        </a:solidFill>
                        <a:latin typeface="ＭＳ Ｐ明朝" panose="02020600040205080304" pitchFamily="18" charset="-128"/>
                        <a:ea typeface="ＭＳ Ｐ明朝" panose="02020600040205080304" pitchFamily="18" charset="-128"/>
                        <a:cs typeface="Meiryo UI" panose="020B0604030504040204" pitchFamily="50" charset="-128"/>
                      </a:endParaRPr>
                    </a:p>
                    <a:p>
                      <a:r>
                        <a:rPr lang="ja-JP" altLang="en-US" sz="900" kern="100" dirty="0" smtClean="0">
                          <a:solidFill>
                            <a:schemeClr val="tx1"/>
                          </a:solidFill>
                          <a:latin typeface="ＭＳ Ｐ明朝" panose="02020600040205080304" pitchFamily="18" charset="-128"/>
                          <a:ea typeface="ＭＳ Ｐ明朝" panose="02020600040205080304" pitchFamily="18" charset="-128"/>
                          <a:cs typeface="Meiryo UI" panose="020B0604030504040204" pitchFamily="50" charset="-128"/>
                        </a:rPr>
                        <a:t>　　平成</a:t>
                      </a:r>
                      <a:r>
                        <a:rPr lang="en-US" altLang="ja-JP" sz="900" kern="100" dirty="0" smtClean="0">
                          <a:solidFill>
                            <a:schemeClr val="tx1"/>
                          </a:solidFill>
                          <a:latin typeface="ＭＳ Ｐ明朝" panose="02020600040205080304" pitchFamily="18" charset="-128"/>
                          <a:ea typeface="ＭＳ Ｐ明朝" panose="02020600040205080304" pitchFamily="18" charset="-128"/>
                          <a:cs typeface="Meiryo UI" panose="020B0604030504040204" pitchFamily="50" charset="-128"/>
                        </a:rPr>
                        <a:t>31</a:t>
                      </a:r>
                      <a:r>
                        <a:rPr lang="ja-JP" altLang="en-US" sz="900" kern="100" dirty="0" smtClean="0">
                          <a:solidFill>
                            <a:schemeClr val="tx1"/>
                          </a:solidFill>
                          <a:latin typeface="ＭＳ Ｐ明朝" panose="02020600040205080304" pitchFamily="18" charset="-128"/>
                          <a:ea typeface="ＭＳ Ｐ明朝" panose="02020600040205080304" pitchFamily="18" charset="-128"/>
                          <a:cs typeface="Meiryo UI" panose="020B0604030504040204" pitchFamily="50" charset="-128"/>
                        </a:rPr>
                        <a:t>年度に広域連合での試験</a:t>
                      </a:r>
                      <a:endParaRPr lang="en-US" altLang="ja-JP" sz="900" kern="100" dirty="0" smtClean="0">
                        <a:solidFill>
                          <a:schemeClr val="tx1"/>
                        </a:solidFill>
                        <a:latin typeface="ＭＳ Ｐ明朝" panose="02020600040205080304" pitchFamily="18" charset="-128"/>
                        <a:ea typeface="ＭＳ Ｐ明朝" panose="02020600040205080304" pitchFamily="18" charset="-128"/>
                        <a:cs typeface="Meiryo UI" panose="020B0604030504040204" pitchFamily="50" charset="-128"/>
                      </a:endParaRPr>
                    </a:p>
                    <a:p>
                      <a:r>
                        <a:rPr lang="ja-JP" altLang="en-US" sz="900" kern="100" dirty="0" smtClean="0">
                          <a:solidFill>
                            <a:schemeClr val="tx1"/>
                          </a:solidFill>
                          <a:latin typeface="ＭＳ Ｐ明朝" panose="02020600040205080304" pitchFamily="18" charset="-128"/>
                          <a:ea typeface="ＭＳ Ｐ明朝" panose="02020600040205080304" pitchFamily="18" charset="-128"/>
                          <a:cs typeface="Meiryo UI" panose="020B0604030504040204" pitchFamily="50" charset="-128"/>
                        </a:rPr>
                        <a:t>　　実施を目指す</a:t>
                      </a:r>
                      <a:endParaRPr lang="ja-JP" altLang="en-US" sz="900" dirty="0" smtClean="0">
                        <a:solidFill>
                          <a:schemeClr val="tx1"/>
                        </a:solidFill>
                        <a:latin typeface="ＭＳ Ｐ明朝" panose="02020600040205080304" pitchFamily="18" charset="-128"/>
                        <a:ea typeface="ＭＳ Ｐ明朝" panose="02020600040205080304" pitchFamily="18" charset="-128"/>
                      </a:endParaRPr>
                    </a:p>
                  </a:txBody>
                  <a:tcPr marL="41784" marR="41784" marT="28020" marB="2802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72000" indent="-457200" algn="l">
                        <a:lnSpc>
                          <a:spcPct val="100000"/>
                        </a:lnSpc>
                        <a:spcAft>
                          <a:spcPts val="0"/>
                        </a:spcAft>
                      </a:pPr>
                      <a:endParaRPr lang="ja-JP" sz="9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41784" marR="41784" marT="28020" marB="2802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6000" marR="0" indent="-457200" algn="just" defTabSz="914400" rtl="0" eaLnBrk="1" fontAlgn="auto" latinLnBrk="0" hangingPunct="1">
                        <a:lnSpc>
                          <a:spcPct val="100000"/>
                        </a:lnSpc>
                        <a:spcBef>
                          <a:spcPts val="0"/>
                        </a:spcBef>
                        <a:spcAft>
                          <a:spcPts val="0"/>
                        </a:spcAft>
                        <a:buClrTx/>
                        <a:buSzTx/>
                        <a:buFontTx/>
                        <a:buNone/>
                        <a:tabLst/>
                        <a:defRPr/>
                      </a:pPr>
                      <a:r>
                        <a:rPr lang="ja-JP" altLang="en-US" sz="900" strike="noStrike"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新たな</a:t>
                      </a:r>
                      <a:r>
                        <a:rPr lang="ja-JP" altLang="en-US"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関西広域連合広域計画（平成</a:t>
                      </a:r>
                      <a:r>
                        <a:rPr lang="en-US"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29</a:t>
                      </a:r>
                      <a:r>
                        <a:rPr lang="ja-JP" altLang="en-US"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a:t>
                      </a:r>
                      <a:r>
                        <a:rPr lang="en-US"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31</a:t>
                      </a:r>
                      <a:r>
                        <a:rPr lang="ja-JP" altLang="en-US"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年度</a:t>
                      </a:r>
                      <a:r>
                        <a:rPr lang="en-US"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a:t>
                      </a:r>
                      <a:r>
                        <a:rPr lang="ja-JP" altLang="en-US"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の推進に取り組む</a:t>
                      </a:r>
                      <a:endParaRPr lang="ja-JP" sz="9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41784" marR="41784" marT="28020" marB="2802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cxnSp>
        <p:nvCxnSpPr>
          <p:cNvPr id="16" name="直線矢印コネクタ 15"/>
          <p:cNvCxnSpPr/>
          <p:nvPr/>
        </p:nvCxnSpPr>
        <p:spPr>
          <a:xfrm>
            <a:off x="5040392" y="1909614"/>
            <a:ext cx="3060000" cy="0"/>
          </a:xfrm>
          <a:prstGeom prst="straightConnector1">
            <a:avLst/>
          </a:prstGeom>
          <a:ln w="12700">
            <a:tailEnd type="arrow"/>
          </a:ln>
        </p:spPr>
        <p:style>
          <a:lnRef idx="1">
            <a:schemeClr val="dk1"/>
          </a:lnRef>
          <a:fillRef idx="0">
            <a:schemeClr val="dk1"/>
          </a:fillRef>
          <a:effectRef idx="0">
            <a:schemeClr val="dk1"/>
          </a:effectRef>
          <a:fontRef idx="minor">
            <a:schemeClr val="tx1"/>
          </a:fontRef>
        </p:style>
      </p:cxnSp>
      <p:sp>
        <p:nvSpPr>
          <p:cNvPr id="18" name="正方形/長方形 17"/>
          <p:cNvSpPr/>
          <p:nvPr/>
        </p:nvSpPr>
        <p:spPr>
          <a:xfrm>
            <a:off x="8432528" y="6489340"/>
            <a:ext cx="648072" cy="317860"/>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en-US" altLang="ja-JP" dirty="0" smtClean="0">
                <a:solidFill>
                  <a:prstClr val="black"/>
                </a:solidFill>
              </a:rPr>
              <a:t>4</a:t>
            </a:r>
            <a:endParaRPr lang="ja-JP" altLang="en-US" dirty="0">
              <a:solidFill>
                <a:prstClr val="black"/>
              </a:solidFill>
            </a:endParaRPr>
          </a:p>
        </p:txBody>
      </p:sp>
      <p:cxnSp>
        <p:nvCxnSpPr>
          <p:cNvPr id="11" name="直線矢印コネクタ 10"/>
          <p:cNvCxnSpPr/>
          <p:nvPr/>
        </p:nvCxnSpPr>
        <p:spPr>
          <a:xfrm>
            <a:off x="5040392" y="4941168"/>
            <a:ext cx="3060000" cy="0"/>
          </a:xfrm>
          <a:prstGeom prst="straightConnector1">
            <a:avLst/>
          </a:prstGeom>
          <a:ln w="12700">
            <a:tailEnd type="arrow"/>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399189327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 name="Rectangle 24"/>
          <p:cNvSpPr>
            <a:spLocks noChangeArrowheads="1"/>
          </p:cNvSpPr>
          <p:nvPr/>
        </p:nvSpPr>
        <p:spPr bwMode="auto">
          <a:xfrm>
            <a:off x="179512" y="764704"/>
            <a:ext cx="1962397"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fontAlgn="base">
              <a:spcBef>
                <a:spcPct val="0"/>
              </a:spcBef>
              <a:spcAft>
                <a:spcPct val="0"/>
              </a:spcAft>
            </a:pPr>
            <a:r>
              <a:rPr lang="ja-JP" altLang="ja-JP" sz="12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４．具体的な改革の取組み</a:t>
            </a:r>
            <a:endParaRPr lang="ja-JP" altLang="ja-JP"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cxnSp>
        <p:nvCxnSpPr>
          <p:cNvPr id="33" name="直線コネクタ 32"/>
          <p:cNvCxnSpPr/>
          <p:nvPr/>
        </p:nvCxnSpPr>
        <p:spPr>
          <a:xfrm>
            <a:off x="179512" y="620688"/>
            <a:ext cx="8784976" cy="0"/>
          </a:xfrm>
          <a:prstGeom prst="line">
            <a:avLst/>
          </a:prstGeom>
        </p:spPr>
        <p:style>
          <a:lnRef idx="3">
            <a:schemeClr val="accent1"/>
          </a:lnRef>
          <a:fillRef idx="0">
            <a:schemeClr val="accent1"/>
          </a:fillRef>
          <a:effectRef idx="2">
            <a:schemeClr val="accent1"/>
          </a:effectRef>
          <a:fontRef idx="minor">
            <a:schemeClr val="tx1"/>
          </a:fontRef>
        </p:style>
      </p:cxnSp>
      <p:sp>
        <p:nvSpPr>
          <p:cNvPr id="34" name="Rectangle 24"/>
          <p:cNvSpPr>
            <a:spLocks noChangeArrowheads="1"/>
          </p:cNvSpPr>
          <p:nvPr/>
        </p:nvSpPr>
        <p:spPr bwMode="auto">
          <a:xfrm>
            <a:off x="331912" y="980728"/>
            <a:ext cx="4815742"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fontAlgn="base">
              <a:spcBef>
                <a:spcPct val="0"/>
              </a:spcBef>
              <a:spcAft>
                <a:spcPct val="0"/>
              </a:spcAft>
            </a:pPr>
            <a:r>
              <a:rPr lang="ja-JP" altLang="en-US" sz="12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（２）総合力の発揮　②民間連携　（</a:t>
            </a:r>
            <a:r>
              <a:rPr lang="en-US" altLang="ja-JP"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ⅳ</a:t>
            </a:r>
            <a:r>
              <a:rPr lang="ja-JP" altLang="en-US" sz="12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）民間が活躍できる環境の整備</a:t>
            </a:r>
            <a:endParaRPr lang="ja-JP" altLang="ja-JP"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graphicFrame>
        <p:nvGraphicFramePr>
          <p:cNvPr id="2" name="表 1"/>
          <p:cNvGraphicFramePr>
            <a:graphicFrameLocks noGrp="1"/>
          </p:cNvGraphicFramePr>
          <p:nvPr>
            <p:extLst>
              <p:ext uri="{D42A27DB-BD31-4B8C-83A1-F6EECF244321}">
                <p14:modId xmlns:p14="http://schemas.microsoft.com/office/powerpoint/2010/main" val="3372856566"/>
              </p:ext>
            </p:extLst>
          </p:nvPr>
        </p:nvGraphicFramePr>
        <p:xfrm>
          <a:off x="300386" y="1285558"/>
          <a:ext cx="8395406" cy="2543414"/>
        </p:xfrm>
        <a:graphic>
          <a:graphicData uri="http://schemas.openxmlformats.org/drawingml/2006/table">
            <a:tbl>
              <a:tblPr firstRow="1" firstCol="1" bandRow="1" bandCol="1"/>
              <a:tblGrid>
                <a:gridCol w="1080000"/>
                <a:gridCol w="1080000"/>
                <a:gridCol w="756000"/>
                <a:gridCol w="1771190"/>
                <a:gridCol w="1764000"/>
                <a:gridCol w="1152128"/>
                <a:gridCol w="792088"/>
              </a:tblGrid>
              <a:tr h="198880">
                <a:tc rowSpan="2">
                  <a:txBody>
                    <a:bodyPr/>
                    <a:lstStyle/>
                    <a:p>
                      <a:pPr algn="ctr">
                        <a:lnSpc>
                          <a:spcPct val="100000"/>
                        </a:lnSpc>
                        <a:spcAft>
                          <a:spcPts val="0"/>
                        </a:spcAft>
                      </a:pPr>
                      <a:r>
                        <a:rPr lang="ja-JP" sz="900" b="1" kern="100" dirty="0">
                          <a:effectLst/>
                          <a:latin typeface="Meiryo UI" panose="020B0604030504040204" pitchFamily="50" charset="-128"/>
                          <a:ea typeface="Meiryo UI" panose="020B0604030504040204" pitchFamily="50" charset="-128"/>
                          <a:cs typeface="Meiryo UI" panose="020B0604030504040204" pitchFamily="50" charset="-128"/>
                        </a:rPr>
                        <a:t>項目名</a:t>
                      </a: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46188" marR="46188" marT="30973" marB="3097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8CCE4"/>
                    </a:solidFill>
                  </a:tcPr>
                </a:tc>
                <a:tc rowSpan="2">
                  <a:txBody>
                    <a:bodyPr/>
                    <a:lstStyle/>
                    <a:p>
                      <a:pPr algn="ctr">
                        <a:lnSpc>
                          <a:spcPct val="100000"/>
                        </a:lnSpc>
                        <a:spcAft>
                          <a:spcPts val="0"/>
                        </a:spcAft>
                      </a:pPr>
                      <a:r>
                        <a:rPr lang="ja-JP" sz="900" b="1" kern="100" dirty="0">
                          <a:effectLst/>
                          <a:latin typeface="Meiryo UI" panose="020B0604030504040204" pitchFamily="50" charset="-128"/>
                          <a:ea typeface="Meiryo UI" panose="020B0604030504040204" pitchFamily="50" charset="-128"/>
                          <a:cs typeface="Meiryo UI" panose="020B0604030504040204" pitchFamily="50" charset="-128"/>
                        </a:rPr>
                        <a:t>取組内容</a:t>
                      </a: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46188" marR="46188" marT="30973" marB="3097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8CCE4"/>
                    </a:solidFill>
                  </a:tcPr>
                </a:tc>
                <a:tc rowSpan="2">
                  <a:txBody>
                    <a:bodyPr/>
                    <a:lstStyle/>
                    <a:p>
                      <a:pPr algn="ctr">
                        <a:lnSpc>
                          <a:spcPct val="100000"/>
                        </a:lnSpc>
                        <a:spcAft>
                          <a:spcPts val="0"/>
                        </a:spcAft>
                      </a:pPr>
                      <a:r>
                        <a:rPr lang="ja-JP" sz="900" b="1" kern="100">
                          <a:effectLst/>
                          <a:latin typeface="Meiryo UI" panose="020B0604030504040204" pitchFamily="50" charset="-128"/>
                          <a:ea typeface="Meiryo UI" panose="020B0604030504040204" pitchFamily="50" charset="-128"/>
                          <a:cs typeface="Meiryo UI" panose="020B0604030504040204" pitchFamily="50" charset="-128"/>
                        </a:rPr>
                        <a:t>担当部局・室</a:t>
                      </a:r>
                      <a:endParaRPr lang="ja-JP" sz="900" kern="100">
                        <a:effectLst/>
                        <a:latin typeface="Meiryo UI" panose="020B0604030504040204" pitchFamily="50" charset="-128"/>
                        <a:ea typeface="Meiryo UI" panose="020B0604030504040204" pitchFamily="50" charset="-128"/>
                        <a:cs typeface="Meiryo UI" panose="020B0604030504040204" pitchFamily="50" charset="-128"/>
                      </a:endParaRPr>
                    </a:p>
                  </a:txBody>
                  <a:tcPr marL="46188" marR="46188" marT="30973" marB="3097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8CCE4"/>
                    </a:solidFill>
                  </a:tcPr>
                </a:tc>
                <a:tc gridSpan="2">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ja-JP" altLang="en-US" sz="900" b="1" kern="100" dirty="0" smtClean="0">
                          <a:effectLst/>
                          <a:latin typeface="Meiryo UI" panose="020B0604030504040204" pitchFamily="50" charset="-128"/>
                          <a:ea typeface="Meiryo UI" panose="020B0604030504040204" pitchFamily="50" charset="-128"/>
                          <a:cs typeface="Meiryo UI" panose="020B0604030504040204" pitchFamily="50" charset="-128"/>
                        </a:rPr>
                        <a:t>　　</a:t>
                      </a:r>
                      <a:r>
                        <a:rPr lang="ja-JP" altLang="en-US" sz="900" b="1"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取組み状況</a:t>
                      </a:r>
                      <a:endParaRPr lang="ja-JP" altLang="ja-JP" sz="900" b="1"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46188" marR="46188" marT="30973" marB="30973">
                    <a:lnL w="12700" cap="flat" cmpd="sng" algn="ctr">
                      <a:solidFill>
                        <a:srgbClr val="000000"/>
                      </a:solidFill>
                      <a:prstDash val="solid"/>
                      <a:round/>
                      <a:headEnd type="none" w="med" len="med"/>
                      <a:tailEnd type="none" w="med" len="med"/>
                    </a:lnL>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8CCE4"/>
                    </a:solidFill>
                  </a:tcPr>
                </a:tc>
                <a:tc hMerge="1">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ja-JP" altLang="ja-JP" sz="900" b="1" kern="100" dirty="0" smtClean="0">
                        <a:effectLst/>
                        <a:latin typeface="Meiryo UI" panose="020B0604030504040204" pitchFamily="50" charset="-128"/>
                        <a:ea typeface="Meiryo UI" panose="020B0604030504040204" pitchFamily="50" charset="-128"/>
                        <a:cs typeface="Meiryo UI" panose="020B0604030504040204" pitchFamily="50" charset="-128"/>
                      </a:endParaRPr>
                    </a:p>
                  </a:txBody>
                  <a:tcPr marL="46188" marR="46188" marT="30973" marB="30973">
                    <a:lnL w="12700" cap="flat" cmpd="sng" algn="ctr">
                      <a:solidFill>
                        <a:schemeClr val="tx1"/>
                      </a:solidFill>
                      <a:prstDash val="solid"/>
                      <a:round/>
                      <a:headEnd type="none" w="med" len="med"/>
                      <a:tailEnd type="none" w="med" len="med"/>
                    </a:lnL>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8CCE4"/>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ja-JP" altLang="en-US" sz="900" b="1" kern="100" dirty="0" smtClean="0">
                          <a:effectLst/>
                          <a:latin typeface="Meiryo UI" panose="020B0604030504040204" pitchFamily="50" charset="-128"/>
                          <a:ea typeface="Meiryo UI" panose="020B0604030504040204" pitchFamily="50" charset="-128"/>
                          <a:cs typeface="Meiryo UI" panose="020B0604030504040204" pitchFamily="50" charset="-128"/>
                        </a:rPr>
                        <a:t>今後の予定（工程）</a:t>
                      </a:r>
                      <a:endParaRPr lang="ja-JP" altLang="ja-JP" sz="900" b="1" kern="100" dirty="0" smtClean="0">
                        <a:effectLst/>
                        <a:latin typeface="Meiryo UI" panose="020B0604030504040204" pitchFamily="50" charset="-128"/>
                        <a:ea typeface="Meiryo UI" panose="020B0604030504040204" pitchFamily="50" charset="-128"/>
                        <a:cs typeface="Meiryo UI" panose="020B0604030504040204" pitchFamily="50" charset="-128"/>
                      </a:endParaRPr>
                    </a:p>
                  </a:txBody>
                  <a:tcPr marL="46188" marR="46188" marT="30973" marB="30973">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8CCE4"/>
                    </a:solidFill>
                  </a:tcPr>
                </a:tc>
                <a:tc rowSpan="2">
                  <a:txBody>
                    <a:bodyPr/>
                    <a:lstStyle/>
                    <a:p>
                      <a:pPr algn="ctr">
                        <a:lnSpc>
                          <a:spcPct val="100000"/>
                        </a:lnSpc>
                        <a:spcAft>
                          <a:spcPts val="0"/>
                        </a:spcAft>
                      </a:pPr>
                      <a:r>
                        <a:rPr lang="ja-JP" altLang="en-US" sz="900" b="1" kern="100" dirty="0" smtClean="0">
                          <a:effectLst/>
                          <a:latin typeface="Meiryo UI" panose="020B0604030504040204" pitchFamily="50" charset="-128"/>
                          <a:ea typeface="Meiryo UI" panose="020B0604030504040204" pitchFamily="50" charset="-128"/>
                          <a:cs typeface="Meiryo UI" panose="020B0604030504040204" pitchFamily="50" charset="-128"/>
                        </a:rPr>
                        <a:t>備考</a:t>
                      </a:r>
                      <a:endParaRPr lang="ja-JP" sz="900" b="1"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46188" marR="46188" marT="30973" marB="30973" anchor="ctr">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8CCE4"/>
                    </a:solidFill>
                  </a:tcPr>
                </a:tc>
              </a:tr>
              <a:tr h="224962">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a:txBody>
                    <a:bodyPr/>
                    <a:lstStyle/>
                    <a:p>
                      <a:pPr algn="ctr">
                        <a:lnSpc>
                          <a:spcPct val="100000"/>
                        </a:lnSpc>
                        <a:spcAft>
                          <a:spcPts val="0"/>
                        </a:spcAft>
                      </a:pPr>
                      <a:r>
                        <a:rPr lang="ja-JP" sz="900" kern="10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平成２７年度</a:t>
                      </a:r>
                      <a:endParaRPr lang="ja-JP" sz="900" kern="100">
                        <a:effectLst/>
                        <a:latin typeface="Meiryo UI" panose="020B0604030504040204" pitchFamily="50" charset="-128"/>
                        <a:ea typeface="Meiryo UI" panose="020B0604030504040204" pitchFamily="50" charset="-128"/>
                        <a:cs typeface="Meiryo UI" panose="020B0604030504040204" pitchFamily="50" charset="-128"/>
                      </a:endParaRPr>
                    </a:p>
                  </a:txBody>
                  <a:tcPr marL="46188" marR="46188" marT="30973" marB="3097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BE5F1"/>
                    </a:solidFill>
                  </a:tcPr>
                </a:tc>
                <a:tc>
                  <a:txBody>
                    <a:bodyPr/>
                    <a:lstStyle/>
                    <a:p>
                      <a:pPr algn="ctr">
                        <a:lnSpc>
                          <a:spcPct val="100000"/>
                        </a:lnSpc>
                        <a:spcAft>
                          <a:spcPts val="0"/>
                        </a:spcAft>
                      </a:pPr>
                      <a:r>
                        <a:rPr lang="ja-JP" sz="900" kern="10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平成２８年度</a:t>
                      </a: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46188" marR="46188" marT="30973" marB="3097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BE5F1"/>
                    </a:solidFill>
                  </a:tcPr>
                </a:tc>
                <a:tc>
                  <a:txBody>
                    <a:bodyPr/>
                    <a:lstStyle/>
                    <a:p>
                      <a:pPr algn="ctr">
                        <a:lnSpc>
                          <a:spcPct val="100000"/>
                        </a:lnSpc>
                        <a:spcAft>
                          <a:spcPts val="0"/>
                        </a:spcAft>
                      </a:pPr>
                      <a:r>
                        <a:rPr lang="ja-JP" sz="900" kern="10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平成２９年度</a:t>
                      </a: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46188" marR="46188" marT="30973" marB="3097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BE5F1"/>
                    </a:solidFill>
                  </a:tcPr>
                </a:tc>
                <a:tc vMerge="1">
                  <a:txBody>
                    <a:bodyPr/>
                    <a:lstStyle/>
                    <a:p>
                      <a:endParaRPr kumimoji="1" lang="ja-JP" altLang="en-US"/>
                    </a:p>
                  </a:txBody>
                  <a:tcPr/>
                </a:tc>
              </a:tr>
              <a:tr h="1968474">
                <a:tc>
                  <a:txBody>
                    <a:bodyPr/>
                    <a:lstStyle/>
                    <a:p>
                      <a:pPr algn="just">
                        <a:lnSpc>
                          <a:spcPct val="100000"/>
                        </a:lnSpc>
                        <a:spcAft>
                          <a:spcPts val="0"/>
                        </a:spcAft>
                      </a:pPr>
                      <a:r>
                        <a:rPr lang="ja-JP" sz="9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民間が活躍できる環境の</a:t>
                      </a:r>
                      <a:r>
                        <a:rPr 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整備</a:t>
                      </a:r>
                      <a:endParaRPr lang="en-US"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algn="just">
                        <a:lnSpc>
                          <a:spcPct val="100000"/>
                        </a:lnSpc>
                        <a:spcAft>
                          <a:spcPts val="0"/>
                        </a:spcAft>
                      </a:pPr>
                      <a:r>
                        <a:rPr lang="ja-JP" altLang="en-US"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（本文</a:t>
                      </a:r>
                      <a:r>
                        <a:rPr lang="en-US"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P58</a:t>
                      </a:r>
                      <a:r>
                        <a:rPr lang="ja-JP" altLang="en-US"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a:t>
                      </a:r>
                      <a:endParaRPr lang="en-US"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46188" marR="46188" marT="30973" marB="3097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133350" algn="just">
                        <a:lnSpc>
                          <a:spcPct val="100000"/>
                        </a:lnSpc>
                        <a:spcAft>
                          <a:spcPts val="0"/>
                        </a:spcAft>
                      </a:pPr>
                      <a:r>
                        <a:rPr lang="ja-JP" sz="9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特区制度のさらなる活用や、国への規制改革の提案及び府自らの制度の見直しにより、世界で一番、創業・ビジネス活動がしやすく、グローバル人材が活躍しやすい環境づくりを進め、大阪経済の成長につなげていきます。</a:t>
                      </a:r>
                    </a:p>
                  </a:txBody>
                  <a:tcPr marL="46188" marR="46188" marT="30973" marB="3097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0000"/>
                        </a:lnSpc>
                        <a:spcAft>
                          <a:spcPts val="0"/>
                        </a:spcAft>
                      </a:pPr>
                      <a:r>
                        <a:rPr lang="ja-JP" sz="9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政策企画部</a:t>
                      </a:r>
                    </a:p>
                    <a:p>
                      <a:pPr algn="just">
                        <a:lnSpc>
                          <a:spcPct val="100000"/>
                        </a:lnSpc>
                        <a:spcAft>
                          <a:spcPts val="0"/>
                        </a:spcAft>
                      </a:pPr>
                      <a:r>
                        <a:rPr lang="ja-JP" sz="9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戦略事業室</a:t>
                      </a:r>
                    </a:p>
                    <a:p>
                      <a:pPr algn="just">
                        <a:lnSpc>
                          <a:spcPct val="100000"/>
                        </a:lnSpc>
                        <a:spcAft>
                          <a:spcPts val="0"/>
                        </a:spcAft>
                      </a:pPr>
                      <a:r>
                        <a:rPr lang="ja-JP" sz="9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他</a:t>
                      </a:r>
                    </a:p>
                  </a:txBody>
                  <a:tcPr marL="46188" marR="46188" marT="30973" marB="3097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72000" indent="-457200" algn="l">
                        <a:lnSpc>
                          <a:spcPct val="100000"/>
                        </a:lnSpc>
                        <a:spcAft>
                          <a:spcPts val="0"/>
                        </a:spcAft>
                      </a:pPr>
                      <a:r>
                        <a:rPr lang="en-US" sz="9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a:t>
                      </a:r>
                      <a:r>
                        <a:rPr lang="ja-JP" altLang="en-US"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・区域計画を策定し、特例を活用した特定事業等の実施</a:t>
                      </a:r>
                      <a:endParaRPr lang="en-US"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endParaRPr lang="en-US"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r>
                        <a:rPr lang="ja-JP" altLang="en-US" sz="900" kern="1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rPr>
                        <a:t>⇒</a:t>
                      </a:r>
                      <a:r>
                        <a:rPr lang="ja-JP" sz="900" kern="1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rPr>
                        <a:t>・</a:t>
                      </a:r>
                      <a:r>
                        <a:rPr lang="ja-JP" altLang="en-US" sz="900" kern="1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rPr>
                        <a:t>関西圏国家戦略特別区域計</a:t>
                      </a:r>
                      <a:endParaRPr lang="en-US" altLang="ja-JP" sz="900" kern="1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endParaRPr>
                    </a:p>
                    <a:p>
                      <a:pPr marL="72000" indent="-457200" algn="l">
                        <a:lnSpc>
                          <a:spcPct val="100000"/>
                        </a:lnSpc>
                        <a:spcAft>
                          <a:spcPts val="0"/>
                        </a:spcAft>
                      </a:pPr>
                      <a:r>
                        <a:rPr lang="en-US" altLang="ja-JP" sz="900" kern="1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rPr>
                        <a:t>     </a:t>
                      </a:r>
                      <a:r>
                        <a:rPr lang="ja-JP" altLang="en-US" sz="900" kern="1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rPr>
                        <a:t>画の計４回の内閣総理大臣</a:t>
                      </a:r>
                      <a:endParaRPr lang="en-US" altLang="ja-JP" sz="900" kern="1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endParaRPr>
                    </a:p>
                    <a:p>
                      <a:pPr marL="72000" indent="-457200" algn="l">
                        <a:lnSpc>
                          <a:spcPct val="100000"/>
                        </a:lnSpc>
                        <a:spcAft>
                          <a:spcPts val="0"/>
                        </a:spcAft>
                      </a:pPr>
                      <a:r>
                        <a:rPr lang="en-US" altLang="ja-JP" sz="900" kern="1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rPr>
                        <a:t>     </a:t>
                      </a:r>
                      <a:r>
                        <a:rPr lang="ja-JP" altLang="en-US" sz="900" kern="1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rPr>
                        <a:t>の認定</a:t>
                      </a:r>
                      <a:endParaRPr lang="en-US" altLang="ja-JP" sz="900" kern="1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endParaRPr>
                    </a:p>
                    <a:p>
                      <a:pPr marL="72000" indent="-457200" algn="l">
                        <a:lnSpc>
                          <a:spcPct val="100000"/>
                        </a:lnSpc>
                        <a:spcAft>
                          <a:spcPts val="0"/>
                        </a:spcAft>
                      </a:pPr>
                      <a:r>
                        <a:rPr lang="en-US" altLang="ja-JP" sz="900" kern="1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rPr>
                        <a:t>   </a:t>
                      </a:r>
                      <a:r>
                        <a:rPr lang="ja-JP" altLang="en-US" sz="900" kern="1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rPr>
                        <a:t>（平成</a:t>
                      </a:r>
                      <a:r>
                        <a:rPr lang="en-US" altLang="ja-JP" sz="900" kern="1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rPr>
                        <a:t>27</a:t>
                      </a:r>
                      <a:r>
                        <a:rPr lang="ja-JP" altLang="en-US" sz="900" kern="1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rPr>
                        <a:t>年度：大阪府域</a:t>
                      </a:r>
                      <a:r>
                        <a:rPr lang="ja-JP" altLang="en-US" sz="900" kern="100" baseline="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rPr>
                        <a:t>　</a:t>
                      </a:r>
                      <a:r>
                        <a:rPr lang="en-US" altLang="ja-JP" sz="900" kern="100" baseline="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rPr>
                        <a:t>4</a:t>
                      </a:r>
                      <a:r>
                        <a:rPr lang="ja-JP" altLang="en-US" sz="900" kern="1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rPr>
                        <a:t>事業）</a:t>
                      </a:r>
                      <a:r>
                        <a:rPr lang="en-US" altLang="ja-JP" sz="900" kern="1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rPr>
                        <a:t> </a:t>
                      </a:r>
                    </a:p>
                    <a:p>
                      <a:pPr marL="72000" indent="-457200" algn="l">
                        <a:lnSpc>
                          <a:spcPct val="100000"/>
                        </a:lnSpc>
                        <a:spcAft>
                          <a:spcPts val="0"/>
                        </a:spcAft>
                      </a:pPr>
                      <a:endParaRPr lang="en-US"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endParaRPr lang="en-US"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marR="0" lvl="0" indent="-457200" algn="l" defTabSz="914400" rtl="0" eaLnBrk="1" fontAlgn="auto" latinLnBrk="0" hangingPunct="1">
                        <a:lnSpc>
                          <a:spcPct val="100000"/>
                        </a:lnSpc>
                        <a:spcBef>
                          <a:spcPts val="0"/>
                        </a:spcBef>
                        <a:spcAft>
                          <a:spcPts val="0"/>
                        </a:spcAft>
                        <a:buClrTx/>
                        <a:buSzTx/>
                        <a:buFontTx/>
                        <a:buNone/>
                        <a:tabLst/>
                        <a:defRPr/>
                      </a:pPr>
                      <a:r>
                        <a:rPr kumimoji="1" lang="ja-JP" altLang="en-US" sz="900" b="0" i="0" u="none" strike="noStrike" kern="1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 区域会議等を活用した新たな規制改革提案</a:t>
                      </a:r>
                      <a:endParaRPr kumimoji="1" lang="en-US" altLang="ja-JP" sz="900" b="0" i="0" u="none" strike="noStrike" kern="1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72000" marR="0" lvl="0" indent="-457200" algn="l" defTabSz="914400" rtl="0" eaLnBrk="1" fontAlgn="auto" latinLnBrk="0" hangingPunct="1">
                        <a:lnSpc>
                          <a:spcPct val="100000"/>
                        </a:lnSpc>
                        <a:spcBef>
                          <a:spcPts val="0"/>
                        </a:spcBef>
                        <a:spcAft>
                          <a:spcPts val="0"/>
                        </a:spcAft>
                        <a:buClrTx/>
                        <a:buSzTx/>
                        <a:buFontTx/>
                        <a:buNone/>
                        <a:tabLst/>
                        <a:defRPr/>
                      </a:pPr>
                      <a:endParaRPr kumimoji="1" lang="ja-JP" altLang="en-US" sz="900" b="0" i="0" u="none" strike="noStrike" kern="1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r>
                        <a:rPr lang="ja-JP" altLang="en-US" sz="900" kern="1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rPr>
                        <a:t>⇒・新たな規制改革提案</a:t>
                      </a:r>
                      <a:r>
                        <a:rPr lang="en-US" altLang="ja-JP" sz="900" kern="1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rPr>
                        <a:t>2</a:t>
                      </a:r>
                      <a:r>
                        <a:rPr lang="ja-JP" altLang="en-US" sz="900" kern="1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rPr>
                        <a:t>件</a:t>
                      </a:r>
                      <a:endParaRPr lang="en-US" altLang="ja-JP" sz="900" kern="1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endParaRPr>
                    </a:p>
                    <a:p>
                      <a:pPr marL="72000" indent="-457200" algn="l">
                        <a:lnSpc>
                          <a:spcPct val="100000"/>
                        </a:lnSpc>
                        <a:spcAft>
                          <a:spcPts val="0"/>
                        </a:spcAft>
                      </a:pPr>
                      <a:r>
                        <a:rPr lang="ja-JP" altLang="en-US" sz="900" strike="noStrike" kern="100" baseline="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a:t>
                      </a:r>
                      <a:endParaRPr lang="ja-JP" sz="900" strike="noStrike" kern="100" baseline="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46188" marR="46188" marT="30973" marB="30973">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72000" indent="-457200" algn="l">
                        <a:lnSpc>
                          <a:spcPct val="100000"/>
                        </a:lnSpc>
                        <a:spcAft>
                          <a:spcPts val="0"/>
                        </a:spcAft>
                      </a:pPr>
                      <a:endParaRPr lang="en-US"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endParaRPr lang="en-US"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endParaRPr lang="en-US"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r>
                        <a:rPr lang="ja-JP" altLang="en-US"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a:t>
                      </a:r>
                      <a:r>
                        <a:rPr lang="ja-JP" altLang="en-US" sz="900" kern="1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rPr>
                        <a:t>関西圏国家戦略特別区域計画</a:t>
                      </a:r>
                      <a:endParaRPr lang="en-US" altLang="ja-JP" sz="900" kern="1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endParaRPr>
                    </a:p>
                    <a:p>
                      <a:pPr marL="72000" indent="-457200" algn="l">
                        <a:lnSpc>
                          <a:spcPct val="100000"/>
                        </a:lnSpc>
                        <a:spcAft>
                          <a:spcPts val="0"/>
                        </a:spcAft>
                      </a:pPr>
                      <a:r>
                        <a:rPr lang="en-US" altLang="ja-JP" sz="900" kern="1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rPr>
                        <a:t>     </a:t>
                      </a:r>
                      <a:r>
                        <a:rPr lang="ja-JP" altLang="en-US" sz="900" kern="1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rPr>
                        <a:t>の計４回の内閣総理大臣の認</a:t>
                      </a:r>
                      <a:endParaRPr lang="en-US" altLang="ja-JP" sz="900" kern="1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endParaRPr>
                    </a:p>
                    <a:p>
                      <a:pPr marL="72000" indent="-457200" algn="l">
                        <a:lnSpc>
                          <a:spcPct val="100000"/>
                        </a:lnSpc>
                        <a:spcAft>
                          <a:spcPts val="0"/>
                        </a:spcAft>
                      </a:pPr>
                      <a:r>
                        <a:rPr lang="en-US" altLang="ja-JP" sz="900" kern="1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rPr>
                        <a:t>     </a:t>
                      </a:r>
                      <a:r>
                        <a:rPr lang="ja-JP" altLang="en-US" sz="900" kern="1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rPr>
                        <a:t>定</a:t>
                      </a:r>
                      <a:endParaRPr lang="en-US" altLang="ja-JP" sz="900" kern="1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endParaRPr>
                    </a:p>
                    <a:p>
                      <a:pPr marL="72000" indent="-457200" algn="l">
                        <a:lnSpc>
                          <a:spcPct val="100000"/>
                        </a:lnSpc>
                        <a:spcAft>
                          <a:spcPts val="0"/>
                        </a:spcAft>
                      </a:pPr>
                      <a:r>
                        <a:rPr lang="ja-JP" altLang="en-US" sz="900" kern="1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rPr>
                        <a:t>　（平成</a:t>
                      </a:r>
                      <a:r>
                        <a:rPr lang="en-US" altLang="ja-JP" sz="900" kern="1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rPr>
                        <a:t>28</a:t>
                      </a:r>
                      <a:r>
                        <a:rPr lang="ja-JP" altLang="en-US" sz="900" kern="1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rPr>
                        <a:t>年度：大阪府域</a:t>
                      </a:r>
                      <a:r>
                        <a:rPr lang="ja-JP" altLang="en-US" sz="900" kern="100" baseline="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rPr>
                        <a:t>　</a:t>
                      </a:r>
                      <a:r>
                        <a:rPr lang="en-US" altLang="ja-JP" sz="900" kern="100" baseline="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rPr>
                        <a:t>6</a:t>
                      </a:r>
                      <a:r>
                        <a:rPr lang="ja-JP" altLang="en-US" sz="900" kern="1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rPr>
                        <a:t>事業）</a:t>
                      </a:r>
                      <a:r>
                        <a:rPr lang="en-US" altLang="ja-JP" sz="900" kern="100" baseline="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rPr>
                        <a:t>  </a:t>
                      </a:r>
                    </a:p>
                    <a:p>
                      <a:pPr marL="72000" indent="-457200" algn="l">
                        <a:lnSpc>
                          <a:spcPct val="100000"/>
                        </a:lnSpc>
                        <a:spcAft>
                          <a:spcPts val="0"/>
                        </a:spcAft>
                      </a:pPr>
                      <a:r>
                        <a:rPr lang="ja-JP" altLang="en-US" sz="900" kern="1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rPr>
                        <a:t>　（平成</a:t>
                      </a:r>
                      <a:r>
                        <a:rPr lang="en-US" altLang="ja-JP" sz="900" kern="1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rPr>
                        <a:t>29</a:t>
                      </a:r>
                      <a:r>
                        <a:rPr lang="ja-JP" altLang="en-US" sz="900" kern="1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rPr>
                        <a:t>年</a:t>
                      </a:r>
                      <a:r>
                        <a:rPr lang="en-US" altLang="ja-JP" sz="900" kern="1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rPr>
                        <a:t>1</a:t>
                      </a:r>
                      <a:r>
                        <a:rPr lang="ja-JP" altLang="en-US" sz="900" kern="1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rPr>
                        <a:t>月末現在）</a:t>
                      </a:r>
                      <a:endParaRPr lang="en-US" altLang="ja-JP" sz="900" kern="1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endParaRPr>
                    </a:p>
                    <a:p>
                      <a:pPr marL="72000" indent="-457200" algn="l">
                        <a:lnSpc>
                          <a:spcPct val="100000"/>
                        </a:lnSpc>
                        <a:spcAft>
                          <a:spcPts val="0"/>
                        </a:spcAft>
                      </a:pPr>
                      <a:endParaRPr lang="en-US" altLang="ja-JP" sz="900" kern="1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endParaRPr>
                    </a:p>
                    <a:p>
                      <a:pPr marL="72000" indent="-457200" algn="l">
                        <a:lnSpc>
                          <a:spcPct val="100000"/>
                        </a:lnSpc>
                        <a:spcAft>
                          <a:spcPts val="0"/>
                        </a:spcAft>
                      </a:pPr>
                      <a:endParaRPr lang="en-US" altLang="ja-JP" sz="900" kern="1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endParaRPr>
                    </a:p>
                    <a:p>
                      <a:pPr marL="72000" indent="-457200" algn="l">
                        <a:lnSpc>
                          <a:spcPct val="100000"/>
                        </a:lnSpc>
                        <a:spcAft>
                          <a:spcPts val="0"/>
                        </a:spcAft>
                      </a:pPr>
                      <a:endParaRPr lang="en-US" altLang="ja-JP" sz="900" kern="1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endParaRPr>
                    </a:p>
                    <a:p>
                      <a:pPr marL="72000" indent="-457200" algn="l">
                        <a:lnSpc>
                          <a:spcPct val="100000"/>
                        </a:lnSpc>
                        <a:spcAft>
                          <a:spcPts val="0"/>
                        </a:spcAft>
                      </a:pPr>
                      <a:endParaRPr lang="en-US" altLang="ja-JP" sz="900" kern="1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endParaRPr>
                    </a:p>
                    <a:p>
                      <a:pPr marL="72000" indent="-457200" algn="l">
                        <a:lnSpc>
                          <a:spcPct val="100000"/>
                        </a:lnSpc>
                        <a:spcAft>
                          <a:spcPts val="0"/>
                        </a:spcAft>
                      </a:pPr>
                      <a:endParaRPr lang="en-US" altLang="ja-JP" sz="900" kern="1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endParaRPr>
                    </a:p>
                    <a:p>
                      <a:pPr marL="72000" indent="-457200" algn="l">
                        <a:lnSpc>
                          <a:spcPct val="100000"/>
                        </a:lnSpc>
                        <a:spcAft>
                          <a:spcPts val="0"/>
                        </a:spcAft>
                      </a:pPr>
                      <a:r>
                        <a:rPr lang="ja-JP" altLang="en-US" sz="900" kern="1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rPr>
                        <a:t>⇒・新たな規制改革提案</a:t>
                      </a:r>
                      <a:r>
                        <a:rPr lang="en-US" altLang="ja-JP" sz="900" kern="1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rPr>
                        <a:t>2</a:t>
                      </a:r>
                      <a:r>
                        <a:rPr lang="ja-JP" altLang="en-US" sz="900" kern="1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rPr>
                        <a:t>件</a:t>
                      </a:r>
                      <a:endParaRPr lang="en-US" altLang="ja-JP" sz="900" kern="1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endParaRPr>
                    </a:p>
                    <a:p>
                      <a:pPr marL="72000" marR="0" indent="-457200" algn="l" defTabSz="914400" rtl="0" eaLnBrk="1" fontAlgn="auto" latinLnBrk="0" hangingPunct="1">
                        <a:lnSpc>
                          <a:spcPct val="100000"/>
                        </a:lnSpc>
                        <a:spcBef>
                          <a:spcPts val="0"/>
                        </a:spcBef>
                        <a:spcAft>
                          <a:spcPts val="0"/>
                        </a:spcAft>
                        <a:buClrTx/>
                        <a:buSzTx/>
                        <a:buFontTx/>
                        <a:buNone/>
                        <a:tabLst/>
                        <a:defRPr/>
                      </a:pPr>
                      <a:r>
                        <a:rPr lang="ja-JP" altLang="en-US" sz="900" kern="1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rPr>
                        <a:t>　（平成</a:t>
                      </a:r>
                      <a:r>
                        <a:rPr lang="en-US" altLang="ja-JP" sz="900" kern="1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rPr>
                        <a:t>29</a:t>
                      </a:r>
                      <a:r>
                        <a:rPr lang="ja-JP" altLang="en-US" sz="900" kern="1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rPr>
                        <a:t>年</a:t>
                      </a:r>
                      <a:r>
                        <a:rPr lang="en-US" altLang="ja-JP" sz="900" kern="1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rPr>
                        <a:t>1</a:t>
                      </a:r>
                      <a:r>
                        <a:rPr lang="ja-JP" altLang="en-US" sz="900" kern="1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rPr>
                        <a:t>月末現在）</a:t>
                      </a:r>
                      <a:endParaRPr lang="en-US" altLang="ja-JP" sz="900" kern="1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endParaRPr>
                    </a:p>
                  </a:txBody>
                  <a:tcPr marL="46188" marR="46188" marT="30973" marB="30973">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72000" indent="-457200" algn="l">
                        <a:lnSpc>
                          <a:spcPct val="100000"/>
                        </a:lnSpc>
                        <a:spcAft>
                          <a:spcPts val="0"/>
                        </a:spcAft>
                      </a:pPr>
                      <a:r>
                        <a:rPr lang="en-US" sz="9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a:t>
                      </a:r>
                      <a:endParaRPr lang="en-US"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endParaRPr lang="en-US"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endParaRPr lang="en-US"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endParaRPr lang="en-US"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endParaRPr lang="en-US"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endParaRPr lang="en-US"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endParaRPr lang="en-US"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46188" marR="46188" marT="30973" marB="30973">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6000" indent="-457200" algn="just">
                        <a:lnSpc>
                          <a:spcPct val="100000"/>
                        </a:lnSpc>
                        <a:spcAft>
                          <a:spcPts val="0"/>
                        </a:spcAft>
                      </a:pPr>
                      <a:r>
                        <a:rPr lang="ja-JP"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国は、国家戦略特区</a:t>
                      </a:r>
                      <a:r>
                        <a:rPr lang="ja-JP" altLang="en-US"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を活用し、更なる規制改革事項の実現を図ることとしている　</a:t>
                      </a:r>
                      <a:endParaRPr lang="en-US"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46188" marR="46188" marT="30973" marB="3097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12" name="Rectangle 24"/>
          <p:cNvSpPr>
            <a:spLocks noChangeArrowheads="1"/>
          </p:cNvSpPr>
          <p:nvPr/>
        </p:nvSpPr>
        <p:spPr bwMode="auto">
          <a:xfrm>
            <a:off x="311374" y="3889492"/>
            <a:ext cx="2412840"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fontAlgn="base">
              <a:spcBef>
                <a:spcPct val="0"/>
              </a:spcBef>
              <a:spcAft>
                <a:spcPct val="0"/>
              </a:spcAft>
            </a:pPr>
            <a:r>
              <a:rPr lang="ja-JP" altLang="en-US" sz="12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（２）総合力の発揮　③庁内連携</a:t>
            </a:r>
            <a:endParaRPr lang="ja-JP" altLang="ja-JP"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graphicFrame>
        <p:nvGraphicFramePr>
          <p:cNvPr id="8" name="表 7"/>
          <p:cNvGraphicFramePr>
            <a:graphicFrameLocks noGrp="1"/>
          </p:cNvGraphicFramePr>
          <p:nvPr>
            <p:extLst>
              <p:ext uri="{D42A27DB-BD31-4B8C-83A1-F6EECF244321}">
                <p14:modId xmlns:p14="http://schemas.microsoft.com/office/powerpoint/2010/main" val="3812035759"/>
              </p:ext>
            </p:extLst>
          </p:nvPr>
        </p:nvGraphicFramePr>
        <p:xfrm>
          <a:off x="301540" y="4166491"/>
          <a:ext cx="8402011" cy="2394691"/>
        </p:xfrm>
        <a:graphic>
          <a:graphicData uri="http://schemas.openxmlformats.org/drawingml/2006/table">
            <a:tbl>
              <a:tblPr firstRow="1" firstCol="1" bandRow="1" bandCol="1"/>
              <a:tblGrid>
                <a:gridCol w="1081596"/>
                <a:gridCol w="1080000"/>
                <a:gridCol w="792000"/>
                <a:gridCol w="1776199"/>
                <a:gridCol w="1728000"/>
                <a:gridCol w="1152128"/>
                <a:gridCol w="792088"/>
              </a:tblGrid>
              <a:tr h="188872">
                <a:tc rowSpan="2">
                  <a:txBody>
                    <a:bodyPr/>
                    <a:lstStyle/>
                    <a:p>
                      <a:pPr algn="ctr">
                        <a:lnSpc>
                          <a:spcPct val="100000"/>
                        </a:lnSpc>
                        <a:spcAft>
                          <a:spcPts val="0"/>
                        </a:spcAft>
                      </a:pPr>
                      <a:r>
                        <a:rPr lang="ja-JP" sz="900" b="1" kern="100" dirty="0">
                          <a:effectLst/>
                          <a:latin typeface="Meiryo UI" panose="020B0604030504040204" pitchFamily="50" charset="-128"/>
                          <a:ea typeface="Meiryo UI" panose="020B0604030504040204" pitchFamily="50" charset="-128"/>
                          <a:cs typeface="Meiryo UI" panose="020B0604030504040204" pitchFamily="50" charset="-128"/>
                        </a:rPr>
                        <a:t>項目名</a:t>
                      </a: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46188" marR="46188" marT="30973" marB="3097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8CCE4"/>
                    </a:solidFill>
                  </a:tcPr>
                </a:tc>
                <a:tc rowSpan="2">
                  <a:txBody>
                    <a:bodyPr/>
                    <a:lstStyle/>
                    <a:p>
                      <a:pPr algn="ctr">
                        <a:lnSpc>
                          <a:spcPct val="100000"/>
                        </a:lnSpc>
                        <a:spcAft>
                          <a:spcPts val="0"/>
                        </a:spcAft>
                      </a:pPr>
                      <a:r>
                        <a:rPr lang="ja-JP" sz="900" b="1" kern="100" dirty="0">
                          <a:effectLst/>
                          <a:latin typeface="Meiryo UI" panose="020B0604030504040204" pitchFamily="50" charset="-128"/>
                          <a:ea typeface="Meiryo UI" panose="020B0604030504040204" pitchFamily="50" charset="-128"/>
                          <a:cs typeface="Meiryo UI" panose="020B0604030504040204" pitchFamily="50" charset="-128"/>
                        </a:rPr>
                        <a:t>取組内容</a:t>
                      </a: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46188" marR="46188" marT="30973" marB="3097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8CCE4"/>
                    </a:solidFill>
                  </a:tcPr>
                </a:tc>
                <a:tc rowSpan="2">
                  <a:txBody>
                    <a:bodyPr/>
                    <a:lstStyle/>
                    <a:p>
                      <a:pPr algn="ctr">
                        <a:lnSpc>
                          <a:spcPct val="100000"/>
                        </a:lnSpc>
                        <a:spcAft>
                          <a:spcPts val="0"/>
                        </a:spcAft>
                      </a:pPr>
                      <a:r>
                        <a:rPr lang="ja-JP" sz="900" b="1" kern="100" dirty="0">
                          <a:effectLst/>
                          <a:latin typeface="Meiryo UI" panose="020B0604030504040204" pitchFamily="50" charset="-128"/>
                          <a:ea typeface="Meiryo UI" panose="020B0604030504040204" pitchFamily="50" charset="-128"/>
                          <a:cs typeface="Meiryo UI" panose="020B0604030504040204" pitchFamily="50" charset="-128"/>
                        </a:rPr>
                        <a:t>担当部局・室</a:t>
                      </a: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46188" marR="46188" marT="30973" marB="3097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8CCE4"/>
                    </a:solidFill>
                  </a:tcPr>
                </a:tc>
                <a:tc gridSpan="2">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ja-JP" altLang="en-US" sz="900" b="1" kern="100" dirty="0" smtClean="0">
                          <a:effectLst/>
                          <a:latin typeface="Meiryo UI" panose="020B0604030504040204" pitchFamily="50" charset="-128"/>
                          <a:ea typeface="Meiryo UI" panose="020B0604030504040204" pitchFamily="50" charset="-128"/>
                          <a:cs typeface="Meiryo UI" panose="020B0604030504040204" pitchFamily="50" charset="-128"/>
                        </a:rPr>
                        <a:t>　　</a:t>
                      </a:r>
                      <a:r>
                        <a:rPr lang="ja-JP" altLang="en-US" sz="900" b="1"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取組み状況</a:t>
                      </a:r>
                      <a:endParaRPr lang="ja-JP" altLang="ja-JP" sz="900" b="1"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46188" marR="46188" marT="30973" marB="30973">
                    <a:lnL w="12700" cap="flat" cmpd="sng" algn="ctr">
                      <a:solidFill>
                        <a:srgbClr val="000000"/>
                      </a:solidFill>
                      <a:prstDash val="solid"/>
                      <a:round/>
                      <a:headEnd type="none" w="med" len="med"/>
                      <a:tailEnd type="none" w="med" len="med"/>
                    </a:lnL>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8CCE4"/>
                    </a:solidFill>
                  </a:tcPr>
                </a:tc>
                <a:tc hMerge="1">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ja-JP" altLang="ja-JP" sz="900" b="1" kern="100" dirty="0" smtClean="0">
                        <a:effectLst/>
                        <a:latin typeface="Meiryo UI" panose="020B0604030504040204" pitchFamily="50" charset="-128"/>
                        <a:ea typeface="Meiryo UI" panose="020B0604030504040204" pitchFamily="50" charset="-128"/>
                        <a:cs typeface="Meiryo UI" panose="020B0604030504040204" pitchFamily="50" charset="-128"/>
                      </a:endParaRPr>
                    </a:p>
                  </a:txBody>
                  <a:tcPr marL="46188" marR="46188" marT="30973" marB="30973">
                    <a:lnL w="12700" cap="flat" cmpd="sng" algn="ctr">
                      <a:solidFill>
                        <a:schemeClr val="tx1"/>
                      </a:solidFill>
                      <a:prstDash val="solid"/>
                      <a:round/>
                      <a:headEnd type="none" w="med" len="med"/>
                      <a:tailEnd type="none" w="med" len="med"/>
                    </a:lnL>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8CCE4"/>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ja-JP" altLang="en-US" sz="900" b="1" kern="100" dirty="0" smtClean="0">
                          <a:effectLst/>
                          <a:latin typeface="Meiryo UI" panose="020B0604030504040204" pitchFamily="50" charset="-128"/>
                          <a:ea typeface="Meiryo UI" panose="020B0604030504040204" pitchFamily="50" charset="-128"/>
                          <a:cs typeface="Meiryo UI" panose="020B0604030504040204" pitchFamily="50" charset="-128"/>
                        </a:rPr>
                        <a:t>今後の予定（工程）</a:t>
                      </a:r>
                      <a:endParaRPr lang="ja-JP" altLang="ja-JP" sz="900" b="1" kern="100" dirty="0" smtClean="0">
                        <a:effectLst/>
                        <a:latin typeface="Meiryo UI" panose="020B0604030504040204" pitchFamily="50" charset="-128"/>
                        <a:ea typeface="Meiryo UI" panose="020B0604030504040204" pitchFamily="50" charset="-128"/>
                        <a:cs typeface="Meiryo UI" panose="020B0604030504040204" pitchFamily="50" charset="-128"/>
                      </a:endParaRPr>
                    </a:p>
                  </a:txBody>
                  <a:tcPr marL="46188" marR="46188" marT="30973" marB="30973">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8CCE4"/>
                    </a:solidFill>
                  </a:tcPr>
                </a:tc>
                <a:tc rowSpan="2">
                  <a:txBody>
                    <a:bodyPr/>
                    <a:lstStyle/>
                    <a:p>
                      <a:pPr algn="ctr">
                        <a:lnSpc>
                          <a:spcPct val="100000"/>
                        </a:lnSpc>
                        <a:spcAft>
                          <a:spcPts val="0"/>
                        </a:spcAft>
                      </a:pPr>
                      <a:r>
                        <a:rPr lang="ja-JP" altLang="en-US" sz="900" b="1" kern="100" dirty="0" smtClean="0">
                          <a:effectLst/>
                          <a:latin typeface="Meiryo UI" panose="020B0604030504040204" pitchFamily="50" charset="-128"/>
                          <a:ea typeface="Meiryo UI" panose="020B0604030504040204" pitchFamily="50" charset="-128"/>
                          <a:cs typeface="Meiryo UI" panose="020B0604030504040204" pitchFamily="50" charset="-128"/>
                        </a:rPr>
                        <a:t>備考</a:t>
                      </a:r>
                      <a:endParaRPr lang="ja-JP" sz="900" b="1"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46188" marR="46188" marT="30973" marB="30973" anchor="ctr">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8CCE4"/>
                    </a:solidFill>
                  </a:tcPr>
                </a:tc>
              </a:tr>
              <a:tr h="213399">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a:txBody>
                    <a:bodyPr/>
                    <a:lstStyle/>
                    <a:p>
                      <a:pPr algn="ctr">
                        <a:lnSpc>
                          <a:spcPct val="100000"/>
                        </a:lnSpc>
                        <a:spcAft>
                          <a:spcPts val="0"/>
                        </a:spcAft>
                      </a:pPr>
                      <a:r>
                        <a:rPr lang="ja-JP" sz="900" kern="10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平成２７年度</a:t>
                      </a:r>
                      <a:endParaRPr lang="ja-JP" sz="900" kern="100">
                        <a:effectLst/>
                        <a:latin typeface="Meiryo UI" panose="020B0604030504040204" pitchFamily="50" charset="-128"/>
                        <a:ea typeface="Meiryo UI" panose="020B0604030504040204" pitchFamily="50" charset="-128"/>
                        <a:cs typeface="Meiryo UI" panose="020B0604030504040204" pitchFamily="50" charset="-128"/>
                      </a:endParaRPr>
                    </a:p>
                  </a:txBody>
                  <a:tcPr marL="46188" marR="46188" marT="30973" marB="3097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BE5F1"/>
                    </a:solidFill>
                  </a:tcPr>
                </a:tc>
                <a:tc>
                  <a:txBody>
                    <a:bodyPr/>
                    <a:lstStyle/>
                    <a:p>
                      <a:pPr algn="ctr">
                        <a:lnSpc>
                          <a:spcPct val="100000"/>
                        </a:lnSpc>
                        <a:spcAft>
                          <a:spcPts val="0"/>
                        </a:spcAft>
                      </a:pPr>
                      <a:r>
                        <a:rPr lang="ja-JP" sz="900" kern="10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平成２８年度</a:t>
                      </a: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46188" marR="46188" marT="30973" marB="3097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BE5F1"/>
                    </a:solidFill>
                  </a:tcPr>
                </a:tc>
                <a:tc>
                  <a:txBody>
                    <a:bodyPr/>
                    <a:lstStyle/>
                    <a:p>
                      <a:pPr algn="ctr">
                        <a:lnSpc>
                          <a:spcPct val="100000"/>
                        </a:lnSpc>
                        <a:spcAft>
                          <a:spcPts val="0"/>
                        </a:spcAft>
                      </a:pPr>
                      <a:r>
                        <a:rPr lang="ja-JP" sz="900" kern="10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平成２９年度</a:t>
                      </a:r>
                      <a:endParaRPr lang="ja-JP" sz="900" kern="100">
                        <a:effectLst/>
                        <a:latin typeface="Meiryo UI" panose="020B0604030504040204" pitchFamily="50" charset="-128"/>
                        <a:ea typeface="Meiryo UI" panose="020B0604030504040204" pitchFamily="50" charset="-128"/>
                        <a:cs typeface="Meiryo UI" panose="020B0604030504040204" pitchFamily="50" charset="-128"/>
                      </a:endParaRPr>
                    </a:p>
                  </a:txBody>
                  <a:tcPr marL="46188" marR="46188" marT="30973" marB="3097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BE5F1"/>
                    </a:solidFill>
                  </a:tcPr>
                </a:tc>
                <a:tc vMerge="1">
                  <a:txBody>
                    <a:bodyPr/>
                    <a:lstStyle/>
                    <a:p>
                      <a:endParaRPr kumimoji="1" lang="ja-JP" altLang="en-US"/>
                    </a:p>
                  </a:txBody>
                  <a:tcPr/>
                </a:tc>
              </a:tr>
              <a:tr h="1604947">
                <a:tc>
                  <a:txBody>
                    <a:bodyPr/>
                    <a:lstStyle/>
                    <a:p>
                      <a:pPr algn="just">
                        <a:lnSpc>
                          <a:spcPct val="100000"/>
                        </a:lnSpc>
                        <a:spcAft>
                          <a:spcPts val="0"/>
                        </a:spcAft>
                      </a:pPr>
                      <a:r>
                        <a:rPr lang="ja-JP" sz="9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課題解決型プロジェクトチームの</a:t>
                      </a:r>
                      <a:r>
                        <a:rPr 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活用</a:t>
                      </a:r>
                      <a:endParaRPr lang="en-US"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algn="just">
                        <a:lnSpc>
                          <a:spcPct val="100000"/>
                        </a:lnSpc>
                        <a:spcAft>
                          <a:spcPts val="0"/>
                        </a:spcAft>
                      </a:pPr>
                      <a:r>
                        <a:rPr lang="ja-JP" altLang="en-US"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（本文</a:t>
                      </a:r>
                      <a:r>
                        <a:rPr lang="en-US"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P59</a:t>
                      </a:r>
                      <a:r>
                        <a:rPr lang="ja-JP" altLang="en-US"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a:t>
                      </a:r>
                      <a:endParaRPr lang="en-US"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46188" marR="46188" marT="30973" marB="3097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133350" algn="just">
                        <a:lnSpc>
                          <a:spcPct val="100000"/>
                        </a:lnSpc>
                        <a:spcAft>
                          <a:spcPts val="0"/>
                        </a:spcAft>
                      </a:pPr>
                      <a:r>
                        <a:rPr lang="ja-JP" altLang="en-US"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新たな課題に対し、関係部局が部局の枠を越えて</a:t>
                      </a:r>
                      <a:r>
                        <a:rPr 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連携</a:t>
                      </a:r>
                      <a:r>
                        <a:rPr lang="ja-JP" altLang="en-US"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・協力して取り組むことができるよう、</a:t>
                      </a:r>
                      <a:r>
                        <a:rPr 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課題</a:t>
                      </a:r>
                      <a:r>
                        <a:rPr lang="ja-JP" sz="9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解決型</a:t>
                      </a:r>
                      <a:r>
                        <a:rPr 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プロジェクトチーム</a:t>
                      </a:r>
                      <a:r>
                        <a:rPr lang="ja-JP" altLang="en-US"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を</a:t>
                      </a:r>
                      <a:r>
                        <a:rPr 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積極的</a:t>
                      </a:r>
                      <a:r>
                        <a:rPr lang="ja-JP" altLang="en-US"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に</a:t>
                      </a:r>
                      <a:r>
                        <a:rPr 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活用します</a:t>
                      </a:r>
                      <a:r>
                        <a:rPr lang="ja-JP" sz="9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a:t>
                      </a:r>
                    </a:p>
                  </a:txBody>
                  <a:tcPr marL="46188" marR="46188" marT="30973" marB="3097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00000"/>
                        </a:lnSpc>
                        <a:spcAft>
                          <a:spcPts val="0"/>
                        </a:spcAft>
                      </a:pPr>
                      <a:r>
                        <a:rPr lang="ja-JP" altLang="en-US"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全部局</a:t>
                      </a:r>
                      <a:endParaRPr lang="ja-JP" sz="9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46188" marR="46188" marT="30973" marB="3097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72000" indent="-457200" algn="l">
                        <a:lnSpc>
                          <a:spcPct val="100000"/>
                        </a:lnSpc>
                        <a:spcAft>
                          <a:spcPts val="0"/>
                        </a:spcAft>
                      </a:pPr>
                      <a:r>
                        <a:rPr lang="ja-JP"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・課題解決型プロジェクトチームの活用</a:t>
                      </a:r>
                      <a:endParaRPr lang="en-US"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endParaRPr lang="ja-JP"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marR="0" lvl="0" indent="-457200" algn="l" defTabSz="914400" rtl="0" eaLnBrk="1" fontAlgn="auto" latinLnBrk="0" hangingPunct="1">
                        <a:lnSpc>
                          <a:spcPct val="100000"/>
                        </a:lnSpc>
                        <a:spcBef>
                          <a:spcPts val="0"/>
                        </a:spcBef>
                        <a:spcAft>
                          <a:spcPts val="0"/>
                        </a:spcAft>
                        <a:buClrTx/>
                        <a:buSzTx/>
                        <a:buFontTx/>
                        <a:buNone/>
                        <a:tabLst/>
                        <a:defRPr/>
                      </a:pPr>
                      <a:r>
                        <a:rPr kumimoji="1" lang="ja-JP" altLang="en-US" sz="900" b="0" i="0" u="none" strike="noStrike" kern="100" cap="none" spc="0" normalizeH="0" baseline="0" noProof="0" dirty="0" smtClean="0">
                          <a:ln>
                            <a:noFill/>
                          </a:ln>
                          <a:solidFill>
                            <a:schemeClr val="tx1"/>
                          </a:solidFill>
                          <a:effectLst/>
                          <a:uLnTx/>
                          <a:uFillTx/>
                          <a:latin typeface="ＭＳ Ｐ明朝" panose="02020600040205080304" pitchFamily="18" charset="-128"/>
                          <a:ea typeface="ＭＳ Ｐ明朝" panose="02020600040205080304" pitchFamily="18" charset="-128"/>
                          <a:cs typeface="Meiryo UI" panose="020B0604030504040204" pitchFamily="50" charset="-128"/>
                        </a:rPr>
                        <a:t>⇒・</a:t>
                      </a:r>
                      <a:r>
                        <a:rPr kumimoji="1" lang="ja-JP" altLang="ja-JP" sz="900" b="0" i="0" u="none" strike="noStrike" kern="100" cap="none" spc="0" normalizeH="0" baseline="0" noProof="0" dirty="0" smtClean="0">
                          <a:ln>
                            <a:noFill/>
                          </a:ln>
                          <a:solidFill>
                            <a:schemeClr val="tx1"/>
                          </a:solidFill>
                          <a:effectLst/>
                          <a:uLnTx/>
                          <a:uFillTx/>
                          <a:latin typeface="ＭＳ Ｐ明朝" panose="02020600040205080304" pitchFamily="18" charset="-128"/>
                          <a:ea typeface="ＭＳ Ｐ明朝" panose="02020600040205080304" pitchFamily="18" charset="-128"/>
                          <a:cs typeface="Meiryo UI" panose="020B0604030504040204" pitchFamily="50" charset="-128"/>
                        </a:rPr>
                        <a:t>国の</a:t>
                      </a:r>
                      <a:r>
                        <a:rPr kumimoji="1" lang="en-US" altLang="ja-JP" sz="900" b="0" i="0" u="none" strike="noStrike" kern="100" cap="none" spc="0" normalizeH="0" baseline="0" noProof="0" dirty="0" smtClean="0">
                          <a:ln>
                            <a:noFill/>
                          </a:ln>
                          <a:solidFill>
                            <a:schemeClr val="tx1"/>
                          </a:solidFill>
                          <a:effectLst/>
                          <a:uLnTx/>
                          <a:uFillTx/>
                          <a:latin typeface="ＭＳ Ｐ明朝" panose="02020600040205080304" pitchFamily="18" charset="-128"/>
                          <a:ea typeface="ＭＳ Ｐ明朝" panose="02020600040205080304" pitchFamily="18" charset="-128"/>
                          <a:cs typeface="Meiryo UI" panose="020B0604030504040204" pitchFamily="50" charset="-128"/>
                        </a:rPr>
                        <a:t>26</a:t>
                      </a:r>
                      <a:r>
                        <a:rPr kumimoji="1" lang="ja-JP" altLang="ja-JP" sz="900" b="0" i="0" u="none" strike="noStrike" kern="100" cap="none" spc="0" normalizeH="0" baseline="0" noProof="0" dirty="0" smtClean="0">
                          <a:ln>
                            <a:noFill/>
                          </a:ln>
                          <a:solidFill>
                            <a:schemeClr val="tx1"/>
                          </a:solidFill>
                          <a:effectLst/>
                          <a:uLnTx/>
                          <a:uFillTx/>
                          <a:latin typeface="ＭＳ Ｐ明朝" panose="02020600040205080304" pitchFamily="18" charset="-128"/>
                          <a:ea typeface="ＭＳ Ｐ明朝" panose="02020600040205080304" pitchFamily="18" charset="-128"/>
                          <a:cs typeface="Meiryo UI" panose="020B0604030504040204" pitchFamily="50" charset="-128"/>
                        </a:rPr>
                        <a:t>年度補正予算の「地域</a:t>
                      </a:r>
                      <a:endParaRPr kumimoji="1" lang="en-US" altLang="ja-JP" sz="900" b="0" i="0" u="none" strike="noStrike" kern="100" cap="none" spc="0" normalizeH="0" baseline="0" noProof="0" dirty="0" smtClean="0">
                        <a:ln>
                          <a:noFill/>
                        </a:ln>
                        <a:solidFill>
                          <a:schemeClr val="tx1"/>
                        </a:solidFill>
                        <a:effectLst/>
                        <a:uLnTx/>
                        <a:uFillTx/>
                        <a:latin typeface="ＭＳ Ｐ明朝" panose="02020600040205080304" pitchFamily="18" charset="-128"/>
                        <a:ea typeface="ＭＳ Ｐ明朝" panose="02020600040205080304" pitchFamily="18" charset="-128"/>
                        <a:cs typeface="Meiryo UI" panose="020B0604030504040204" pitchFamily="50" charset="-128"/>
                      </a:endParaRPr>
                    </a:p>
                    <a:p>
                      <a:pPr marL="72000" marR="0" lvl="0" indent="-457200" algn="l" defTabSz="914400" rtl="0" eaLnBrk="1" fontAlgn="auto" latinLnBrk="0" hangingPunct="1">
                        <a:lnSpc>
                          <a:spcPct val="100000"/>
                        </a:lnSpc>
                        <a:spcBef>
                          <a:spcPts val="0"/>
                        </a:spcBef>
                        <a:spcAft>
                          <a:spcPts val="0"/>
                        </a:spcAft>
                        <a:buClrTx/>
                        <a:buSzTx/>
                        <a:buFontTx/>
                        <a:buNone/>
                        <a:tabLst/>
                        <a:defRPr/>
                      </a:pPr>
                      <a:r>
                        <a:rPr kumimoji="1" lang="en-US" altLang="ja-JP" sz="900" b="0" i="0" u="none" strike="noStrike" kern="100" cap="none" spc="0" normalizeH="0" baseline="0" noProof="0" dirty="0" smtClean="0">
                          <a:ln>
                            <a:noFill/>
                          </a:ln>
                          <a:solidFill>
                            <a:schemeClr val="tx1"/>
                          </a:solidFill>
                          <a:effectLst/>
                          <a:uLnTx/>
                          <a:uFillTx/>
                          <a:latin typeface="ＭＳ Ｐ明朝" panose="02020600040205080304" pitchFamily="18" charset="-128"/>
                          <a:ea typeface="ＭＳ Ｐ明朝" panose="02020600040205080304" pitchFamily="18" charset="-128"/>
                          <a:cs typeface="Meiryo UI" panose="020B0604030504040204" pitchFamily="50" charset="-128"/>
                        </a:rPr>
                        <a:t>    </a:t>
                      </a:r>
                      <a:r>
                        <a:rPr kumimoji="1" lang="ja-JP" altLang="ja-JP" sz="900" b="0" i="0" u="none" strike="noStrike" kern="100" cap="none" spc="0" normalizeH="0" baseline="0" noProof="0" dirty="0" smtClean="0">
                          <a:ln>
                            <a:noFill/>
                          </a:ln>
                          <a:solidFill>
                            <a:schemeClr val="tx1"/>
                          </a:solidFill>
                          <a:effectLst/>
                          <a:uLnTx/>
                          <a:uFillTx/>
                          <a:latin typeface="ＭＳ Ｐ明朝" panose="02020600040205080304" pitchFamily="18" charset="-128"/>
                          <a:ea typeface="ＭＳ Ｐ明朝" panose="02020600040205080304" pitchFamily="18" charset="-128"/>
                          <a:cs typeface="Meiryo UI" panose="020B0604030504040204" pitchFamily="50" charset="-128"/>
                        </a:rPr>
                        <a:t>住民生活等緊急支援のための</a:t>
                      </a:r>
                      <a:endParaRPr kumimoji="1" lang="en-US" altLang="ja-JP" sz="900" b="0" i="0" u="none" strike="noStrike" kern="100" cap="none" spc="0" normalizeH="0" baseline="0" noProof="0" dirty="0" smtClean="0">
                        <a:ln>
                          <a:noFill/>
                        </a:ln>
                        <a:solidFill>
                          <a:schemeClr val="tx1"/>
                        </a:solidFill>
                        <a:effectLst/>
                        <a:uLnTx/>
                        <a:uFillTx/>
                        <a:latin typeface="ＭＳ Ｐ明朝" panose="02020600040205080304" pitchFamily="18" charset="-128"/>
                        <a:ea typeface="ＭＳ Ｐ明朝" panose="02020600040205080304" pitchFamily="18" charset="-128"/>
                        <a:cs typeface="Meiryo UI" panose="020B0604030504040204" pitchFamily="50" charset="-128"/>
                      </a:endParaRPr>
                    </a:p>
                    <a:p>
                      <a:pPr marL="72000" marR="0" lvl="0" indent="-457200" algn="l" defTabSz="914400" rtl="0" eaLnBrk="1" fontAlgn="auto" latinLnBrk="0" hangingPunct="1">
                        <a:lnSpc>
                          <a:spcPct val="100000"/>
                        </a:lnSpc>
                        <a:spcBef>
                          <a:spcPts val="0"/>
                        </a:spcBef>
                        <a:spcAft>
                          <a:spcPts val="0"/>
                        </a:spcAft>
                        <a:buClrTx/>
                        <a:buSzTx/>
                        <a:buFontTx/>
                        <a:buNone/>
                        <a:tabLst/>
                        <a:defRPr/>
                      </a:pPr>
                      <a:r>
                        <a:rPr kumimoji="1" lang="en-US" altLang="ja-JP" sz="900" b="0" i="0" u="none" strike="noStrike" kern="100" cap="none" spc="0" normalizeH="0" baseline="0" noProof="0" dirty="0" smtClean="0">
                          <a:ln>
                            <a:noFill/>
                          </a:ln>
                          <a:solidFill>
                            <a:schemeClr val="tx1"/>
                          </a:solidFill>
                          <a:effectLst/>
                          <a:uLnTx/>
                          <a:uFillTx/>
                          <a:latin typeface="ＭＳ Ｐ明朝" panose="02020600040205080304" pitchFamily="18" charset="-128"/>
                          <a:ea typeface="ＭＳ Ｐ明朝" panose="02020600040205080304" pitchFamily="18" charset="-128"/>
                          <a:cs typeface="Meiryo UI" panose="020B0604030504040204" pitchFamily="50" charset="-128"/>
                        </a:rPr>
                        <a:t>    </a:t>
                      </a:r>
                      <a:r>
                        <a:rPr kumimoji="1" lang="ja-JP" altLang="ja-JP" sz="900" b="0" i="0" u="none" strike="noStrike" kern="100" cap="none" spc="0" normalizeH="0" baseline="0" noProof="0" dirty="0" smtClean="0">
                          <a:ln>
                            <a:noFill/>
                          </a:ln>
                          <a:solidFill>
                            <a:schemeClr val="tx1"/>
                          </a:solidFill>
                          <a:effectLst/>
                          <a:uLnTx/>
                          <a:uFillTx/>
                          <a:latin typeface="ＭＳ Ｐ明朝" panose="02020600040205080304" pitchFamily="18" charset="-128"/>
                          <a:ea typeface="ＭＳ Ｐ明朝" panose="02020600040205080304" pitchFamily="18" charset="-128"/>
                          <a:cs typeface="Meiryo UI" panose="020B0604030504040204" pitchFamily="50" charset="-128"/>
                        </a:rPr>
                        <a:t>交付金活用事業」を活用した、</a:t>
                      </a:r>
                      <a:endParaRPr kumimoji="1" lang="en-US" altLang="ja-JP" sz="900" b="0" i="0" u="none" strike="noStrike" kern="100" cap="none" spc="0" normalizeH="0" baseline="0" noProof="0" dirty="0" smtClean="0">
                        <a:ln>
                          <a:noFill/>
                        </a:ln>
                        <a:solidFill>
                          <a:schemeClr val="tx1"/>
                        </a:solidFill>
                        <a:effectLst/>
                        <a:uLnTx/>
                        <a:uFillTx/>
                        <a:latin typeface="ＭＳ Ｐ明朝" panose="02020600040205080304" pitchFamily="18" charset="-128"/>
                        <a:ea typeface="ＭＳ Ｐ明朝" panose="02020600040205080304" pitchFamily="18" charset="-128"/>
                        <a:cs typeface="Meiryo UI" panose="020B0604030504040204" pitchFamily="50" charset="-128"/>
                      </a:endParaRPr>
                    </a:p>
                    <a:p>
                      <a:pPr marL="71438" marR="0" lvl="0" indent="-71438" algn="l" defTabSz="914400" rtl="0" eaLnBrk="1" fontAlgn="auto" latinLnBrk="0" hangingPunct="1">
                        <a:lnSpc>
                          <a:spcPct val="100000"/>
                        </a:lnSpc>
                        <a:spcBef>
                          <a:spcPts val="0"/>
                        </a:spcBef>
                        <a:spcAft>
                          <a:spcPts val="0"/>
                        </a:spcAft>
                        <a:buClrTx/>
                        <a:buSzTx/>
                        <a:buFontTx/>
                        <a:buNone/>
                        <a:tabLst/>
                        <a:defRPr/>
                      </a:pPr>
                      <a:r>
                        <a:rPr kumimoji="1" lang="en-US" altLang="ja-JP" sz="900" b="0" i="0" u="none" strike="noStrike" kern="100" cap="none" spc="0" normalizeH="0" baseline="0" noProof="0" dirty="0" smtClean="0">
                          <a:ln>
                            <a:noFill/>
                          </a:ln>
                          <a:solidFill>
                            <a:schemeClr val="tx1"/>
                          </a:solidFill>
                          <a:effectLst/>
                          <a:uLnTx/>
                          <a:uFillTx/>
                          <a:latin typeface="ＭＳ Ｐ明朝" panose="02020600040205080304" pitchFamily="18" charset="-128"/>
                          <a:ea typeface="ＭＳ Ｐ明朝" panose="02020600040205080304" pitchFamily="18" charset="-128"/>
                          <a:cs typeface="Meiryo UI" panose="020B0604030504040204" pitchFamily="50" charset="-128"/>
                        </a:rPr>
                        <a:t>    </a:t>
                      </a:r>
                      <a:r>
                        <a:rPr kumimoji="1" lang="ja-JP" altLang="ja-JP" sz="900" b="0" i="0" u="none" strike="noStrike" kern="100" cap="none" spc="0" normalizeH="0" baseline="0" noProof="0" dirty="0" smtClean="0">
                          <a:ln>
                            <a:noFill/>
                          </a:ln>
                          <a:solidFill>
                            <a:schemeClr val="tx1"/>
                          </a:solidFill>
                          <a:effectLst/>
                          <a:uLnTx/>
                          <a:uFillTx/>
                          <a:latin typeface="ＭＳ Ｐ明朝" panose="02020600040205080304" pitchFamily="18" charset="-128"/>
                          <a:ea typeface="ＭＳ Ｐ明朝" panose="02020600040205080304" pitchFamily="18" charset="-128"/>
                          <a:cs typeface="Meiryo UI" panose="020B0604030504040204" pitchFamily="50" charset="-128"/>
                        </a:rPr>
                        <a:t>福祉的配慮が必要な府民への</a:t>
                      </a:r>
                      <a:endParaRPr kumimoji="1" lang="en-US" altLang="ja-JP" sz="900" b="0" i="0" u="none" strike="noStrike" kern="100" cap="none" spc="0" normalizeH="0" baseline="0" noProof="0" dirty="0" smtClean="0">
                        <a:ln>
                          <a:noFill/>
                        </a:ln>
                        <a:solidFill>
                          <a:schemeClr val="tx1"/>
                        </a:solidFill>
                        <a:effectLst/>
                        <a:uLnTx/>
                        <a:uFillTx/>
                        <a:latin typeface="ＭＳ Ｐ明朝" panose="02020600040205080304" pitchFamily="18" charset="-128"/>
                        <a:ea typeface="ＭＳ Ｐ明朝" panose="02020600040205080304" pitchFamily="18" charset="-128"/>
                        <a:cs typeface="Meiryo UI" panose="020B0604030504040204" pitchFamily="50" charset="-128"/>
                      </a:endParaRPr>
                    </a:p>
                    <a:p>
                      <a:pPr marL="72000" marR="0" lvl="0" indent="-457200" algn="l" defTabSz="914400" rtl="0" eaLnBrk="1" fontAlgn="auto" latinLnBrk="0" hangingPunct="1">
                        <a:lnSpc>
                          <a:spcPct val="100000"/>
                        </a:lnSpc>
                        <a:spcBef>
                          <a:spcPts val="0"/>
                        </a:spcBef>
                        <a:spcAft>
                          <a:spcPts val="0"/>
                        </a:spcAft>
                        <a:buClrTx/>
                        <a:buSzTx/>
                        <a:buFontTx/>
                        <a:buNone/>
                        <a:tabLst/>
                        <a:defRPr/>
                      </a:pPr>
                      <a:r>
                        <a:rPr kumimoji="1" lang="en-US" altLang="ja-JP" sz="900" b="0" i="0" u="none" strike="noStrike" kern="100" cap="none" spc="0" normalizeH="0" baseline="0" noProof="0" dirty="0" smtClean="0">
                          <a:ln>
                            <a:noFill/>
                          </a:ln>
                          <a:solidFill>
                            <a:schemeClr val="tx1"/>
                          </a:solidFill>
                          <a:effectLst/>
                          <a:uLnTx/>
                          <a:uFillTx/>
                          <a:latin typeface="ＭＳ Ｐ明朝" panose="02020600040205080304" pitchFamily="18" charset="-128"/>
                          <a:ea typeface="ＭＳ Ｐ明朝" panose="02020600040205080304" pitchFamily="18" charset="-128"/>
                          <a:cs typeface="Meiryo UI" panose="020B0604030504040204" pitchFamily="50" charset="-128"/>
                        </a:rPr>
                        <a:t>    </a:t>
                      </a:r>
                      <a:r>
                        <a:rPr kumimoji="1" lang="ja-JP" altLang="ja-JP" sz="900" b="0" i="0" u="none" strike="noStrike" kern="100" cap="none" spc="0" normalizeH="0" baseline="0" noProof="0" dirty="0" smtClean="0">
                          <a:ln>
                            <a:noFill/>
                          </a:ln>
                          <a:solidFill>
                            <a:schemeClr val="tx1"/>
                          </a:solidFill>
                          <a:effectLst/>
                          <a:uLnTx/>
                          <a:uFillTx/>
                          <a:latin typeface="ＭＳ Ｐ明朝" panose="02020600040205080304" pitchFamily="18" charset="-128"/>
                          <a:ea typeface="ＭＳ Ｐ明朝" panose="02020600040205080304" pitchFamily="18" charset="-128"/>
                          <a:cs typeface="Meiryo UI" panose="020B0604030504040204" pitchFamily="50" charset="-128"/>
                        </a:rPr>
                        <a:t>生活支援の検討にあたり、政策</a:t>
                      </a:r>
                      <a:endParaRPr kumimoji="1" lang="en-US" altLang="ja-JP" sz="900" b="0" i="0" u="none" strike="noStrike" kern="100" cap="none" spc="0" normalizeH="0" baseline="0" noProof="0" dirty="0" smtClean="0">
                        <a:ln>
                          <a:noFill/>
                        </a:ln>
                        <a:solidFill>
                          <a:schemeClr val="tx1"/>
                        </a:solidFill>
                        <a:effectLst/>
                        <a:uLnTx/>
                        <a:uFillTx/>
                        <a:latin typeface="ＭＳ Ｐ明朝" panose="02020600040205080304" pitchFamily="18" charset="-128"/>
                        <a:ea typeface="ＭＳ Ｐ明朝" panose="02020600040205080304" pitchFamily="18" charset="-128"/>
                        <a:cs typeface="Meiryo UI" panose="020B0604030504040204" pitchFamily="50" charset="-128"/>
                      </a:endParaRPr>
                    </a:p>
                    <a:p>
                      <a:pPr marL="72000" marR="0" lvl="0" indent="-457200" algn="l" defTabSz="914400" rtl="0" eaLnBrk="1" fontAlgn="auto" latinLnBrk="0" hangingPunct="1">
                        <a:lnSpc>
                          <a:spcPct val="100000"/>
                        </a:lnSpc>
                        <a:spcBef>
                          <a:spcPts val="0"/>
                        </a:spcBef>
                        <a:spcAft>
                          <a:spcPts val="0"/>
                        </a:spcAft>
                        <a:buClrTx/>
                        <a:buSzTx/>
                        <a:buFontTx/>
                        <a:buNone/>
                        <a:tabLst/>
                        <a:defRPr/>
                      </a:pPr>
                      <a:r>
                        <a:rPr kumimoji="1" lang="en-US" altLang="ja-JP" sz="900" b="0" i="0" u="none" strike="noStrike" kern="100" cap="none" spc="0" normalizeH="0" baseline="0" noProof="0" dirty="0" smtClean="0">
                          <a:ln>
                            <a:noFill/>
                          </a:ln>
                          <a:solidFill>
                            <a:schemeClr val="tx1"/>
                          </a:solidFill>
                          <a:effectLst/>
                          <a:uLnTx/>
                          <a:uFillTx/>
                          <a:latin typeface="ＭＳ Ｐ明朝" panose="02020600040205080304" pitchFamily="18" charset="-128"/>
                          <a:ea typeface="ＭＳ Ｐ明朝" panose="02020600040205080304" pitchFamily="18" charset="-128"/>
                          <a:cs typeface="Meiryo UI" panose="020B0604030504040204" pitchFamily="50" charset="-128"/>
                        </a:rPr>
                        <a:t>    </a:t>
                      </a:r>
                      <a:r>
                        <a:rPr kumimoji="1" lang="ja-JP" altLang="ja-JP" sz="900" b="0" i="0" u="none" strike="noStrike" kern="100" cap="none" spc="0" normalizeH="0" baseline="0" noProof="0" dirty="0" smtClean="0">
                          <a:ln>
                            <a:noFill/>
                          </a:ln>
                          <a:solidFill>
                            <a:schemeClr val="tx1"/>
                          </a:solidFill>
                          <a:effectLst/>
                          <a:uLnTx/>
                          <a:uFillTx/>
                          <a:latin typeface="ＭＳ Ｐ明朝" panose="02020600040205080304" pitchFamily="18" charset="-128"/>
                          <a:ea typeface="ＭＳ Ｐ明朝" panose="02020600040205080304" pitchFamily="18" charset="-128"/>
                          <a:cs typeface="Meiryo UI" panose="020B0604030504040204" pitchFamily="50" charset="-128"/>
                        </a:rPr>
                        <a:t>企画部、福祉部及び健康医療</a:t>
                      </a:r>
                      <a:endParaRPr kumimoji="1" lang="en-US" altLang="ja-JP" sz="900" b="0" i="0" u="none" strike="noStrike" kern="100" cap="none" spc="0" normalizeH="0" baseline="0" noProof="0" dirty="0" smtClean="0">
                        <a:ln>
                          <a:noFill/>
                        </a:ln>
                        <a:solidFill>
                          <a:schemeClr val="tx1"/>
                        </a:solidFill>
                        <a:effectLst/>
                        <a:uLnTx/>
                        <a:uFillTx/>
                        <a:latin typeface="ＭＳ Ｐ明朝" panose="02020600040205080304" pitchFamily="18" charset="-128"/>
                        <a:ea typeface="ＭＳ Ｐ明朝" panose="02020600040205080304" pitchFamily="18" charset="-128"/>
                        <a:cs typeface="Meiryo UI" panose="020B0604030504040204" pitchFamily="50" charset="-128"/>
                      </a:endParaRPr>
                    </a:p>
                    <a:p>
                      <a:pPr marL="72000" marR="0" lvl="0" indent="-457200" algn="l" defTabSz="914400" rtl="0" eaLnBrk="1" fontAlgn="auto" latinLnBrk="0" hangingPunct="1">
                        <a:lnSpc>
                          <a:spcPct val="100000"/>
                        </a:lnSpc>
                        <a:spcBef>
                          <a:spcPts val="0"/>
                        </a:spcBef>
                        <a:spcAft>
                          <a:spcPts val="0"/>
                        </a:spcAft>
                        <a:buClrTx/>
                        <a:buSzTx/>
                        <a:buFontTx/>
                        <a:buNone/>
                        <a:tabLst/>
                        <a:defRPr/>
                      </a:pPr>
                      <a:r>
                        <a:rPr kumimoji="1" lang="en-US" altLang="ja-JP" sz="900" b="0" i="0" u="none" strike="noStrike" kern="100" cap="none" spc="0" normalizeH="0" baseline="0" noProof="0" dirty="0" smtClean="0">
                          <a:ln>
                            <a:noFill/>
                          </a:ln>
                          <a:solidFill>
                            <a:schemeClr val="tx1"/>
                          </a:solidFill>
                          <a:effectLst/>
                          <a:uLnTx/>
                          <a:uFillTx/>
                          <a:latin typeface="ＭＳ Ｐ明朝" panose="02020600040205080304" pitchFamily="18" charset="-128"/>
                          <a:ea typeface="ＭＳ Ｐ明朝" panose="02020600040205080304" pitchFamily="18" charset="-128"/>
                          <a:cs typeface="Meiryo UI" panose="020B0604030504040204" pitchFamily="50" charset="-128"/>
                        </a:rPr>
                        <a:t>    </a:t>
                      </a:r>
                      <a:r>
                        <a:rPr kumimoji="1" lang="ja-JP" altLang="ja-JP" sz="900" b="0" i="0" u="none" strike="noStrike" kern="100" cap="none" spc="0" normalizeH="0" baseline="0" noProof="0" dirty="0" smtClean="0">
                          <a:ln>
                            <a:noFill/>
                          </a:ln>
                          <a:solidFill>
                            <a:schemeClr val="tx1"/>
                          </a:solidFill>
                          <a:effectLst/>
                          <a:uLnTx/>
                          <a:uFillTx/>
                          <a:latin typeface="ＭＳ Ｐ明朝" panose="02020600040205080304" pitchFamily="18" charset="-128"/>
                          <a:ea typeface="ＭＳ Ｐ明朝" panose="02020600040205080304" pitchFamily="18" charset="-128"/>
                          <a:cs typeface="Meiryo UI" panose="020B0604030504040204" pitchFamily="50" charset="-128"/>
                        </a:rPr>
                        <a:t>部の関係室課からなるプロジェ</a:t>
                      </a:r>
                      <a:endParaRPr kumimoji="1" lang="en-US" altLang="ja-JP" sz="900" b="0" i="0" u="none" strike="noStrike" kern="100" cap="none" spc="0" normalizeH="0" baseline="0" noProof="0" dirty="0" smtClean="0">
                        <a:ln>
                          <a:noFill/>
                        </a:ln>
                        <a:solidFill>
                          <a:schemeClr val="tx1"/>
                        </a:solidFill>
                        <a:effectLst/>
                        <a:uLnTx/>
                        <a:uFillTx/>
                        <a:latin typeface="ＭＳ Ｐ明朝" panose="02020600040205080304" pitchFamily="18" charset="-128"/>
                        <a:ea typeface="ＭＳ Ｐ明朝" panose="02020600040205080304" pitchFamily="18" charset="-128"/>
                        <a:cs typeface="Meiryo UI" panose="020B0604030504040204" pitchFamily="50" charset="-128"/>
                      </a:endParaRPr>
                    </a:p>
                    <a:p>
                      <a:pPr marL="142875" marR="0" lvl="0" indent="-142875" algn="l" defTabSz="914400" rtl="0" eaLnBrk="1" fontAlgn="auto" latinLnBrk="0" hangingPunct="1">
                        <a:lnSpc>
                          <a:spcPct val="100000"/>
                        </a:lnSpc>
                        <a:spcBef>
                          <a:spcPts val="0"/>
                        </a:spcBef>
                        <a:spcAft>
                          <a:spcPts val="0"/>
                        </a:spcAft>
                        <a:buClrTx/>
                        <a:buSzTx/>
                        <a:buFontTx/>
                        <a:buNone/>
                        <a:tabLst/>
                        <a:defRPr/>
                      </a:pPr>
                      <a:r>
                        <a:rPr kumimoji="1" lang="ja-JP" altLang="en-US" sz="900" b="0" i="0" u="none" strike="noStrike" kern="100" cap="none" spc="0" normalizeH="0" baseline="0" noProof="0" dirty="0" smtClean="0">
                          <a:ln>
                            <a:noFill/>
                          </a:ln>
                          <a:solidFill>
                            <a:schemeClr val="tx1"/>
                          </a:solidFill>
                          <a:effectLst/>
                          <a:uLnTx/>
                          <a:uFillTx/>
                          <a:latin typeface="ＭＳ Ｐ明朝" panose="02020600040205080304" pitchFamily="18" charset="-128"/>
                          <a:ea typeface="ＭＳ Ｐ明朝" panose="02020600040205080304" pitchFamily="18" charset="-128"/>
                          <a:cs typeface="Meiryo UI" panose="020B0604030504040204" pitchFamily="50" charset="-128"/>
                        </a:rPr>
                        <a:t>　　</a:t>
                      </a:r>
                      <a:r>
                        <a:rPr kumimoji="1" lang="ja-JP" altLang="ja-JP" sz="900" b="0" i="0" u="none" strike="noStrike" kern="100" cap="none" spc="0" normalizeH="0" baseline="0" noProof="0" dirty="0" smtClean="0">
                          <a:ln>
                            <a:noFill/>
                          </a:ln>
                          <a:solidFill>
                            <a:schemeClr val="tx1"/>
                          </a:solidFill>
                          <a:effectLst/>
                          <a:uLnTx/>
                          <a:uFillTx/>
                          <a:latin typeface="ＭＳ Ｐ明朝" panose="02020600040205080304" pitchFamily="18" charset="-128"/>
                          <a:ea typeface="ＭＳ Ｐ明朝" panose="02020600040205080304" pitchFamily="18" charset="-128"/>
                          <a:cs typeface="Meiryo UI" panose="020B0604030504040204" pitchFamily="50" charset="-128"/>
                        </a:rPr>
                        <a:t>クトチームを設置</a:t>
                      </a:r>
                      <a:r>
                        <a:rPr kumimoji="1" lang="ja-JP" altLang="en-US" sz="900" b="0" i="0" u="none" strike="noStrike" kern="100" cap="none" spc="0" normalizeH="0" baseline="0" noProof="0" dirty="0" smtClean="0">
                          <a:ln>
                            <a:noFill/>
                          </a:ln>
                          <a:solidFill>
                            <a:schemeClr val="tx1"/>
                          </a:solidFill>
                          <a:effectLst/>
                          <a:uLnTx/>
                          <a:uFillTx/>
                          <a:latin typeface="ＭＳ Ｐ明朝" panose="02020600040205080304" pitchFamily="18" charset="-128"/>
                          <a:ea typeface="ＭＳ Ｐ明朝" panose="02020600040205080304" pitchFamily="18" charset="-128"/>
                          <a:cs typeface="Meiryo UI" panose="020B0604030504040204" pitchFamily="50" charset="-128"/>
                        </a:rPr>
                        <a:t>。対象者にプリ ペイドカード「も</a:t>
                      </a:r>
                      <a:r>
                        <a:rPr kumimoji="1" lang="ja-JP" altLang="en-US" sz="900" b="0" i="0" u="none" strike="noStrike" kern="100" cap="none" spc="0" normalizeH="0" baseline="0" noProof="0" dirty="0" err="1" smtClean="0">
                          <a:ln>
                            <a:noFill/>
                          </a:ln>
                          <a:solidFill>
                            <a:schemeClr val="tx1"/>
                          </a:solidFill>
                          <a:effectLst/>
                          <a:uLnTx/>
                          <a:uFillTx/>
                          <a:latin typeface="ＭＳ Ｐ明朝" panose="02020600040205080304" pitchFamily="18" charset="-128"/>
                          <a:ea typeface="ＭＳ Ｐ明朝" panose="02020600040205080304" pitchFamily="18" charset="-128"/>
                          <a:cs typeface="Meiryo UI" panose="020B0604030504040204" pitchFamily="50" charset="-128"/>
                        </a:rPr>
                        <a:t>ずやん</a:t>
                      </a:r>
                      <a:r>
                        <a:rPr kumimoji="1" lang="ja-JP" altLang="en-US" sz="900" b="0" i="0" u="none" strike="noStrike" kern="100" cap="none" spc="0" normalizeH="0" baseline="0" noProof="0" dirty="0" smtClean="0">
                          <a:ln>
                            <a:noFill/>
                          </a:ln>
                          <a:solidFill>
                            <a:schemeClr val="tx1"/>
                          </a:solidFill>
                          <a:effectLst/>
                          <a:uLnTx/>
                          <a:uFillTx/>
                          <a:latin typeface="ＭＳ Ｐ明朝" panose="02020600040205080304" pitchFamily="18" charset="-128"/>
                          <a:ea typeface="ＭＳ Ｐ明朝" panose="02020600040205080304" pitchFamily="18" charset="-128"/>
                          <a:cs typeface="Meiryo UI" panose="020B0604030504040204" pitchFamily="50" charset="-128"/>
                        </a:rPr>
                        <a:t>カード」を配布し、生活用品等の購入に活用</a:t>
                      </a:r>
                      <a:endParaRPr lang="ja-JP" altLang="ja-JP" sz="9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46188" marR="46188" marT="30973" marB="30973">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72000" indent="-457200" algn="l">
                        <a:lnSpc>
                          <a:spcPct val="100000"/>
                        </a:lnSpc>
                        <a:spcAft>
                          <a:spcPts val="0"/>
                        </a:spcAft>
                      </a:pPr>
                      <a:endParaRPr kumimoji="1" lang="en-US" altLang="ja-JP" sz="900" b="0" i="0" u="none" strike="noStrike" kern="100" cap="none" spc="0" normalizeH="0" baseline="0" noProof="0" dirty="0" smtClean="0">
                        <a:ln>
                          <a:noFill/>
                        </a:ln>
                        <a:solidFill>
                          <a:schemeClr val="tx1"/>
                        </a:solidFill>
                        <a:effectLst/>
                        <a:uLnTx/>
                        <a:uFillTx/>
                        <a:latin typeface="ＭＳ Ｐ明朝" panose="02020600040205080304" pitchFamily="18" charset="-128"/>
                        <a:ea typeface="ＭＳ Ｐ明朝" panose="02020600040205080304" pitchFamily="18" charset="-128"/>
                        <a:cs typeface="Meiryo UI" panose="020B0604030504040204" pitchFamily="50" charset="-128"/>
                      </a:endParaRPr>
                    </a:p>
                    <a:p>
                      <a:pPr marL="72000" indent="-457200" algn="l">
                        <a:lnSpc>
                          <a:spcPct val="100000"/>
                        </a:lnSpc>
                        <a:spcAft>
                          <a:spcPts val="0"/>
                        </a:spcAft>
                      </a:pPr>
                      <a:endParaRPr kumimoji="1" lang="en-US" altLang="ja-JP" sz="900" b="0" i="0" u="none" strike="noStrike" kern="100" cap="none" spc="0" normalizeH="0" baseline="0" noProof="0" dirty="0" smtClean="0">
                        <a:ln>
                          <a:noFill/>
                        </a:ln>
                        <a:solidFill>
                          <a:schemeClr val="tx1"/>
                        </a:solidFill>
                        <a:effectLst/>
                        <a:uLnTx/>
                        <a:uFillTx/>
                        <a:latin typeface="ＭＳ Ｐ明朝" panose="02020600040205080304" pitchFamily="18" charset="-128"/>
                        <a:ea typeface="ＭＳ Ｐ明朝" panose="02020600040205080304" pitchFamily="18" charset="-128"/>
                        <a:cs typeface="Meiryo UI" panose="020B0604030504040204" pitchFamily="50" charset="-128"/>
                      </a:endParaRPr>
                    </a:p>
                    <a:p>
                      <a:pPr marL="72000" indent="-457200" algn="l">
                        <a:lnSpc>
                          <a:spcPct val="100000"/>
                        </a:lnSpc>
                        <a:spcAft>
                          <a:spcPts val="0"/>
                        </a:spcAft>
                      </a:pPr>
                      <a:endParaRPr kumimoji="1" lang="en-US" altLang="ja-JP" sz="900" b="0" i="0" u="none" strike="noStrike" kern="100" cap="none" spc="0" normalizeH="0" baseline="0" noProof="0" dirty="0" smtClean="0">
                        <a:ln>
                          <a:noFill/>
                        </a:ln>
                        <a:solidFill>
                          <a:schemeClr val="tx1"/>
                        </a:solidFill>
                        <a:effectLst/>
                        <a:uLnTx/>
                        <a:uFillTx/>
                        <a:latin typeface="ＭＳ Ｐ明朝" panose="02020600040205080304" pitchFamily="18" charset="-128"/>
                        <a:ea typeface="ＭＳ Ｐ明朝" panose="02020600040205080304" pitchFamily="18" charset="-128"/>
                        <a:cs typeface="Meiryo UI" panose="020B0604030504040204" pitchFamily="50" charset="-128"/>
                      </a:endParaRPr>
                    </a:p>
                    <a:p>
                      <a:pPr marL="72000" indent="-457200" algn="l">
                        <a:lnSpc>
                          <a:spcPct val="100000"/>
                        </a:lnSpc>
                        <a:spcAft>
                          <a:spcPts val="0"/>
                        </a:spcAft>
                      </a:pPr>
                      <a:r>
                        <a:rPr kumimoji="1" lang="ja-JP" altLang="en-US" sz="900" b="0" i="0" u="none" strike="noStrike" kern="100" cap="none" spc="0" normalizeH="0" baseline="0" noProof="0" dirty="0" smtClean="0">
                          <a:ln>
                            <a:noFill/>
                          </a:ln>
                          <a:solidFill>
                            <a:schemeClr val="tx1"/>
                          </a:solidFill>
                          <a:effectLst/>
                          <a:uLnTx/>
                          <a:uFillTx/>
                          <a:latin typeface="ＭＳ Ｐ明朝" panose="02020600040205080304" pitchFamily="18" charset="-128"/>
                          <a:ea typeface="ＭＳ Ｐ明朝" panose="02020600040205080304" pitchFamily="18" charset="-128"/>
                          <a:cs typeface="Meiryo UI" panose="020B0604030504040204" pitchFamily="50" charset="-128"/>
                        </a:rPr>
                        <a:t>⇒・地方分権改革の促進に向け、</a:t>
                      </a:r>
                      <a:endParaRPr kumimoji="1" lang="en-US" altLang="ja-JP" sz="900" b="0" i="0" u="none" strike="noStrike" kern="100" cap="none" spc="0" normalizeH="0" baseline="0" noProof="0" dirty="0" smtClean="0">
                        <a:ln>
                          <a:noFill/>
                        </a:ln>
                        <a:solidFill>
                          <a:schemeClr val="tx1"/>
                        </a:solidFill>
                        <a:effectLst/>
                        <a:uLnTx/>
                        <a:uFillTx/>
                        <a:latin typeface="ＭＳ Ｐ明朝" panose="02020600040205080304" pitchFamily="18" charset="-128"/>
                        <a:ea typeface="ＭＳ Ｐ明朝" panose="02020600040205080304" pitchFamily="18" charset="-128"/>
                        <a:cs typeface="Meiryo UI" panose="020B0604030504040204" pitchFamily="50" charset="-128"/>
                      </a:endParaRPr>
                    </a:p>
                    <a:p>
                      <a:pPr marL="72000" indent="-457200" algn="l">
                        <a:lnSpc>
                          <a:spcPct val="100000"/>
                        </a:lnSpc>
                        <a:spcAft>
                          <a:spcPts val="0"/>
                        </a:spcAft>
                      </a:pPr>
                      <a:r>
                        <a:rPr kumimoji="1" lang="en-US" altLang="ja-JP" sz="900" b="0" i="0" u="none" strike="noStrike" kern="100" cap="none" spc="0" normalizeH="0" baseline="0" noProof="0" dirty="0" smtClean="0">
                          <a:ln>
                            <a:noFill/>
                          </a:ln>
                          <a:solidFill>
                            <a:schemeClr val="tx1"/>
                          </a:solidFill>
                          <a:effectLst/>
                          <a:uLnTx/>
                          <a:uFillTx/>
                          <a:latin typeface="ＭＳ Ｐ明朝" panose="02020600040205080304" pitchFamily="18" charset="-128"/>
                          <a:ea typeface="ＭＳ Ｐ明朝" panose="02020600040205080304" pitchFamily="18" charset="-128"/>
                          <a:cs typeface="Meiryo UI" panose="020B0604030504040204" pitchFamily="50" charset="-128"/>
                        </a:rPr>
                        <a:t>     </a:t>
                      </a:r>
                      <a:r>
                        <a:rPr kumimoji="1" lang="ja-JP" altLang="en-US" sz="900" b="0" i="0" u="none" strike="noStrike" kern="100" cap="none" spc="0" normalizeH="0" baseline="0" noProof="0" dirty="0" smtClean="0">
                          <a:ln>
                            <a:noFill/>
                          </a:ln>
                          <a:solidFill>
                            <a:schemeClr val="tx1"/>
                          </a:solidFill>
                          <a:effectLst/>
                          <a:uLnTx/>
                          <a:uFillTx/>
                          <a:latin typeface="ＭＳ Ｐ明朝" panose="02020600040205080304" pitchFamily="18" charset="-128"/>
                          <a:ea typeface="ＭＳ Ｐ明朝" panose="02020600040205080304" pitchFamily="18" charset="-128"/>
                          <a:cs typeface="Meiryo UI" panose="020B0604030504040204" pitchFamily="50" charset="-128"/>
                        </a:rPr>
                        <a:t>副首都化の推進と連携を図り</a:t>
                      </a:r>
                      <a:endParaRPr kumimoji="1" lang="en-US" altLang="ja-JP" sz="900" b="0" i="0" u="none" strike="noStrike" kern="100" cap="none" spc="0" normalizeH="0" baseline="0" noProof="0" dirty="0" smtClean="0">
                        <a:ln>
                          <a:noFill/>
                        </a:ln>
                        <a:solidFill>
                          <a:schemeClr val="tx1"/>
                        </a:solidFill>
                        <a:effectLst/>
                        <a:uLnTx/>
                        <a:uFillTx/>
                        <a:latin typeface="ＭＳ Ｐ明朝" panose="02020600040205080304" pitchFamily="18" charset="-128"/>
                        <a:ea typeface="ＭＳ Ｐ明朝" panose="02020600040205080304" pitchFamily="18" charset="-128"/>
                        <a:cs typeface="Meiryo UI" panose="020B0604030504040204" pitchFamily="50" charset="-128"/>
                      </a:endParaRPr>
                    </a:p>
                    <a:p>
                      <a:pPr marL="72000" indent="-457200" algn="l">
                        <a:lnSpc>
                          <a:spcPct val="100000"/>
                        </a:lnSpc>
                        <a:spcAft>
                          <a:spcPts val="0"/>
                        </a:spcAft>
                      </a:pPr>
                      <a:r>
                        <a:rPr kumimoji="1" lang="en-US" altLang="ja-JP" sz="900" b="0" i="0" u="none" strike="noStrike" kern="100" cap="none" spc="0" normalizeH="0" baseline="0" noProof="0" dirty="0" smtClean="0">
                          <a:ln>
                            <a:noFill/>
                          </a:ln>
                          <a:solidFill>
                            <a:schemeClr val="tx1"/>
                          </a:solidFill>
                          <a:effectLst/>
                          <a:uLnTx/>
                          <a:uFillTx/>
                          <a:latin typeface="ＭＳ Ｐ明朝" panose="02020600040205080304" pitchFamily="18" charset="-128"/>
                          <a:ea typeface="ＭＳ Ｐ明朝" panose="02020600040205080304" pitchFamily="18" charset="-128"/>
                          <a:cs typeface="Meiryo UI" panose="020B0604030504040204" pitchFamily="50" charset="-128"/>
                        </a:rPr>
                        <a:t>     </a:t>
                      </a:r>
                      <a:r>
                        <a:rPr kumimoji="1" lang="ja-JP" altLang="en-US" sz="900" b="0" i="0" u="none" strike="noStrike" kern="100" cap="none" spc="0" normalizeH="0" baseline="0" noProof="0" dirty="0" smtClean="0">
                          <a:ln>
                            <a:noFill/>
                          </a:ln>
                          <a:solidFill>
                            <a:schemeClr val="tx1"/>
                          </a:solidFill>
                          <a:effectLst/>
                          <a:uLnTx/>
                          <a:uFillTx/>
                          <a:latin typeface="ＭＳ Ｐ明朝" panose="02020600040205080304" pitchFamily="18" charset="-128"/>
                          <a:ea typeface="ＭＳ Ｐ明朝" panose="02020600040205080304" pitchFamily="18" charset="-128"/>
                          <a:cs typeface="Meiryo UI" panose="020B0604030504040204" pitchFamily="50" charset="-128"/>
                        </a:rPr>
                        <a:t>ながら、総合的かつ効果的に</a:t>
                      </a:r>
                      <a:endParaRPr kumimoji="1" lang="en-US" altLang="ja-JP" sz="900" b="0" i="0" u="none" strike="noStrike" kern="100" cap="none" spc="0" normalizeH="0" baseline="0" noProof="0" dirty="0" smtClean="0">
                        <a:ln>
                          <a:noFill/>
                        </a:ln>
                        <a:solidFill>
                          <a:schemeClr val="tx1"/>
                        </a:solidFill>
                        <a:effectLst/>
                        <a:uLnTx/>
                        <a:uFillTx/>
                        <a:latin typeface="ＭＳ Ｐ明朝" panose="02020600040205080304" pitchFamily="18" charset="-128"/>
                        <a:ea typeface="ＭＳ Ｐ明朝" panose="02020600040205080304" pitchFamily="18" charset="-128"/>
                        <a:cs typeface="Meiryo UI" panose="020B0604030504040204" pitchFamily="50" charset="-128"/>
                      </a:endParaRPr>
                    </a:p>
                    <a:p>
                      <a:pPr marL="72000" indent="-457200" algn="l">
                        <a:lnSpc>
                          <a:spcPct val="100000"/>
                        </a:lnSpc>
                        <a:spcAft>
                          <a:spcPts val="0"/>
                        </a:spcAft>
                      </a:pPr>
                      <a:r>
                        <a:rPr kumimoji="1" lang="en-US" altLang="ja-JP" sz="900" b="0" i="0" u="none" strike="noStrike" kern="100" cap="none" spc="0" normalizeH="0" baseline="0" noProof="0" dirty="0" smtClean="0">
                          <a:ln>
                            <a:noFill/>
                          </a:ln>
                          <a:solidFill>
                            <a:schemeClr val="tx1"/>
                          </a:solidFill>
                          <a:effectLst/>
                          <a:uLnTx/>
                          <a:uFillTx/>
                          <a:latin typeface="ＭＳ Ｐ明朝" panose="02020600040205080304" pitchFamily="18" charset="-128"/>
                          <a:ea typeface="ＭＳ Ｐ明朝" panose="02020600040205080304" pitchFamily="18" charset="-128"/>
                          <a:cs typeface="Meiryo UI" panose="020B0604030504040204" pitchFamily="50" charset="-128"/>
                        </a:rPr>
                        <a:t>     </a:t>
                      </a:r>
                      <a:r>
                        <a:rPr kumimoji="1" lang="ja-JP" altLang="en-US" sz="900" b="0" i="0" u="none" strike="noStrike" kern="100" cap="none" spc="0" normalizeH="0" baseline="0" noProof="0" dirty="0" smtClean="0">
                          <a:ln>
                            <a:noFill/>
                          </a:ln>
                          <a:solidFill>
                            <a:schemeClr val="tx1"/>
                          </a:solidFill>
                          <a:effectLst/>
                          <a:uLnTx/>
                          <a:uFillTx/>
                          <a:latin typeface="ＭＳ Ｐ明朝" panose="02020600040205080304" pitchFamily="18" charset="-128"/>
                          <a:ea typeface="ＭＳ Ｐ明朝" panose="02020600040205080304" pitchFamily="18" charset="-128"/>
                          <a:cs typeface="Meiryo UI" panose="020B0604030504040204" pitchFamily="50" charset="-128"/>
                        </a:rPr>
                        <a:t>推進するため、政策企画部及</a:t>
                      </a:r>
                      <a:endParaRPr kumimoji="1" lang="en-US" altLang="ja-JP" sz="900" b="0" i="0" u="none" strike="noStrike" kern="100" cap="none" spc="0" normalizeH="0" baseline="0" noProof="0" dirty="0" smtClean="0">
                        <a:ln>
                          <a:noFill/>
                        </a:ln>
                        <a:solidFill>
                          <a:schemeClr val="tx1"/>
                        </a:solidFill>
                        <a:effectLst/>
                        <a:uLnTx/>
                        <a:uFillTx/>
                        <a:latin typeface="ＭＳ Ｐ明朝" panose="02020600040205080304" pitchFamily="18" charset="-128"/>
                        <a:ea typeface="ＭＳ Ｐ明朝" panose="02020600040205080304" pitchFamily="18" charset="-128"/>
                        <a:cs typeface="Meiryo UI" panose="020B0604030504040204" pitchFamily="50" charset="-128"/>
                      </a:endParaRPr>
                    </a:p>
                    <a:p>
                      <a:pPr marL="72000" indent="-457200" algn="l">
                        <a:lnSpc>
                          <a:spcPct val="100000"/>
                        </a:lnSpc>
                        <a:spcAft>
                          <a:spcPts val="0"/>
                        </a:spcAft>
                      </a:pPr>
                      <a:r>
                        <a:rPr kumimoji="1" lang="en-US" altLang="ja-JP" sz="900" b="0" i="0" u="none" strike="noStrike" kern="100" cap="none" spc="0" normalizeH="0" baseline="0" noProof="0" dirty="0" smtClean="0">
                          <a:ln>
                            <a:noFill/>
                          </a:ln>
                          <a:solidFill>
                            <a:schemeClr val="tx1"/>
                          </a:solidFill>
                          <a:effectLst/>
                          <a:uLnTx/>
                          <a:uFillTx/>
                          <a:latin typeface="ＭＳ Ｐ明朝" panose="02020600040205080304" pitchFamily="18" charset="-128"/>
                          <a:ea typeface="ＭＳ Ｐ明朝" panose="02020600040205080304" pitchFamily="18" charset="-128"/>
                          <a:cs typeface="Meiryo UI" panose="020B0604030504040204" pitchFamily="50" charset="-128"/>
                        </a:rPr>
                        <a:t>     </a:t>
                      </a:r>
                      <a:r>
                        <a:rPr kumimoji="1" lang="ja-JP" altLang="en-US" sz="900" b="0" i="0" u="none" strike="noStrike" kern="100" cap="none" spc="0" normalizeH="0" baseline="0" noProof="0" dirty="0" smtClean="0">
                          <a:ln>
                            <a:noFill/>
                          </a:ln>
                          <a:solidFill>
                            <a:schemeClr val="tx1"/>
                          </a:solidFill>
                          <a:effectLst/>
                          <a:uLnTx/>
                          <a:uFillTx/>
                          <a:latin typeface="ＭＳ Ｐ明朝" panose="02020600040205080304" pitchFamily="18" charset="-128"/>
                          <a:ea typeface="ＭＳ Ｐ明朝" panose="02020600040205080304" pitchFamily="18" charset="-128"/>
                          <a:cs typeface="Meiryo UI" panose="020B0604030504040204" pitchFamily="50" charset="-128"/>
                        </a:rPr>
                        <a:t>び総務部の関係室課からなる</a:t>
                      </a:r>
                      <a:endParaRPr kumimoji="1" lang="en-US" altLang="ja-JP" sz="900" b="0" i="0" u="none" strike="noStrike" kern="100" cap="none" spc="0" normalizeH="0" baseline="0" noProof="0" dirty="0" smtClean="0">
                        <a:ln>
                          <a:noFill/>
                        </a:ln>
                        <a:solidFill>
                          <a:schemeClr val="tx1"/>
                        </a:solidFill>
                        <a:effectLst/>
                        <a:uLnTx/>
                        <a:uFillTx/>
                        <a:latin typeface="ＭＳ Ｐ明朝" panose="02020600040205080304" pitchFamily="18" charset="-128"/>
                        <a:ea typeface="ＭＳ Ｐ明朝" panose="02020600040205080304" pitchFamily="18" charset="-128"/>
                        <a:cs typeface="Meiryo UI" panose="020B0604030504040204" pitchFamily="50" charset="-128"/>
                      </a:endParaRPr>
                    </a:p>
                    <a:p>
                      <a:pPr marL="72000" indent="-457200" algn="l">
                        <a:lnSpc>
                          <a:spcPct val="100000"/>
                        </a:lnSpc>
                        <a:spcAft>
                          <a:spcPts val="0"/>
                        </a:spcAft>
                      </a:pPr>
                      <a:r>
                        <a:rPr kumimoji="1" lang="en-US" altLang="ja-JP" sz="900" b="0" i="0" u="none" strike="noStrike" kern="100" cap="none" spc="0" normalizeH="0" baseline="0" noProof="0" dirty="0" smtClean="0">
                          <a:ln>
                            <a:noFill/>
                          </a:ln>
                          <a:solidFill>
                            <a:schemeClr val="tx1"/>
                          </a:solidFill>
                          <a:effectLst/>
                          <a:uLnTx/>
                          <a:uFillTx/>
                          <a:latin typeface="ＭＳ Ｐ明朝" panose="02020600040205080304" pitchFamily="18" charset="-128"/>
                          <a:ea typeface="ＭＳ Ｐ明朝" panose="02020600040205080304" pitchFamily="18" charset="-128"/>
                          <a:cs typeface="Meiryo UI" panose="020B0604030504040204" pitchFamily="50" charset="-128"/>
                        </a:rPr>
                        <a:t>     </a:t>
                      </a:r>
                      <a:r>
                        <a:rPr kumimoji="1" lang="ja-JP" altLang="en-US" sz="900" b="0" i="0" u="none" strike="noStrike" kern="100" cap="none" spc="0" normalizeH="0" baseline="0" noProof="0" dirty="0" smtClean="0">
                          <a:ln>
                            <a:noFill/>
                          </a:ln>
                          <a:solidFill>
                            <a:schemeClr val="tx1"/>
                          </a:solidFill>
                          <a:effectLst/>
                          <a:uLnTx/>
                          <a:uFillTx/>
                          <a:latin typeface="ＭＳ Ｐ明朝" panose="02020600040205080304" pitchFamily="18" charset="-128"/>
                          <a:ea typeface="ＭＳ Ｐ明朝" panose="02020600040205080304" pitchFamily="18" charset="-128"/>
                          <a:cs typeface="Meiryo UI" panose="020B0604030504040204" pitchFamily="50" charset="-128"/>
                        </a:rPr>
                        <a:t>プロジェクトチームを設置</a:t>
                      </a:r>
                      <a:endParaRPr lang="ja-JP" altLang="ja-JP" sz="900" b="0" kern="100" baseline="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46188" marR="46188" marT="30973" marB="30973">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6000" indent="-457200" algn="l">
                        <a:lnSpc>
                          <a:spcPct val="100000"/>
                        </a:lnSpc>
                        <a:spcAft>
                          <a:spcPts val="0"/>
                        </a:spcAft>
                      </a:pPr>
                      <a:r>
                        <a:rPr lang="en-US" sz="9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a:t>
                      </a:r>
                      <a:endParaRPr lang="ja-JP" sz="9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46188" marR="46188" marT="30973" marB="30973">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0000"/>
                        </a:lnSpc>
                        <a:spcAft>
                          <a:spcPts val="0"/>
                        </a:spcAft>
                      </a:pPr>
                      <a:endParaRPr lang="ja-JP" sz="9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46188" marR="46188" marT="30973" marB="3097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cxnSp>
        <p:nvCxnSpPr>
          <p:cNvPr id="18" name="直線矢印コネクタ 17"/>
          <p:cNvCxnSpPr/>
          <p:nvPr/>
        </p:nvCxnSpPr>
        <p:spPr>
          <a:xfrm>
            <a:off x="5004048" y="1844824"/>
            <a:ext cx="2916321" cy="0"/>
          </a:xfrm>
          <a:prstGeom prst="straightConnector1">
            <a:avLst/>
          </a:prstGeom>
          <a:ln w="38100">
            <a:tailEnd type="arrow"/>
          </a:ln>
        </p:spPr>
        <p:style>
          <a:lnRef idx="1">
            <a:schemeClr val="dk1"/>
          </a:lnRef>
          <a:fillRef idx="0">
            <a:schemeClr val="dk1"/>
          </a:fillRef>
          <a:effectRef idx="0">
            <a:schemeClr val="dk1"/>
          </a:effectRef>
          <a:fontRef idx="minor">
            <a:schemeClr val="tx1"/>
          </a:fontRef>
        </p:style>
      </p:cxnSp>
      <p:cxnSp>
        <p:nvCxnSpPr>
          <p:cNvPr id="24" name="直線矢印コネクタ 23"/>
          <p:cNvCxnSpPr/>
          <p:nvPr/>
        </p:nvCxnSpPr>
        <p:spPr>
          <a:xfrm>
            <a:off x="5004048" y="3068960"/>
            <a:ext cx="2916321" cy="0"/>
          </a:xfrm>
          <a:prstGeom prst="straightConnector1">
            <a:avLst/>
          </a:prstGeom>
          <a:ln w="38100">
            <a:tailEnd type="arrow"/>
          </a:ln>
        </p:spPr>
        <p:style>
          <a:lnRef idx="1">
            <a:schemeClr val="dk1"/>
          </a:lnRef>
          <a:fillRef idx="0">
            <a:schemeClr val="dk1"/>
          </a:fillRef>
          <a:effectRef idx="0">
            <a:schemeClr val="dk1"/>
          </a:effectRef>
          <a:fontRef idx="minor">
            <a:schemeClr val="tx1"/>
          </a:fontRef>
        </p:style>
      </p:cxnSp>
      <p:sp>
        <p:nvSpPr>
          <p:cNvPr id="25" name="右矢印 24"/>
          <p:cNvSpPr/>
          <p:nvPr/>
        </p:nvSpPr>
        <p:spPr>
          <a:xfrm>
            <a:off x="5040368" y="4653136"/>
            <a:ext cx="2844000" cy="216024"/>
          </a:xfrm>
          <a:prstGeom prst="rightArrow">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ja-JP" altLang="en-US">
              <a:solidFill>
                <a:prstClr val="black"/>
              </a:solidFill>
            </a:endParaRPr>
          </a:p>
        </p:txBody>
      </p:sp>
      <p:sp>
        <p:nvSpPr>
          <p:cNvPr id="14" name="正方形/長方形 13"/>
          <p:cNvSpPr/>
          <p:nvPr/>
        </p:nvSpPr>
        <p:spPr>
          <a:xfrm>
            <a:off x="8432528" y="6489340"/>
            <a:ext cx="648072" cy="317860"/>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en-US" altLang="ja-JP" dirty="0" smtClean="0">
                <a:solidFill>
                  <a:prstClr val="black"/>
                </a:solidFill>
              </a:rPr>
              <a:t>13</a:t>
            </a:r>
            <a:endParaRPr lang="ja-JP" altLang="en-US" dirty="0">
              <a:solidFill>
                <a:prstClr val="black"/>
              </a:solidFill>
            </a:endParaRPr>
          </a:p>
        </p:txBody>
      </p:sp>
    </p:spTree>
    <p:extLst>
      <p:ext uri="{BB962C8B-B14F-4D97-AF65-F5344CB8AC3E}">
        <p14:creationId xmlns:p14="http://schemas.microsoft.com/office/powerpoint/2010/main" val="355848089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 name="Rectangle 24"/>
          <p:cNvSpPr>
            <a:spLocks noChangeArrowheads="1"/>
          </p:cNvSpPr>
          <p:nvPr/>
        </p:nvSpPr>
        <p:spPr bwMode="auto">
          <a:xfrm>
            <a:off x="179512" y="764704"/>
            <a:ext cx="1962397"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fontAlgn="base">
              <a:spcBef>
                <a:spcPct val="0"/>
              </a:spcBef>
              <a:spcAft>
                <a:spcPct val="0"/>
              </a:spcAft>
            </a:pPr>
            <a:r>
              <a:rPr lang="ja-JP" altLang="ja-JP" sz="12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４．具体的な改革の取組み</a:t>
            </a:r>
            <a:endParaRPr lang="ja-JP" altLang="ja-JP"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cxnSp>
        <p:nvCxnSpPr>
          <p:cNvPr id="33" name="直線コネクタ 32"/>
          <p:cNvCxnSpPr/>
          <p:nvPr/>
        </p:nvCxnSpPr>
        <p:spPr>
          <a:xfrm>
            <a:off x="179512" y="620688"/>
            <a:ext cx="8784976" cy="0"/>
          </a:xfrm>
          <a:prstGeom prst="line">
            <a:avLst/>
          </a:prstGeom>
        </p:spPr>
        <p:style>
          <a:lnRef idx="3">
            <a:schemeClr val="accent1"/>
          </a:lnRef>
          <a:fillRef idx="0">
            <a:schemeClr val="accent1"/>
          </a:fillRef>
          <a:effectRef idx="2">
            <a:schemeClr val="accent1"/>
          </a:effectRef>
          <a:fontRef idx="minor">
            <a:schemeClr val="tx1"/>
          </a:fontRef>
        </p:style>
      </p:cxnSp>
      <p:sp>
        <p:nvSpPr>
          <p:cNvPr id="34" name="Rectangle 24"/>
          <p:cNvSpPr>
            <a:spLocks noChangeArrowheads="1"/>
          </p:cNvSpPr>
          <p:nvPr/>
        </p:nvSpPr>
        <p:spPr bwMode="auto">
          <a:xfrm>
            <a:off x="331912" y="980728"/>
            <a:ext cx="6878806"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fontAlgn="base">
              <a:spcBef>
                <a:spcPct val="0"/>
              </a:spcBef>
              <a:spcAft>
                <a:spcPct val="0"/>
              </a:spcAft>
            </a:pPr>
            <a:r>
              <a:rPr lang="ja-JP" altLang="en-US" sz="12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（２）総合力の発揮　①行政間連携　（</a:t>
            </a:r>
            <a:r>
              <a:rPr lang="en-US" altLang="ja-JP" sz="12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ⅰ</a:t>
            </a:r>
            <a:r>
              <a:rPr lang="ja-JP" altLang="en-US" sz="12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）国への提案の強化　（</a:t>
            </a:r>
            <a:r>
              <a:rPr lang="en-US" altLang="ja-JP" sz="12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ⅱ</a:t>
            </a:r>
            <a:r>
              <a:rPr lang="ja-JP" altLang="en-US" sz="12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）関西広域連合を通じた連携強化</a:t>
            </a:r>
            <a:endParaRPr lang="ja-JP" altLang="ja-JP"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5" name="Rectangle 3"/>
          <p:cNvSpPr>
            <a:spLocks noChangeArrowheads="1"/>
          </p:cNvSpPr>
          <p:nvPr/>
        </p:nvSpPr>
        <p:spPr bwMode="auto">
          <a:xfrm>
            <a:off x="457200" y="2886075"/>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fontAlgn="base">
              <a:spcBef>
                <a:spcPct val="0"/>
              </a:spcBef>
              <a:spcAft>
                <a:spcPct val="0"/>
              </a:spcAft>
            </a:pPr>
            <a:endParaRPr lang="ja-JP" altLang="ja-JP" smtClean="0">
              <a:solidFill>
                <a:prstClr val="black"/>
              </a:solidFill>
              <a:latin typeface="Arial" pitchFamily="34" charset="0"/>
              <a:cs typeface="ＭＳ Ｐゴシック" pitchFamily="50" charset="-128"/>
            </a:endParaRPr>
          </a:p>
        </p:txBody>
      </p:sp>
      <p:graphicFrame>
        <p:nvGraphicFramePr>
          <p:cNvPr id="3" name="表 2"/>
          <p:cNvGraphicFramePr>
            <a:graphicFrameLocks noGrp="1"/>
          </p:cNvGraphicFramePr>
          <p:nvPr>
            <p:extLst>
              <p:ext uri="{D42A27DB-BD31-4B8C-83A1-F6EECF244321}">
                <p14:modId xmlns:p14="http://schemas.microsoft.com/office/powerpoint/2010/main" val="580259841"/>
              </p:ext>
            </p:extLst>
          </p:nvPr>
        </p:nvGraphicFramePr>
        <p:xfrm>
          <a:off x="251520" y="1367008"/>
          <a:ext cx="8640212" cy="4798296"/>
        </p:xfrm>
        <a:graphic>
          <a:graphicData uri="http://schemas.openxmlformats.org/drawingml/2006/table">
            <a:tbl>
              <a:tblPr firstRow="1" firstCol="1" bandRow="1" bandCol="1"/>
              <a:tblGrid>
                <a:gridCol w="1080120"/>
                <a:gridCol w="1080000"/>
                <a:gridCol w="792088"/>
                <a:gridCol w="1872208"/>
                <a:gridCol w="1872000"/>
                <a:gridCol w="1223716"/>
                <a:gridCol w="720080"/>
              </a:tblGrid>
              <a:tr h="202561">
                <a:tc rowSpan="2">
                  <a:txBody>
                    <a:bodyPr/>
                    <a:lstStyle/>
                    <a:p>
                      <a:pPr algn="ctr">
                        <a:spcAft>
                          <a:spcPts val="0"/>
                        </a:spcAft>
                      </a:pPr>
                      <a:r>
                        <a:rPr lang="ja-JP" sz="900" b="1" kern="100" dirty="0">
                          <a:effectLst/>
                          <a:latin typeface="Meiryo UI" panose="020B0604030504040204" pitchFamily="50" charset="-128"/>
                          <a:ea typeface="Meiryo UI" panose="020B0604030504040204" pitchFamily="50" charset="-128"/>
                          <a:cs typeface="Meiryo UI" panose="020B0604030504040204" pitchFamily="50" charset="-128"/>
                        </a:rPr>
                        <a:t>項目名</a:t>
                      </a: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41784" marR="41784" marT="28020" marB="2802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8CCE4"/>
                    </a:solidFill>
                  </a:tcPr>
                </a:tc>
                <a:tc rowSpan="2">
                  <a:txBody>
                    <a:bodyPr/>
                    <a:lstStyle/>
                    <a:p>
                      <a:pPr algn="ctr">
                        <a:spcAft>
                          <a:spcPts val="0"/>
                        </a:spcAft>
                      </a:pPr>
                      <a:r>
                        <a:rPr lang="ja-JP" sz="900" b="1" kern="100">
                          <a:effectLst/>
                          <a:latin typeface="Meiryo UI" panose="020B0604030504040204" pitchFamily="50" charset="-128"/>
                          <a:ea typeface="Meiryo UI" panose="020B0604030504040204" pitchFamily="50" charset="-128"/>
                          <a:cs typeface="Meiryo UI" panose="020B0604030504040204" pitchFamily="50" charset="-128"/>
                        </a:rPr>
                        <a:t>取組内容</a:t>
                      </a:r>
                      <a:endParaRPr lang="ja-JP" sz="900" kern="100">
                        <a:effectLst/>
                        <a:latin typeface="Meiryo UI" panose="020B0604030504040204" pitchFamily="50" charset="-128"/>
                        <a:ea typeface="Meiryo UI" panose="020B0604030504040204" pitchFamily="50" charset="-128"/>
                        <a:cs typeface="Meiryo UI" panose="020B0604030504040204" pitchFamily="50" charset="-128"/>
                      </a:endParaRPr>
                    </a:p>
                  </a:txBody>
                  <a:tcPr marL="41784" marR="41784" marT="28020" marB="2802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8CCE4"/>
                    </a:solidFill>
                  </a:tcPr>
                </a:tc>
                <a:tc rowSpan="2">
                  <a:txBody>
                    <a:bodyPr/>
                    <a:lstStyle/>
                    <a:p>
                      <a:pPr algn="ctr">
                        <a:spcAft>
                          <a:spcPts val="0"/>
                        </a:spcAft>
                      </a:pPr>
                      <a:r>
                        <a:rPr lang="ja-JP" sz="900" b="1" kern="100">
                          <a:effectLst/>
                          <a:latin typeface="Meiryo UI" panose="020B0604030504040204" pitchFamily="50" charset="-128"/>
                          <a:ea typeface="Meiryo UI" panose="020B0604030504040204" pitchFamily="50" charset="-128"/>
                          <a:cs typeface="Meiryo UI" panose="020B0604030504040204" pitchFamily="50" charset="-128"/>
                        </a:rPr>
                        <a:t>担当部局・室</a:t>
                      </a:r>
                      <a:endParaRPr lang="ja-JP" sz="900" kern="100">
                        <a:effectLst/>
                        <a:latin typeface="Meiryo UI" panose="020B0604030504040204" pitchFamily="50" charset="-128"/>
                        <a:ea typeface="Meiryo UI" panose="020B0604030504040204" pitchFamily="50" charset="-128"/>
                        <a:cs typeface="Meiryo UI" panose="020B0604030504040204" pitchFamily="50" charset="-128"/>
                      </a:endParaRPr>
                    </a:p>
                  </a:txBody>
                  <a:tcPr marL="41784" marR="41784" marT="28020" marB="2802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8CCE4"/>
                    </a:solidFill>
                  </a:tcPr>
                </a:tc>
                <a:tc gridSpan="2">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ja-JP" altLang="en-US" sz="900" b="1" kern="100" dirty="0" smtClean="0">
                          <a:effectLst/>
                          <a:latin typeface="Meiryo UI" panose="020B0604030504040204" pitchFamily="50" charset="-128"/>
                          <a:ea typeface="Meiryo UI" panose="020B0604030504040204" pitchFamily="50" charset="-128"/>
                          <a:cs typeface="Meiryo UI" panose="020B0604030504040204" pitchFamily="50" charset="-128"/>
                        </a:rPr>
                        <a:t>取組み状況</a:t>
                      </a: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46188" marR="46188" marT="30973" marB="30973">
                    <a:lnL w="12700" cap="flat" cmpd="sng" algn="ctr">
                      <a:solidFill>
                        <a:srgbClr val="000000"/>
                      </a:solidFill>
                      <a:prstDash val="solid"/>
                      <a:round/>
                      <a:headEnd type="none" w="med" len="med"/>
                      <a:tailEnd type="none" w="med" len="med"/>
                    </a:lnL>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8CCE4"/>
                    </a:solidFill>
                  </a:tcPr>
                </a:tc>
                <a:tc hMerge="1">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ja-JP" sz="900" b="1"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46188" marR="46188" marT="30973" marB="30973">
                    <a:lnL w="12700" cap="flat" cmpd="sng" algn="ctr">
                      <a:solidFill>
                        <a:schemeClr val="tx1"/>
                      </a:solidFill>
                      <a:prstDash val="solid"/>
                      <a:round/>
                      <a:headEnd type="none" w="med" len="med"/>
                      <a:tailEnd type="none" w="med" len="med"/>
                    </a:lnL>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8CCE4"/>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ja-JP" altLang="en-US" sz="900" b="1" kern="100" dirty="0" smtClean="0">
                          <a:effectLst/>
                          <a:latin typeface="Meiryo UI" panose="020B0604030504040204" pitchFamily="50" charset="-128"/>
                          <a:ea typeface="Meiryo UI" panose="020B0604030504040204" pitchFamily="50" charset="-128"/>
                          <a:cs typeface="Meiryo UI" panose="020B0604030504040204" pitchFamily="50" charset="-128"/>
                        </a:rPr>
                        <a:t>今後の予定（工程）</a:t>
                      </a:r>
                      <a:endParaRPr lang="ja-JP" altLang="ja-JP" sz="900" b="1" kern="100" dirty="0" smtClean="0">
                        <a:effectLst/>
                        <a:latin typeface="Meiryo UI" panose="020B0604030504040204" pitchFamily="50" charset="-128"/>
                        <a:ea typeface="Meiryo UI" panose="020B0604030504040204" pitchFamily="50" charset="-128"/>
                        <a:cs typeface="Meiryo UI" panose="020B0604030504040204" pitchFamily="50" charset="-128"/>
                      </a:endParaRPr>
                    </a:p>
                  </a:txBody>
                  <a:tcPr marL="46188" marR="46188" marT="30973" marB="30973">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8CCE4"/>
                    </a:solidFill>
                  </a:tcPr>
                </a:tc>
                <a:tc rowSpan="2">
                  <a:txBody>
                    <a:bodyPr/>
                    <a:lstStyle/>
                    <a:p>
                      <a:pPr algn="ctr">
                        <a:spcAft>
                          <a:spcPts val="0"/>
                        </a:spcAft>
                      </a:pPr>
                      <a:r>
                        <a:rPr lang="ja-JP" altLang="en-US" sz="900" b="1" kern="100" dirty="0" smtClean="0">
                          <a:effectLst/>
                          <a:latin typeface="Meiryo UI" panose="020B0604030504040204" pitchFamily="50" charset="-128"/>
                          <a:ea typeface="Meiryo UI" panose="020B0604030504040204" pitchFamily="50" charset="-128"/>
                          <a:cs typeface="Meiryo UI" panose="020B0604030504040204" pitchFamily="50" charset="-128"/>
                        </a:rPr>
                        <a:t>備考</a:t>
                      </a:r>
                      <a:endParaRPr lang="ja-JP" sz="900" b="1"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41784" marR="41784" marT="28020" marB="28020" anchor="ctr">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8CCE4"/>
                    </a:solidFill>
                  </a:tcPr>
                </a:tc>
              </a:tr>
              <a:tr h="225430">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a:txBody>
                    <a:bodyPr/>
                    <a:lstStyle/>
                    <a:p>
                      <a:pPr algn="ctr">
                        <a:lnSpc>
                          <a:spcPts val="1500"/>
                        </a:lnSpc>
                        <a:spcAft>
                          <a:spcPts val="0"/>
                        </a:spcAft>
                      </a:pPr>
                      <a:r>
                        <a:rPr lang="ja-JP" sz="900" kern="10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平成２７年度</a:t>
                      </a: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41784" marR="41784" marT="28020" marB="28020" anchor="ctr">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BE5F1"/>
                    </a:solidFill>
                  </a:tcPr>
                </a:tc>
                <a:tc>
                  <a:txBody>
                    <a:bodyPr/>
                    <a:lstStyle/>
                    <a:p>
                      <a:pPr algn="ctr">
                        <a:lnSpc>
                          <a:spcPts val="1500"/>
                        </a:lnSpc>
                        <a:spcAft>
                          <a:spcPts val="0"/>
                        </a:spcAft>
                      </a:pPr>
                      <a:r>
                        <a:rPr lang="ja-JP" sz="900" kern="10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平成２８年度</a:t>
                      </a: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41784" marR="41784" marT="28020" marB="28020" anchor="ctr">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BE5F1"/>
                    </a:solidFill>
                  </a:tcPr>
                </a:tc>
                <a:tc>
                  <a:txBody>
                    <a:bodyPr/>
                    <a:lstStyle/>
                    <a:p>
                      <a:pPr algn="ctr">
                        <a:lnSpc>
                          <a:spcPts val="1500"/>
                        </a:lnSpc>
                        <a:spcAft>
                          <a:spcPts val="0"/>
                        </a:spcAft>
                      </a:pPr>
                      <a:r>
                        <a:rPr lang="ja-JP" sz="900" kern="10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平成２９年度</a:t>
                      </a: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41784" marR="41784" marT="28020" marB="2802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BE5F1"/>
                    </a:solidFill>
                  </a:tcPr>
                </a:tc>
                <a:tc vMerge="1">
                  <a:txBody>
                    <a:bodyPr/>
                    <a:lstStyle/>
                    <a:p>
                      <a:endParaRPr kumimoji="1" lang="ja-JP" altLang="en-US"/>
                    </a:p>
                  </a:txBody>
                  <a:tcPr/>
                </a:tc>
              </a:tr>
              <a:tr h="4349195">
                <a:tc>
                  <a:txBody>
                    <a:bodyPr/>
                    <a:lstStyle/>
                    <a:p>
                      <a:pPr algn="just">
                        <a:lnSpc>
                          <a:spcPct val="100000"/>
                        </a:lnSpc>
                        <a:spcAft>
                          <a:spcPts val="0"/>
                        </a:spcAft>
                      </a:pPr>
                      <a:r>
                        <a:rPr lang="ja-JP" sz="900" u="none"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関西広域連合を通じた連携</a:t>
                      </a:r>
                      <a:r>
                        <a:rPr lang="ja-JP" sz="900" u="none"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強化</a:t>
                      </a:r>
                      <a:endParaRPr lang="en-US" altLang="ja-JP" sz="900" u="none"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algn="just">
                        <a:lnSpc>
                          <a:spcPct val="100000"/>
                        </a:lnSpc>
                        <a:spcAft>
                          <a:spcPts val="0"/>
                        </a:spcAft>
                      </a:pPr>
                      <a:r>
                        <a:rPr lang="ja-JP" altLang="en-US" sz="900" u="none"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（本文</a:t>
                      </a:r>
                      <a:r>
                        <a:rPr lang="en-US" altLang="ja-JP" sz="900" u="none"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P44</a:t>
                      </a:r>
                      <a:r>
                        <a:rPr lang="ja-JP" altLang="en-US" sz="900" u="none"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a:t>
                      </a:r>
                      <a:endParaRPr lang="ja-JP" sz="900" u="none"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41784" marR="41784" marT="28020" marB="2802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133350" algn="just">
                        <a:lnSpc>
                          <a:spcPct val="100000"/>
                        </a:lnSpc>
                        <a:spcAft>
                          <a:spcPts val="0"/>
                        </a:spcAft>
                      </a:pPr>
                      <a:r>
                        <a:rPr lang="ja-JP" sz="900" u="none"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関西広域連合を通じ、広域で担う新たな事務の拡充をめざすことにより、広域課題への対応の強化を図ります。</a:t>
                      </a:r>
                    </a:p>
                    <a:p>
                      <a:pPr indent="133350" algn="just">
                        <a:lnSpc>
                          <a:spcPct val="100000"/>
                        </a:lnSpc>
                        <a:spcAft>
                          <a:spcPts val="0"/>
                        </a:spcAft>
                      </a:pPr>
                      <a:r>
                        <a:rPr lang="ja-JP" sz="900" u="none"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また、国に対し、関西広域連合を受け皿とする国出先機関の事務・権限の移譲（丸ごと移管）を引き続き要求していきます。</a:t>
                      </a:r>
                    </a:p>
                  </a:txBody>
                  <a:tcPr marL="41784" marR="41784" marT="28020" marB="2802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0000"/>
                        </a:lnSpc>
                        <a:spcAft>
                          <a:spcPts val="0"/>
                        </a:spcAft>
                      </a:pPr>
                      <a:r>
                        <a:rPr lang="ja-JP" sz="900" u="none"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政策企画部</a:t>
                      </a:r>
                    </a:p>
                    <a:p>
                      <a:pPr algn="just">
                        <a:lnSpc>
                          <a:spcPct val="100000"/>
                        </a:lnSpc>
                        <a:spcAft>
                          <a:spcPts val="0"/>
                        </a:spcAft>
                      </a:pPr>
                      <a:r>
                        <a:rPr lang="ja-JP" sz="900" u="none"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企画室</a:t>
                      </a:r>
                    </a:p>
                  </a:txBody>
                  <a:tcPr marL="41784" marR="41784" marT="28020" marB="2802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72000" marR="0" indent="-457200" algn="l" defTabSz="914400" rtl="0" eaLnBrk="1" fontAlgn="auto" latinLnBrk="0" hangingPunct="1">
                        <a:lnSpc>
                          <a:spcPct val="100000"/>
                        </a:lnSpc>
                        <a:spcBef>
                          <a:spcPts val="0"/>
                        </a:spcBef>
                        <a:spcAft>
                          <a:spcPts val="0"/>
                        </a:spcAft>
                        <a:buClrTx/>
                        <a:buSzTx/>
                        <a:buFontTx/>
                        <a:buNone/>
                        <a:tabLst/>
                        <a:defRPr/>
                      </a:pPr>
                      <a:r>
                        <a:rPr lang="ja-JP" altLang="en-US" sz="900" u="none"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・関西圏域の展望研究に係る基本戦略（仮称）のとりまとめ等</a:t>
                      </a:r>
                      <a:endParaRPr lang="en-US" altLang="ja-JP" sz="900" u="none"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marR="0" indent="-457200" algn="l" defTabSz="914400" rtl="0" eaLnBrk="1" fontAlgn="auto" latinLnBrk="0" hangingPunct="1">
                        <a:lnSpc>
                          <a:spcPct val="100000"/>
                        </a:lnSpc>
                        <a:spcBef>
                          <a:spcPts val="0"/>
                        </a:spcBef>
                        <a:spcAft>
                          <a:spcPts val="0"/>
                        </a:spcAft>
                        <a:buClrTx/>
                        <a:buSzTx/>
                        <a:buFontTx/>
                        <a:buNone/>
                        <a:tabLst/>
                        <a:defRPr/>
                      </a:pPr>
                      <a:endParaRPr lang="en-US" altLang="ja-JP" sz="900" u="none"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marR="0" indent="-457200" algn="l" defTabSz="914400" rtl="0" eaLnBrk="1" fontAlgn="auto" latinLnBrk="0" hangingPunct="1">
                        <a:lnSpc>
                          <a:spcPct val="100000"/>
                        </a:lnSpc>
                        <a:spcBef>
                          <a:spcPts val="0"/>
                        </a:spcBef>
                        <a:spcAft>
                          <a:spcPts val="0"/>
                        </a:spcAft>
                        <a:buClrTx/>
                        <a:buSzTx/>
                        <a:buFontTx/>
                        <a:buNone/>
                        <a:tabLst/>
                        <a:defRPr/>
                      </a:pPr>
                      <a:r>
                        <a:rPr lang="ja-JP" altLang="en-US" sz="900" u="none" kern="1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rPr>
                        <a:t>⇒</a:t>
                      </a:r>
                      <a:r>
                        <a:rPr lang="ja-JP" sz="900" u="none" kern="1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rPr>
                        <a:t>・</a:t>
                      </a:r>
                      <a:r>
                        <a:rPr lang="ja-JP" altLang="en-US" sz="900" u="none" kern="1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rPr>
                        <a:t>関西圏域の展望研究に関する報</a:t>
                      </a:r>
                      <a:endParaRPr lang="en-US" altLang="ja-JP" sz="900" u="none" kern="1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endParaRPr>
                    </a:p>
                    <a:p>
                      <a:pPr marL="72000" marR="0" indent="-457200" algn="l" defTabSz="914400" rtl="0" eaLnBrk="1" fontAlgn="auto" latinLnBrk="0" hangingPunct="1">
                        <a:lnSpc>
                          <a:spcPct val="100000"/>
                        </a:lnSpc>
                        <a:spcBef>
                          <a:spcPts val="0"/>
                        </a:spcBef>
                        <a:spcAft>
                          <a:spcPts val="0"/>
                        </a:spcAft>
                        <a:buClrTx/>
                        <a:buSzTx/>
                        <a:buFontTx/>
                        <a:buNone/>
                        <a:tabLst/>
                        <a:defRPr/>
                      </a:pPr>
                      <a:r>
                        <a:rPr lang="ja-JP" altLang="en-US" sz="900" u="none" kern="1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rPr>
                        <a:t>　　告書のとりまとめ（</a:t>
                      </a:r>
                      <a:r>
                        <a:rPr lang="en-US" altLang="ja-JP" sz="900" u="none" kern="1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rPr>
                        <a:t>9</a:t>
                      </a:r>
                      <a:r>
                        <a:rPr lang="ja-JP" altLang="en-US" sz="900" u="none" kern="1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rPr>
                        <a:t>月）</a:t>
                      </a:r>
                      <a:endParaRPr lang="en-US" altLang="ja-JP" sz="900" u="none" kern="1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endParaRPr>
                    </a:p>
                    <a:p>
                      <a:pPr marL="72000" marR="0" indent="-457200" algn="l" defTabSz="914400" rtl="0" eaLnBrk="1" fontAlgn="auto" latinLnBrk="0" hangingPunct="1">
                        <a:lnSpc>
                          <a:spcPct val="100000"/>
                        </a:lnSpc>
                        <a:spcBef>
                          <a:spcPts val="0"/>
                        </a:spcBef>
                        <a:spcAft>
                          <a:spcPts val="0"/>
                        </a:spcAft>
                        <a:buClrTx/>
                        <a:buSzTx/>
                        <a:buFontTx/>
                        <a:buNone/>
                        <a:tabLst/>
                        <a:defRPr/>
                      </a:pPr>
                      <a:r>
                        <a:rPr lang="ja-JP" altLang="en-US" sz="900" u="none" kern="1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rPr>
                        <a:t>　</a:t>
                      </a:r>
                      <a:endParaRPr lang="en-US" altLang="ja-JP" sz="900" u="none" kern="1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endParaRPr>
                    </a:p>
                    <a:p>
                      <a:pPr marL="72000" marR="0" indent="-457200" algn="l" defTabSz="914400" rtl="0" eaLnBrk="1" fontAlgn="auto" latinLnBrk="0" hangingPunct="1">
                        <a:lnSpc>
                          <a:spcPct val="100000"/>
                        </a:lnSpc>
                        <a:spcBef>
                          <a:spcPts val="0"/>
                        </a:spcBef>
                        <a:spcAft>
                          <a:spcPts val="0"/>
                        </a:spcAft>
                        <a:buClrTx/>
                        <a:buSzTx/>
                        <a:buFontTx/>
                        <a:buNone/>
                        <a:tabLst/>
                        <a:defRPr/>
                      </a:pPr>
                      <a:r>
                        <a:rPr lang="en-US" altLang="ja-JP" sz="900" u="none" kern="1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rPr>
                        <a:t> </a:t>
                      </a:r>
                    </a:p>
                    <a:p>
                      <a:pPr marL="72000" marR="0" indent="-457200" algn="l" defTabSz="914400" rtl="0" eaLnBrk="1" fontAlgn="auto" latinLnBrk="0" hangingPunct="1">
                        <a:lnSpc>
                          <a:spcPct val="100000"/>
                        </a:lnSpc>
                        <a:spcBef>
                          <a:spcPts val="0"/>
                        </a:spcBef>
                        <a:spcAft>
                          <a:spcPts val="0"/>
                        </a:spcAft>
                        <a:buClrTx/>
                        <a:buSzTx/>
                        <a:buFontTx/>
                        <a:buNone/>
                        <a:tabLst/>
                        <a:defRPr/>
                      </a:pPr>
                      <a:endParaRPr lang="en-US" altLang="ja-JP" sz="900" u="none" kern="1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endParaRPr>
                    </a:p>
                    <a:p>
                      <a:pPr marL="72000" marR="0" indent="-457200" algn="l" defTabSz="914400" rtl="0" eaLnBrk="1" fontAlgn="auto" latinLnBrk="0" hangingPunct="1">
                        <a:lnSpc>
                          <a:spcPct val="100000"/>
                        </a:lnSpc>
                        <a:spcBef>
                          <a:spcPts val="0"/>
                        </a:spcBef>
                        <a:spcAft>
                          <a:spcPts val="0"/>
                        </a:spcAft>
                        <a:buClrTx/>
                        <a:buSzTx/>
                        <a:buFontTx/>
                        <a:buNone/>
                        <a:tabLst/>
                        <a:defRPr/>
                      </a:pPr>
                      <a:r>
                        <a:rPr lang="ja-JP" altLang="en-US" sz="900" u="none" kern="1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rPr>
                        <a:t>　・関西広域連合における「関西版</a:t>
                      </a:r>
                      <a:endParaRPr lang="en-US" altLang="ja-JP" sz="900" u="none" kern="1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endParaRPr>
                    </a:p>
                    <a:p>
                      <a:pPr marL="72000" marR="0" indent="-457200" algn="l" defTabSz="914400" rtl="0" eaLnBrk="1" fontAlgn="auto" latinLnBrk="0" hangingPunct="1">
                        <a:lnSpc>
                          <a:spcPct val="100000"/>
                        </a:lnSpc>
                        <a:spcBef>
                          <a:spcPts val="0"/>
                        </a:spcBef>
                        <a:spcAft>
                          <a:spcPts val="0"/>
                        </a:spcAft>
                        <a:buClrTx/>
                        <a:buSzTx/>
                        <a:buFontTx/>
                        <a:buNone/>
                        <a:tabLst/>
                        <a:defRPr/>
                      </a:pPr>
                      <a:r>
                        <a:rPr lang="ja-JP" altLang="en-US" sz="900" u="none" kern="1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rPr>
                        <a:t>　　総合戦略」（＝「関西創生戦略」）</a:t>
                      </a:r>
                      <a:endParaRPr lang="en-US" altLang="ja-JP" sz="900" u="none" kern="1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endParaRPr>
                    </a:p>
                    <a:p>
                      <a:pPr marL="72000" marR="0" indent="-457200" algn="l" defTabSz="914400" rtl="0" eaLnBrk="1" fontAlgn="auto" latinLnBrk="0" hangingPunct="1">
                        <a:lnSpc>
                          <a:spcPct val="100000"/>
                        </a:lnSpc>
                        <a:spcBef>
                          <a:spcPts val="0"/>
                        </a:spcBef>
                        <a:spcAft>
                          <a:spcPts val="0"/>
                        </a:spcAft>
                        <a:buClrTx/>
                        <a:buSzTx/>
                        <a:buFontTx/>
                        <a:buNone/>
                        <a:tabLst/>
                        <a:defRPr/>
                      </a:pPr>
                      <a:r>
                        <a:rPr lang="ja-JP" altLang="en-US" sz="900" u="none" kern="1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rPr>
                        <a:t>　　の検討を実施</a:t>
                      </a:r>
                      <a:endParaRPr lang="ja-JP" sz="900" u="none" strike="sngStrike" kern="100" dirty="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endParaRPr>
                    </a:p>
                    <a:p>
                      <a:pPr marL="72000" indent="-457200" algn="l">
                        <a:lnSpc>
                          <a:spcPct val="100000"/>
                        </a:lnSpc>
                        <a:spcAft>
                          <a:spcPts val="0"/>
                        </a:spcAft>
                      </a:pPr>
                      <a:endParaRPr lang="en-US" altLang="ja-JP" sz="900" u="none" kern="1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endParaRPr>
                    </a:p>
                    <a:p>
                      <a:pPr marL="72000" indent="-457200" algn="l">
                        <a:lnSpc>
                          <a:spcPct val="100000"/>
                        </a:lnSpc>
                        <a:spcAft>
                          <a:spcPts val="0"/>
                        </a:spcAft>
                      </a:pPr>
                      <a:endParaRPr lang="en-US" altLang="ja-JP" sz="900" u="none"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endParaRPr lang="en-US" altLang="ja-JP" sz="900" u="none"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endParaRPr lang="en-US" altLang="ja-JP" sz="900" u="none"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endParaRPr lang="en-US" altLang="ja-JP" sz="900" u="none"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endParaRPr lang="en-US" altLang="ja-JP" sz="900" u="none"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endParaRPr lang="en-US" altLang="ja-JP" sz="900" u="none"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endParaRPr lang="en-US" altLang="ja-JP" sz="900" u="none"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r>
                        <a:rPr lang="ja-JP" sz="900" u="none"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a:t>
                      </a:r>
                      <a:r>
                        <a:rPr lang="ja-JP" sz="900" u="none"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国出先機関の丸ごと移管</a:t>
                      </a:r>
                      <a:r>
                        <a:rPr lang="ja-JP" sz="900" u="none"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a:t>
                      </a:r>
                      <a:endParaRPr lang="en-US" altLang="ja-JP" sz="900" u="none"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marR="0" lvl="0" indent="-457200" algn="l" defTabSz="914400" rtl="0" eaLnBrk="1" fontAlgn="auto" latinLnBrk="0" hangingPunct="1">
                        <a:lnSpc>
                          <a:spcPct val="100000"/>
                        </a:lnSpc>
                        <a:spcBef>
                          <a:spcPts val="0"/>
                        </a:spcBef>
                        <a:spcAft>
                          <a:spcPts val="0"/>
                        </a:spcAft>
                        <a:buClrTx/>
                        <a:buSzTx/>
                        <a:buFontTx/>
                        <a:buNone/>
                        <a:tabLst/>
                        <a:defRPr/>
                      </a:pPr>
                      <a:r>
                        <a:rPr kumimoji="1" lang="ja-JP" altLang="ja-JP" sz="900" b="0" i="0" u="none" strike="noStrike" kern="1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・国家要望等国への働きかけ</a:t>
                      </a:r>
                    </a:p>
                    <a:p>
                      <a:pPr marL="72000" indent="-457200" algn="l">
                        <a:lnSpc>
                          <a:spcPct val="100000"/>
                        </a:lnSpc>
                        <a:spcAft>
                          <a:spcPts val="0"/>
                        </a:spcAft>
                      </a:pPr>
                      <a:endParaRPr lang="en-US" altLang="ja-JP" sz="900" u="none" kern="1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endParaRPr>
                    </a:p>
                    <a:p>
                      <a:pPr marL="72000" indent="-457200" algn="l">
                        <a:lnSpc>
                          <a:spcPct val="100000"/>
                        </a:lnSpc>
                        <a:spcAft>
                          <a:spcPts val="0"/>
                        </a:spcAft>
                      </a:pPr>
                      <a:r>
                        <a:rPr lang="ja-JP" altLang="en-US" sz="900" u="none" kern="1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rPr>
                        <a:t>⇒・本府から国に対し、国出先機関の</a:t>
                      </a:r>
                      <a:endParaRPr lang="en-US" altLang="ja-JP" sz="900" u="none" kern="1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endParaRPr>
                    </a:p>
                    <a:p>
                      <a:pPr marL="72000" indent="-457200" algn="l">
                        <a:lnSpc>
                          <a:spcPct val="100000"/>
                        </a:lnSpc>
                        <a:spcAft>
                          <a:spcPts val="0"/>
                        </a:spcAft>
                      </a:pPr>
                      <a:r>
                        <a:rPr lang="ja-JP" altLang="en-US" sz="900" u="none" kern="100" baseline="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rPr>
                        <a:t>   </a:t>
                      </a:r>
                      <a:r>
                        <a:rPr lang="ja-JP" altLang="en-US" sz="900" u="none" strike="noStrike" kern="100" baseline="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rPr>
                        <a:t> </a:t>
                      </a:r>
                      <a:r>
                        <a:rPr lang="ja-JP" altLang="en-US" sz="900" u="none" strike="noStrike" kern="1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rPr>
                        <a:t>連合への移管の推進等について</a:t>
                      </a:r>
                      <a:endParaRPr lang="en-US" altLang="ja-JP" sz="900" u="none" strike="noStrike" kern="1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endParaRPr>
                    </a:p>
                    <a:p>
                      <a:pPr marL="72000" indent="-457200" algn="l">
                        <a:lnSpc>
                          <a:spcPct val="100000"/>
                        </a:lnSpc>
                        <a:spcAft>
                          <a:spcPts val="0"/>
                        </a:spcAft>
                      </a:pPr>
                      <a:r>
                        <a:rPr lang="ja-JP" altLang="en-US" sz="900" u="none" strike="noStrike" kern="1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rPr>
                        <a:t>　　要望するとともに（</a:t>
                      </a:r>
                      <a:r>
                        <a:rPr lang="en-US" altLang="ja-JP" sz="900" u="none" strike="noStrike" kern="1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rPr>
                        <a:t>6</a:t>
                      </a:r>
                      <a:r>
                        <a:rPr lang="ja-JP" altLang="en-US" sz="900" u="none" strike="noStrike" kern="1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rPr>
                        <a:t>月）、関西広域</a:t>
                      </a:r>
                      <a:endParaRPr lang="en-US" altLang="ja-JP" sz="900" u="none" strike="noStrike" kern="1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endParaRPr>
                    </a:p>
                    <a:p>
                      <a:pPr marL="72000" indent="-457200" algn="l">
                        <a:lnSpc>
                          <a:spcPct val="100000"/>
                        </a:lnSpc>
                        <a:spcAft>
                          <a:spcPts val="0"/>
                        </a:spcAft>
                      </a:pPr>
                      <a:r>
                        <a:rPr lang="ja-JP" altLang="en-US" sz="900" u="none" strike="noStrike" kern="1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rPr>
                        <a:t>　　連合として国の予算編成等に対す</a:t>
                      </a:r>
                      <a:endParaRPr lang="en-US" altLang="ja-JP" sz="900" u="none" strike="noStrike" kern="1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endParaRPr>
                    </a:p>
                    <a:p>
                      <a:pPr marL="72000" indent="-457200" algn="l">
                        <a:lnSpc>
                          <a:spcPct val="100000"/>
                        </a:lnSpc>
                        <a:spcAft>
                          <a:spcPts val="0"/>
                        </a:spcAft>
                      </a:pPr>
                      <a:r>
                        <a:rPr lang="ja-JP" altLang="en-US" sz="900" u="none" strike="noStrike" kern="1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rPr>
                        <a:t>　　</a:t>
                      </a:r>
                      <a:r>
                        <a:rPr lang="ja-JP" altLang="en-US" sz="900" u="none" strike="noStrike" kern="100" dirty="0" err="1"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rPr>
                        <a:t>る</a:t>
                      </a:r>
                      <a:r>
                        <a:rPr lang="ja-JP" altLang="en-US" sz="900" u="none" strike="noStrike" kern="1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rPr>
                        <a:t>提案を実施し、国出先機関の地</a:t>
                      </a:r>
                      <a:endParaRPr lang="en-US" altLang="ja-JP" sz="900" u="none" strike="noStrike" kern="1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endParaRPr>
                    </a:p>
                    <a:p>
                      <a:pPr marL="72000" indent="-457200" algn="l">
                        <a:lnSpc>
                          <a:spcPct val="100000"/>
                        </a:lnSpc>
                        <a:spcAft>
                          <a:spcPts val="0"/>
                        </a:spcAft>
                      </a:pPr>
                      <a:r>
                        <a:rPr lang="ja-JP" altLang="en-US" sz="900" u="none" strike="noStrike" kern="1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rPr>
                        <a:t>　　方移管の強力な推進等を要望</a:t>
                      </a:r>
                      <a:endParaRPr lang="en-US" altLang="ja-JP" sz="900" u="none" strike="noStrike" kern="1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endParaRPr>
                    </a:p>
                    <a:p>
                      <a:pPr marL="72000" indent="-457200" algn="l">
                        <a:lnSpc>
                          <a:spcPct val="100000"/>
                        </a:lnSpc>
                        <a:spcAft>
                          <a:spcPts val="0"/>
                        </a:spcAft>
                      </a:pPr>
                      <a:r>
                        <a:rPr lang="ja-JP" altLang="en-US" sz="900" u="none" strike="noStrike" kern="1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rPr>
                        <a:t>　　（</a:t>
                      </a:r>
                      <a:r>
                        <a:rPr lang="en-US" altLang="ja-JP" sz="900" u="none" strike="noStrike" kern="1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rPr>
                        <a:t>6</a:t>
                      </a:r>
                      <a:r>
                        <a:rPr lang="ja-JP" altLang="en-US" sz="900" u="none" strike="noStrike" kern="1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rPr>
                        <a:t>月、</a:t>
                      </a:r>
                      <a:r>
                        <a:rPr lang="en-US" altLang="ja-JP" sz="900" u="none" strike="noStrike" kern="1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rPr>
                        <a:t>11</a:t>
                      </a:r>
                      <a:r>
                        <a:rPr lang="ja-JP" altLang="en-US" sz="900" u="none" strike="noStrike" kern="1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rPr>
                        <a:t>月）</a:t>
                      </a:r>
                      <a:endParaRPr lang="en-US" altLang="ja-JP" sz="900" u="none" strike="noStrike" kern="1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endParaRPr>
                    </a:p>
                  </a:txBody>
                  <a:tcPr marL="41784" marR="41784" marT="28020" marB="2802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72000" indent="-457200" algn="l">
                        <a:lnSpc>
                          <a:spcPct val="100000"/>
                        </a:lnSpc>
                        <a:spcAft>
                          <a:spcPts val="0"/>
                        </a:spcAft>
                      </a:pPr>
                      <a:r>
                        <a:rPr lang="en-US" sz="900" u="none"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a:t>
                      </a:r>
                      <a:endParaRPr lang="ja-JP" sz="900" u="none"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r>
                        <a:rPr lang="en-US" sz="900" u="none"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a:t>
                      </a:r>
                      <a:endParaRPr lang="en-US" altLang="ja-JP" sz="900" u="none"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marR="0" indent="-457200" algn="l" defTabSz="914400" rtl="0" eaLnBrk="1" fontAlgn="auto" latinLnBrk="0" hangingPunct="1">
                        <a:lnSpc>
                          <a:spcPct val="100000"/>
                        </a:lnSpc>
                        <a:spcBef>
                          <a:spcPts val="0"/>
                        </a:spcBef>
                        <a:spcAft>
                          <a:spcPts val="0"/>
                        </a:spcAft>
                        <a:buClrTx/>
                        <a:buSzTx/>
                        <a:buFontTx/>
                        <a:buNone/>
                        <a:tabLst/>
                        <a:defRPr/>
                      </a:pPr>
                      <a:endParaRPr lang="en-US" altLang="ja-JP" sz="900" u="none"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marR="0" indent="-457200" algn="l" defTabSz="914400" rtl="0" eaLnBrk="1" fontAlgn="auto" latinLnBrk="0" hangingPunct="1">
                        <a:lnSpc>
                          <a:spcPct val="100000"/>
                        </a:lnSpc>
                        <a:spcBef>
                          <a:spcPts val="0"/>
                        </a:spcBef>
                        <a:spcAft>
                          <a:spcPts val="0"/>
                        </a:spcAft>
                        <a:buClrTx/>
                        <a:buSzTx/>
                        <a:buFontTx/>
                        <a:buNone/>
                        <a:tabLst/>
                        <a:defRPr/>
                      </a:pPr>
                      <a:endParaRPr lang="en-US" altLang="ja-JP" sz="900" u="none"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marR="0" indent="-457200" algn="l" defTabSz="914400" rtl="0" eaLnBrk="1" fontAlgn="auto" latinLnBrk="0" hangingPunct="1">
                        <a:lnSpc>
                          <a:spcPct val="100000"/>
                        </a:lnSpc>
                        <a:spcBef>
                          <a:spcPts val="0"/>
                        </a:spcBef>
                        <a:spcAft>
                          <a:spcPts val="0"/>
                        </a:spcAft>
                        <a:buClrTx/>
                        <a:buSzTx/>
                        <a:buFontTx/>
                        <a:buNone/>
                        <a:tabLst/>
                        <a:defRPr/>
                      </a:pPr>
                      <a:endParaRPr lang="en-US" altLang="ja-JP" sz="900" u="none"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marR="0" indent="-457200" algn="l" defTabSz="914400" rtl="0" eaLnBrk="1" fontAlgn="auto" latinLnBrk="0" hangingPunct="1">
                        <a:lnSpc>
                          <a:spcPct val="100000"/>
                        </a:lnSpc>
                        <a:spcBef>
                          <a:spcPts val="0"/>
                        </a:spcBef>
                        <a:spcAft>
                          <a:spcPts val="0"/>
                        </a:spcAft>
                        <a:buClrTx/>
                        <a:buSzTx/>
                        <a:buFontTx/>
                        <a:buNone/>
                        <a:tabLst/>
                        <a:defRPr/>
                      </a:pPr>
                      <a:r>
                        <a:rPr lang="ja-JP" altLang="en-US" sz="900" u="none" kern="1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rPr>
                        <a:t>⇒・第</a:t>
                      </a:r>
                      <a:r>
                        <a:rPr lang="en-US" altLang="ja-JP" sz="900" u="none" kern="1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rPr>
                        <a:t>3</a:t>
                      </a:r>
                      <a:r>
                        <a:rPr lang="ja-JP" altLang="en-US" sz="900" u="none" kern="1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rPr>
                        <a:t>期広域計画の策定</a:t>
                      </a:r>
                      <a:r>
                        <a:rPr lang="ja-JP" altLang="en-US" sz="900" u="none" strike="noStrike" kern="1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rPr>
                        <a:t>（</a:t>
                      </a:r>
                      <a:r>
                        <a:rPr lang="en-US" altLang="ja-JP" sz="900" u="none" strike="noStrike" kern="1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rPr>
                        <a:t>3</a:t>
                      </a:r>
                      <a:r>
                        <a:rPr lang="ja-JP" altLang="en-US" sz="900" u="none" strike="noStrike" kern="1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rPr>
                        <a:t>月）</a:t>
                      </a:r>
                      <a:endParaRPr lang="en-US" altLang="ja-JP" sz="900" u="none" strike="noStrike" kern="1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endParaRPr>
                    </a:p>
                    <a:p>
                      <a:pPr marL="72000" indent="-457200" algn="l">
                        <a:lnSpc>
                          <a:spcPct val="100000"/>
                        </a:lnSpc>
                        <a:spcAft>
                          <a:spcPts val="0"/>
                        </a:spcAft>
                      </a:pPr>
                      <a:endParaRPr lang="en-US" altLang="ja-JP" sz="900" u="none"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endParaRPr lang="en-US" altLang="ja-JP" sz="900" u="none"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endParaRPr lang="en-US" altLang="ja-JP" sz="900" u="none" kern="1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endParaRPr>
                    </a:p>
                    <a:p>
                      <a:pPr marL="72000" indent="-457200" algn="l">
                        <a:lnSpc>
                          <a:spcPct val="100000"/>
                        </a:lnSpc>
                        <a:spcAft>
                          <a:spcPts val="0"/>
                        </a:spcAft>
                      </a:pPr>
                      <a:endParaRPr lang="en-US" altLang="ja-JP" sz="900" u="none" kern="1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endParaRPr>
                    </a:p>
                    <a:p>
                      <a:pPr marL="72000" indent="-457200" algn="l">
                        <a:lnSpc>
                          <a:spcPct val="100000"/>
                        </a:lnSpc>
                        <a:spcAft>
                          <a:spcPts val="0"/>
                        </a:spcAft>
                      </a:pPr>
                      <a:r>
                        <a:rPr lang="ja-JP" altLang="en-US" sz="900" u="none" kern="1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rPr>
                        <a:t>⇒・関西創生戦略を策定（</a:t>
                      </a:r>
                      <a:r>
                        <a:rPr lang="en-US" altLang="ja-JP" sz="900" u="none" kern="1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rPr>
                        <a:t>4</a:t>
                      </a:r>
                      <a:r>
                        <a:rPr lang="ja-JP" altLang="en-US" sz="900" u="none" kern="1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rPr>
                        <a:t>月）</a:t>
                      </a:r>
                      <a:endParaRPr lang="en-US" altLang="ja-JP" sz="900" u="none" kern="1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endParaRPr>
                    </a:p>
                    <a:p>
                      <a:pPr marL="72000" indent="-457200" algn="l">
                        <a:lnSpc>
                          <a:spcPct val="100000"/>
                        </a:lnSpc>
                        <a:spcAft>
                          <a:spcPts val="0"/>
                        </a:spcAft>
                      </a:pPr>
                      <a:r>
                        <a:rPr lang="ja-JP" altLang="en-US" sz="900" u="none" kern="1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rPr>
                        <a:t>　　及び改定（</a:t>
                      </a:r>
                      <a:r>
                        <a:rPr lang="en-US" altLang="ja-JP" sz="900" u="none" kern="1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rPr>
                        <a:t>3</a:t>
                      </a:r>
                      <a:r>
                        <a:rPr lang="ja-JP" altLang="en-US" sz="900" u="none" kern="1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rPr>
                        <a:t>月）</a:t>
                      </a:r>
                      <a:endParaRPr lang="en-US" altLang="ja-JP" sz="900" u="none" kern="1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endParaRPr>
                    </a:p>
                    <a:p>
                      <a:pPr marL="72000" indent="-457200" algn="l">
                        <a:lnSpc>
                          <a:spcPct val="100000"/>
                        </a:lnSpc>
                        <a:spcAft>
                          <a:spcPts val="0"/>
                        </a:spcAft>
                      </a:pPr>
                      <a:endParaRPr lang="en-US" altLang="ja-JP" sz="900" u="none" kern="1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endParaRPr>
                    </a:p>
                    <a:p>
                      <a:pPr marL="72000" indent="-457200" algn="l">
                        <a:lnSpc>
                          <a:spcPct val="100000"/>
                        </a:lnSpc>
                        <a:spcAft>
                          <a:spcPts val="0"/>
                        </a:spcAft>
                      </a:pPr>
                      <a:endParaRPr lang="en-US" altLang="ja-JP" sz="900" u="none"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endParaRPr lang="en-US" altLang="ja-JP" sz="900" u="none"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endParaRPr lang="en-US" altLang="ja-JP" sz="900" u="none"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endParaRPr lang="en-US" altLang="ja-JP" sz="900" u="none"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endParaRPr lang="en-US" altLang="ja-JP" sz="900" u="none" kern="1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endParaRPr>
                    </a:p>
                    <a:p>
                      <a:pPr marL="72000" indent="-457200" algn="l">
                        <a:lnSpc>
                          <a:spcPct val="100000"/>
                        </a:lnSpc>
                        <a:spcAft>
                          <a:spcPts val="0"/>
                        </a:spcAft>
                      </a:pPr>
                      <a:endParaRPr lang="en-US" altLang="ja-JP" sz="900" u="none" kern="1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endParaRPr>
                    </a:p>
                    <a:p>
                      <a:pPr marL="72000" indent="-457200" algn="l">
                        <a:lnSpc>
                          <a:spcPct val="100000"/>
                        </a:lnSpc>
                        <a:spcAft>
                          <a:spcPts val="0"/>
                        </a:spcAft>
                      </a:pPr>
                      <a:endParaRPr lang="en-US" altLang="ja-JP" sz="900" u="none" kern="1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endParaRPr>
                    </a:p>
                    <a:p>
                      <a:pPr marL="72000" indent="-457200" algn="l">
                        <a:lnSpc>
                          <a:spcPct val="100000"/>
                        </a:lnSpc>
                        <a:spcAft>
                          <a:spcPts val="0"/>
                        </a:spcAft>
                      </a:pPr>
                      <a:endParaRPr lang="en-US" altLang="ja-JP" sz="900" u="none" kern="1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endParaRPr>
                    </a:p>
                    <a:p>
                      <a:pPr marL="72000" indent="-457200" algn="l">
                        <a:lnSpc>
                          <a:spcPct val="100000"/>
                        </a:lnSpc>
                        <a:spcAft>
                          <a:spcPts val="0"/>
                        </a:spcAft>
                      </a:pPr>
                      <a:endParaRPr lang="en-US" altLang="ja-JP" sz="900" u="none" kern="1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endParaRPr>
                    </a:p>
                    <a:p>
                      <a:pPr marL="72000" indent="-457200" algn="l">
                        <a:lnSpc>
                          <a:spcPct val="100000"/>
                        </a:lnSpc>
                        <a:spcAft>
                          <a:spcPts val="0"/>
                        </a:spcAft>
                      </a:pPr>
                      <a:r>
                        <a:rPr lang="ja-JP" altLang="en-US" sz="900" u="none" kern="1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rPr>
                        <a:t>⇒・平成</a:t>
                      </a:r>
                      <a:r>
                        <a:rPr lang="en-US" altLang="ja-JP" sz="900" u="none" kern="1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rPr>
                        <a:t>27</a:t>
                      </a:r>
                      <a:r>
                        <a:rPr lang="ja-JP" altLang="en-US" sz="900" u="none" kern="1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rPr>
                        <a:t>年度と同様の要望を実施</a:t>
                      </a:r>
                      <a:endParaRPr lang="en-US" altLang="ja-JP" sz="900" u="none" kern="1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endParaRPr>
                    </a:p>
                    <a:p>
                      <a:pPr marL="72000" indent="-457200" algn="l">
                        <a:lnSpc>
                          <a:spcPct val="100000"/>
                        </a:lnSpc>
                        <a:spcAft>
                          <a:spcPts val="0"/>
                        </a:spcAft>
                      </a:pPr>
                      <a:endParaRPr lang="en-US" altLang="ja-JP" sz="900" u="none" kern="1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endParaRPr>
                    </a:p>
                    <a:p>
                      <a:pPr marL="72000" indent="-457200" algn="l">
                        <a:lnSpc>
                          <a:spcPct val="100000"/>
                        </a:lnSpc>
                        <a:spcAft>
                          <a:spcPts val="0"/>
                        </a:spcAft>
                      </a:pPr>
                      <a:endParaRPr lang="en-US" altLang="ja-JP" sz="900" u="none" kern="1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endParaRPr>
                    </a:p>
                    <a:p>
                      <a:pPr marL="72000" indent="-457200" algn="l">
                        <a:lnSpc>
                          <a:spcPct val="100000"/>
                        </a:lnSpc>
                        <a:spcAft>
                          <a:spcPts val="0"/>
                        </a:spcAft>
                      </a:pPr>
                      <a:endParaRPr lang="en-US" altLang="ja-JP" sz="900" u="none" kern="1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endParaRPr>
                    </a:p>
                    <a:p>
                      <a:pPr marL="72000" marR="0" indent="-457200" algn="l" defTabSz="914400" rtl="0" eaLnBrk="1" fontAlgn="auto" latinLnBrk="0" hangingPunct="1">
                        <a:lnSpc>
                          <a:spcPct val="100000"/>
                        </a:lnSpc>
                        <a:spcBef>
                          <a:spcPts val="0"/>
                        </a:spcBef>
                        <a:spcAft>
                          <a:spcPts val="0"/>
                        </a:spcAft>
                        <a:buClrTx/>
                        <a:buSzTx/>
                        <a:buFontTx/>
                        <a:buNone/>
                        <a:tabLst/>
                        <a:defRPr/>
                      </a:pPr>
                      <a:endParaRPr lang="en-US" altLang="ja-JP" sz="900" u="none" kern="1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endParaRPr>
                    </a:p>
                  </a:txBody>
                  <a:tcPr marL="41784" marR="41784" marT="28020" marB="2802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72000" indent="-457200" algn="l">
                        <a:lnSpc>
                          <a:spcPct val="100000"/>
                        </a:lnSpc>
                        <a:spcAft>
                          <a:spcPts val="0"/>
                        </a:spcAft>
                      </a:pPr>
                      <a:endParaRPr lang="ja-JP" sz="900" u="none"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r>
                        <a:rPr lang="en-US" sz="900" u="none"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a:t>
                      </a:r>
                      <a:endParaRPr lang="ja-JP" sz="900" u="none"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marR="0" indent="-457200" algn="l" defTabSz="914400" rtl="0" eaLnBrk="1" fontAlgn="auto" latinLnBrk="0" hangingPunct="1">
                        <a:lnSpc>
                          <a:spcPct val="100000"/>
                        </a:lnSpc>
                        <a:spcBef>
                          <a:spcPts val="0"/>
                        </a:spcBef>
                        <a:spcAft>
                          <a:spcPts val="0"/>
                        </a:spcAft>
                        <a:buClrTx/>
                        <a:buSzTx/>
                        <a:buFontTx/>
                        <a:buNone/>
                        <a:tabLst/>
                        <a:defRPr/>
                      </a:pPr>
                      <a:r>
                        <a:rPr lang="en-US" sz="900" u="none"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a:t>
                      </a:r>
                      <a:endParaRPr lang="en-US" sz="900" u="none"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marR="0" indent="-457200" algn="l" defTabSz="914400" rtl="0" eaLnBrk="1" fontAlgn="auto" latinLnBrk="0" hangingPunct="1">
                        <a:lnSpc>
                          <a:spcPct val="100000"/>
                        </a:lnSpc>
                        <a:spcBef>
                          <a:spcPts val="0"/>
                        </a:spcBef>
                        <a:spcAft>
                          <a:spcPts val="0"/>
                        </a:spcAft>
                        <a:buClrTx/>
                        <a:buSzTx/>
                        <a:buFontTx/>
                        <a:buNone/>
                        <a:tabLst/>
                        <a:defRPr/>
                      </a:pPr>
                      <a:endParaRPr lang="en-US" altLang="ja-JP" sz="900" u="none"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marR="0" indent="-457200" algn="l" defTabSz="914400" rtl="0" eaLnBrk="1" fontAlgn="auto" latinLnBrk="0" hangingPunct="1">
                        <a:lnSpc>
                          <a:spcPct val="100000"/>
                        </a:lnSpc>
                        <a:spcBef>
                          <a:spcPts val="0"/>
                        </a:spcBef>
                        <a:spcAft>
                          <a:spcPts val="0"/>
                        </a:spcAft>
                        <a:buClrTx/>
                        <a:buSzTx/>
                        <a:buFontTx/>
                        <a:buNone/>
                        <a:tabLst/>
                        <a:defRPr/>
                      </a:pPr>
                      <a:endParaRPr lang="en-US" altLang="ja-JP" sz="900" u="none"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marR="0" indent="-457200" algn="l" defTabSz="914400" rtl="0" eaLnBrk="1" fontAlgn="auto" latinLnBrk="0" hangingPunct="1">
                        <a:lnSpc>
                          <a:spcPct val="100000"/>
                        </a:lnSpc>
                        <a:spcBef>
                          <a:spcPts val="0"/>
                        </a:spcBef>
                        <a:spcAft>
                          <a:spcPts val="0"/>
                        </a:spcAft>
                        <a:buClrTx/>
                        <a:buSzTx/>
                        <a:buFontTx/>
                        <a:buNone/>
                        <a:tabLst/>
                        <a:defRPr/>
                      </a:pPr>
                      <a:r>
                        <a:rPr lang="ja-JP" altLang="en-US" sz="900" u="none"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・第</a:t>
                      </a:r>
                      <a:r>
                        <a:rPr lang="en-US" altLang="ja-JP" sz="900" u="none"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3</a:t>
                      </a:r>
                      <a:r>
                        <a:rPr lang="ja-JP" altLang="en-US" sz="900" u="none"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期広域計画の推進</a:t>
                      </a:r>
                      <a:endParaRPr lang="ja-JP" altLang="ja-JP" sz="900" u="none"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endParaRPr lang="en-US" altLang="ja-JP" sz="900" u="none"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endParaRPr lang="en-US" altLang="ja-JP" sz="900" u="none"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endParaRPr lang="en-US" altLang="ja-JP" sz="900" u="none"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endParaRPr lang="en-US" altLang="ja-JP" sz="900" u="none"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marR="0" indent="-457200" algn="l" defTabSz="914400" rtl="0" eaLnBrk="1" fontAlgn="auto" latinLnBrk="0" hangingPunct="1">
                        <a:lnSpc>
                          <a:spcPct val="100000"/>
                        </a:lnSpc>
                        <a:spcBef>
                          <a:spcPts val="0"/>
                        </a:spcBef>
                        <a:spcAft>
                          <a:spcPts val="0"/>
                        </a:spcAft>
                        <a:buClrTx/>
                        <a:buSzTx/>
                        <a:buFontTx/>
                        <a:buNone/>
                        <a:tabLst/>
                        <a:defRPr/>
                      </a:pPr>
                      <a:r>
                        <a:rPr lang="ja-JP" altLang="ja-JP" sz="900" u="none" kern="1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900" u="none" kern="1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関西創生戦略に基</a:t>
                      </a:r>
                      <a:r>
                        <a:rPr lang="ja-JP" altLang="en-US" sz="900" u="none" kern="100" dirty="0" err="1"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づ</a:t>
                      </a:r>
                      <a:endParaRPr lang="en-US" altLang="ja-JP" sz="900" u="none" kern="1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72000" marR="0" indent="-457200" algn="l" defTabSz="914400" rtl="0" eaLnBrk="1" fontAlgn="auto" latinLnBrk="0" hangingPunct="1">
                        <a:lnSpc>
                          <a:spcPct val="100000"/>
                        </a:lnSpc>
                        <a:spcBef>
                          <a:spcPts val="0"/>
                        </a:spcBef>
                        <a:spcAft>
                          <a:spcPts val="0"/>
                        </a:spcAft>
                        <a:buClrTx/>
                        <a:buSzTx/>
                        <a:buFontTx/>
                        <a:buNone/>
                        <a:tabLst/>
                        <a:defRPr/>
                      </a:pPr>
                      <a:r>
                        <a:rPr lang="ja-JP" altLang="en-US" sz="900" u="none" kern="1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900" u="none" kern="100" dirty="0" err="1"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き</a:t>
                      </a:r>
                      <a:r>
                        <a:rPr lang="ja-JP" altLang="ja-JP" sz="900" u="none" kern="1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新たな広域課題に</a:t>
                      </a:r>
                      <a:endParaRPr lang="en-US" altLang="ja-JP" sz="900" u="none" kern="1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72000" marR="0" indent="-457200" algn="l" defTabSz="914400" rtl="0" eaLnBrk="1" fontAlgn="auto" latinLnBrk="0" hangingPunct="1">
                        <a:lnSpc>
                          <a:spcPct val="100000"/>
                        </a:lnSpc>
                        <a:spcBef>
                          <a:spcPts val="0"/>
                        </a:spcBef>
                        <a:spcAft>
                          <a:spcPts val="0"/>
                        </a:spcAft>
                        <a:buClrTx/>
                        <a:buSzTx/>
                        <a:buFontTx/>
                        <a:buNone/>
                        <a:tabLst/>
                        <a:defRPr/>
                      </a:pPr>
                      <a:r>
                        <a:rPr lang="ja-JP" altLang="en-US" sz="900" u="none" kern="1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ja-JP" altLang="ja-JP" sz="900" u="none" kern="1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対応</a:t>
                      </a:r>
                    </a:p>
                    <a:p>
                      <a:pPr marL="72000" indent="-457200" algn="l">
                        <a:lnSpc>
                          <a:spcPct val="100000"/>
                        </a:lnSpc>
                        <a:spcAft>
                          <a:spcPts val="0"/>
                        </a:spcAft>
                      </a:pPr>
                      <a:endParaRPr lang="en-US" altLang="ja-JP" sz="900" u="none"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endParaRPr lang="en-US" altLang="ja-JP" sz="900" u="none"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endParaRPr lang="en-US" altLang="ja-JP" sz="900" u="none"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41784" marR="41784" marT="28020" marB="2802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6000" marR="0" indent="-457200" algn="just" defTabSz="914400" rtl="0" eaLnBrk="1" fontAlgn="auto" latinLnBrk="0" hangingPunct="1">
                        <a:lnSpc>
                          <a:spcPct val="100000"/>
                        </a:lnSpc>
                        <a:spcBef>
                          <a:spcPts val="0"/>
                        </a:spcBef>
                        <a:spcAft>
                          <a:spcPts val="0"/>
                        </a:spcAft>
                        <a:buClrTx/>
                        <a:buSzTx/>
                        <a:buFontTx/>
                        <a:buNone/>
                        <a:tabLst/>
                        <a:defRPr/>
                      </a:pPr>
                      <a:r>
                        <a:rPr lang="ja-JP" altLang="en-US" sz="900" u="none"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a:t>
                      </a:r>
                      <a:r>
                        <a:rPr lang="ja-JP" altLang="en-US" sz="900" u="none" strike="noStrike"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新たな</a:t>
                      </a:r>
                      <a:r>
                        <a:rPr lang="ja-JP" altLang="en-US" sz="900" u="none"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関西広域連合広域計画（平成</a:t>
                      </a:r>
                      <a:r>
                        <a:rPr lang="en-US" altLang="ja-JP" sz="900" u="none"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29</a:t>
                      </a:r>
                      <a:r>
                        <a:rPr lang="ja-JP" altLang="en-US" sz="900" u="none"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a:t>
                      </a:r>
                      <a:r>
                        <a:rPr lang="en-US" altLang="ja-JP" sz="900" u="none"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31</a:t>
                      </a:r>
                      <a:r>
                        <a:rPr lang="ja-JP" altLang="en-US" sz="900" u="none"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年度</a:t>
                      </a:r>
                      <a:r>
                        <a:rPr lang="en-US" altLang="ja-JP" sz="900" u="none"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a:t>
                      </a:r>
                      <a:r>
                        <a:rPr lang="ja-JP" altLang="en-US" sz="900" u="none"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の推進に取り組む</a:t>
                      </a:r>
                      <a:endParaRPr lang="en-US" altLang="ja-JP" sz="900" u="none"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41784" marR="41784" marT="28020" marB="2802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cxnSp>
        <p:nvCxnSpPr>
          <p:cNvPr id="24" name="直線矢印コネクタ 23"/>
          <p:cNvCxnSpPr/>
          <p:nvPr/>
        </p:nvCxnSpPr>
        <p:spPr>
          <a:xfrm>
            <a:off x="6948400" y="2348880"/>
            <a:ext cx="1224000" cy="0"/>
          </a:xfrm>
          <a:prstGeom prst="straightConnector1">
            <a:avLst/>
          </a:prstGeom>
          <a:ln w="38100">
            <a:solidFill>
              <a:schemeClr val="tx1"/>
            </a:solidFill>
            <a:tailEnd type="arrow"/>
          </a:ln>
        </p:spPr>
        <p:style>
          <a:lnRef idx="1">
            <a:schemeClr val="dk1"/>
          </a:lnRef>
          <a:fillRef idx="0">
            <a:schemeClr val="dk1"/>
          </a:fillRef>
          <a:effectRef idx="0">
            <a:schemeClr val="dk1"/>
          </a:effectRef>
          <a:fontRef idx="minor">
            <a:schemeClr val="tx1"/>
          </a:fontRef>
        </p:style>
      </p:cxnSp>
      <p:cxnSp>
        <p:nvCxnSpPr>
          <p:cNvPr id="26" name="直線矢印コネクタ 25"/>
          <p:cNvCxnSpPr/>
          <p:nvPr/>
        </p:nvCxnSpPr>
        <p:spPr>
          <a:xfrm>
            <a:off x="5076056" y="4509120"/>
            <a:ext cx="3052800" cy="0"/>
          </a:xfrm>
          <a:prstGeom prst="straightConnector1">
            <a:avLst/>
          </a:prstGeom>
          <a:ln w="38100">
            <a:tailEnd type="arrow"/>
          </a:ln>
        </p:spPr>
        <p:style>
          <a:lnRef idx="1">
            <a:schemeClr val="dk1"/>
          </a:lnRef>
          <a:fillRef idx="0">
            <a:schemeClr val="dk1"/>
          </a:fillRef>
          <a:effectRef idx="0">
            <a:schemeClr val="dk1"/>
          </a:effectRef>
          <a:fontRef idx="minor">
            <a:schemeClr val="tx1"/>
          </a:fontRef>
        </p:style>
      </p:cxnSp>
      <p:sp>
        <p:nvSpPr>
          <p:cNvPr id="18" name="正方形/長方形 17"/>
          <p:cNvSpPr/>
          <p:nvPr/>
        </p:nvSpPr>
        <p:spPr>
          <a:xfrm>
            <a:off x="8432528" y="6489340"/>
            <a:ext cx="648072" cy="317860"/>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en-US" altLang="ja-JP" dirty="0" smtClean="0">
                <a:solidFill>
                  <a:prstClr val="black"/>
                </a:solidFill>
              </a:rPr>
              <a:t>5</a:t>
            </a:r>
            <a:endParaRPr lang="ja-JP" altLang="en-US" dirty="0">
              <a:solidFill>
                <a:prstClr val="black"/>
              </a:solidFill>
            </a:endParaRPr>
          </a:p>
        </p:txBody>
      </p:sp>
      <p:cxnSp>
        <p:nvCxnSpPr>
          <p:cNvPr id="12" name="直線矢印コネクタ 11"/>
          <p:cNvCxnSpPr/>
          <p:nvPr/>
        </p:nvCxnSpPr>
        <p:spPr>
          <a:xfrm>
            <a:off x="5076056" y="2348880"/>
            <a:ext cx="1872000" cy="0"/>
          </a:xfrm>
          <a:prstGeom prst="straightConnector1">
            <a:avLst/>
          </a:prstGeom>
          <a:ln w="12700">
            <a:solidFill>
              <a:schemeClr val="tx1"/>
            </a:solidFill>
            <a:tailEnd type="arrow"/>
          </a:ln>
        </p:spPr>
        <p:style>
          <a:lnRef idx="1">
            <a:schemeClr val="dk1"/>
          </a:lnRef>
          <a:fillRef idx="0">
            <a:schemeClr val="dk1"/>
          </a:fillRef>
          <a:effectRef idx="0">
            <a:schemeClr val="dk1"/>
          </a:effectRef>
          <a:fontRef idx="minor">
            <a:schemeClr val="tx1"/>
          </a:fontRef>
        </p:style>
      </p:cxnSp>
      <p:cxnSp>
        <p:nvCxnSpPr>
          <p:cNvPr id="13" name="直線矢印コネクタ 12"/>
          <p:cNvCxnSpPr/>
          <p:nvPr/>
        </p:nvCxnSpPr>
        <p:spPr>
          <a:xfrm>
            <a:off x="5073242" y="2996952"/>
            <a:ext cx="1875022" cy="0"/>
          </a:xfrm>
          <a:prstGeom prst="straightConnector1">
            <a:avLst/>
          </a:prstGeom>
          <a:ln w="12700">
            <a:solidFill>
              <a:schemeClr val="tx1"/>
            </a:solidFill>
            <a:tailEnd type="arrow"/>
          </a:ln>
        </p:spPr>
        <p:style>
          <a:lnRef idx="1">
            <a:schemeClr val="dk1"/>
          </a:lnRef>
          <a:fillRef idx="0">
            <a:schemeClr val="dk1"/>
          </a:fillRef>
          <a:effectRef idx="0">
            <a:schemeClr val="dk1"/>
          </a:effectRef>
          <a:fontRef idx="minor">
            <a:schemeClr val="tx1"/>
          </a:fontRef>
        </p:style>
      </p:cxnSp>
      <p:cxnSp>
        <p:nvCxnSpPr>
          <p:cNvPr id="14" name="直線矢印コネクタ 13"/>
          <p:cNvCxnSpPr/>
          <p:nvPr/>
        </p:nvCxnSpPr>
        <p:spPr>
          <a:xfrm>
            <a:off x="6999704" y="2996952"/>
            <a:ext cx="1172696" cy="0"/>
          </a:xfrm>
          <a:prstGeom prst="straightConnector1">
            <a:avLst/>
          </a:prstGeom>
          <a:ln w="38100">
            <a:solidFill>
              <a:schemeClr val="tx1"/>
            </a:solidFill>
            <a:tailEnd type="arrow"/>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401451036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 name="Rectangle 24"/>
          <p:cNvSpPr>
            <a:spLocks noChangeArrowheads="1"/>
          </p:cNvSpPr>
          <p:nvPr/>
        </p:nvSpPr>
        <p:spPr bwMode="auto">
          <a:xfrm>
            <a:off x="179512" y="764704"/>
            <a:ext cx="1962397"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fontAlgn="base">
              <a:spcBef>
                <a:spcPct val="0"/>
              </a:spcBef>
              <a:spcAft>
                <a:spcPct val="0"/>
              </a:spcAft>
            </a:pPr>
            <a:r>
              <a:rPr lang="ja-JP" altLang="ja-JP"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４．具体的な</a:t>
            </a:r>
            <a:r>
              <a:rPr lang="ja-JP" altLang="ja-JP" sz="12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改革の</a:t>
            </a:r>
            <a:r>
              <a:rPr lang="ja-JP" altLang="ja-JP"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取組み</a:t>
            </a:r>
            <a:endParaRPr lang="ja-JP" altLang="ja-JP"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cxnSp>
        <p:nvCxnSpPr>
          <p:cNvPr id="33" name="直線コネクタ 32"/>
          <p:cNvCxnSpPr/>
          <p:nvPr/>
        </p:nvCxnSpPr>
        <p:spPr>
          <a:xfrm>
            <a:off x="179512" y="620688"/>
            <a:ext cx="8784976" cy="0"/>
          </a:xfrm>
          <a:prstGeom prst="line">
            <a:avLst/>
          </a:prstGeom>
        </p:spPr>
        <p:style>
          <a:lnRef idx="3">
            <a:schemeClr val="accent1"/>
          </a:lnRef>
          <a:fillRef idx="0">
            <a:schemeClr val="accent1"/>
          </a:fillRef>
          <a:effectRef idx="2">
            <a:schemeClr val="accent1"/>
          </a:effectRef>
          <a:fontRef idx="minor">
            <a:schemeClr val="tx1"/>
          </a:fontRef>
        </p:style>
      </p:cxnSp>
      <p:sp>
        <p:nvSpPr>
          <p:cNvPr id="34" name="Rectangle 24"/>
          <p:cNvSpPr>
            <a:spLocks noChangeArrowheads="1"/>
          </p:cNvSpPr>
          <p:nvPr/>
        </p:nvSpPr>
        <p:spPr bwMode="auto">
          <a:xfrm>
            <a:off x="331912" y="980728"/>
            <a:ext cx="4179349"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fontAlgn="base">
              <a:spcBef>
                <a:spcPct val="0"/>
              </a:spcBef>
              <a:spcAft>
                <a:spcPct val="0"/>
              </a:spcAft>
            </a:pPr>
            <a:r>
              <a:rPr lang="ja-JP" altLang="en-US"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（２）総合力の発揮　①行政間連携　（</a:t>
            </a:r>
            <a:r>
              <a:rPr lang="en-US" altLang="ja-JP"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ⅲ</a:t>
            </a:r>
            <a:r>
              <a:rPr lang="ja-JP" altLang="en-US"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）府市連携の強化</a:t>
            </a:r>
            <a:endParaRPr lang="ja-JP" altLang="ja-JP"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5" name="Rectangle 3"/>
          <p:cNvSpPr>
            <a:spLocks noChangeArrowheads="1"/>
          </p:cNvSpPr>
          <p:nvPr/>
        </p:nvSpPr>
        <p:spPr bwMode="auto">
          <a:xfrm>
            <a:off x="457200" y="2886075"/>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fontAlgn="base">
              <a:spcBef>
                <a:spcPct val="0"/>
              </a:spcBef>
              <a:spcAft>
                <a:spcPct val="0"/>
              </a:spcAft>
            </a:pPr>
            <a:endParaRPr lang="ja-JP" altLang="ja-JP">
              <a:solidFill>
                <a:prstClr val="black"/>
              </a:solidFill>
              <a:latin typeface="Arial" pitchFamily="34" charset="0"/>
              <a:cs typeface="ＭＳ Ｐゴシック" pitchFamily="50" charset="-128"/>
            </a:endParaRPr>
          </a:p>
        </p:txBody>
      </p:sp>
      <p:graphicFrame>
        <p:nvGraphicFramePr>
          <p:cNvPr id="2" name="表 1"/>
          <p:cNvGraphicFramePr>
            <a:graphicFrameLocks noGrp="1"/>
          </p:cNvGraphicFramePr>
          <p:nvPr>
            <p:extLst>
              <p:ext uri="{D42A27DB-BD31-4B8C-83A1-F6EECF244321}">
                <p14:modId xmlns:p14="http://schemas.microsoft.com/office/powerpoint/2010/main" val="2979835171"/>
              </p:ext>
            </p:extLst>
          </p:nvPr>
        </p:nvGraphicFramePr>
        <p:xfrm>
          <a:off x="251520" y="1340769"/>
          <a:ext cx="8532120" cy="3172486"/>
        </p:xfrm>
        <a:graphic>
          <a:graphicData uri="http://schemas.openxmlformats.org/drawingml/2006/table">
            <a:tbl>
              <a:tblPr firstRow="1" firstCol="1" bandRow="1" bandCol="1"/>
              <a:tblGrid>
                <a:gridCol w="1080120"/>
                <a:gridCol w="1080000"/>
                <a:gridCol w="792000"/>
                <a:gridCol w="1800000"/>
                <a:gridCol w="1800000"/>
                <a:gridCol w="1440000"/>
                <a:gridCol w="540000"/>
              </a:tblGrid>
              <a:tr h="189584">
                <a:tc rowSpan="2">
                  <a:txBody>
                    <a:bodyPr/>
                    <a:lstStyle/>
                    <a:p>
                      <a:pPr algn="ctr">
                        <a:lnSpc>
                          <a:spcPct val="100000"/>
                        </a:lnSpc>
                        <a:spcAft>
                          <a:spcPts val="0"/>
                        </a:spcAft>
                      </a:pPr>
                      <a:r>
                        <a:rPr lang="ja-JP" sz="900" b="1" kern="100" dirty="0">
                          <a:effectLst/>
                          <a:latin typeface="Meiryo UI" panose="020B0604030504040204" pitchFamily="50" charset="-128"/>
                          <a:ea typeface="Meiryo UI" panose="020B0604030504040204" pitchFamily="50" charset="-128"/>
                          <a:cs typeface="Meiryo UI" panose="020B0604030504040204" pitchFamily="50" charset="-128"/>
                        </a:rPr>
                        <a:t>項目名</a:t>
                      </a: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46188" marR="46188" marT="30973" marB="3097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8CCE4"/>
                    </a:solidFill>
                  </a:tcPr>
                </a:tc>
                <a:tc rowSpan="2">
                  <a:txBody>
                    <a:bodyPr/>
                    <a:lstStyle/>
                    <a:p>
                      <a:pPr algn="ctr">
                        <a:lnSpc>
                          <a:spcPct val="100000"/>
                        </a:lnSpc>
                        <a:spcAft>
                          <a:spcPts val="0"/>
                        </a:spcAft>
                      </a:pPr>
                      <a:r>
                        <a:rPr lang="ja-JP" sz="900" b="1" kern="100" dirty="0">
                          <a:effectLst/>
                          <a:latin typeface="Meiryo UI" panose="020B0604030504040204" pitchFamily="50" charset="-128"/>
                          <a:ea typeface="Meiryo UI" panose="020B0604030504040204" pitchFamily="50" charset="-128"/>
                          <a:cs typeface="Meiryo UI" panose="020B0604030504040204" pitchFamily="50" charset="-128"/>
                        </a:rPr>
                        <a:t>取組内容</a:t>
                      </a: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46188" marR="46188" marT="30973" marB="3097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8CCE4"/>
                    </a:solidFill>
                  </a:tcPr>
                </a:tc>
                <a:tc rowSpan="2">
                  <a:txBody>
                    <a:bodyPr/>
                    <a:lstStyle/>
                    <a:p>
                      <a:pPr algn="ctr">
                        <a:lnSpc>
                          <a:spcPct val="100000"/>
                        </a:lnSpc>
                        <a:spcAft>
                          <a:spcPts val="0"/>
                        </a:spcAft>
                      </a:pPr>
                      <a:r>
                        <a:rPr lang="ja-JP" sz="900" b="1" kern="100" dirty="0">
                          <a:effectLst/>
                          <a:latin typeface="Meiryo UI" panose="020B0604030504040204" pitchFamily="50" charset="-128"/>
                          <a:ea typeface="Meiryo UI" panose="020B0604030504040204" pitchFamily="50" charset="-128"/>
                          <a:cs typeface="Meiryo UI" panose="020B0604030504040204" pitchFamily="50" charset="-128"/>
                        </a:rPr>
                        <a:t>担当部局・室</a:t>
                      </a: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46188" marR="46188" marT="30973" marB="3097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8CCE4"/>
                    </a:solidFill>
                  </a:tcPr>
                </a:tc>
                <a:tc gridSpan="2">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ja-JP" altLang="en-US" sz="900" b="1" kern="100" dirty="0" smtClean="0">
                          <a:effectLst/>
                          <a:latin typeface="Meiryo UI" panose="020B0604030504040204" pitchFamily="50" charset="-128"/>
                          <a:ea typeface="Meiryo UI" panose="020B0604030504040204" pitchFamily="50" charset="-128"/>
                          <a:cs typeface="Meiryo UI" panose="020B0604030504040204" pitchFamily="50" charset="-128"/>
                        </a:rPr>
                        <a:t>取組み状況</a:t>
                      </a:r>
                      <a:endParaRPr lang="ja-JP" sz="900" b="1"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46188" marR="46188" marT="30973" marB="30973">
                    <a:lnL w="12700" cap="flat" cmpd="sng" algn="ctr">
                      <a:solidFill>
                        <a:srgbClr val="000000"/>
                      </a:solidFill>
                      <a:prstDash val="solid"/>
                      <a:round/>
                      <a:headEnd type="none" w="med" len="med"/>
                      <a:tailEnd type="none" w="med" len="med"/>
                    </a:lnL>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8CCE4"/>
                    </a:solidFill>
                  </a:tcPr>
                </a:tc>
                <a:tc hMerge="1">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ja-JP" sz="900" b="1"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46188" marR="46188" marT="30973" marB="30973">
                    <a:lnL w="12700" cap="flat" cmpd="sng" algn="ctr">
                      <a:solidFill>
                        <a:schemeClr val="tx1"/>
                      </a:solidFill>
                      <a:prstDash val="solid"/>
                      <a:round/>
                      <a:headEnd type="none" w="med" len="med"/>
                      <a:tailEnd type="none" w="med" len="med"/>
                    </a:lnL>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8CCE4"/>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ja-JP" altLang="en-US" sz="900" b="1" kern="100" dirty="0" smtClean="0">
                          <a:effectLst/>
                          <a:latin typeface="Meiryo UI" panose="020B0604030504040204" pitchFamily="50" charset="-128"/>
                          <a:ea typeface="Meiryo UI" panose="020B0604030504040204" pitchFamily="50" charset="-128"/>
                          <a:cs typeface="Meiryo UI" panose="020B0604030504040204" pitchFamily="50" charset="-128"/>
                        </a:rPr>
                        <a:t>今後の予定（工程）</a:t>
                      </a:r>
                      <a:endParaRPr lang="ja-JP" altLang="ja-JP" sz="900" b="1" kern="100" dirty="0" smtClean="0">
                        <a:effectLst/>
                        <a:latin typeface="Meiryo UI" panose="020B0604030504040204" pitchFamily="50" charset="-128"/>
                        <a:ea typeface="Meiryo UI" panose="020B0604030504040204" pitchFamily="50" charset="-128"/>
                        <a:cs typeface="Meiryo UI" panose="020B0604030504040204" pitchFamily="50" charset="-128"/>
                      </a:endParaRPr>
                    </a:p>
                  </a:txBody>
                  <a:tcPr marL="46188" marR="46188" marT="30973" marB="30973">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8CCE4"/>
                    </a:solidFill>
                  </a:tcPr>
                </a:tc>
                <a:tc rowSpan="2">
                  <a:txBody>
                    <a:bodyPr/>
                    <a:lstStyle/>
                    <a:p>
                      <a:pPr algn="ctr">
                        <a:lnSpc>
                          <a:spcPct val="100000"/>
                        </a:lnSpc>
                        <a:spcAft>
                          <a:spcPts val="0"/>
                        </a:spcAft>
                      </a:pPr>
                      <a:r>
                        <a:rPr lang="ja-JP" altLang="en-US" sz="900" b="1" kern="100" dirty="0" smtClean="0">
                          <a:effectLst/>
                          <a:latin typeface="Meiryo UI" panose="020B0604030504040204" pitchFamily="50" charset="-128"/>
                          <a:ea typeface="Meiryo UI" panose="020B0604030504040204" pitchFamily="50" charset="-128"/>
                          <a:cs typeface="Meiryo UI" panose="020B0604030504040204" pitchFamily="50" charset="-128"/>
                        </a:rPr>
                        <a:t>備考</a:t>
                      </a:r>
                      <a:endParaRPr lang="ja-JP" sz="900" b="1"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46188" marR="46188" marT="30973" marB="30973" anchor="ctr">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8CCE4"/>
                    </a:solidFill>
                  </a:tcPr>
                </a:tc>
              </a:tr>
              <a:tr h="189584">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a:txBody>
                    <a:bodyPr/>
                    <a:lstStyle/>
                    <a:p>
                      <a:pPr algn="ctr">
                        <a:lnSpc>
                          <a:spcPct val="100000"/>
                        </a:lnSpc>
                        <a:spcAft>
                          <a:spcPts val="0"/>
                        </a:spcAft>
                      </a:pPr>
                      <a:r>
                        <a:rPr lang="ja-JP" sz="900" kern="10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平成２７年度</a:t>
                      </a:r>
                      <a:endParaRPr lang="ja-JP" sz="900" kern="100">
                        <a:effectLst/>
                        <a:latin typeface="Meiryo UI" panose="020B0604030504040204" pitchFamily="50" charset="-128"/>
                        <a:ea typeface="Meiryo UI" panose="020B0604030504040204" pitchFamily="50" charset="-128"/>
                        <a:cs typeface="Meiryo UI" panose="020B0604030504040204" pitchFamily="50" charset="-128"/>
                      </a:endParaRPr>
                    </a:p>
                  </a:txBody>
                  <a:tcPr marL="46188" marR="46188" marT="30973" marB="3097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BE5F1"/>
                    </a:solidFill>
                  </a:tcPr>
                </a:tc>
                <a:tc>
                  <a:txBody>
                    <a:bodyPr/>
                    <a:lstStyle/>
                    <a:p>
                      <a:pPr algn="ctr">
                        <a:lnSpc>
                          <a:spcPct val="100000"/>
                        </a:lnSpc>
                        <a:spcAft>
                          <a:spcPts val="0"/>
                        </a:spcAft>
                      </a:pPr>
                      <a:r>
                        <a:rPr lang="ja-JP" sz="900" kern="10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平成２８年度</a:t>
                      </a:r>
                      <a:endParaRPr lang="ja-JP" sz="900" kern="100">
                        <a:effectLst/>
                        <a:latin typeface="Meiryo UI" panose="020B0604030504040204" pitchFamily="50" charset="-128"/>
                        <a:ea typeface="Meiryo UI" panose="020B0604030504040204" pitchFamily="50" charset="-128"/>
                        <a:cs typeface="Meiryo UI" panose="020B0604030504040204" pitchFamily="50" charset="-128"/>
                      </a:endParaRPr>
                    </a:p>
                  </a:txBody>
                  <a:tcPr marL="46188" marR="46188" marT="30973" marB="3097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BE5F1"/>
                    </a:solidFill>
                  </a:tcPr>
                </a:tc>
                <a:tc>
                  <a:txBody>
                    <a:bodyPr/>
                    <a:lstStyle/>
                    <a:p>
                      <a:pPr algn="ctr">
                        <a:lnSpc>
                          <a:spcPct val="100000"/>
                        </a:lnSpc>
                        <a:spcAft>
                          <a:spcPts val="0"/>
                        </a:spcAft>
                      </a:pPr>
                      <a:r>
                        <a:rPr lang="ja-JP" sz="900" kern="10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平成２９年度</a:t>
                      </a: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46188" marR="46188" marT="30973" marB="3097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BE5F1"/>
                    </a:solidFill>
                  </a:tcPr>
                </a:tc>
                <a:tc vMerge="1">
                  <a:txBody>
                    <a:bodyPr/>
                    <a:lstStyle/>
                    <a:p>
                      <a:endParaRPr kumimoji="1" lang="ja-JP" altLang="en-US"/>
                    </a:p>
                  </a:txBody>
                  <a:tcPr/>
                </a:tc>
              </a:tr>
              <a:tr h="1978051">
                <a:tc>
                  <a:txBody>
                    <a:bodyPr/>
                    <a:lstStyle/>
                    <a:p>
                      <a:pPr algn="just">
                        <a:lnSpc>
                          <a:spcPct val="100000"/>
                        </a:lnSpc>
                        <a:spcAft>
                          <a:spcPts val="0"/>
                        </a:spcAft>
                      </a:pPr>
                      <a:r>
                        <a:rPr lang="ja-JP" sz="9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府市連携の</a:t>
                      </a:r>
                      <a:r>
                        <a:rPr 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強化</a:t>
                      </a:r>
                      <a:endParaRPr lang="en-US"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0" marR="0" indent="0" algn="just" defTabSz="914400" rtl="0" eaLnBrk="1" fontAlgn="auto" latinLnBrk="0" hangingPunct="1">
                        <a:lnSpc>
                          <a:spcPct val="100000"/>
                        </a:lnSpc>
                        <a:spcBef>
                          <a:spcPts val="0"/>
                        </a:spcBef>
                        <a:spcAft>
                          <a:spcPts val="0"/>
                        </a:spcAft>
                        <a:buClrTx/>
                        <a:buSzTx/>
                        <a:buFontTx/>
                        <a:buNone/>
                        <a:tabLst/>
                        <a:defRPr/>
                      </a:pPr>
                      <a:r>
                        <a:rPr lang="ja-JP" altLang="en-US"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（本文</a:t>
                      </a:r>
                      <a:r>
                        <a:rPr lang="en-US"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P45</a:t>
                      </a:r>
                      <a:r>
                        <a:rPr lang="ja-JP" altLang="en-US"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a:t>
                      </a:r>
                      <a:endParaRPr lang="ja-JP"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46188" marR="46188" marT="30973" marB="3097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133350" algn="just">
                        <a:lnSpc>
                          <a:spcPct val="100000"/>
                        </a:lnSpc>
                        <a:spcAft>
                          <a:spcPts val="0"/>
                        </a:spcAft>
                      </a:pPr>
                      <a:r>
                        <a:rPr lang="ja-JP" sz="9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大阪府市統合本部において取りまとめた、経営形態の見直し検討項目（</a:t>
                      </a:r>
                      <a:r>
                        <a:rPr lang="en-US" sz="9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A</a:t>
                      </a:r>
                      <a:r>
                        <a:rPr lang="ja-JP" sz="9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項目）</a:t>
                      </a:r>
                      <a:r>
                        <a:rPr lang="en-US" sz="9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12</a:t>
                      </a:r>
                      <a:r>
                        <a:rPr lang="ja-JP" sz="9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項目及び類似・重複している行政サービス（</a:t>
                      </a:r>
                      <a:r>
                        <a:rPr lang="en-US" sz="9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B</a:t>
                      </a:r>
                      <a:r>
                        <a:rPr lang="ja-JP" sz="9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項目）</a:t>
                      </a:r>
                      <a:r>
                        <a:rPr lang="en-US" sz="9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22</a:t>
                      </a:r>
                      <a:r>
                        <a:rPr lang="ja-JP" sz="9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項目に係る「基本的方向性（案）」の着実な実施を図ります</a:t>
                      </a:r>
                      <a:r>
                        <a:rPr 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a:t>
                      </a:r>
                      <a:endParaRPr lang="ja-JP" sz="9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46188" marR="46188" marT="30973" marB="3097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9525" cap="flat" cmpd="sng" algn="ctr">
                      <a:solidFill>
                        <a:schemeClr val="tx1"/>
                      </a:solidFill>
                      <a:prstDash val="lgDash"/>
                      <a:round/>
                      <a:headEnd type="none" w="med" len="med"/>
                      <a:tailEnd type="none" w="med" len="med"/>
                    </a:lnB>
                  </a:tcPr>
                </a:tc>
                <a:tc>
                  <a:txBody>
                    <a:bodyPr/>
                    <a:lstStyle/>
                    <a:p>
                      <a:pPr algn="just">
                        <a:lnSpc>
                          <a:spcPct val="100000"/>
                        </a:lnSpc>
                        <a:spcAft>
                          <a:spcPts val="0"/>
                        </a:spcAft>
                      </a:pPr>
                      <a:r>
                        <a:rPr lang="ja-JP" altLang="en-US"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各部局</a:t>
                      </a:r>
                      <a:endParaRPr lang="en-US"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algn="just">
                        <a:lnSpc>
                          <a:spcPct val="100000"/>
                        </a:lnSpc>
                        <a:spcAft>
                          <a:spcPts val="0"/>
                        </a:spcAft>
                      </a:pPr>
                      <a:endParaRPr lang="en-US"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0" marR="0" lvl="0" indent="0" algn="just" defTabSz="914400" rtl="0" eaLnBrk="1" fontAlgn="auto" latinLnBrk="0" hangingPunct="1">
                        <a:lnSpc>
                          <a:spcPct val="100000"/>
                        </a:lnSpc>
                        <a:spcBef>
                          <a:spcPts val="0"/>
                        </a:spcBef>
                        <a:spcAft>
                          <a:spcPts val="0"/>
                        </a:spcAft>
                        <a:buClrTx/>
                        <a:buSzTx/>
                        <a:buFontTx/>
                        <a:buNone/>
                        <a:tabLst/>
                        <a:defRPr/>
                      </a:pPr>
                      <a:r>
                        <a:rPr kumimoji="1" lang="ja-JP" altLang="en-US" sz="900" b="0" i="0" u="none" strike="noStrike" kern="1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副首都推進局</a:t>
                      </a:r>
                      <a:endParaRPr kumimoji="1" lang="en-US" altLang="ja-JP" sz="900" b="0" i="0" u="none" strike="noStrike" kern="1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txBody>
                  <a:tcPr marL="46188" marR="46188" marT="30973" marB="3097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9525" cap="flat" cmpd="sng" algn="ctr">
                      <a:solidFill>
                        <a:schemeClr val="tx1"/>
                      </a:solidFill>
                      <a:prstDash val="lgDash"/>
                      <a:round/>
                      <a:headEnd type="none" w="med" len="med"/>
                      <a:tailEnd type="none" w="med" len="med"/>
                    </a:lnB>
                  </a:tcPr>
                </a:tc>
                <a:tc>
                  <a:txBody>
                    <a:bodyPr/>
                    <a:lstStyle/>
                    <a:p>
                      <a:pPr marL="72000" indent="-457200" algn="l">
                        <a:lnSpc>
                          <a:spcPct val="100000"/>
                        </a:lnSpc>
                        <a:spcAft>
                          <a:spcPts val="0"/>
                        </a:spcAft>
                      </a:pPr>
                      <a:r>
                        <a:rPr 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a:t>
                      </a:r>
                      <a:r>
                        <a:rPr lang="ja-JP" sz="9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基本的方向性（案）の実現に向けた具体化の取組みの</a:t>
                      </a:r>
                      <a:r>
                        <a:rPr 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推進</a:t>
                      </a:r>
                      <a:endParaRPr lang="en-US"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endParaRPr lang="en-US"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marR="0" lvl="0" indent="-457200" algn="l" defTabSz="914400" rtl="0" eaLnBrk="1" fontAlgn="auto" latinLnBrk="0" hangingPunct="1">
                        <a:lnSpc>
                          <a:spcPct val="100000"/>
                        </a:lnSpc>
                        <a:spcBef>
                          <a:spcPts val="0"/>
                        </a:spcBef>
                        <a:spcAft>
                          <a:spcPts val="0"/>
                        </a:spcAft>
                        <a:buClrTx/>
                        <a:buSzTx/>
                        <a:buFontTx/>
                        <a:buNone/>
                        <a:tabLst/>
                        <a:defRPr/>
                      </a:pPr>
                      <a:r>
                        <a:rPr lang="ja-JP" altLang="en-US" sz="900" kern="1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rPr>
                        <a:t>⇒</a:t>
                      </a:r>
                      <a:r>
                        <a:rPr kumimoji="1" lang="ja-JP" altLang="en-US" sz="900" b="0" i="0" u="none" strike="noStrike" kern="100" cap="none" spc="0" normalizeH="0" baseline="0" noProof="0" dirty="0" smtClean="0">
                          <a:ln>
                            <a:noFill/>
                          </a:ln>
                          <a:solidFill>
                            <a:schemeClr val="tx1"/>
                          </a:solidFill>
                          <a:effectLst/>
                          <a:uLnTx/>
                          <a:uFillTx/>
                          <a:latin typeface="ＭＳ Ｐ明朝" panose="02020600040205080304" pitchFamily="18" charset="-128"/>
                          <a:ea typeface="ＭＳ Ｐ明朝" panose="02020600040205080304" pitchFamily="18" charset="-128"/>
                          <a:cs typeface="Meiryo UI" panose="020B0604030504040204" pitchFamily="50" charset="-128"/>
                        </a:rPr>
                        <a:t>・府営住宅の大阪市への移管</a:t>
                      </a:r>
                      <a:endParaRPr kumimoji="1" lang="en-US" altLang="ja-JP" sz="900" b="0" i="0" u="none" strike="noStrike" kern="100" cap="none" spc="0" normalizeH="0" baseline="0" noProof="0" dirty="0" smtClean="0">
                        <a:ln>
                          <a:noFill/>
                        </a:ln>
                        <a:solidFill>
                          <a:schemeClr val="tx1"/>
                        </a:solidFill>
                        <a:effectLst/>
                        <a:uLnTx/>
                        <a:uFillTx/>
                        <a:latin typeface="ＭＳ Ｐ明朝" panose="02020600040205080304" pitchFamily="18" charset="-128"/>
                        <a:ea typeface="ＭＳ Ｐ明朝" panose="02020600040205080304" pitchFamily="18" charset="-128"/>
                        <a:cs typeface="Meiryo UI" panose="020B0604030504040204" pitchFamily="50" charset="-128"/>
                      </a:endParaRPr>
                    </a:p>
                    <a:p>
                      <a:pPr marL="72000" marR="0" lvl="0" indent="-457200" algn="l" defTabSz="914400" rtl="0" eaLnBrk="1" fontAlgn="auto" latinLnBrk="0" hangingPunct="1">
                        <a:lnSpc>
                          <a:spcPct val="100000"/>
                        </a:lnSpc>
                        <a:spcBef>
                          <a:spcPts val="0"/>
                        </a:spcBef>
                        <a:spcAft>
                          <a:spcPts val="0"/>
                        </a:spcAft>
                        <a:buClrTx/>
                        <a:buSzTx/>
                        <a:buFontTx/>
                        <a:buNone/>
                        <a:tabLst/>
                        <a:defRPr/>
                      </a:pPr>
                      <a:r>
                        <a:rPr kumimoji="1" lang="ja-JP" altLang="en-US" sz="900" b="0" i="0" u="none" strike="noStrike" kern="100" cap="none" spc="0" normalizeH="0" baseline="0" noProof="0" dirty="0" smtClean="0">
                          <a:ln>
                            <a:noFill/>
                          </a:ln>
                          <a:solidFill>
                            <a:schemeClr val="tx1"/>
                          </a:solidFill>
                          <a:effectLst/>
                          <a:uLnTx/>
                          <a:uFillTx/>
                          <a:latin typeface="ＭＳ Ｐ明朝" panose="02020600040205080304" pitchFamily="18" charset="-128"/>
                          <a:ea typeface="ＭＳ Ｐ明朝" panose="02020600040205080304" pitchFamily="18" charset="-128"/>
                          <a:cs typeface="Meiryo UI" panose="020B0604030504040204" pitchFamily="50" charset="-128"/>
                        </a:rPr>
                        <a:t>　　 （</a:t>
                      </a:r>
                      <a:r>
                        <a:rPr kumimoji="1" lang="en-US" altLang="ja-JP" sz="900" b="0" i="0" u="none" strike="noStrike" kern="100" cap="none" spc="0" normalizeH="0" baseline="0" noProof="0" dirty="0" smtClean="0">
                          <a:ln>
                            <a:noFill/>
                          </a:ln>
                          <a:solidFill>
                            <a:schemeClr val="tx1"/>
                          </a:solidFill>
                          <a:effectLst/>
                          <a:uLnTx/>
                          <a:uFillTx/>
                          <a:latin typeface="ＭＳ Ｐ明朝" panose="02020600040205080304" pitchFamily="18" charset="-128"/>
                          <a:ea typeface="ＭＳ Ｐ明朝" panose="02020600040205080304" pitchFamily="18" charset="-128"/>
                          <a:cs typeface="Meiryo UI" panose="020B0604030504040204" pitchFamily="50" charset="-128"/>
                        </a:rPr>
                        <a:t>8</a:t>
                      </a:r>
                      <a:r>
                        <a:rPr kumimoji="1" lang="ja-JP" altLang="en-US" sz="900" b="0" i="0" u="none" strike="noStrike" kern="100" cap="none" spc="0" normalizeH="0" baseline="0" noProof="0" dirty="0" smtClean="0">
                          <a:ln>
                            <a:noFill/>
                          </a:ln>
                          <a:solidFill>
                            <a:schemeClr val="tx1"/>
                          </a:solidFill>
                          <a:effectLst/>
                          <a:uLnTx/>
                          <a:uFillTx/>
                          <a:latin typeface="ＭＳ Ｐ明朝" panose="02020600040205080304" pitchFamily="18" charset="-128"/>
                          <a:ea typeface="ＭＳ Ｐ明朝" panose="02020600040205080304" pitchFamily="18" charset="-128"/>
                          <a:cs typeface="Meiryo UI" panose="020B0604030504040204" pitchFamily="50" charset="-128"/>
                        </a:rPr>
                        <a:t>月）</a:t>
                      </a:r>
                      <a:endParaRPr kumimoji="1" lang="en-US" altLang="ja-JP" sz="900" b="0" i="0" u="none" strike="noStrike" kern="100" cap="none" spc="0" normalizeH="0" baseline="0" noProof="0" dirty="0" smtClean="0">
                        <a:ln>
                          <a:noFill/>
                        </a:ln>
                        <a:solidFill>
                          <a:schemeClr val="tx1"/>
                        </a:solidFill>
                        <a:effectLst/>
                        <a:uLnTx/>
                        <a:uFillTx/>
                        <a:latin typeface="ＭＳ Ｐ明朝" panose="02020600040205080304" pitchFamily="18" charset="-128"/>
                        <a:ea typeface="ＭＳ Ｐ明朝" panose="02020600040205080304" pitchFamily="18" charset="-128"/>
                        <a:cs typeface="Meiryo UI" panose="020B0604030504040204" pitchFamily="50" charset="-128"/>
                      </a:endParaRPr>
                    </a:p>
                    <a:p>
                      <a:pPr marL="72000" indent="-457200" algn="l">
                        <a:lnSpc>
                          <a:spcPct val="100000"/>
                        </a:lnSpc>
                        <a:spcAft>
                          <a:spcPts val="0"/>
                        </a:spcAft>
                      </a:pPr>
                      <a:endParaRPr lang="en-US"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46188" marR="46188" marT="30973" marB="30973">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9525" cap="flat" cmpd="sng" algn="ctr">
                      <a:solidFill>
                        <a:schemeClr val="tx1"/>
                      </a:solidFill>
                      <a:prstDash val="lgDash"/>
                      <a:round/>
                      <a:headEnd type="none" w="med" len="med"/>
                      <a:tailEnd type="none" w="med" len="med"/>
                    </a:lnB>
                  </a:tcPr>
                </a:tc>
                <a:tc>
                  <a:txBody>
                    <a:bodyPr/>
                    <a:lstStyle/>
                    <a:p>
                      <a:pPr marL="72000" marR="0" lvl="0" indent="-457200" algn="l" defTabSz="914400" rtl="0" eaLnBrk="1" fontAlgn="auto" latinLnBrk="0" hangingPunct="1">
                        <a:lnSpc>
                          <a:spcPct val="100000"/>
                        </a:lnSpc>
                        <a:spcBef>
                          <a:spcPts val="0"/>
                        </a:spcBef>
                        <a:spcAft>
                          <a:spcPts val="0"/>
                        </a:spcAft>
                        <a:buClrTx/>
                        <a:buSzTx/>
                        <a:buFontTx/>
                        <a:buNone/>
                        <a:tabLst/>
                        <a:defRPr/>
                      </a:pPr>
                      <a:endParaRPr kumimoji="1" lang="en-US" altLang="ja-JP" sz="900" b="0" i="0" u="none" strike="noStrike" kern="100" cap="none" spc="0" normalizeH="0" baseline="0" noProof="0" dirty="0" smtClean="0">
                        <a:ln>
                          <a:noFill/>
                        </a:ln>
                        <a:solidFill>
                          <a:schemeClr val="tx1"/>
                        </a:solidFill>
                        <a:effectLst/>
                        <a:uLnTx/>
                        <a:uFillTx/>
                        <a:latin typeface="ＭＳ Ｐ明朝" panose="02020600040205080304" pitchFamily="18" charset="-128"/>
                        <a:ea typeface="ＭＳ Ｐ明朝" panose="02020600040205080304" pitchFamily="18" charset="-128"/>
                        <a:cs typeface="Meiryo UI" panose="020B0604030504040204" pitchFamily="50" charset="-128"/>
                      </a:endParaRPr>
                    </a:p>
                    <a:p>
                      <a:pPr marL="72000" marR="0" lvl="0" indent="-457200" algn="l" defTabSz="914400" rtl="0" eaLnBrk="1" fontAlgn="auto" latinLnBrk="0" hangingPunct="1">
                        <a:lnSpc>
                          <a:spcPct val="100000"/>
                        </a:lnSpc>
                        <a:spcBef>
                          <a:spcPts val="0"/>
                        </a:spcBef>
                        <a:spcAft>
                          <a:spcPts val="0"/>
                        </a:spcAft>
                        <a:buClrTx/>
                        <a:buSzTx/>
                        <a:buFontTx/>
                        <a:buNone/>
                        <a:tabLst/>
                        <a:defRPr/>
                      </a:pPr>
                      <a:endParaRPr kumimoji="1" lang="en-US" altLang="ja-JP" sz="900" b="0" i="0" u="none" strike="noStrike" kern="100" cap="none" spc="0" normalizeH="0" baseline="0" noProof="0" dirty="0" smtClean="0">
                        <a:ln>
                          <a:noFill/>
                        </a:ln>
                        <a:solidFill>
                          <a:schemeClr val="tx1"/>
                        </a:solidFill>
                        <a:effectLst/>
                        <a:uLnTx/>
                        <a:uFillTx/>
                        <a:latin typeface="ＭＳ Ｐ明朝" panose="02020600040205080304" pitchFamily="18" charset="-128"/>
                        <a:ea typeface="ＭＳ Ｐ明朝" panose="02020600040205080304" pitchFamily="18" charset="-128"/>
                        <a:cs typeface="Meiryo UI" panose="020B0604030504040204" pitchFamily="50" charset="-128"/>
                      </a:endParaRPr>
                    </a:p>
                    <a:p>
                      <a:pPr marL="72000" marR="0" lvl="0" indent="-457200" algn="l" defTabSz="914400" rtl="0" eaLnBrk="1" fontAlgn="auto" latinLnBrk="0" hangingPunct="1">
                        <a:lnSpc>
                          <a:spcPct val="100000"/>
                        </a:lnSpc>
                        <a:spcBef>
                          <a:spcPts val="0"/>
                        </a:spcBef>
                        <a:spcAft>
                          <a:spcPts val="0"/>
                        </a:spcAft>
                        <a:buClrTx/>
                        <a:buSzTx/>
                        <a:buFontTx/>
                        <a:buNone/>
                        <a:tabLst/>
                        <a:defRPr/>
                      </a:pPr>
                      <a:endParaRPr kumimoji="1" lang="en-US" altLang="ja-JP" sz="900" b="0" i="0" u="none" strike="noStrike" kern="100" cap="none" spc="0" normalizeH="0" baseline="0" noProof="0" dirty="0" smtClean="0">
                        <a:ln>
                          <a:noFill/>
                        </a:ln>
                        <a:solidFill>
                          <a:schemeClr val="tx1"/>
                        </a:solidFill>
                        <a:effectLst/>
                        <a:uLnTx/>
                        <a:uFillTx/>
                        <a:latin typeface="ＭＳ Ｐ明朝" panose="02020600040205080304" pitchFamily="18" charset="-128"/>
                        <a:ea typeface="ＭＳ Ｐ明朝" panose="02020600040205080304" pitchFamily="18" charset="-128"/>
                        <a:cs typeface="Meiryo UI" panose="020B0604030504040204" pitchFamily="50" charset="-128"/>
                      </a:endParaRPr>
                    </a:p>
                    <a:p>
                      <a:pPr marL="72000" marR="0" lvl="0" indent="-457200" algn="l" defTabSz="914400" rtl="0" eaLnBrk="1" fontAlgn="auto" latinLnBrk="0" hangingPunct="1">
                        <a:lnSpc>
                          <a:spcPct val="100000"/>
                        </a:lnSpc>
                        <a:spcBef>
                          <a:spcPts val="0"/>
                        </a:spcBef>
                        <a:spcAft>
                          <a:spcPts val="0"/>
                        </a:spcAft>
                        <a:buClrTx/>
                        <a:buSzTx/>
                        <a:buFontTx/>
                        <a:buNone/>
                        <a:tabLst/>
                        <a:defRPr/>
                      </a:pPr>
                      <a:endParaRPr kumimoji="1" lang="en-US" altLang="ja-JP" sz="900" b="0" i="0" u="none" strike="noStrike" kern="100" cap="none" spc="0" normalizeH="0" baseline="0" noProof="0" dirty="0" smtClean="0">
                        <a:ln>
                          <a:noFill/>
                        </a:ln>
                        <a:solidFill>
                          <a:schemeClr val="tx1"/>
                        </a:solidFill>
                        <a:effectLst/>
                        <a:uLnTx/>
                        <a:uFillTx/>
                        <a:latin typeface="ＭＳ Ｐ明朝" panose="02020600040205080304" pitchFamily="18" charset="-128"/>
                        <a:ea typeface="ＭＳ Ｐ明朝" panose="02020600040205080304" pitchFamily="18" charset="-128"/>
                        <a:cs typeface="Meiryo UI" panose="020B0604030504040204" pitchFamily="50" charset="-128"/>
                      </a:endParaRPr>
                    </a:p>
                    <a:p>
                      <a:pPr marL="72000" marR="0" lvl="0" indent="-457200" algn="l" defTabSz="914400" rtl="0" eaLnBrk="1" fontAlgn="auto" latinLnBrk="0" hangingPunct="1">
                        <a:lnSpc>
                          <a:spcPct val="100000"/>
                        </a:lnSpc>
                        <a:spcBef>
                          <a:spcPts val="0"/>
                        </a:spcBef>
                        <a:spcAft>
                          <a:spcPts val="0"/>
                        </a:spcAft>
                        <a:buClrTx/>
                        <a:buSzTx/>
                        <a:buFontTx/>
                        <a:buNone/>
                        <a:tabLst/>
                        <a:defRPr/>
                      </a:pPr>
                      <a:endParaRPr kumimoji="1" lang="en-US" altLang="ja-JP" sz="900" b="0" i="0" u="none" strike="noStrike" kern="100" cap="none" spc="0" normalizeH="0" baseline="0" noProof="0" dirty="0" smtClean="0">
                        <a:ln>
                          <a:noFill/>
                        </a:ln>
                        <a:solidFill>
                          <a:schemeClr val="tx1"/>
                        </a:solidFill>
                        <a:effectLst/>
                        <a:uLnTx/>
                        <a:uFillTx/>
                        <a:latin typeface="ＭＳ Ｐ明朝" panose="02020600040205080304" pitchFamily="18" charset="-128"/>
                        <a:ea typeface="ＭＳ Ｐ明朝" panose="02020600040205080304" pitchFamily="18" charset="-128"/>
                        <a:cs typeface="Meiryo UI" panose="020B0604030504040204" pitchFamily="50" charset="-128"/>
                      </a:endParaRPr>
                    </a:p>
                  </a:txBody>
                  <a:tcPr marL="46188" marR="46188" marT="30973" marB="3097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9525" cap="flat" cmpd="sng" algn="ctr">
                      <a:solidFill>
                        <a:schemeClr val="tx1"/>
                      </a:solidFill>
                      <a:prstDash val="lgDash"/>
                      <a:round/>
                      <a:headEnd type="none" w="med" len="med"/>
                      <a:tailEnd type="none" w="med" len="med"/>
                    </a:lnB>
                  </a:tcPr>
                </a:tc>
                <a:tc>
                  <a:txBody>
                    <a:bodyPr/>
                    <a:lstStyle/>
                    <a:p>
                      <a:pPr marL="72000" indent="-457200" algn="l">
                        <a:lnSpc>
                          <a:spcPct val="100000"/>
                        </a:lnSpc>
                        <a:spcAft>
                          <a:spcPts val="0"/>
                        </a:spcAft>
                      </a:pPr>
                      <a:r>
                        <a:rPr lang="en-US" sz="9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a:t>
                      </a:r>
                      <a:endParaRPr lang="en-US"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endParaRPr lang="en-US"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endParaRPr lang="en-US"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r>
                        <a:rPr lang="ja-JP" altLang="en-US"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・府立産業技術総合研究所、市立工業研究所を統合した大阪産業技術研究所の設立（平成</a:t>
                      </a:r>
                      <a:r>
                        <a:rPr lang="en-US"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29</a:t>
                      </a:r>
                      <a:r>
                        <a:rPr lang="ja-JP" altLang="en-US"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年４月予定）</a:t>
                      </a:r>
                      <a:endParaRPr lang="en-US"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endParaRPr lang="en-US"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r>
                        <a:rPr lang="ja-JP" altLang="en-US"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・府立公衆衛生研究所と市立環境科学研究所を統合した大阪健康安全基盤研究所の設立（平成</a:t>
                      </a:r>
                      <a:r>
                        <a:rPr lang="en-US"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29</a:t>
                      </a:r>
                      <a:r>
                        <a:rPr lang="ja-JP" altLang="en-US"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年４月予定）</a:t>
                      </a:r>
                      <a:endParaRPr lang="en-US"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46188" marR="46188" marT="30973" marB="30973">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9525" cap="flat" cmpd="sng" algn="ctr">
                      <a:solidFill>
                        <a:schemeClr val="tx1"/>
                      </a:solidFill>
                      <a:prstDash val="lgDash"/>
                      <a:round/>
                      <a:headEnd type="none" w="med" len="med"/>
                      <a:tailEnd type="none" w="med" len="med"/>
                    </a:lnB>
                  </a:tcPr>
                </a:tc>
                <a:tc>
                  <a:txBody>
                    <a:bodyPr/>
                    <a:lstStyle/>
                    <a:p>
                      <a:pPr algn="just">
                        <a:lnSpc>
                          <a:spcPct val="100000"/>
                        </a:lnSpc>
                        <a:spcAft>
                          <a:spcPts val="0"/>
                        </a:spcAft>
                      </a:pPr>
                      <a:endParaRPr lang="ja-JP" sz="9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46188" marR="46188" marT="30973" marB="3097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9525" cap="flat" cmpd="sng" algn="ctr">
                      <a:solidFill>
                        <a:schemeClr val="tx1"/>
                      </a:solidFill>
                      <a:prstDash val="lgDash"/>
                      <a:round/>
                      <a:headEnd type="none" w="med" len="med"/>
                      <a:tailEnd type="none" w="med" len="med"/>
                    </a:lnB>
                  </a:tcPr>
                </a:tc>
              </a:tr>
              <a:tr h="792088">
                <a:tc>
                  <a:txBody>
                    <a:bodyPr/>
                    <a:lstStyle/>
                    <a:p>
                      <a:pPr algn="just">
                        <a:lnSpc>
                          <a:spcPct val="100000"/>
                        </a:lnSpc>
                        <a:spcAft>
                          <a:spcPts val="0"/>
                        </a:spcAft>
                      </a:pPr>
                      <a:endParaRPr lang="ja-JP" sz="9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46188" marR="46188" marT="30973" marB="3097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ja-JP" altLang="en-US"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「事務事業の共同化」や「日常業務の一体的運営」などの府市連携の取組みを推進します。</a:t>
                      </a:r>
                    </a:p>
                  </a:txBody>
                  <a:tcPr marL="46188" marR="46188" marT="30973" marB="3097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9525" cap="flat" cmpd="sng" algn="ctr">
                      <a:solidFill>
                        <a:schemeClr val="tx1"/>
                      </a:solidFill>
                      <a:prstDash val="lgDash"/>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0000"/>
                        </a:lnSpc>
                        <a:spcAft>
                          <a:spcPts val="0"/>
                        </a:spcAft>
                      </a:pPr>
                      <a:r>
                        <a:rPr lang="ja-JP" altLang="en-US"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各部局</a:t>
                      </a:r>
                      <a:endParaRPr lang="ja-JP" sz="9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46188" marR="46188" marT="30973" marB="3097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9525" cap="flat" cmpd="sng" algn="ctr">
                      <a:solidFill>
                        <a:schemeClr val="tx1"/>
                      </a:solidFill>
                      <a:prstDash val="lgDash"/>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72000" marR="0" indent="-457200" algn="l" defTabSz="914400" rtl="0" eaLnBrk="1" fontAlgn="auto" latinLnBrk="0" hangingPunct="1">
                        <a:lnSpc>
                          <a:spcPct val="100000"/>
                        </a:lnSpc>
                        <a:spcBef>
                          <a:spcPts val="0"/>
                        </a:spcBef>
                        <a:spcAft>
                          <a:spcPts val="0"/>
                        </a:spcAft>
                        <a:buClrTx/>
                        <a:buSzTx/>
                        <a:buFontTx/>
                        <a:buNone/>
                        <a:tabLst/>
                        <a:defRPr/>
                      </a:pPr>
                      <a:endParaRPr lang="en-US"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marR="0" indent="-457200" algn="l" defTabSz="914400" rtl="0" eaLnBrk="1" fontAlgn="auto" latinLnBrk="0" hangingPunct="1">
                        <a:lnSpc>
                          <a:spcPct val="100000"/>
                        </a:lnSpc>
                        <a:spcBef>
                          <a:spcPts val="0"/>
                        </a:spcBef>
                        <a:spcAft>
                          <a:spcPts val="0"/>
                        </a:spcAft>
                        <a:buClrTx/>
                        <a:buSzTx/>
                        <a:buFontTx/>
                        <a:buNone/>
                        <a:tabLst/>
                        <a:defRPr/>
                      </a:pPr>
                      <a:r>
                        <a:rPr lang="ja-JP"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・実施中の連携を維持しつつ、新たに連携できるものがあれば合意に向け協議</a:t>
                      </a:r>
                    </a:p>
                  </a:txBody>
                  <a:tcPr marL="46188" marR="46188" marT="30973" marB="30973">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9525" cap="flat" cmpd="sng" algn="ctr">
                      <a:solidFill>
                        <a:schemeClr val="tx1"/>
                      </a:solidFill>
                      <a:prstDash val="lgDash"/>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72000" indent="-457200" algn="ctr">
                        <a:lnSpc>
                          <a:spcPct val="100000"/>
                        </a:lnSpc>
                        <a:spcAft>
                          <a:spcPts val="0"/>
                        </a:spcAft>
                      </a:pPr>
                      <a:endParaRPr lang="ja-JP" sz="9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46188" marR="46188" marT="30973" marB="3097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9525" cap="flat" cmpd="sng" algn="ctr">
                      <a:solidFill>
                        <a:schemeClr val="tx1"/>
                      </a:solidFill>
                      <a:prstDash val="lgDash"/>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kumimoji="1" lang="ja-JP" altLang="en-US" dirty="0">
                        <a:solidFill>
                          <a:schemeClr val="tx1"/>
                        </a:solidFill>
                      </a:endParaRPr>
                    </a:p>
                  </a:txBody>
                  <a:tcPr marL="46188" marR="46188" marT="30973" marB="3097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9525" cap="flat" cmpd="sng" algn="ctr">
                      <a:solidFill>
                        <a:schemeClr val="tx1"/>
                      </a:solidFill>
                      <a:prstDash val="lgDash"/>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0000"/>
                        </a:lnSpc>
                        <a:spcAft>
                          <a:spcPts val="0"/>
                        </a:spcAft>
                      </a:pPr>
                      <a:endParaRPr lang="ja-JP" sz="9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46188" marR="46188" marT="30973" marB="3097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9525" cap="flat" cmpd="sng" algn="ctr">
                      <a:solidFill>
                        <a:schemeClr val="tx1"/>
                      </a:solidFill>
                      <a:prstDash val="lgDash"/>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cxnSp>
        <p:nvCxnSpPr>
          <p:cNvPr id="12" name="直線矢印コネクタ 11"/>
          <p:cNvCxnSpPr/>
          <p:nvPr/>
        </p:nvCxnSpPr>
        <p:spPr>
          <a:xfrm>
            <a:off x="5004048" y="1916832"/>
            <a:ext cx="3240000" cy="0"/>
          </a:xfrm>
          <a:prstGeom prst="straightConnector1">
            <a:avLst/>
          </a:prstGeom>
          <a:ln w="38100">
            <a:tailEnd type="arrow"/>
          </a:ln>
        </p:spPr>
        <p:style>
          <a:lnRef idx="1">
            <a:schemeClr val="dk1"/>
          </a:lnRef>
          <a:fillRef idx="0">
            <a:schemeClr val="dk1"/>
          </a:fillRef>
          <a:effectRef idx="0">
            <a:schemeClr val="dk1"/>
          </a:effectRef>
          <a:fontRef idx="minor">
            <a:schemeClr val="tx1"/>
          </a:fontRef>
        </p:style>
      </p:cxnSp>
      <p:cxnSp>
        <p:nvCxnSpPr>
          <p:cNvPr id="13" name="直線矢印コネクタ 12"/>
          <p:cNvCxnSpPr/>
          <p:nvPr/>
        </p:nvCxnSpPr>
        <p:spPr>
          <a:xfrm>
            <a:off x="5004048" y="4077072"/>
            <a:ext cx="3240000" cy="0"/>
          </a:xfrm>
          <a:prstGeom prst="straightConnector1">
            <a:avLst/>
          </a:prstGeom>
          <a:ln w="38100">
            <a:tailEnd type="arrow"/>
          </a:ln>
        </p:spPr>
        <p:style>
          <a:lnRef idx="1">
            <a:schemeClr val="dk1"/>
          </a:lnRef>
          <a:fillRef idx="0">
            <a:schemeClr val="dk1"/>
          </a:fillRef>
          <a:effectRef idx="0">
            <a:schemeClr val="dk1"/>
          </a:effectRef>
          <a:fontRef idx="minor">
            <a:schemeClr val="tx1"/>
          </a:fontRef>
        </p:style>
      </p:cxnSp>
      <p:sp>
        <p:nvSpPr>
          <p:cNvPr id="11" name="正方形/長方形 10"/>
          <p:cNvSpPr/>
          <p:nvPr/>
        </p:nvSpPr>
        <p:spPr>
          <a:xfrm>
            <a:off x="8432528" y="6489340"/>
            <a:ext cx="648072" cy="317860"/>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en-US" altLang="ja-JP" dirty="0" smtClean="0">
                <a:solidFill>
                  <a:prstClr val="black"/>
                </a:solidFill>
              </a:rPr>
              <a:t>6</a:t>
            </a:r>
            <a:endParaRPr lang="ja-JP" altLang="en-US" dirty="0">
              <a:solidFill>
                <a:prstClr val="black"/>
              </a:solidFill>
            </a:endParaRPr>
          </a:p>
        </p:txBody>
      </p:sp>
      <p:sp>
        <p:nvSpPr>
          <p:cNvPr id="3" name="テキスト ボックス 2"/>
          <p:cNvSpPr txBox="1"/>
          <p:nvPr/>
        </p:nvSpPr>
        <p:spPr>
          <a:xfrm>
            <a:off x="4932040" y="2132856"/>
            <a:ext cx="1872208" cy="369332"/>
          </a:xfrm>
          <a:prstGeom prst="rect">
            <a:avLst/>
          </a:prstGeom>
          <a:noFill/>
        </p:spPr>
        <p:txBody>
          <a:bodyPr wrap="square" rtlCol="0">
            <a:spAutoFit/>
          </a:bodyPr>
          <a:lstStyle/>
          <a:p>
            <a:pPr marL="72000" lvl="0" indent="-457200">
              <a:defRPr/>
            </a:pPr>
            <a:r>
              <a:rPr lang="ja-JP" altLang="en-US" sz="900" kern="100" dirty="0">
                <a:latin typeface="ＭＳ Ｐ明朝" panose="02020600040205080304" pitchFamily="18" charset="-128"/>
                <a:ea typeface="ＭＳ Ｐ明朝" panose="02020600040205080304" pitchFamily="18" charset="-128"/>
                <a:cs typeface="Meiryo UI" panose="020B0604030504040204" pitchFamily="50" charset="-128"/>
              </a:rPr>
              <a:t>⇒・特別支援学校の府への一元化</a:t>
            </a:r>
            <a:endParaRPr lang="en-US" altLang="ja-JP" sz="900" kern="100" dirty="0">
              <a:latin typeface="ＭＳ Ｐ明朝" panose="02020600040205080304" pitchFamily="18" charset="-128"/>
              <a:ea typeface="ＭＳ Ｐ明朝" panose="02020600040205080304" pitchFamily="18" charset="-128"/>
              <a:cs typeface="Meiryo UI" panose="020B0604030504040204" pitchFamily="50" charset="-128"/>
            </a:endParaRPr>
          </a:p>
          <a:p>
            <a:pPr marL="72000" lvl="0" indent="-457200">
              <a:defRPr/>
            </a:pPr>
            <a:r>
              <a:rPr lang="ja-JP" altLang="en-US" sz="900" kern="100" dirty="0">
                <a:latin typeface="ＭＳ Ｐ明朝" panose="02020600040205080304" pitchFamily="18" charset="-128"/>
                <a:ea typeface="ＭＳ Ｐ明朝" panose="02020600040205080304" pitchFamily="18" charset="-128"/>
                <a:cs typeface="Meiryo UI" panose="020B0604030504040204" pitchFamily="50" charset="-128"/>
              </a:rPr>
              <a:t>　</a:t>
            </a:r>
            <a:r>
              <a:rPr lang="ja-JP" altLang="en-US" sz="900" kern="100" dirty="0" smtClean="0">
                <a:latin typeface="ＭＳ Ｐ明朝" panose="02020600040205080304" pitchFamily="18" charset="-128"/>
                <a:ea typeface="ＭＳ Ｐ明朝" panose="02020600040205080304" pitchFamily="18" charset="-128"/>
                <a:cs typeface="Meiryo UI" panose="020B0604030504040204" pitchFamily="50" charset="-128"/>
              </a:rPr>
              <a:t>　　（</a:t>
            </a:r>
            <a:r>
              <a:rPr lang="en-US" altLang="ja-JP" sz="900" kern="100" dirty="0">
                <a:latin typeface="ＭＳ Ｐ明朝" panose="02020600040205080304" pitchFamily="18" charset="-128"/>
                <a:ea typeface="ＭＳ Ｐ明朝" panose="02020600040205080304" pitchFamily="18" charset="-128"/>
                <a:cs typeface="Meiryo UI" panose="020B0604030504040204" pitchFamily="50" charset="-128"/>
              </a:rPr>
              <a:t>4</a:t>
            </a:r>
            <a:r>
              <a:rPr lang="ja-JP" altLang="en-US" sz="900" kern="100" dirty="0">
                <a:latin typeface="ＭＳ Ｐ明朝" panose="02020600040205080304" pitchFamily="18" charset="-128"/>
                <a:ea typeface="ＭＳ Ｐ明朝" panose="02020600040205080304" pitchFamily="18" charset="-128"/>
                <a:cs typeface="Meiryo UI" panose="020B0604030504040204" pitchFamily="50" charset="-128"/>
              </a:rPr>
              <a:t>月）</a:t>
            </a:r>
            <a:endParaRPr lang="en-US" altLang="ja-JP" sz="900" kern="100" dirty="0">
              <a:latin typeface="ＭＳ Ｐ明朝" panose="02020600040205080304" pitchFamily="18" charset="-128"/>
              <a:ea typeface="ＭＳ Ｐ明朝" panose="02020600040205080304" pitchFamily="18" charset="-128"/>
              <a:cs typeface="Meiryo UI" panose="020B0604030504040204" pitchFamily="50" charset="-128"/>
            </a:endParaRPr>
          </a:p>
        </p:txBody>
      </p:sp>
    </p:spTree>
    <p:extLst>
      <p:ext uri="{BB962C8B-B14F-4D97-AF65-F5344CB8AC3E}">
        <p14:creationId xmlns:p14="http://schemas.microsoft.com/office/powerpoint/2010/main" val="234262350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 name="Rectangle 24"/>
          <p:cNvSpPr>
            <a:spLocks noChangeArrowheads="1"/>
          </p:cNvSpPr>
          <p:nvPr/>
        </p:nvSpPr>
        <p:spPr bwMode="auto">
          <a:xfrm>
            <a:off x="179512" y="764704"/>
            <a:ext cx="1962397"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fontAlgn="base">
              <a:spcBef>
                <a:spcPct val="0"/>
              </a:spcBef>
              <a:spcAft>
                <a:spcPct val="0"/>
              </a:spcAft>
            </a:pPr>
            <a:r>
              <a:rPr lang="ja-JP" altLang="ja-JP"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４．具体的な</a:t>
            </a:r>
            <a:r>
              <a:rPr lang="ja-JP" altLang="ja-JP" sz="12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改革の</a:t>
            </a:r>
            <a:r>
              <a:rPr lang="ja-JP" altLang="ja-JP"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取組み</a:t>
            </a:r>
            <a:endParaRPr lang="ja-JP" altLang="ja-JP"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cxnSp>
        <p:nvCxnSpPr>
          <p:cNvPr id="33" name="直線コネクタ 32"/>
          <p:cNvCxnSpPr/>
          <p:nvPr/>
        </p:nvCxnSpPr>
        <p:spPr>
          <a:xfrm>
            <a:off x="179512" y="620688"/>
            <a:ext cx="8784976" cy="0"/>
          </a:xfrm>
          <a:prstGeom prst="line">
            <a:avLst/>
          </a:prstGeom>
        </p:spPr>
        <p:style>
          <a:lnRef idx="3">
            <a:schemeClr val="accent1"/>
          </a:lnRef>
          <a:fillRef idx="0">
            <a:schemeClr val="accent1"/>
          </a:fillRef>
          <a:effectRef idx="2">
            <a:schemeClr val="accent1"/>
          </a:effectRef>
          <a:fontRef idx="minor">
            <a:schemeClr val="tx1"/>
          </a:fontRef>
        </p:style>
      </p:cxnSp>
      <p:sp>
        <p:nvSpPr>
          <p:cNvPr id="34" name="Rectangle 24"/>
          <p:cNvSpPr>
            <a:spLocks noChangeArrowheads="1"/>
          </p:cNvSpPr>
          <p:nvPr/>
        </p:nvSpPr>
        <p:spPr bwMode="auto">
          <a:xfrm>
            <a:off x="331912" y="980728"/>
            <a:ext cx="5189241"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fontAlgn="base">
              <a:spcBef>
                <a:spcPct val="0"/>
              </a:spcBef>
              <a:spcAft>
                <a:spcPct val="0"/>
              </a:spcAft>
            </a:pPr>
            <a:r>
              <a:rPr lang="ja-JP" altLang="en-US"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（２）総合力の発揮　①行政間連携　（</a:t>
            </a:r>
            <a:r>
              <a:rPr lang="en-US" altLang="ja-JP"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ⅳ</a:t>
            </a:r>
            <a:r>
              <a:rPr lang="ja-JP" altLang="en-US"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）市町村とのパートナーシップの強化</a:t>
            </a:r>
            <a:endParaRPr lang="ja-JP" altLang="ja-JP"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5" name="Rectangle 3"/>
          <p:cNvSpPr>
            <a:spLocks noChangeArrowheads="1"/>
          </p:cNvSpPr>
          <p:nvPr/>
        </p:nvSpPr>
        <p:spPr bwMode="auto">
          <a:xfrm>
            <a:off x="457200" y="2886075"/>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fontAlgn="base">
              <a:spcBef>
                <a:spcPct val="0"/>
              </a:spcBef>
              <a:spcAft>
                <a:spcPct val="0"/>
              </a:spcAft>
            </a:pPr>
            <a:endParaRPr lang="ja-JP" altLang="ja-JP">
              <a:solidFill>
                <a:prstClr val="black"/>
              </a:solidFill>
              <a:latin typeface="Arial" pitchFamily="34" charset="0"/>
              <a:cs typeface="ＭＳ Ｐゴシック" pitchFamily="50" charset="-128"/>
            </a:endParaRPr>
          </a:p>
        </p:txBody>
      </p:sp>
      <p:graphicFrame>
        <p:nvGraphicFramePr>
          <p:cNvPr id="3" name="表 2"/>
          <p:cNvGraphicFramePr>
            <a:graphicFrameLocks noGrp="1"/>
          </p:cNvGraphicFramePr>
          <p:nvPr>
            <p:extLst>
              <p:ext uri="{D42A27DB-BD31-4B8C-83A1-F6EECF244321}">
                <p14:modId xmlns:p14="http://schemas.microsoft.com/office/powerpoint/2010/main" val="3950009785"/>
              </p:ext>
            </p:extLst>
          </p:nvPr>
        </p:nvGraphicFramePr>
        <p:xfrm>
          <a:off x="251520" y="1309822"/>
          <a:ext cx="8388512" cy="4409722"/>
        </p:xfrm>
        <a:graphic>
          <a:graphicData uri="http://schemas.openxmlformats.org/drawingml/2006/table">
            <a:tbl>
              <a:tblPr firstRow="1" firstCol="1" bandRow="1" bandCol="1"/>
              <a:tblGrid>
                <a:gridCol w="1080120">
                  <a:extLst>
                    <a:ext uri="{9D8B030D-6E8A-4147-A177-3AD203B41FA5}">
                      <a16:colId xmlns:a16="http://schemas.microsoft.com/office/drawing/2014/main" xmlns="" val="20000"/>
                    </a:ext>
                  </a:extLst>
                </a:gridCol>
                <a:gridCol w="1656184">
                  <a:extLst>
                    <a:ext uri="{9D8B030D-6E8A-4147-A177-3AD203B41FA5}">
                      <a16:colId xmlns:a16="http://schemas.microsoft.com/office/drawing/2014/main" xmlns="" val="20001"/>
                    </a:ext>
                  </a:extLst>
                </a:gridCol>
                <a:gridCol w="720080">
                  <a:extLst>
                    <a:ext uri="{9D8B030D-6E8A-4147-A177-3AD203B41FA5}">
                      <a16:colId xmlns:a16="http://schemas.microsoft.com/office/drawing/2014/main" xmlns="" val="20002"/>
                    </a:ext>
                  </a:extLst>
                </a:gridCol>
                <a:gridCol w="1728192">
                  <a:extLst>
                    <a:ext uri="{9D8B030D-6E8A-4147-A177-3AD203B41FA5}">
                      <a16:colId xmlns:a16="http://schemas.microsoft.com/office/drawing/2014/main" xmlns="" val="20003"/>
                    </a:ext>
                  </a:extLst>
                </a:gridCol>
                <a:gridCol w="1224136">
                  <a:extLst>
                    <a:ext uri="{9D8B030D-6E8A-4147-A177-3AD203B41FA5}">
                      <a16:colId xmlns:a16="http://schemas.microsoft.com/office/drawing/2014/main" xmlns="" val="20004"/>
                    </a:ext>
                  </a:extLst>
                </a:gridCol>
                <a:gridCol w="1331728">
                  <a:extLst>
                    <a:ext uri="{9D8B030D-6E8A-4147-A177-3AD203B41FA5}">
                      <a16:colId xmlns:a16="http://schemas.microsoft.com/office/drawing/2014/main" xmlns="" val="20005"/>
                    </a:ext>
                  </a:extLst>
                </a:gridCol>
                <a:gridCol w="648072">
                  <a:extLst>
                    <a:ext uri="{9D8B030D-6E8A-4147-A177-3AD203B41FA5}">
                      <a16:colId xmlns:a16="http://schemas.microsoft.com/office/drawing/2014/main" xmlns="" val="20006"/>
                    </a:ext>
                  </a:extLst>
                </a:gridCol>
              </a:tblGrid>
              <a:tr h="163765">
                <a:tc rowSpan="2">
                  <a:txBody>
                    <a:bodyPr/>
                    <a:lstStyle/>
                    <a:p>
                      <a:pPr algn="ctr">
                        <a:lnSpc>
                          <a:spcPct val="100000"/>
                        </a:lnSpc>
                        <a:spcAft>
                          <a:spcPts val="0"/>
                        </a:spcAft>
                      </a:pPr>
                      <a:r>
                        <a:rPr lang="ja-JP" sz="900" b="1" kern="100" dirty="0">
                          <a:effectLst/>
                          <a:latin typeface="Meiryo UI" panose="020B0604030504040204" pitchFamily="50" charset="-128"/>
                          <a:ea typeface="Meiryo UI" panose="020B0604030504040204" pitchFamily="50" charset="-128"/>
                          <a:cs typeface="Meiryo UI" panose="020B0604030504040204" pitchFamily="50" charset="-128"/>
                        </a:rPr>
                        <a:t>項目名</a:t>
                      </a: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35720" marR="35720" marT="23954" marB="23954"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8CCE4"/>
                    </a:solidFill>
                  </a:tcPr>
                </a:tc>
                <a:tc rowSpan="2">
                  <a:txBody>
                    <a:bodyPr/>
                    <a:lstStyle/>
                    <a:p>
                      <a:pPr algn="ctr">
                        <a:lnSpc>
                          <a:spcPct val="100000"/>
                        </a:lnSpc>
                        <a:spcAft>
                          <a:spcPts val="0"/>
                        </a:spcAft>
                      </a:pPr>
                      <a:r>
                        <a:rPr lang="ja-JP" sz="900" b="1" kern="100">
                          <a:effectLst/>
                          <a:latin typeface="Meiryo UI" panose="020B0604030504040204" pitchFamily="50" charset="-128"/>
                          <a:ea typeface="Meiryo UI" panose="020B0604030504040204" pitchFamily="50" charset="-128"/>
                          <a:cs typeface="Meiryo UI" panose="020B0604030504040204" pitchFamily="50" charset="-128"/>
                        </a:rPr>
                        <a:t>取組内容</a:t>
                      </a:r>
                      <a:endParaRPr lang="ja-JP" sz="900" kern="100">
                        <a:effectLst/>
                        <a:latin typeface="Meiryo UI" panose="020B0604030504040204" pitchFamily="50" charset="-128"/>
                        <a:ea typeface="Meiryo UI" panose="020B0604030504040204" pitchFamily="50" charset="-128"/>
                        <a:cs typeface="Meiryo UI" panose="020B0604030504040204" pitchFamily="50" charset="-128"/>
                      </a:endParaRPr>
                    </a:p>
                  </a:txBody>
                  <a:tcPr marL="35720" marR="35720" marT="23954" marB="23954"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8CCE4"/>
                    </a:solidFill>
                  </a:tcPr>
                </a:tc>
                <a:tc rowSpan="2">
                  <a:txBody>
                    <a:bodyPr/>
                    <a:lstStyle/>
                    <a:p>
                      <a:pPr algn="ctr">
                        <a:lnSpc>
                          <a:spcPct val="100000"/>
                        </a:lnSpc>
                        <a:spcAft>
                          <a:spcPts val="0"/>
                        </a:spcAft>
                      </a:pPr>
                      <a:r>
                        <a:rPr lang="ja-JP" sz="900" b="1" kern="100">
                          <a:effectLst/>
                          <a:latin typeface="Meiryo UI" panose="020B0604030504040204" pitchFamily="50" charset="-128"/>
                          <a:ea typeface="Meiryo UI" panose="020B0604030504040204" pitchFamily="50" charset="-128"/>
                          <a:cs typeface="Meiryo UI" panose="020B0604030504040204" pitchFamily="50" charset="-128"/>
                        </a:rPr>
                        <a:t>担当部局・室</a:t>
                      </a:r>
                      <a:endParaRPr lang="ja-JP" sz="900" kern="100">
                        <a:effectLst/>
                        <a:latin typeface="Meiryo UI" panose="020B0604030504040204" pitchFamily="50" charset="-128"/>
                        <a:ea typeface="Meiryo UI" panose="020B0604030504040204" pitchFamily="50" charset="-128"/>
                        <a:cs typeface="Meiryo UI" panose="020B0604030504040204" pitchFamily="50" charset="-128"/>
                      </a:endParaRPr>
                    </a:p>
                  </a:txBody>
                  <a:tcPr marL="35720" marR="35720" marT="23954" marB="23954"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8CCE4"/>
                    </a:solidFill>
                  </a:tcPr>
                </a:tc>
                <a:tc gridSpan="2">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ja-JP" altLang="en-US" sz="900" b="1" kern="100" dirty="0" smtClean="0">
                          <a:effectLst/>
                          <a:latin typeface="Meiryo UI" panose="020B0604030504040204" pitchFamily="50" charset="-128"/>
                          <a:ea typeface="Meiryo UI" panose="020B0604030504040204" pitchFamily="50" charset="-128"/>
                          <a:cs typeface="Meiryo UI" panose="020B0604030504040204" pitchFamily="50" charset="-128"/>
                        </a:rPr>
                        <a:t>取組み状況</a:t>
                      </a:r>
                      <a:endParaRPr lang="ja-JP" altLang="ja-JP" sz="900" b="1" kern="100" dirty="0" smtClean="0">
                        <a:effectLst/>
                        <a:latin typeface="Meiryo UI" panose="020B0604030504040204" pitchFamily="50" charset="-128"/>
                        <a:ea typeface="Meiryo UI" panose="020B0604030504040204" pitchFamily="50" charset="-128"/>
                        <a:cs typeface="Meiryo UI" panose="020B0604030504040204" pitchFamily="50" charset="-128"/>
                      </a:endParaRPr>
                    </a:p>
                  </a:txBody>
                  <a:tcPr marL="46188" marR="46188" marT="30973" marB="30973">
                    <a:lnL w="12700" cap="flat" cmpd="sng" algn="ctr">
                      <a:solidFill>
                        <a:srgbClr val="000000"/>
                      </a:solidFill>
                      <a:prstDash val="solid"/>
                      <a:round/>
                      <a:headEnd type="none" w="med" len="med"/>
                      <a:tailEnd type="none" w="med" len="med"/>
                    </a:lnL>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8CCE4"/>
                    </a:solidFill>
                  </a:tcPr>
                </a:tc>
                <a:tc hMerge="1">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ja-JP" altLang="ja-JP" sz="900" b="1" kern="100" dirty="0" smtClean="0">
                        <a:effectLst/>
                        <a:latin typeface="Meiryo UI" panose="020B0604030504040204" pitchFamily="50" charset="-128"/>
                        <a:ea typeface="Meiryo UI" panose="020B0604030504040204" pitchFamily="50" charset="-128"/>
                        <a:cs typeface="Meiryo UI" panose="020B0604030504040204" pitchFamily="50" charset="-128"/>
                      </a:endParaRPr>
                    </a:p>
                  </a:txBody>
                  <a:tcPr marL="46188" marR="46188" marT="30973" marB="30973">
                    <a:lnL w="12700" cap="flat" cmpd="sng" algn="ctr">
                      <a:solidFill>
                        <a:schemeClr val="tx1"/>
                      </a:solidFill>
                      <a:prstDash val="solid"/>
                      <a:round/>
                      <a:headEnd type="none" w="med" len="med"/>
                      <a:tailEnd type="none" w="med" len="med"/>
                    </a:lnL>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8CCE4"/>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ja-JP" altLang="en-US" sz="900" b="1" kern="100" dirty="0" smtClean="0">
                          <a:effectLst/>
                          <a:latin typeface="Meiryo UI" panose="020B0604030504040204" pitchFamily="50" charset="-128"/>
                          <a:ea typeface="Meiryo UI" panose="020B0604030504040204" pitchFamily="50" charset="-128"/>
                          <a:cs typeface="Meiryo UI" panose="020B0604030504040204" pitchFamily="50" charset="-128"/>
                        </a:rPr>
                        <a:t>今後の予定（工程）</a:t>
                      </a:r>
                      <a:endParaRPr lang="ja-JP" altLang="ja-JP" sz="900" b="1" kern="100" dirty="0" smtClean="0">
                        <a:effectLst/>
                        <a:latin typeface="Meiryo UI" panose="020B0604030504040204" pitchFamily="50" charset="-128"/>
                        <a:ea typeface="Meiryo UI" panose="020B0604030504040204" pitchFamily="50" charset="-128"/>
                        <a:cs typeface="Meiryo UI" panose="020B0604030504040204" pitchFamily="50" charset="-128"/>
                      </a:endParaRPr>
                    </a:p>
                  </a:txBody>
                  <a:tcPr marL="46188" marR="46188" marT="30973" marB="30973">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8CCE4"/>
                    </a:solidFill>
                  </a:tcPr>
                </a:tc>
                <a:tc rowSpan="2">
                  <a:txBody>
                    <a:bodyPr/>
                    <a:lstStyle/>
                    <a:p>
                      <a:pPr algn="ctr">
                        <a:lnSpc>
                          <a:spcPct val="100000"/>
                        </a:lnSpc>
                        <a:spcAft>
                          <a:spcPts val="0"/>
                        </a:spcAft>
                      </a:pPr>
                      <a:r>
                        <a:rPr lang="ja-JP" altLang="en-US" sz="900" b="1" kern="100" dirty="0" smtClean="0">
                          <a:effectLst/>
                          <a:latin typeface="Meiryo UI" panose="020B0604030504040204" pitchFamily="50" charset="-128"/>
                          <a:ea typeface="Meiryo UI" panose="020B0604030504040204" pitchFamily="50" charset="-128"/>
                          <a:cs typeface="Meiryo UI" panose="020B0604030504040204" pitchFamily="50" charset="-128"/>
                        </a:rPr>
                        <a:t>備考</a:t>
                      </a:r>
                      <a:endParaRPr lang="ja-JP" sz="900" b="1"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35720" marR="35720" marT="23954" marB="23954" anchor="ctr">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8CCE4"/>
                    </a:solidFill>
                  </a:tcPr>
                </a:tc>
                <a:extLst>
                  <a:ext uri="{0D108BD9-81ED-4DB2-BD59-A6C34878D82A}">
                    <a16:rowId xmlns:a16="http://schemas.microsoft.com/office/drawing/2014/main" xmlns="" val="10000"/>
                  </a:ext>
                </a:extLst>
              </a:tr>
              <a:tr h="163765">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a:txBody>
                    <a:bodyPr/>
                    <a:lstStyle/>
                    <a:p>
                      <a:pPr algn="ctr">
                        <a:lnSpc>
                          <a:spcPct val="100000"/>
                        </a:lnSpc>
                        <a:spcAft>
                          <a:spcPts val="0"/>
                        </a:spcAft>
                      </a:pPr>
                      <a:r>
                        <a:rPr lang="ja-JP" sz="900" kern="10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平成２７年度</a:t>
                      </a:r>
                      <a:endParaRPr lang="ja-JP" sz="900" kern="100">
                        <a:effectLst/>
                        <a:latin typeface="Meiryo UI" panose="020B0604030504040204" pitchFamily="50" charset="-128"/>
                        <a:ea typeface="Meiryo UI" panose="020B0604030504040204" pitchFamily="50" charset="-128"/>
                        <a:cs typeface="Meiryo UI" panose="020B0604030504040204" pitchFamily="50" charset="-128"/>
                      </a:endParaRPr>
                    </a:p>
                  </a:txBody>
                  <a:tcPr marL="35720" marR="35720" marT="23954" marB="23954"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BE5F1"/>
                    </a:solidFill>
                  </a:tcPr>
                </a:tc>
                <a:tc>
                  <a:txBody>
                    <a:bodyPr/>
                    <a:lstStyle/>
                    <a:p>
                      <a:pPr algn="ctr">
                        <a:lnSpc>
                          <a:spcPct val="100000"/>
                        </a:lnSpc>
                        <a:spcAft>
                          <a:spcPts val="0"/>
                        </a:spcAft>
                      </a:pPr>
                      <a:r>
                        <a:rPr lang="ja-JP" sz="900" kern="10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平成２８年度</a:t>
                      </a:r>
                      <a:endParaRPr lang="ja-JP" sz="900" kern="100">
                        <a:effectLst/>
                        <a:latin typeface="Meiryo UI" panose="020B0604030504040204" pitchFamily="50" charset="-128"/>
                        <a:ea typeface="Meiryo UI" panose="020B0604030504040204" pitchFamily="50" charset="-128"/>
                        <a:cs typeface="Meiryo UI" panose="020B0604030504040204" pitchFamily="50" charset="-128"/>
                      </a:endParaRPr>
                    </a:p>
                  </a:txBody>
                  <a:tcPr marL="35720" marR="35720" marT="23954" marB="23954"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BE5F1"/>
                    </a:solidFill>
                  </a:tcPr>
                </a:tc>
                <a:tc>
                  <a:txBody>
                    <a:bodyPr/>
                    <a:lstStyle/>
                    <a:p>
                      <a:pPr algn="ctr">
                        <a:lnSpc>
                          <a:spcPct val="100000"/>
                        </a:lnSpc>
                        <a:spcAft>
                          <a:spcPts val="0"/>
                        </a:spcAft>
                      </a:pPr>
                      <a:r>
                        <a:rPr lang="ja-JP" sz="900" kern="10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平成２９年度</a:t>
                      </a:r>
                      <a:endParaRPr lang="ja-JP" sz="900" kern="100">
                        <a:effectLst/>
                        <a:latin typeface="Meiryo UI" panose="020B0604030504040204" pitchFamily="50" charset="-128"/>
                        <a:ea typeface="Meiryo UI" panose="020B0604030504040204" pitchFamily="50" charset="-128"/>
                        <a:cs typeface="Meiryo UI" panose="020B0604030504040204" pitchFamily="50" charset="-128"/>
                      </a:endParaRPr>
                    </a:p>
                  </a:txBody>
                  <a:tcPr marL="35720" marR="35720" marT="23954" marB="23954"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BE5F1"/>
                    </a:solidFill>
                  </a:tcPr>
                </a:tc>
                <a:tc vMerge="1">
                  <a:txBody>
                    <a:bodyPr/>
                    <a:lstStyle/>
                    <a:p>
                      <a:endParaRPr kumimoji="1" lang="ja-JP" altLang="en-US"/>
                    </a:p>
                  </a:txBody>
                  <a:tcPr/>
                </a:tc>
                <a:extLst>
                  <a:ext uri="{0D108BD9-81ED-4DB2-BD59-A6C34878D82A}">
                    <a16:rowId xmlns:a16="http://schemas.microsoft.com/office/drawing/2014/main" xmlns="" val="10001"/>
                  </a:ext>
                </a:extLst>
              </a:tr>
              <a:tr h="3699462">
                <a:tc>
                  <a:txBody>
                    <a:bodyPr/>
                    <a:lstStyle/>
                    <a:p>
                      <a:pPr algn="just">
                        <a:lnSpc>
                          <a:spcPct val="100000"/>
                        </a:lnSpc>
                        <a:spcAft>
                          <a:spcPts val="0"/>
                        </a:spcAft>
                      </a:pPr>
                      <a:r>
                        <a:rPr lang="ja-JP" sz="9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市町村との</a:t>
                      </a:r>
                      <a:r>
                        <a:rPr 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パートナーシップ</a:t>
                      </a:r>
                      <a:r>
                        <a:rPr lang="ja-JP" altLang="en-US"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を</a:t>
                      </a:r>
                      <a:r>
                        <a:rPr 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強化</a:t>
                      </a:r>
                      <a:r>
                        <a:rPr lang="ja-JP" altLang="en-US"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する観点から、府と市町村の双方に効果があり、スケールメリットを活かせる連携を進める</a:t>
                      </a:r>
                      <a:endParaRPr lang="en-US"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algn="just">
                        <a:lnSpc>
                          <a:spcPct val="100000"/>
                        </a:lnSpc>
                        <a:spcAft>
                          <a:spcPts val="0"/>
                        </a:spcAft>
                      </a:pPr>
                      <a:r>
                        <a:rPr lang="ja-JP" altLang="en-US"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（本文</a:t>
                      </a:r>
                      <a:r>
                        <a:rPr lang="en-US"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P47</a:t>
                      </a:r>
                      <a:r>
                        <a:rPr lang="ja-JP" altLang="en-US"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a:t>
                      </a:r>
                      <a:endParaRPr lang="en-US"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35720" marR="35720" marT="23954" marB="23954"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0000"/>
                        </a:lnSpc>
                        <a:spcAft>
                          <a:spcPts val="0"/>
                        </a:spcAft>
                      </a:pPr>
                      <a:r>
                        <a:rPr lang="ja-JP" sz="9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【大阪府域地方税徴収</a:t>
                      </a:r>
                      <a:r>
                        <a:rPr 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機構</a:t>
                      </a:r>
                      <a:r>
                        <a:rPr lang="ja-JP" altLang="en-US"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（仮称）</a:t>
                      </a:r>
                      <a:r>
                        <a:rPr 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の</a:t>
                      </a:r>
                      <a:r>
                        <a:rPr lang="ja-JP" sz="9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設置】</a:t>
                      </a:r>
                    </a:p>
                    <a:p>
                      <a:pPr indent="133350" algn="just">
                        <a:lnSpc>
                          <a:spcPct val="100000"/>
                        </a:lnSpc>
                        <a:spcAft>
                          <a:spcPts val="0"/>
                        </a:spcAft>
                      </a:pPr>
                      <a:r>
                        <a:rPr 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府内</a:t>
                      </a:r>
                      <a:r>
                        <a:rPr lang="en-US"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27</a:t>
                      </a:r>
                      <a:r>
                        <a:rPr 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市町との間で地方税徴収機構</a:t>
                      </a:r>
                      <a:r>
                        <a:rPr lang="ja-JP" altLang="en-US"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（仮称）</a:t>
                      </a:r>
                      <a:r>
                        <a:rPr 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を設立し、個人府民税の徴収向上を図るとともに、滞納整理の共同実施を行います。</a:t>
                      </a:r>
                      <a:endParaRPr lang="ja-JP" sz="9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35720" marR="35720" marT="23954" marB="23954"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0000"/>
                        </a:lnSpc>
                        <a:spcAft>
                          <a:spcPts val="0"/>
                        </a:spcAft>
                      </a:pPr>
                      <a:r>
                        <a:rPr lang="ja-JP" sz="9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財務部</a:t>
                      </a:r>
                    </a:p>
                    <a:p>
                      <a:pPr algn="just">
                        <a:lnSpc>
                          <a:spcPct val="100000"/>
                        </a:lnSpc>
                        <a:spcAft>
                          <a:spcPts val="0"/>
                        </a:spcAft>
                      </a:pPr>
                      <a:r>
                        <a:rPr lang="ja-JP" sz="9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税務局</a:t>
                      </a:r>
                    </a:p>
                  </a:txBody>
                  <a:tcPr marL="35720" marR="35720" marT="23954" marB="23954"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72000" indent="-457200" algn="l">
                        <a:lnSpc>
                          <a:spcPct val="100000"/>
                        </a:lnSpc>
                        <a:spcAft>
                          <a:spcPts val="0"/>
                        </a:spcAft>
                      </a:pPr>
                      <a:r>
                        <a:rPr lang="ja-JP" sz="9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・大阪府域地方税徴収</a:t>
                      </a:r>
                      <a:r>
                        <a:rPr 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機構を設置</a:t>
                      </a:r>
                      <a:r>
                        <a:rPr lang="ja-JP" altLang="en-US"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a:t>
                      </a:r>
                      <a:r>
                        <a:rPr 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運営</a:t>
                      </a:r>
                      <a:endParaRPr lang="ja-JP" sz="9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r>
                        <a:rPr lang="en-US" sz="9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a:t>
                      </a:r>
                      <a:r>
                        <a:rPr lang="ja-JP" sz="9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a:t>
                      </a:r>
                      <a:r>
                        <a:rPr lang="en-US" sz="9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a:t>
                      </a:r>
                      <a:endParaRPr lang="ja-JP" sz="9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marR="0" lvl="0" indent="-457200" algn="l" defTabSz="914400" rtl="0" eaLnBrk="1" fontAlgn="auto" latinLnBrk="0" hangingPunct="1">
                        <a:lnSpc>
                          <a:spcPct val="100000"/>
                        </a:lnSpc>
                        <a:spcBef>
                          <a:spcPts val="0"/>
                        </a:spcBef>
                        <a:spcAft>
                          <a:spcPts val="0"/>
                        </a:spcAft>
                        <a:buClrTx/>
                        <a:buSzTx/>
                        <a:buFontTx/>
                        <a:buNone/>
                        <a:tabLst/>
                        <a:defRPr/>
                      </a:pPr>
                      <a:r>
                        <a:rPr lang="en-US" sz="9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a:t>
                      </a:r>
                      <a:r>
                        <a:rPr kumimoji="1" lang="en-US" altLang="ja-JP" sz="900" b="0" i="0" u="none" strike="noStrike" kern="1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900" b="0" i="0" u="none" strike="noStrike" kern="1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運営規模</a:t>
                      </a:r>
                      <a:r>
                        <a:rPr kumimoji="1" lang="en-US" altLang="ja-JP" sz="900" b="0" i="0" u="none" strike="noStrike" kern="1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a:t>
                      </a:r>
                    </a:p>
                    <a:p>
                      <a:pPr marL="72000" marR="0" lvl="0" indent="-457200" algn="l" defTabSz="914400" rtl="0" eaLnBrk="1" fontAlgn="auto" latinLnBrk="0" hangingPunct="1">
                        <a:lnSpc>
                          <a:spcPct val="100000"/>
                        </a:lnSpc>
                        <a:spcBef>
                          <a:spcPts val="0"/>
                        </a:spcBef>
                        <a:spcAft>
                          <a:spcPts val="0"/>
                        </a:spcAft>
                        <a:buClrTx/>
                        <a:buSzTx/>
                        <a:buFontTx/>
                        <a:buNone/>
                        <a:tabLst/>
                        <a:defRPr/>
                      </a:pPr>
                      <a:r>
                        <a:rPr kumimoji="1" lang="ja-JP" altLang="en-US" sz="900" b="0" i="0" u="none" strike="noStrike" kern="1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・参加</a:t>
                      </a:r>
                      <a:r>
                        <a:rPr kumimoji="1" lang="en-US" altLang="ja-JP" sz="900" b="0" i="0" u="none" strike="noStrike" kern="1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27</a:t>
                      </a:r>
                      <a:r>
                        <a:rPr kumimoji="1" lang="ja-JP" altLang="en-US" sz="900" b="0" i="0" u="none" strike="noStrike" kern="1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団体（</a:t>
                      </a:r>
                      <a:r>
                        <a:rPr kumimoji="1" lang="en-US" altLang="ja-JP" sz="900" b="0" i="0" u="none" strike="noStrike" kern="1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25</a:t>
                      </a:r>
                      <a:r>
                        <a:rPr kumimoji="1" lang="ja-JP" altLang="en-US" sz="900" b="0" i="0" u="none" strike="noStrike" kern="1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市</a:t>
                      </a:r>
                      <a:r>
                        <a:rPr kumimoji="1" lang="en-US" altLang="ja-JP" sz="900" b="0" i="0" u="none" strike="noStrike" kern="1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2</a:t>
                      </a:r>
                      <a:r>
                        <a:rPr kumimoji="1" lang="ja-JP" altLang="en-US" sz="900" b="0" i="0" u="none" strike="noStrike" kern="1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町）</a:t>
                      </a:r>
                      <a:endParaRPr kumimoji="1" lang="en-US" altLang="ja-JP" sz="900" b="0" i="0" u="none" strike="noStrike" kern="1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72000" marR="0" lvl="0" indent="-457200" algn="l" defTabSz="914400" rtl="0" eaLnBrk="1" fontAlgn="auto" latinLnBrk="0" hangingPunct="1">
                        <a:lnSpc>
                          <a:spcPct val="100000"/>
                        </a:lnSpc>
                        <a:spcBef>
                          <a:spcPts val="0"/>
                        </a:spcBef>
                        <a:spcAft>
                          <a:spcPts val="0"/>
                        </a:spcAft>
                        <a:buClrTx/>
                        <a:buSzTx/>
                        <a:buFontTx/>
                        <a:buNone/>
                        <a:tabLst/>
                        <a:defRPr/>
                      </a:pPr>
                      <a:r>
                        <a:rPr kumimoji="1" lang="en-US" altLang="ja-JP" sz="900" b="0" i="0" u="none" strike="noStrike" kern="1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900" b="0" i="0" u="none" strike="noStrike" kern="1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効果額は、毎年度、市町から地方税徴収機構へ引継ぎを行うことから、引継がれる税額により変動する。</a:t>
                      </a:r>
                      <a:endParaRPr kumimoji="1" lang="en-US" altLang="ja-JP" sz="900" b="0" i="0" u="none" strike="noStrike" kern="1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72000" marR="0" lvl="0" indent="-457200" algn="l" defTabSz="914400" rtl="0" eaLnBrk="1" fontAlgn="auto" latinLnBrk="0" hangingPunct="1">
                        <a:lnSpc>
                          <a:spcPct val="100000"/>
                        </a:lnSpc>
                        <a:spcBef>
                          <a:spcPts val="0"/>
                        </a:spcBef>
                        <a:spcAft>
                          <a:spcPts val="0"/>
                        </a:spcAft>
                        <a:buClrTx/>
                        <a:buSzTx/>
                        <a:buFontTx/>
                        <a:buNone/>
                        <a:tabLst/>
                        <a:defRPr/>
                      </a:pPr>
                      <a:endParaRPr kumimoji="1" lang="en-US" altLang="ja-JP" sz="900" b="0" i="0" u="none" strike="noStrike" kern="1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72000" marR="0" lvl="0" indent="-457200" algn="l" defTabSz="914400" rtl="0" eaLnBrk="1" fontAlgn="auto" latinLnBrk="0" hangingPunct="1">
                        <a:lnSpc>
                          <a:spcPct val="100000"/>
                        </a:lnSpc>
                        <a:spcBef>
                          <a:spcPts val="0"/>
                        </a:spcBef>
                        <a:spcAft>
                          <a:spcPts val="0"/>
                        </a:spcAft>
                        <a:buClrTx/>
                        <a:buSzTx/>
                        <a:buFontTx/>
                        <a:buNone/>
                        <a:tabLst/>
                        <a:defRPr/>
                      </a:pPr>
                      <a:r>
                        <a:rPr kumimoji="1" lang="en-US" altLang="ja-JP" sz="900" b="0" i="0" u="none" strike="noStrike" kern="1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900" b="0" i="0" u="none" strike="noStrike" kern="1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当初見込</a:t>
                      </a:r>
                      <a:r>
                        <a:rPr kumimoji="1" lang="en-US" altLang="ja-JP" sz="900" b="0" i="0" u="none" strike="noStrike" kern="1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a:t>
                      </a:r>
                    </a:p>
                    <a:p>
                      <a:pPr marL="72000" marR="0" lvl="0" indent="-457200" algn="l" defTabSz="914400" rtl="0" eaLnBrk="1" fontAlgn="auto" latinLnBrk="0" hangingPunct="1">
                        <a:lnSpc>
                          <a:spcPct val="100000"/>
                        </a:lnSpc>
                        <a:spcBef>
                          <a:spcPts val="0"/>
                        </a:spcBef>
                        <a:spcAft>
                          <a:spcPts val="0"/>
                        </a:spcAft>
                        <a:buClrTx/>
                        <a:buSzTx/>
                        <a:buFontTx/>
                        <a:buNone/>
                        <a:tabLst/>
                        <a:defRPr/>
                      </a:pPr>
                      <a:r>
                        <a:rPr kumimoji="1" lang="ja-JP" altLang="en-US" sz="900" b="0" i="0" u="none" strike="noStrike" kern="1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・引継件数</a:t>
                      </a:r>
                      <a:r>
                        <a:rPr kumimoji="1" lang="en-US" altLang="ja-JP" sz="900" b="0" i="0" u="none" strike="noStrike" kern="1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4,000</a:t>
                      </a:r>
                      <a:r>
                        <a:rPr kumimoji="1" lang="ja-JP" altLang="en-US" sz="900" b="0" i="0" u="none" strike="noStrike" kern="1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件、引継税額</a:t>
                      </a:r>
                      <a:r>
                        <a:rPr kumimoji="1" lang="en-US" altLang="ja-JP" sz="900" b="0" i="0" u="none" strike="noStrike" kern="1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42</a:t>
                      </a:r>
                      <a:r>
                        <a:rPr kumimoji="1" lang="ja-JP" altLang="en-US" sz="900" b="0" i="0" u="none" strike="noStrike" kern="1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億円を前提として、</a:t>
                      </a:r>
                      <a:endParaRPr kumimoji="1" lang="en-US" altLang="ja-JP" sz="900" b="0" i="0" u="none" strike="noStrike" kern="1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72000" marR="0" lvl="0" indent="-457200" algn="l" defTabSz="914400" rtl="0" eaLnBrk="1" fontAlgn="auto" latinLnBrk="0" hangingPunct="1">
                        <a:lnSpc>
                          <a:spcPct val="100000"/>
                        </a:lnSpc>
                        <a:spcBef>
                          <a:spcPts val="0"/>
                        </a:spcBef>
                        <a:spcAft>
                          <a:spcPts val="0"/>
                        </a:spcAft>
                        <a:buClrTx/>
                        <a:buSzTx/>
                        <a:buFontTx/>
                        <a:buNone/>
                        <a:tabLst/>
                        <a:defRPr/>
                      </a:pPr>
                      <a:r>
                        <a:rPr kumimoji="1" lang="ja-JP" altLang="en-US" sz="900" b="0" i="0" u="none" strike="noStrike" kern="1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①効果額（大阪府分）</a:t>
                      </a:r>
                      <a:r>
                        <a:rPr kumimoji="1" lang="en-US" altLang="ja-JP" sz="900" b="0" i="0" u="none" strike="noStrike" kern="1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3</a:t>
                      </a:r>
                      <a:r>
                        <a:rPr kumimoji="1" lang="ja-JP" altLang="en-US" sz="900" b="0" i="0" u="none" strike="noStrike" kern="1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億円</a:t>
                      </a:r>
                      <a:endParaRPr kumimoji="1" lang="en-US" altLang="ja-JP" sz="900" b="0" i="0" u="none" strike="noStrike" kern="1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72000" marR="0" lvl="0" indent="-457200" algn="l" defTabSz="914400" rtl="0" eaLnBrk="1" fontAlgn="auto" latinLnBrk="0" hangingPunct="1">
                        <a:lnSpc>
                          <a:spcPct val="100000"/>
                        </a:lnSpc>
                        <a:spcBef>
                          <a:spcPts val="0"/>
                        </a:spcBef>
                        <a:spcAft>
                          <a:spcPts val="0"/>
                        </a:spcAft>
                        <a:buClrTx/>
                        <a:buSzTx/>
                        <a:buFontTx/>
                        <a:buNone/>
                        <a:tabLst/>
                        <a:defRPr/>
                      </a:pPr>
                      <a:r>
                        <a:rPr kumimoji="1" lang="ja-JP" altLang="en-US" sz="900" b="0" i="0" u="none" strike="noStrike" kern="1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②効果額（府・市町合計）</a:t>
                      </a:r>
                      <a:r>
                        <a:rPr kumimoji="1" lang="en-US" altLang="ja-JP" sz="900" b="0" i="0" u="none" strike="noStrike" kern="1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13</a:t>
                      </a:r>
                      <a:r>
                        <a:rPr kumimoji="1" lang="ja-JP" altLang="en-US" sz="900" b="0" i="0" u="none" strike="noStrike" kern="1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億円</a:t>
                      </a:r>
                      <a:r>
                        <a:rPr kumimoji="1" lang="en-US" altLang="ja-JP" sz="900" b="0" i="0" u="none" strike="noStrike" kern="1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 </a:t>
                      </a:r>
                    </a:p>
                    <a:p>
                      <a:pPr marL="72000" marR="0" lvl="0" indent="-457200" algn="l" defTabSz="914400" rtl="0" eaLnBrk="1" fontAlgn="auto" latinLnBrk="0" hangingPunct="1">
                        <a:lnSpc>
                          <a:spcPct val="100000"/>
                        </a:lnSpc>
                        <a:spcBef>
                          <a:spcPts val="0"/>
                        </a:spcBef>
                        <a:spcAft>
                          <a:spcPts val="0"/>
                        </a:spcAft>
                        <a:buClrTx/>
                        <a:buSzTx/>
                        <a:buFontTx/>
                        <a:buNone/>
                        <a:tabLst/>
                        <a:defRPr/>
                      </a:pPr>
                      <a:endParaRPr kumimoji="1" lang="en-US" altLang="ja-JP" sz="900" b="0" i="0" u="none" strike="noStrike" kern="1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72000" marR="0" lvl="0" indent="-457200" algn="l" defTabSz="914400" rtl="0" eaLnBrk="1" fontAlgn="auto" latinLnBrk="0" hangingPunct="1">
                        <a:lnSpc>
                          <a:spcPct val="100000"/>
                        </a:lnSpc>
                        <a:spcBef>
                          <a:spcPts val="0"/>
                        </a:spcBef>
                        <a:spcAft>
                          <a:spcPts val="0"/>
                        </a:spcAft>
                        <a:buClrTx/>
                        <a:buSzTx/>
                        <a:buFontTx/>
                        <a:buNone/>
                        <a:tabLst/>
                        <a:defRPr/>
                      </a:pPr>
                      <a:r>
                        <a:rPr kumimoji="1" lang="ja-JP" altLang="en-US" sz="900" b="0" i="0" u="none" strike="noStrike" kern="100" cap="none" spc="0" normalizeH="0" baseline="0" noProof="0" dirty="0" smtClean="0">
                          <a:ln>
                            <a:noFill/>
                          </a:ln>
                          <a:solidFill>
                            <a:schemeClr val="tx1"/>
                          </a:solidFill>
                          <a:effectLst/>
                          <a:uLnTx/>
                          <a:uFillTx/>
                          <a:latin typeface="ＭＳ Ｐ明朝" panose="02020600040205080304" pitchFamily="18" charset="-128"/>
                          <a:ea typeface="ＭＳ Ｐ明朝" panose="02020600040205080304" pitchFamily="18" charset="-128"/>
                          <a:cs typeface="Meiryo UI" panose="020B0604030504040204" pitchFamily="50" charset="-128"/>
                        </a:rPr>
                        <a:t>⇒</a:t>
                      </a:r>
                      <a:endParaRPr kumimoji="1" lang="en-US" altLang="ja-JP" sz="900" b="0" i="0" u="none" strike="noStrike" kern="100" cap="none" spc="0" normalizeH="0" baseline="0" noProof="0" dirty="0" smtClean="0">
                        <a:ln>
                          <a:noFill/>
                        </a:ln>
                        <a:solidFill>
                          <a:schemeClr val="tx1"/>
                        </a:solidFill>
                        <a:effectLst/>
                        <a:uLnTx/>
                        <a:uFillTx/>
                        <a:latin typeface="ＭＳ Ｐ明朝" panose="02020600040205080304" pitchFamily="18" charset="-128"/>
                        <a:ea typeface="ＭＳ Ｐ明朝" panose="02020600040205080304" pitchFamily="18" charset="-128"/>
                        <a:cs typeface="Meiryo UI" panose="020B0604030504040204" pitchFamily="50" charset="-128"/>
                      </a:endParaRPr>
                    </a:p>
                    <a:p>
                      <a:pPr marL="72000" marR="0" lvl="0" indent="-457200" algn="l" defTabSz="914400" rtl="0" eaLnBrk="1" fontAlgn="auto" latinLnBrk="0" hangingPunct="1">
                        <a:lnSpc>
                          <a:spcPct val="100000"/>
                        </a:lnSpc>
                        <a:spcBef>
                          <a:spcPts val="0"/>
                        </a:spcBef>
                        <a:spcAft>
                          <a:spcPts val="0"/>
                        </a:spcAft>
                        <a:buClrTx/>
                        <a:buSzTx/>
                        <a:buFontTx/>
                        <a:buNone/>
                        <a:tabLst/>
                        <a:defRPr/>
                      </a:pPr>
                      <a:r>
                        <a:rPr kumimoji="1" lang="ja-JP" altLang="en-US" sz="900" b="0" i="0" u="none" strike="noStrike" kern="100" cap="none" spc="0" normalizeH="0" baseline="0" noProof="0" dirty="0" smtClean="0">
                          <a:ln>
                            <a:noFill/>
                          </a:ln>
                          <a:solidFill>
                            <a:schemeClr val="tx1"/>
                          </a:solidFill>
                          <a:effectLst/>
                          <a:uLnTx/>
                          <a:uFillTx/>
                          <a:latin typeface="ＭＳ Ｐ明朝" panose="02020600040205080304" pitchFamily="18" charset="-128"/>
                          <a:ea typeface="ＭＳ Ｐ明朝" panose="02020600040205080304" pitchFamily="18" charset="-128"/>
                          <a:cs typeface="Meiryo UI" panose="020B0604030504040204" pitchFamily="50" charset="-128"/>
                        </a:rPr>
                        <a:t>≪取組実績≫</a:t>
                      </a:r>
                      <a:endParaRPr kumimoji="1" lang="en-US" altLang="ja-JP" sz="900" b="0" i="0" u="none" strike="noStrike" kern="100" cap="none" spc="0" normalizeH="0" baseline="0" noProof="0" dirty="0" smtClean="0">
                        <a:ln>
                          <a:noFill/>
                        </a:ln>
                        <a:solidFill>
                          <a:schemeClr val="tx1"/>
                        </a:solidFill>
                        <a:effectLst/>
                        <a:uLnTx/>
                        <a:uFillTx/>
                        <a:latin typeface="ＭＳ Ｐ明朝" panose="02020600040205080304" pitchFamily="18" charset="-128"/>
                        <a:ea typeface="ＭＳ Ｐ明朝" panose="02020600040205080304" pitchFamily="18" charset="-128"/>
                        <a:cs typeface="Meiryo UI" panose="020B0604030504040204" pitchFamily="50" charset="-128"/>
                      </a:endParaRPr>
                    </a:p>
                    <a:p>
                      <a:pPr marL="72000" marR="0" lvl="0" indent="-457200" algn="l" defTabSz="914400" rtl="0" eaLnBrk="1" fontAlgn="auto" latinLnBrk="0" hangingPunct="1">
                        <a:lnSpc>
                          <a:spcPct val="100000"/>
                        </a:lnSpc>
                        <a:spcBef>
                          <a:spcPts val="0"/>
                        </a:spcBef>
                        <a:spcAft>
                          <a:spcPts val="0"/>
                        </a:spcAft>
                        <a:buClrTx/>
                        <a:buSzTx/>
                        <a:buFontTx/>
                        <a:buNone/>
                        <a:tabLst/>
                        <a:defRPr/>
                      </a:pPr>
                      <a:r>
                        <a:rPr kumimoji="1" lang="ja-JP" altLang="en-US" sz="900" b="0" i="0" u="none" strike="noStrike" kern="100" cap="none" spc="0" normalizeH="0" baseline="0" noProof="0" dirty="0" smtClean="0">
                          <a:ln>
                            <a:noFill/>
                          </a:ln>
                          <a:solidFill>
                            <a:schemeClr val="tx1"/>
                          </a:solidFill>
                          <a:effectLst/>
                          <a:uLnTx/>
                          <a:uFillTx/>
                          <a:latin typeface="ＭＳ Ｐ明朝" panose="02020600040205080304" pitchFamily="18" charset="-128"/>
                          <a:ea typeface="ＭＳ Ｐ明朝" panose="02020600040205080304" pitchFamily="18" charset="-128"/>
                          <a:cs typeface="Meiryo UI" panose="020B0604030504040204" pitchFamily="50" charset="-128"/>
                        </a:rPr>
                        <a:t>・引継件数</a:t>
                      </a:r>
                      <a:r>
                        <a:rPr kumimoji="1" lang="en-US" altLang="ja-JP" sz="900" b="0" i="0" u="none" strike="noStrike" kern="100" cap="none" spc="0" normalizeH="0" baseline="0" noProof="0" dirty="0" smtClean="0">
                          <a:ln>
                            <a:noFill/>
                          </a:ln>
                          <a:solidFill>
                            <a:schemeClr val="tx1"/>
                          </a:solidFill>
                          <a:effectLst/>
                          <a:uLnTx/>
                          <a:uFillTx/>
                          <a:latin typeface="ＭＳ Ｐ明朝" panose="02020600040205080304" pitchFamily="18" charset="-128"/>
                          <a:ea typeface="ＭＳ Ｐ明朝" panose="02020600040205080304" pitchFamily="18" charset="-128"/>
                          <a:cs typeface="Meiryo UI" panose="020B0604030504040204" pitchFamily="50" charset="-128"/>
                        </a:rPr>
                        <a:t>3,844</a:t>
                      </a:r>
                      <a:r>
                        <a:rPr kumimoji="1" lang="ja-JP" altLang="en-US" sz="900" b="0" i="0" u="none" strike="noStrike" kern="100" cap="none" spc="0" normalizeH="0" baseline="0" noProof="0" dirty="0" smtClean="0">
                          <a:ln>
                            <a:noFill/>
                          </a:ln>
                          <a:solidFill>
                            <a:schemeClr val="tx1"/>
                          </a:solidFill>
                          <a:effectLst/>
                          <a:uLnTx/>
                          <a:uFillTx/>
                          <a:latin typeface="ＭＳ Ｐ明朝" panose="02020600040205080304" pitchFamily="18" charset="-128"/>
                          <a:ea typeface="ＭＳ Ｐ明朝" panose="02020600040205080304" pitchFamily="18" charset="-128"/>
                          <a:cs typeface="Meiryo UI" panose="020B0604030504040204" pitchFamily="50" charset="-128"/>
                        </a:rPr>
                        <a:t>件、引継税額</a:t>
                      </a:r>
                      <a:r>
                        <a:rPr kumimoji="1" lang="en-US" altLang="ja-JP" sz="900" b="0" i="0" u="none" strike="noStrike" kern="100" cap="none" spc="0" normalizeH="0" baseline="0" noProof="0" dirty="0" smtClean="0">
                          <a:ln>
                            <a:noFill/>
                          </a:ln>
                          <a:solidFill>
                            <a:schemeClr val="tx1"/>
                          </a:solidFill>
                          <a:effectLst/>
                          <a:uLnTx/>
                          <a:uFillTx/>
                          <a:latin typeface="ＭＳ Ｐ明朝" panose="02020600040205080304" pitchFamily="18" charset="-128"/>
                          <a:ea typeface="ＭＳ Ｐ明朝" panose="02020600040205080304" pitchFamily="18" charset="-128"/>
                          <a:cs typeface="Meiryo UI" panose="020B0604030504040204" pitchFamily="50" charset="-128"/>
                        </a:rPr>
                        <a:t>33.7</a:t>
                      </a:r>
                      <a:r>
                        <a:rPr kumimoji="1" lang="ja-JP" altLang="en-US" sz="900" b="0" i="0" u="none" strike="noStrike" kern="100" cap="none" spc="0" normalizeH="0" baseline="0" noProof="0" dirty="0" smtClean="0">
                          <a:ln>
                            <a:noFill/>
                          </a:ln>
                          <a:solidFill>
                            <a:schemeClr val="tx1"/>
                          </a:solidFill>
                          <a:effectLst/>
                          <a:uLnTx/>
                          <a:uFillTx/>
                          <a:latin typeface="ＭＳ Ｐ明朝" panose="02020600040205080304" pitchFamily="18" charset="-128"/>
                          <a:ea typeface="ＭＳ Ｐ明朝" panose="02020600040205080304" pitchFamily="18" charset="-128"/>
                          <a:cs typeface="Meiryo UI" panose="020B0604030504040204" pitchFamily="50" charset="-128"/>
                        </a:rPr>
                        <a:t>億円（当初比▲</a:t>
                      </a:r>
                      <a:r>
                        <a:rPr kumimoji="1" lang="en-US" altLang="ja-JP" sz="900" b="0" i="0" u="none" strike="noStrike" kern="100" cap="none" spc="0" normalizeH="0" baseline="0" noProof="0" dirty="0" smtClean="0">
                          <a:ln>
                            <a:noFill/>
                          </a:ln>
                          <a:solidFill>
                            <a:schemeClr val="tx1"/>
                          </a:solidFill>
                          <a:effectLst/>
                          <a:uLnTx/>
                          <a:uFillTx/>
                          <a:latin typeface="ＭＳ Ｐ明朝" panose="02020600040205080304" pitchFamily="18" charset="-128"/>
                          <a:ea typeface="ＭＳ Ｐ明朝" panose="02020600040205080304" pitchFamily="18" charset="-128"/>
                          <a:cs typeface="Meiryo UI" panose="020B0604030504040204" pitchFamily="50" charset="-128"/>
                        </a:rPr>
                        <a:t>20</a:t>
                      </a:r>
                      <a:r>
                        <a:rPr kumimoji="1" lang="ja-JP" altLang="en-US" sz="900" b="0" i="0" u="none" strike="noStrike" kern="100" cap="none" spc="0" normalizeH="0" baseline="0" noProof="0" dirty="0" smtClean="0">
                          <a:ln>
                            <a:noFill/>
                          </a:ln>
                          <a:solidFill>
                            <a:schemeClr val="tx1"/>
                          </a:solidFill>
                          <a:effectLst/>
                          <a:uLnTx/>
                          <a:uFillTx/>
                          <a:latin typeface="ＭＳ Ｐ明朝" panose="02020600040205080304" pitchFamily="18" charset="-128"/>
                          <a:ea typeface="ＭＳ Ｐ明朝" panose="02020600040205080304" pitchFamily="18" charset="-128"/>
                          <a:cs typeface="Meiryo UI" panose="020B0604030504040204" pitchFamily="50" charset="-128"/>
                        </a:rPr>
                        <a:t>％）</a:t>
                      </a:r>
                      <a:endParaRPr kumimoji="1" lang="en-US" altLang="ja-JP" sz="900" b="0" i="0" u="none" strike="noStrike" kern="100" cap="none" spc="0" normalizeH="0" baseline="0" noProof="0" dirty="0" smtClean="0">
                        <a:ln>
                          <a:noFill/>
                        </a:ln>
                        <a:solidFill>
                          <a:schemeClr val="tx1"/>
                        </a:solidFill>
                        <a:effectLst/>
                        <a:uLnTx/>
                        <a:uFillTx/>
                        <a:latin typeface="ＭＳ Ｐ明朝" panose="02020600040205080304" pitchFamily="18" charset="-128"/>
                        <a:ea typeface="ＭＳ Ｐ明朝" panose="02020600040205080304" pitchFamily="18" charset="-128"/>
                        <a:cs typeface="Meiryo UI" panose="020B0604030504040204" pitchFamily="50" charset="-128"/>
                      </a:endParaRPr>
                    </a:p>
                    <a:p>
                      <a:pPr marL="72000" marR="0" lvl="0" indent="-457200" algn="l" defTabSz="914400" rtl="0" eaLnBrk="1" fontAlgn="auto" latinLnBrk="0" hangingPunct="1">
                        <a:lnSpc>
                          <a:spcPct val="100000"/>
                        </a:lnSpc>
                        <a:spcBef>
                          <a:spcPts val="0"/>
                        </a:spcBef>
                        <a:spcAft>
                          <a:spcPts val="0"/>
                        </a:spcAft>
                        <a:buClrTx/>
                        <a:buSzTx/>
                        <a:buFontTx/>
                        <a:buNone/>
                        <a:tabLst/>
                        <a:defRPr/>
                      </a:pPr>
                      <a:r>
                        <a:rPr kumimoji="1" lang="ja-JP" altLang="en-US" sz="900" b="0" i="0" u="none" strike="noStrike" kern="100" cap="none" spc="0" normalizeH="0" baseline="0" noProof="0" dirty="0" smtClean="0">
                          <a:ln>
                            <a:noFill/>
                          </a:ln>
                          <a:solidFill>
                            <a:schemeClr val="tx1"/>
                          </a:solidFill>
                          <a:effectLst/>
                          <a:uLnTx/>
                          <a:uFillTx/>
                          <a:latin typeface="ＭＳ Ｐ明朝" panose="02020600040205080304" pitchFamily="18" charset="-128"/>
                          <a:ea typeface="ＭＳ Ｐ明朝" panose="02020600040205080304" pitchFamily="18" charset="-128"/>
                          <a:cs typeface="Meiryo UI" panose="020B0604030504040204" pitchFamily="50" charset="-128"/>
                        </a:rPr>
                        <a:t>①効果額（大阪府分）本税で</a:t>
                      </a:r>
                      <a:r>
                        <a:rPr kumimoji="1" lang="en-US" altLang="ja-JP" sz="900" b="0" i="0" u="none" strike="noStrike" kern="100" cap="none" spc="0" normalizeH="0" baseline="0" noProof="0" dirty="0" smtClean="0">
                          <a:ln>
                            <a:noFill/>
                          </a:ln>
                          <a:solidFill>
                            <a:schemeClr val="tx1"/>
                          </a:solidFill>
                          <a:effectLst/>
                          <a:uLnTx/>
                          <a:uFillTx/>
                          <a:latin typeface="ＭＳ Ｐ明朝" panose="02020600040205080304" pitchFamily="18" charset="-128"/>
                          <a:ea typeface="ＭＳ Ｐ明朝" panose="02020600040205080304" pitchFamily="18" charset="-128"/>
                          <a:cs typeface="Meiryo UI" panose="020B0604030504040204" pitchFamily="50" charset="-128"/>
                        </a:rPr>
                        <a:t>2.6</a:t>
                      </a:r>
                      <a:r>
                        <a:rPr kumimoji="1" lang="ja-JP" altLang="en-US" sz="900" b="0" i="0" u="none" strike="noStrike" kern="100" cap="none" spc="0" normalizeH="0" baseline="0" noProof="0" dirty="0" smtClean="0">
                          <a:ln>
                            <a:noFill/>
                          </a:ln>
                          <a:solidFill>
                            <a:schemeClr val="tx1"/>
                          </a:solidFill>
                          <a:effectLst/>
                          <a:uLnTx/>
                          <a:uFillTx/>
                          <a:latin typeface="ＭＳ Ｐ明朝" panose="02020600040205080304" pitchFamily="18" charset="-128"/>
                          <a:ea typeface="ＭＳ Ｐ明朝" panose="02020600040205080304" pitchFamily="18" charset="-128"/>
                          <a:cs typeface="Meiryo UI" panose="020B0604030504040204" pitchFamily="50" charset="-128"/>
                        </a:rPr>
                        <a:t>億円。他に延滞金等</a:t>
                      </a:r>
                      <a:r>
                        <a:rPr kumimoji="1" lang="en-US" altLang="ja-JP" sz="900" b="0" i="0" u="none" strike="noStrike" kern="100" cap="none" spc="0" normalizeH="0" baseline="0" noProof="0" dirty="0" smtClean="0">
                          <a:ln>
                            <a:noFill/>
                          </a:ln>
                          <a:solidFill>
                            <a:schemeClr val="tx1"/>
                          </a:solidFill>
                          <a:effectLst/>
                          <a:uLnTx/>
                          <a:uFillTx/>
                          <a:latin typeface="ＭＳ Ｐ明朝" panose="02020600040205080304" pitchFamily="18" charset="-128"/>
                          <a:ea typeface="ＭＳ Ｐ明朝" panose="02020600040205080304" pitchFamily="18" charset="-128"/>
                          <a:cs typeface="Meiryo UI" panose="020B0604030504040204" pitchFamily="50" charset="-128"/>
                        </a:rPr>
                        <a:t>4</a:t>
                      </a:r>
                      <a:r>
                        <a:rPr kumimoji="1" lang="ja-JP" altLang="en-US" sz="900" b="0" i="0" u="none" strike="noStrike" kern="100" cap="none" spc="0" normalizeH="0" baseline="0" noProof="0" dirty="0" smtClean="0">
                          <a:ln>
                            <a:noFill/>
                          </a:ln>
                          <a:solidFill>
                            <a:schemeClr val="tx1"/>
                          </a:solidFill>
                          <a:effectLst/>
                          <a:uLnTx/>
                          <a:uFillTx/>
                          <a:latin typeface="ＭＳ Ｐ明朝" panose="02020600040205080304" pitchFamily="18" charset="-128"/>
                          <a:ea typeface="ＭＳ Ｐ明朝" panose="02020600040205080304" pitchFamily="18" charset="-128"/>
                          <a:cs typeface="Meiryo UI" panose="020B0604030504040204" pitchFamily="50" charset="-128"/>
                        </a:rPr>
                        <a:t>千万円の収入を確保</a:t>
                      </a:r>
                      <a:endParaRPr kumimoji="1" lang="en-US" altLang="ja-JP" sz="900" b="0" i="0" u="none" strike="noStrike" kern="100" cap="none" spc="0" normalizeH="0" baseline="0" noProof="0" dirty="0" smtClean="0">
                        <a:ln>
                          <a:noFill/>
                        </a:ln>
                        <a:solidFill>
                          <a:schemeClr val="tx1"/>
                        </a:solidFill>
                        <a:effectLst/>
                        <a:uLnTx/>
                        <a:uFillTx/>
                        <a:latin typeface="ＭＳ Ｐ明朝" panose="02020600040205080304" pitchFamily="18" charset="-128"/>
                        <a:ea typeface="ＭＳ Ｐ明朝" panose="02020600040205080304" pitchFamily="18" charset="-128"/>
                        <a:cs typeface="Meiryo UI" panose="020B0604030504040204" pitchFamily="50" charset="-128"/>
                      </a:endParaRPr>
                    </a:p>
                    <a:p>
                      <a:pPr marL="72000" marR="0" lvl="0" indent="-457200" algn="l" defTabSz="914400" rtl="0" eaLnBrk="1" fontAlgn="auto" latinLnBrk="0" hangingPunct="1">
                        <a:lnSpc>
                          <a:spcPct val="100000"/>
                        </a:lnSpc>
                        <a:spcBef>
                          <a:spcPts val="0"/>
                        </a:spcBef>
                        <a:spcAft>
                          <a:spcPts val="0"/>
                        </a:spcAft>
                        <a:buClrTx/>
                        <a:buSzTx/>
                        <a:buFontTx/>
                        <a:buNone/>
                        <a:tabLst/>
                        <a:defRPr/>
                      </a:pPr>
                      <a:r>
                        <a:rPr kumimoji="1" lang="ja-JP" altLang="en-US" sz="900" b="0" i="0" u="none" strike="noStrike" kern="100" cap="none" spc="0" normalizeH="0" baseline="0" noProof="0" dirty="0" smtClean="0">
                          <a:ln>
                            <a:noFill/>
                          </a:ln>
                          <a:solidFill>
                            <a:schemeClr val="tx1"/>
                          </a:solidFill>
                          <a:effectLst/>
                          <a:uLnTx/>
                          <a:uFillTx/>
                          <a:latin typeface="ＭＳ Ｐ明朝" panose="02020600040205080304" pitchFamily="18" charset="-128"/>
                          <a:ea typeface="ＭＳ Ｐ明朝" panose="02020600040205080304" pitchFamily="18" charset="-128"/>
                          <a:cs typeface="Meiryo UI" panose="020B0604030504040204" pitchFamily="50" charset="-128"/>
                        </a:rPr>
                        <a:t>②効果額（府・市町合計）本税で</a:t>
                      </a:r>
                      <a:r>
                        <a:rPr kumimoji="1" lang="en-US" altLang="ja-JP" sz="900" b="0" i="0" u="none" strike="noStrike" kern="100" cap="none" spc="0" normalizeH="0" baseline="0" noProof="0" dirty="0" smtClean="0">
                          <a:ln>
                            <a:noFill/>
                          </a:ln>
                          <a:solidFill>
                            <a:schemeClr val="tx1"/>
                          </a:solidFill>
                          <a:effectLst/>
                          <a:uLnTx/>
                          <a:uFillTx/>
                          <a:latin typeface="ＭＳ Ｐ明朝" panose="02020600040205080304" pitchFamily="18" charset="-128"/>
                          <a:ea typeface="ＭＳ Ｐ明朝" panose="02020600040205080304" pitchFamily="18" charset="-128"/>
                          <a:cs typeface="Meiryo UI" panose="020B0604030504040204" pitchFamily="50" charset="-128"/>
                        </a:rPr>
                        <a:t>11</a:t>
                      </a:r>
                      <a:r>
                        <a:rPr kumimoji="1" lang="ja-JP" altLang="en-US" sz="900" b="0" i="0" u="none" strike="noStrike" kern="100" cap="none" spc="0" normalizeH="0" baseline="0" noProof="0" dirty="0" smtClean="0">
                          <a:ln>
                            <a:noFill/>
                          </a:ln>
                          <a:solidFill>
                            <a:schemeClr val="tx1"/>
                          </a:solidFill>
                          <a:effectLst/>
                          <a:uLnTx/>
                          <a:uFillTx/>
                          <a:latin typeface="ＭＳ Ｐ明朝" panose="02020600040205080304" pitchFamily="18" charset="-128"/>
                          <a:ea typeface="ＭＳ Ｐ明朝" panose="02020600040205080304" pitchFamily="18" charset="-128"/>
                          <a:cs typeface="Meiryo UI" panose="020B0604030504040204" pitchFamily="50" charset="-128"/>
                        </a:rPr>
                        <a:t>億４千万円。他に延滞金等</a:t>
                      </a:r>
                      <a:r>
                        <a:rPr kumimoji="1" lang="en-US" altLang="ja-JP" sz="900" b="0" i="0" u="none" strike="noStrike" kern="100" cap="none" spc="0" normalizeH="0" baseline="0" noProof="0" dirty="0" smtClean="0">
                          <a:ln>
                            <a:noFill/>
                          </a:ln>
                          <a:solidFill>
                            <a:schemeClr val="tx1"/>
                          </a:solidFill>
                          <a:effectLst/>
                          <a:uLnTx/>
                          <a:uFillTx/>
                          <a:latin typeface="ＭＳ Ｐ明朝" panose="02020600040205080304" pitchFamily="18" charset="-128"/>
                          <a:ea typeface="ＭＳ Ｐ明朝" panose="02020600040205080304" pitchFamily="18" charset="-128"/>
                          <a:cs typeface="Meiryo UI" panose="020B0604030504040204" pitchFamily="50" charset="-128"/>
                        </a:rPr>
                        <a:t>1</a:t>
                      </a:r>
                      <a:r>
                        <a:rPr kumimoji="1" lang="ja-JP" altLang="en-US" sz="900" b="0" i="0" u="none" strike="noStrike" kern="100" cap="none" spc="0" normalizeH="0" baseline="0" noProof="0" dirty="0" smtClean="0">
                          <a:ln>
                            <a:noFill/>
                          </a:ln>
                          <a:solidFill>
                            <a:schemeClr val="tx1"/>
                          </a:solidFill>
                          <a:effectLst/>
                          <a:uLnTx/>
                          <a:uFillTx/>
                          <a:latin typeface="ＭＳ Ｐ明朝" panose="02020600040205080304" pitchFamily="18" charset="-128"/>
                          <a:ea typeface="ＭＳ Ｐ明朝" panose="02020600040205080304" pitchFamily="18" charset="-128"/>
                          <a:cs typeface="Meiryo UI" panose="020B0604030504040204" pitchFamily="50" charset="-128"/>
                        </a:rPr>
                        <a:t>億</a:t>
                      </a:r>
                      <a:r>
                        <a:rPr kumimoji="1" lang="en-US" altLang="ja-JP" sz="900" b="0" i="0" u="none" strike="noStrike" kern="100" cap="none" spc="0" normalizeH="0" baseline="0" noProof="0" dirty="0" smtClean="0">
                          <a:ln>
                            <a:noFill/>
                          </a:ln>
                          <a:solidFill>
                            <a:schemeClr val="tx1"/>
                          </a:solidFill>
                          <a:effectLst/>
                          <a:uLnTx/>
                          <a:uFillTx/>
                          <a:latin typeface="ＭＳ Ｐ明朝" panose="02020600040205080304" pitchFamily="18" charset="-128"/>
                          <a:ea typeface="ＭＳ Ｐ明朝" panose="02020600040205080304" pitchFamily="18" charset="-128"/>
                          <a:cs typeface="Meiryo UI" panose="020B0604030504040204" pitchFamily="50" charset="-128"/>
                        </a:rPr>
                        <a:t>6</a:t>
                      </a:r>
                      <a:r>
                        <a:rPr kumimoji="1" lang="ja-JP" altLang="en-US" sz="900" b="0" i="0" u="none" strike="noStrike" kern="100" cap="none" spc="0" normalizeH="0" baseline="0" noProof="0" dirty="0" smtClean="0">
                          <a:ln>
                            <a:noFill/>
                          </a:ln>
                          <a:solidFill>
                            <a:schemeClr val="tx1"/>
                          </a:solidFill>
                          <a:effectLst/>
                          <a:uLnTx/>
                          <a:uFillTx/>
                          <a:latin typeface="ＭＳ Ｐ明朝" panose="02020600040205080304" pitchFamily="18" charset="-128"/>
                          <a:ea typeface="ＭＳ Ｐ明朝" panose="02020600040205080304" pitchFamily="18" charset="-128"/>
                          <a:cs typeface="Meiryo UI" panose="020B0604030504040204" pitchFamily="50" charset="-128"/>
                        </a:rPr>
                        <a:t>千万円の収入を確保</a:t>
                      </a:r>
                      <a:endParaRPr lang="ja-JP" sz="900" b="0" u="none"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r>
                        <a:rPr lang="en-US" sz="9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a:t>
                      </a:r>
                      <a:endParaRPr lang="ja-JP" sz="9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r>
                        <a:rPr lang="en-US" sz="9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a:t>
                      </a:r>
                      <a:endParaRPr lang="ja-JP" sz="9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35720" marR="35720" marT="23954" marB="23954">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72000" indent="-457200" algn="l">
                        <a:lnSpc>
                          <a:spcPct val="100000"/>
                        </a:lnSpc>
                        <a:spcAft>
                          <a:spcPts val="0"/>
                        </a:spcAft>
                      </a:pPr>
                      <a:endParaRPr lang="en-US"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endParaRPr lang="en-US"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r>
                        <a:rPr lang="ja-JP" altLang="en-US"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・同機構の運営</a:t>
                      </a:r>
                      <a:endParaRPr lang="ja-JP" sz="9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r>
                        <a:rPr lang="en-US" sz="9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a:t>
                      </a:r>
                      <a:endParaRPr lang="ja-JP" sz="9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r>
                        <a:rPr lang="en-US" sz="9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a:t>
                      </a:r>
                      <a:endParaRPr lang="ja-JP" sz="9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r>
                        <a:rPr lang="en-US" sz="9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a:t>
                      </a:r>
                      <a:endParaRPr lang="ja-JP" sz="9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r>
                        <a:rPr lang="en-US" sz="9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a:t>
                      </a:r>
                      <a:endParaRPr lang="ja-JP" sz="9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r>
                        <a:rPr lang="en-US" sz="9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a:t>
                      </a:r>
                      <a:endParaRPr lang="ja-JP" sz="9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r>
                        <a:rPr lang="en-US" sz="9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a:t>
                      </a:r>
                      <a:endParaRPr lang="ja-JP" sz="9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r>
                        <a:rPr lang="en-US" sz="9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a:t>
                      </a:r>
                      <a:endParaRPr lang="ja-JP" sz="9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r>
                        <a:rPr lang="en-US" sz="9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a:t>
                      </a:r>
                      <a:endParaRPr lang="ja-JP" sz="9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r>
                        <a:rPr lang="en-US" sz="9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a:t>
                      </a:r>
                      <a:endParaRPr lang="ja-JP" sz="9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r>
                        <a:rPr lang="en-US" sz="9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a:t>
                      </a:r>
                      <a:endParaRPr lang="ja-JP" sz="9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r>
                        <a:rPr lang="en-US" sz="9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a:t>
                      </a:r>
                      <a:endParaRPr lang="ja-JP" sz="9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r>
                        <a:rPr lang="en-US" sz="9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a:t>
                      </a:r>
                      <a:endParaRPr lang="ja-JP" sz="9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r>
                        <a:rPr lang="en-US" sz="9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a:t>
                      </a:r>
                      <a:endParaRPr lang="ja-JP" sz="9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r>
                        <a:rPr lang="en-US" sz="9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a:t>
                      </a:r>
                      <a:endParaRPr lang="ja-JP" sz="9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r>
                        <a:rPr lang="en-US" sz="900" kern="100" dirty="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rPr>
                        <a:t> </a:t>
                      </a:r>
                      <a:r>
                        <a:rPr lang="ja-JP" altLang="en-US" sz="900" kern="1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rPr>
                        <a:t>⇒</a:t>
                      </a:r>
                      <a:endParaRPr lang="ja-JP" sz="900" kern="100" dirty="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endParaRPr>
                    </a:p>
                    <a:p>
                      <a:pPr marL="72000" indent="-457200" algn="l">
                        <a:lnSpc>
                          <a:spcPct val="100000"/>
                        </a:lnSpc>
                        <a:spcAft>
                          <a:spcPts val="0"/>
                        </a:spcAft>
                      </a:pPr>
                      <a:r>
                        <a:rPr lang="en-US" sz="900" kern="100" dirty="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rPr>
                        <a:t> </a:t>
                      </a:r>
                      <a:r>
                        <a:rPr lang="ja-JP" altLang="en-US" sz="900" b="0" u="none" kern="1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rPr>
                        <a:t>≪取組実績≫</a:t>
                      </a:r>
                    </a:p>
                    <a:p>
                      <a:pPr marL="72000" indent="-457200" algn="l">
                        <a:lnSpc>
                          <a:spcPct val="100000"/>
                        </a:lnSpc>
                        <a:spcAft>
                          <a:spcPts val="0"/>
                        </a:spcAft>
                      </a:pPr>
                      <a:r>
                        <a:rPr lang="ja-JP" altLang="en-US" sz="900" b="0" u="none" kern="1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rPr>
                        <a:t>・引継件数</a:t>
                      </a:r>
                      <a:r>
                        <a:rPr lang="en-US" altLang="ja-JP" sz="900" b="0" u="none" kern="1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rPr>
                        <a:t>3,817</a:t>
                      </a:r>
                      <a:r>
                        <a:rPr lang="ja-JP" altLang="en-US" sz="900" b="0" u="none" kern="1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rPr>
                        <a:t>件、引継税額</a:t>
                      </a:r>
                      <a:r>
                        <a:rPr lang="en-US" altLang="ja-JP" sz="900" b="0" u="none" kern="1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rPr>
                        <a:t>32.7</a:t>
                      </a:r>
                      <a:r>
                        <a:rPr lang="ja-JP" altLang="en-US" sz="900" b="0" u="none" kern="1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rPr>
                        <a:t>億円（前年比▲</a:t>
                      </a:r>
                      <a:r>
                        <a:rPr lang="en-US" altLang="ja-JP" sz="900" b="0" u="none" kern="1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rPr>
                        <a:t>3</a:t>
                      </a:r>
                      <a:r>
                        <a:rPr lang="ja-JP" altLang="en-US" sz="900" b="0" u="none" kern="1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rPr>
                        <a:t>％）</a:t>
                      </a:r>
                    </a:p>
                    <a:p>
                      <a:pPr marL="72000" indent="-457200" algn="l">
                        <a:lnSpc>
                          <a:spcPct val="100000"/>
                        </a:lnSpc>
                        <a:spcAft>
                          <a:spcPts val="0"/>
                        </a:spcAft>
                      </a:pPr>
                      <a:r>
                        <a:rPr lang="ja-JP" altLang="en-US" sz="900" b="0" u="none" kern="1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rPr>
                        <a:t>・効果額については、前年度以上を確保できる見込み</a:t>
                      </a:r>
                      <a:endParaRPr lang="ja-JP" sz="900" b="0" u="none" kern="100" dirty="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endParaRPr>
                    </a:p>
                    <a:p>
                      <a:pPr marL="72000" indent="-457200" algn="l">
                        <a:lnSpc>
                          <a:spcPct val="100000"/>
                        </a:lnSpc>
                        <a:spcAft>
                          <a:spcPts val="0"/>
                        </a:spcAft>
                      </a:pPr>
                      <a:r>
                        <a:rPr lang="en-US" sz="900" b="0" u="none" kern="100" dirty="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rPr>
                        <a:t> </a:t>
                      </a:r>
                      <a:endParaRPr lang="ja-JP" sz="900" b="0" u="none" kern="100" dirty="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endParaRPr>
                    </a:p>
                  </a:txBody>
                  <a:tcPr marL="35720" marR="35720" marT="23954" marB="23954">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72000" indent="-457200" algn="l">
                        <a:lnSpc>
                          <a:spcPct val="100000"/>
                        </a:lnSpc>
                        <a:spcAft>
                          <a:spcPts val="0"/>
                        </a:spcAft>
                      </a:pPr>
                      <a:r>
                        <a:rPr lang="en-US" sz="9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a:t>
                      </a:r>
                      <a:endParaRPr lang="ja-JP" sz="9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35720" marR="35720" marT="23954" marB="23954">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ja-JP"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平成</a:t>
                      </a:r>
                      <a:r>
                        <a:rPr lang="en-US"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30</a:t>
                      </a:r>
                      <a:r>
                        <a:rPr lang="ja-JP"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年度以降の取組内容等は事業実績を踏まえ平成</a:t>
                      </a:r>
                      <a:r>
                        <a:rPr lang="en-US"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29</a:t>
                      </a:r>
                      <a:r>
                        <a:rPr lang="ja-JP"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年度中に参加団体と協議</a:t>
                      </a:r>
                    </a:p>
                    <a:p>
                      <a:pPr algn="just">
                        <a:lnSpc>
                          <a:spcPct val="100000"/>
                        </a:lnSpc>
                        <a:spcAft>
                          <a:spcPts val="0"/>
                        </a:spcAft>
                      </a:pPr>
                      <a:endParaRPr lang="ja-JP" sz="9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35720" marR="35720" marT="23954" marB="23954"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2"/>
                  </a:ext>
                </a:extLst>
              </a:tr>
            </a:tbl>
          </a:graphicData>
        </a:graphic>
      </p:graphicFrame>
      <p:sp>
        <p:nvSpPr>
          <p:cNvPr id="19" name="右矢印 18"/>
          <p:cNvSpPr/>
          <p:nvPr/>
        </p:nvSpPr>
        <p:spPr>
          <a:xfrm>
            <a:off x="5436096" y="1774065"/>
            <a:ext cx="2520280" cy="216024"/>
          </a:xfrm>
          <a:prstGeom prst="rightArrow">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ja-JP" altLang="en-US">
              <a:solidFill>
                <a:prstClr val="black"/>
              </a:solidFill>
            </a:endParaRPr>
          </a:p>
        </p:txBody>
      </p:sp>
      <p:sp>
        <p:nvSpPr>
          <p:cNvPr id="12" name="正方形/長方形 11"/>
          <p:cNvSpPr/>
          <p:nvPr/>
        </p:nvSpPr>
        <p:spPr>
          <a:xfrm>
            <a:off x="8432528" y="6489340"/>
            <a:ext cx="648072" cy="317860"/>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en-US" altLang="ja-JP" dirty="0" smtClean="0">
                <a:solidFill>
                  <a:prstClr val="black"/>
                </a:solidFill>
              </a:rPr>
              <a:t>7</a:t>
            </a:r>
            <a:endParaRPr lang="ja-JP" altLang="en-US" dirty="0">
              <a:solidFill>
                <a:prstClr val="black"/>
              </a:solidFill>
            </a:endParaRPr>
          </a:p>
        </p:txBody>
      </p:sp>
    </p:spTree>
    <p:extLst>
      <p:ext uri="{BB962C8B-B14F-4D97-AF65-F5344CB8AC3E}">
        <p14:creationId xmlns:p14="http://schemas.microsoft.com/office/powerpoint/2010/main" val="292718946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 name="Rectangle 24"/>
          <p:cNvSpPr>
            <a:spLocks noChangeArrowheads="1"/>
          </p:cNvSpPr>
          <p:nvPr/>
        </p:nvSpPr>
        <p:spPr bwMode="auto">
          <a:xfrm>
            <a:off x="179512" y="764704"/>
            <a:ext cx="1962397"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fontAlgn="base">
              <a:spcBef>
                <a:spcPct val="0"/>
              </a:spcBef>
              <a:spcAft>
                <a:spcPct val="0"/>
              </a:spcAft>
            </a:pPr>
            <a:r>
              <a:rPr lang="ja-JP" altLang="ja-JP"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４．具体的な</a:t>
            </a:r>
            <a:r>
              <a:rPr lang="ja-JP" altLang="ja-JP" sz="12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改革の</a:t>
            </a:r>
            <a:r>
              <a:rPr lang="ja-JP" altLang="ja-JP"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取組み</a:t>
            </a:r>
            <a:endParaRPr lang="ja-JP" altLang="ja-JP"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cxnSp>
        <p:nvCxnSpPr>
          <p:cNvPr id="33" name="直線コネクタ 32"/>
          <p:cNvCxnSpPr/>
          <p:nvPr/>
        </p:nvCxnSpPr>
        <p:spPr>
          <a:xfrm>
            <a:off x="179512" y="620688"/>
            <a:ext cx="8784976" cy="0"/>
          </a:xfrm>
          <a:prstGeom prst="line">
            <a:avLst/>
          </a:prstGeom>
        </p:spPr>
        <p:style>
          <a:lnRef idx="3">
            <a:schemeClr val="accent1"/>
          </a:lnRef>
          <a:fillRef idx="0">
            <a:schemeClr val="accent1"/>
          </a:fillRef>
          <a:effectRef idx="2">
            <a:schemeClr val="accent1"/>
          </a:effectRef>
          <a:fontRef idx="minor">
            <a:schemeClr val="tx1"/>
          </a:fontRef>
        </p:style>
      </p:cxnSp>
      <p:sp>
        <p:nvSpPr>
          <p:cNvPr id="34" name="Rectangle 24"/>
          <p:cNvSpPr>
            <a:spLocks noChangeArrowheads="1"/>
          </p:cNvSpPr>
          <p:nvPr/>
        </p:nvSpPr>
        <p:spPr bwMode="auto">
          <a:xfrm>
            <a:off x="331912" y="980728"/>
            <a:ext cx="5189241"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fontAlgn="base">
              <a:spcBef>
                <a:spcPct val="0"/>
              </a:spcBef>
              <a:spcAft>
                <a:spcPct val="0"/>
              </a:spcAft>
            </a:pPr>
            <a:r>
              <a:rPr lang="ja-JP" altLang="en-US"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（２）総合力の発揮　①行政間連携　（</a:t>
            </a:r>
            <a:r>
              <a:rPr lang="en-US" altLang="ja-JP"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ⅳ</a:t>
            </a:r>
            <a:r>
              <a:rPr lang="ja-JP" altLang="en-US"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）市町村とのパートナーシップの強化</a:t>
            </a:r>
            <a:endParaRPr lang="ja-JP" altLang="ja-JP"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5" name="Rectangle 3"/>
          <p:cNvSpPr>
            <a:spLocks noChangeArrowheads="1"/>
          </p:cNvSpPr>
          <p:nvPr/>
        </p:nvSpPr>
        <p:spPr bwMode="auto">
          <a:xfrm>
            <a:off x="457200" y="2886075"/>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fontAlgn="base">
              <a:spcBef>
                <a:spcPct val="0"/>
              </a:spcBef>
              <a:spcAft>
                <a:spcPct val="0"/>
              </a:spcAft>
            </a:pPr>
            <a:endParaRPr lang="ja-JP" altLang="ja-JP">
              <a:solidFill>
                <a:prstClr val="black"/>
              </a:solidFill>
              <a:latin typeface="Arial" pitchFamily="34" charset="0"/>
              <a:cs typeface="ＭＳ Ｐゴシック" pitchFamily="50" charset="-128"/>
            </a:endParaRPr>
          </a:p>
        </p:txBody>
      </p:sp>
      <p:graphicFrame>
        <p:nvGraphicFramePr>
          <p:cNvPr id="16" name="表 15"/>
          <p:cNvGraphicFramePr>
            <a:graphicFrameLocks noGrp="1"/>
          </p:cNvGraphicFramePr>
          <p:nvPr>
            <p:extLst>
              <p:ext uri="{D42A27DB-BD31-4B8C-83A1-F6EECF244321}">
                <p14:modId xmlns:p14="http://schemas.microsoft.com/office/powerpoint/2010/main" val="2774065892"/>
              </p:ext>
            </p:extLst>
          </p:nvPr>
        </p:nvGraphicFramePr>
        <p:xfrm>
          <a:off x="322713" y="1296065"/>
          <a:ext cx="8389159" cy="5085263"/>
        </p:xfrm>
        <a:graphic>
          <a:graphicData uri="http://schemas.openxmlformats.org/drawingml/2006/table">
            <a:tbl>
              <a:tblPr firstRow="1" firstCol="1" bandRow="1" bandCol="1"/>
              <a:tblGrid>
                <a:gridCol w="1008927"/>
                <a:gridCol w="1728000"/>
                <a:gridCol w="648000"/>
                <a:gridCol w="2088232"/>
                <a:gridCol w="1188000"/>
                <a:gridCol w="1188000"/>
                <a:gridCol w="540000"/>
              </a:tblGrid>
              <a:tr h="157852">
                <a:tc rowSpan="2">
                  <a:txBody>
                    <a:bodyPr/>
                    <a:lstStyle/>
                    <a:p>
                      <a:pPr algn="ctr">
                        <a:lnSpc>
                          <a:spcPct val="100000"/>
                        </a:lnSpc>
                        <a:spcAft>
                          <a:spcPts val="0"/>
                        </a:spcAft>
                      </a:pPr>
                      <a:r>
                        <a:rPr lang="ja-JP" sz="900" b="1" kern="100" dirty="0">
                          <a:effectLst/>
                          <a:latin typeface="Meiryo UI" panose="020B0604030504040204" pitchFamily="50" charset="-128"/>
                          <a:ea typeface="Meiryo UI" panose="020B0604030504040204" pitchFamily="50" charset="-128"/>
                          <a:cs typeface="Meiryo UI" panose="020B0604030504040204" pitchFamily="50" charset="-128"/>
                        </a:rPr>
                        <a:t>項目名</a:t>
                      </a: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36660" marR="36660" marT="24584" marB="24584"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8CCE4"/>
                    </a:solidFill>
                  </a:tcPr>
                </a:tc>
                <a:tc rowSpan="2">
                  <a:txBody>
                    <a:bodyPr/>
                    <a:lstStyle/>
                    <a:p>
                      <a:pPr algn="ctr">
                        <a:lnSpc>
                          <a:spcPct val="100000"/>
                        </a:lnSpc>
                        <a:spcAft>
                          <a:spcPts val="0"/>
                        </a:spcAft>
                      </a:pPr>
                      <a:r>
                        <a:rPr lang="ja-JP" sz="900" b="1" kern="100" dirty="0">
                          <a:effectLst/>
                          <a:latin typeface="Meiryo UI" panose="020B0604030504040204" pitchFamily="50" charset="-128"/>
                          <a:ea typeface="Meiryo UI" panose="020B0604030504040204" pitchFamily="50" charset="-128"/>
                          <a:cs typeface="Meiryo UI" panose="020B0604030504040204" pitchFamily="50" charset="-128"/>
                        </a:rPr>
                        <a:t>取組内容</a:t>
                      </a: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36660" marR="36660" marT="24584" marB="24584"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8CCE4"/>
                    </a:solidFill>
                  </a:tcPr>
                </a:tc>
                <a:tc rowSpan="2">
                  <a:txBody>
                    <a:bodyPr/>
                    <a:lstStyle/>
                    <a:p>
                      <a:pPr algn="ctr">
                        <a:lnSpc>
                          <a:spcPct val="100000"/>
                        </a:lnSpc>
                        <a:spcAft>
                          <a:spcPts val="0"/>
                        </a:spcAft>
                      </a:pPr>
                      <a:r>
                        <a:rPr lang="ja-JP" sz="900" b="1" kern="100">
                          <a:effectLst/>
                          <a:latin typeface="Meiryo UI" panose="020B0604030504040204" pitchFamily="50" charset="-128"/>
                          <a:ea typeface="Meiryo UI" panose="020B0604030504040204" pitchFamily="50" charset="-128"/>
                          <a:cs typeface="Meiryo UI" panose="020B0604030504040204" pitchFamily="50" charset="-128"/>
                        </a:rPr>
                        <a:t>担当部局・室</a:t>
                      </a:r>
                      <a:endParaRPr lang="ja-JP" sz="900" kern="100">
                        <a:effectLst/>
                        <a:latin typeface="Meiryo UI" panose="020B0604030504040204" pitchFamily="50" charset="-128"/>
                        <a:ea typeface="Meiryo UI" panose="020B0604030504040204" pitchFamily="50" charset="-128"/>
                        <a:cs typeface="Meiryo UI" panose="020B0604030504040204" pitchFamily="50" charset="-128"/>
                      </a:endParaRPr>
                    </a:p>
                  </a:txBody>
                  <a:tcPr marL="36660" marR="36660" marT="24584" marB="24584"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8CCE4"/>
                    </a:solidFill>
                  </a:tcPr>
                </a:tc>
                <a:tc gridSpan="2">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ja-JP" altLang="en-US" sz="900" b="1" kern="100" dirty="0" smtClean="0">
                          <a:effectLst/>
                          <a:latin typeface="Meiryo UI" panose="020B0604030504040204" pitchFamily="50" charset="-128"/>
                          <a:ea typeface="Meiryo UI" panose="020B0604030504040204" pitchFamily="50" charset="-128"/>
                          <a:cs typeface="Meiryo UI" panose="020B0604030504040204" pitchFamily="50" charset="-128"/>
                        </a:rPr>
                        <a:t>取組み状況</a:t>
                      </a:r>
                      <a:endParaRPr lang="ja-JP" altLang="ja-JP" sz="900" b="1" kern="100" dirty="0" smtClean="0">
                        <a:effectLst/>
                        <a:latin typeface="Meiryo UI" panose="020B0604030504040204" pitchFamily="50" charset="-128"/>
                        <a:ea typeface="Meiryo UI" panose="020B0604030504040204" pitchFamily="50" charset="-128"/>
                        <a:cs typeface="Meiryo UI" panose="020B0604030504040204" pitchFamily="50" charset="-128"/>
                      </a:endParaRPr>
                    </a:p>
                  </a:txBody>
                  <a:tcPr marL="46188" marR="46188" marT="30973" marB="30973">
                    <a:lnL w="12700" cap="flat" cmpd="sng" algn="ctr">
                      <a:solidFill>
                        <a:srgbClr val="000000"/>
                      </a:solidFill>
                      <a:prstDash val="solid"/>
                      <a:round/>
                      <a:headEnd type="none" w="med" len="med"/>
                      <a:tailEnd type="none" w="med" len="med"/>
                    </a:lnL>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8CCE4"/>
                    </a:solidFill>
                  </a:tcPr>
                </a:tc>
                <a:tc hMerge="1">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ja-JP" altLang="ja-JP" sz="900" b="1" kern="100" dirty="0" smtClean="0">
                        <a:effectLst/>
                        <a:latin typeface="Meiryo UI" panose="020B0604030504040204" pitchFamily="50" charset="-128"/>
                        <a:ea typeface="Meiryo UI" panose="020B0604030504040204" pitchFamily="50" charset="-128"/>
                        <a:cs typeface="Meiryo UI" panose="020B0604030504040204" pitchFamily="50" charset="-128"/>
                      </a:endParaRPr>
                    </a:p>
                  </a:txBody>
                  <a:tcPr marL="46188" marR="46188" marT="30973" marB="30973">
                    <a:lnL w="12700" cap="flat" cmpd="sng" algn="ctr">
                      <a:solidFill>
                        <a:schemeClr val="tx1"/>
                      </a:solidFill>
                      <a:prstDash val="solid"/>
                      <a:round/>
                      <a:headEnd type="none" w="med" len="med"/>
                      <a:tailEnd type="none" w="med" len="med"/>
                    </a:lnL>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8CCE4"/>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ja-JP" altLang="en-US" sz="900" b="1" kern="100" dirty="0" smtClean="0">
                          <a:effectLst/>
                          <a:latin typeface="Meiryo UI" panose="020B0604030504040204" pitchFamily="50" charset="-128"/>
                          <a:ea typeface="Meiryo UI" panose="020B0604030504040204" pitchFamily="50" charset="-128"/>
                          <a:cs typeface="Meiryo UI" panose="020B0604030504040204" pitchFamily="50" charset="-128"/>
                        </a:rPr>
                        <a:t>今後の予定（工程）</a:t>
                      </a:r>
                      <a:endParaRPr lang="ja-JP" altLang="ja-JP" sz="900" b="1" kern="100" dirty="0" smtClean="0">
                        <a:effectLst/>
                        <a:latin typeface="Meiryo UI" panose="020B0604030504040204" pitchFamily="50" charset="-128"/>
                        <a:ea typeface="Meiryo UI" panose="020B0604030504040204" pitchFamily="50" charset="-128"/>
                        <a:cs typeface="Meiryo UI" panose="020B0604030504040204" pitchFamily="50" charset="-128"/>
                      </a:endParaRPr>
                    </a:p>
                  </a:txBody>
                  <a:tcPr marL="46188" marR="46188" marT="30973" marB="30973">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8CCE4"/>
                    </a:solidFill>
                  </a:tcPr>
                </a:tc>
                <a:tc rowSpan="2">
                  <a:txBody>
                    <a:bodyPr/>
                    <a:lstStyle/>
                    <a:p>
                      <a:pPr algn="ctr">
                        <a:lnSpc>
                          <a:spcPct val="100000"/>
                        </a:lnSpc>
                        <a:spcAft>
                          <a:spcPts val="0"/>
                        </a:spcAft>
                      </a:pPr>
                      <a:r>
                        <a:rPr lang="ja-JP" altLang="en-US" sz="900" b="1" kern="100" dirty="0" smtClean="0">
                          <a:effectLst/>
                          <a:latin typeface="Meiryo UI" panose="020B0604030504040204" pitchFamily="50" charset="-128"/>
                          <a:ea typeface="Meiryo UI" panose="020B0604030504040204" pitchFamily="50" charset="-128"/>
                          <a:cs typeface="Meiryo UI" panose="020B0604030504040204" pitchFamily="50" charset="-128"/>
                        </a:rPr>
                        <a:t>備考</a:t>
                      </a:r>
                      <a:endParaRPr lang="ja-JP" sz="900" b="1"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36660" marR="36660" marT="24584" marB="24584" anchor="ctr">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8CCE4"/>
                    </a:solidFill>
                  </a:tcPr>
                </a:tc>
              </a:tr>
              <a:tr h="178554">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a:txBody>
                    <a:bodyPr/>
                    <a:lstStyle/>
                    <a:p>
                      <a:pPr algn="ctr">
                        <a:lnSpc>
                          <a:spcPct val="100000"/>
                        </a:lnSpc>
                        <a:spcAft>
                          <a:spcPts val="0"/>
                        </a:spcAft>
                      </a:pPr>
                      <a:r>
                        <a:rPr lang="ja-JP" sz="900" kern="10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平成２７年度</a:t>
                      </a:r>
                      <a:endParaRPr lang="ja-JP" sz="900" kern="100">
                        <a:effectLst/>
                        <a:latin typeface="Meiryo UI" panose="020B0604030504040204" pitchFamily="50" charset="-128"/>
                        <a:ea typeface="Meiryo UI" panose="020B0604030504040204" pitchFamily="50" charset="-128"/>
                        <a:cs typeface="Meiryo UI" panose="020B0604030504040204" pitchFamily="50" charset="-128"/>
                      </a:endParaRPr>
                    </a:p>
                  </a:txBody>
                  <a:tcPr marL="36660" marR="36660" marT="24584" marB="24584"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BE5F1"/>
                    </a:solidFill>
                  </a:tcPr>
                </a:tc>
                <a:tc>
                  <a:txBody>
                    <a:bodyPr/>
                    <a:lstStyle/>
                    <a:p>
                      <a:pPr algn="ctr">
                        <a:lnSpc>
                          <a:spcPct val="100000"/>
                        </a:lnSpc>
                        <a:spcAft>
                          <a:spcPts val="0"/>
                        </a:spcAft>
                      </a:pPr>
                      <a:r>
                        <a:rPr lang="ja-JP" sz="900" kern="10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平成２８年度</a:t>
                      </a:r>
                      <a:endParaRPr lang="ja-JP" sz="900" kern="100">
                        <a:effectLst/>
                        <a:latin typeface="Meiryo UI" panose="020B0604030504040204" pitchFamily="50" charset="-128"/>
                        <a:ea typeface="Meiryo UI" panose="020B0604030504040204" pitchFamily="50" charset="-128"/>
                        <a:cs typeface="Meiryo UI" panose="020B0604030504040204" pitchFamily="50" charset="-128"/>
                      </a:endParaRPr>
                    </a:p>
                  </a:txBody>
                  <a:tcPr marL="36660" marR="36660" marT="24584" marB="24584"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BE5F1"/>
                    </a:solidFill>
                  </a:tcPr>
                </a:tc>
                <a:tc>
                  <a:txBody>
                    <a:bodyPr/>
                    <a:lstStyle/>
                    <a:p>
                      <a:pPr algn="ctr">
                        <a:lnSpc>
                          <a:spcPct val="100000"/>
                        </a:lnSpc>
                        <a:spcAft>
                          <a:spcPts val="0"/>
                        </a:spcAft>
                      </a:pPr>
                      <a:r>
                        <a:rPr lang="ja-JP" sz="900" kern="10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平成２９年度</a:t>
                      </a: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36660" marR="36660" marT="24584" marB="24584"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BE5F1"/>
                    </a:solidFill>
                  </a:tcPr>
                </a:tc>
                <a:tc vMerge="1">
                  <a:txBody>
                    <a:bodyPr/>
                    <a:lstStyle/>
                    <a:p>
                      <a:endParaRPr kumimoji="1" lang="ja-JP" altLang="en-US"/>
                    </a:p>
                  </a:txBody>
                  <a:tcPr/>
                </a:tc>
              </a:tr>
              <a:tr h="4699829">
                <a:tc>
                  <a:txBody>
                    <a:bodyPr/>
                    <a:lstStyle/>
                    <a:p>
                      <a:pPr algn="just">
                        <a:lnSpc>
                          <a:spcPct val="100000"/>
                        </a:lnSpc>
                        <a:spcAft>
                          <a:spcPts val="0"/>
                        </a:spcAft>
                      </a:pPr>
                      <a:r>
                        <a:rPr lang="ja-JP"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市町村とのパートナーシップ</a:t>
                      </a:r>
                      <a:r>
                        <a:rPr lang="ja-JP" altLang="en-US"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を</a:t>
                      </a:r>
                      <a:r>
                        <a:rPr lang="ja-JP"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強化</a:t>
                      </a:r>
                      <a:r>
                        <a:rPr lang="ja-JP" altLang="en-US"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する観点から、府と市町村の双方に効果があり、スケールメリットを活かせる連携を進める</a:t>
                      </a:r>
                      <a:endParaRPr lang="en-US"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algn="just">
                        <a:lnSpc>
                          <a:spcPct val="100000"/>
                        </a:lnSpc>
                        <a:spcAft>
                          <a:spcPts val="0"/>
                        </a:spcAft>
                      </a:pPr>
                      <a:r>
                        <a:rPr lang="ja-JP" altLang="en-US"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（本文</a:t>
                      </a:r>
                      <a:r>
                        <a:rPr lang="en-US"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P48</a:t>
                      </a:r>
                      <a:r>
                        <a:rPr lang="ja-JP" altLang="en-US"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a:t>
                      </a:r>
                      <a:endParaRPr lang="en-US"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36660" marR="36660" marT="24584" marB="24584"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0000"/>
                        </a:lnSpc>
                        <a:spcAft>
                          <a:spcPts val="0"/>
                        </a:spcAft>
                      </a:pPr>
                      <a:r>
                        <a:rPr lang="ja-JP" sz="9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【地域維持管理連携プラットフォームの構築】</a:t>
                      </a:r>
                    </a:p>
                    <a:p>
                      <a:pPr algn="just">
                        <a:lnSpc>
                          <a:spcPct val="100000"/>
                        </a:lnSpc>
                        <a:spcAft>
                          <a:spcPts val="0"/>
                        </a:spcAft>
                      </a:pPr>
                      <a:r>
                        <a:rPr lang="ja-JP" altLang="en-US"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a:t>
                      </a:r>
                      <a:r>
                        <a:rPr 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土木</a:t>
                      </a:r>
                      <a:r>
                        <a:rPr lang="ja-JP" sz="9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事務所の管内毎に市町村や土木工学系大学等と情報共有を行い、インフラの維持管理ノウハウの共有や研修を通じて、技術連携・人材育成を図り、各管理者が責任をもって都市基盤施設の維持管理を行うことを</a:t>
                      </a:r>
                      <a:r>
                        <a:rPr 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めざ</a:t>
                      </a:r>
                      <a:r>
                        <a:rPr lang="ja-JP" altLang="en-US"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しま</a:t>
                      </a:r>
                      <a:r>
                        <a:rPr 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す。</a:t>
                      </a:r>
                      <a:endParaRPr lang="en-US"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algn="just">
                        <a:lnSpc>
                          <a:spcPct val="100000"/>
                        </a:lnSpc>
                        <a:spcAft>
                          <a:spcPts val="0"/>
                        </a:spcAft>
                      </a:pPr>
                      <a:endParaRPr lang="en-US"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algn="just">
                        <a:lnSpc>
                          <a:spcPct val="100000"/>
                        </a:lnSpc>
                        <a:spcAft>
                          <a:spcPts val="0"/>
                        </a:spcAft>
                      </a:pPr>
                      <a:endParaRPr lang="en-US"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r>
                        <a:rPr lang="ja-JP" altLang="en-US"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a:t>
                      </a:r>
                      <a:r>
                        <a:rPr lang="ja-JP"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〔府と市町村〕</a:t>
                      </a:r>
                    </a:p>
                    <a:p>
                      <a:pPr marL="72000" indent="-457200" algn="l">
                        <a:lnSpc>
                          <a:spcPct val="100000"/>
                        </a:lnSpc>
                        <a:spcAft>
                          <a:spcPts val="0"/>
                        </a:spcAft>
                      </a:pPr>
                      <a:r>
                        <a:rPr lang="ja-JP" altLang="en-US"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a:t>
                      </a:r>
                      <a:r>
                        <a:rPr lang="ja-JP"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・地域により特性が異なるインフ</a:t>
                      </a:r>
                      <a:endParaRPr lang="en-US"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r>
                        <a:rPr lang="en-US"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a:t>
                      </a:r>
                      <a:r>
                        <a:rPr lang="ja-JP"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ラ維持管理に関する情報共有</a:t>
                      </a:r>
                      <a:endParaRPr lang="en-US"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r>
                        <a:rPr lang="en-US"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a:t>
                      </a:r>
                      <a:r>
                        <a:rPr lang="ja-JP"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・維持管理に関するノウハウの</a:t>
                      </a:r>
                      <a:endParaRPr lang="en-US"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r>
                        <a:rPr lang="en-US"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a:t>
                      </a:r>
                      <a:r>
                        <a:rPr lang="ja-JP"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共有や研修実施による人材</a:t>
                      </a:r>
                      <a:endParaRPr lang="en-US"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r>
                        <a:rPr lang="en-US"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a:t>
                      </a:r>
                      <a:r>
                        <a:rPr lang="ja-JP"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育成</a:t>
                      </a:r>
                    </a:p>
                    <a:p>
                      <a:pPr marL="72000" indent="-457200" algn="l">
                        <a:lnSpc>
                          <a:spcPct val="100000"/>
                        </a:lnSpc>
                        <a:spcAft>
                          <a:spcPts val="0"/>
                        </a:spcAft>
                      </a:pPr>
                      <a:r>
                        <a:rPr lang="en-US"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a:t>
                      </a:r>
                      <a:r>
                        <a:rPr lang="ja-JP"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・点検など維持管理業務の一</a:t>
                      </a:r>
                      <a:endParaRPr lang="en-US"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r>
                        <a:rPr lang="en-US"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a:t>
                      </a:r>
                      <a:r>
                        <a:rPr lang="ja-JP"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括発注の検討</a:t>
                      </a:r>
                      <a:endParaRPr lang="en-US"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endParaRPr lang="ja-JP"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r>
                        <a:rPr lang="en-US"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a:t>
                      </a:r>
                      <a:r>
                        <a:rPr lang="ja-JP"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〔行政と大学〕</a:t>
                      </a:r>
                    </a:p>
                    <a:p>
                      <a:pPr marL="72000" indent="-457200" algn="l">
                        <a:lnSpc>
                          <a:spcPct val="100000"/>
                        </a:lnSpc>
                        <a:spcAft>
                          <a:spcPts val="0"/>
                        </a:spcAft>
                      </a:pPr>
                      <a:r>
                        <a:rPr lang="en-US"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a:t>
                      </a:r>
                      <a:r>
                        <a:rPr lang="ja-JP"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・府、市町村に対する技術的</a:t>
                      </a:r>
                      <a:endParaRPr lang="en-US"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r>
                        <a:rPr lang="en-US"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a:t>
                      </a:r>
                      <a:r>
                        <a:rPr lang="ja-JP"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助言</a:t>
                      </a:r>
                    </a:p>
                    <a:p>
                      <a:pPr marL="72000" indent="-457200" algn="l">
                        <a:lnSpc>
                          <a:spcPct val="100000"/>
                        </a:lnSpc>
                        <a:spcAft>
                          <a:spcPts val="0"/>
                        </a:spcAft>
                      </a:pPr>
                      <a:r>
                        <a:rPr lang="en-US"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a:t>
                      </a:r>
                      <a:r>
                        <a:rPr lang="ja-JP"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・インフラ維持管理のフィールド</a:t>
                      </a:r>
                      <a:endParaRPr lang="en-US"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r>
                        <a:rPr lang="en-US"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a:t>
                      </a:r>
                      <a:r>
                        <a:rPr lang="ja-JP"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やデータを活用した維持管理</a:t>
                      </a:r>
                      <a:endParaRPr lang="en-US"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r>
                        <a:rPr lang="en-US"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a:t>
                      </a:r>
                      <a:r>
                        <a:rPr lang="ja-JP"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技術の共同研究</a:t>
                      </a:r>
                    </a:p>
                    <a:p>
                      <a:pPr algn="just">
                        <a:lnSpc>
                          <a:spcPct val="100000"/>
                        </a:lnSpc>
                        <a:spcAft>
                          <a:spcPts val="0"/>
                        </a:spcAft>
                      </a:pPr>
                      <a:endParaRPr lang="ja-JP" sz="9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36660" marR="36660" marT="24584" marB="24584"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0000"/>
                        </a:lnSpc>
                        <a:spcAft>
                          <a:spcPts val="0"/>
                        </a:spcAft>
                      </a:pPr>
                      <a:r>
                        <a:rPr lang="ja-JP" sz="9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都市整備部</a:t>
                      </a:r>
                    </a:p>
                    <a:p>
                      <a:pPr algn="just">
                        <a:lnSpc>
                          <a:spcPct val="100000"/>
                        </a:lnSpc>
                        <a:spcAft>
                          <a:spcPts val="0"/>
                        </a:spcAft>
                      </a:pPr>
                      <a:r>
                        <a:rPr lang="ja-JP" sz="9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事業管理室</a:t>
                      </a:r>
                    </a:p>
                  </a:txBody>
                  <a:tcPr marL="36660" marR="36660" marT="24584" marB="24584"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72000" indent="-457200" algn="l">
                        <a:lnSpc>
                          <a:spcPct val="100000"/>
                        </a:lnSpc>
                        <a:spcAft>
                          <a:spcPts val="0"/>
                        </a:spcAft>
                      </a:pPr>
                      <a:r>
                        <a:rPr lang="ja-JP" sz="9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・土木事務所毎に「プラットフォーム」を</a:t>
                      </a:r>
                      <a:r>
                        <a:rPr 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設置</a:t>
                      </a:r>
                      <a:r>
                        <a:rPr lang="en-US"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a:t>
                      </a:r>
                      <a:r>
                        <a:rPr lang="ja-JP" altLang="en-US"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済</a:t>
                      </a:r>
                      <a:r>
                        <a:rPr lang="en-US"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a:t>
                      </a:r>
                    </a:p>
                    <a:p>
                      <a:pPr marL="72000" indent="-457200" algn="l">
                        <a:lnSpc>
                          <a:spcPct val="100000"/>
                        </a:lnSpc>
                        <a:spcAft>
                          <a:spcPts val="0"/>
                        </a:spcAft>
                      </a:pPr>
                      <a:r>
                        <a:rPr lang="en-US" sz="9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a:t>
                      </a:r>
                      <a:endParaRPr lang="en-US"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r>
                        <a:rPr lang="en-US" sz="9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a:t>
                      </a:r>
                      <a:r>
                        <a:rPr lang="ja-JP"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【情報・ノウハウの共有、研修など人材育成】</a:t>
                      </a:r>
                    </a:p>
                    <a:p>
                      <a:pPr marL="72000" indent="-457200" algn="l">
                        <a:lnSpc>
                          <a:spcPct val="100000"/>
                        </a:lnSpc>
                        <a:spcAft>
                          <a:spcPts val="0"/>
                        </a:spcAft>
                      </a:pPr>
                      <a:r>
                        <a:rPr lang="ja-JP"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・都市基盤施設（道路・治水・下水道・港湾・公園）の維持管理に係る情報、ノウハウの共有</a:t>
                      </a:r>
                      <a:endParaRPr lang="en-US"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endParaRPr lang="en-US"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r>
                        <a:rPr lang="ja-JP" altLang="en-US" sz="900" kern="1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rPr>
                        <a:t>⇒・各管理者のインフラ点検結果や補修</a:t>
                      </a:r>
                      <a:endParaRPr lang="en-US" altLang="ja-JP" sz="900" kern="1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endParaRPr>
                    </a:p>
                    <a:p>
                      <a:pPr marL="72000" indent="-457200" algn="l">
                        <a:lnSpc>
                          <a:spcPct val="100000"/>
                        </a:lnSpc>
                        <a:spcAft>
                          <a:spcPts val="0"/>
                        </a:spcAft>
                      </a:pPr>
                      <a:r>
                        <a:rPr lang="ja-JP" altLang="en-US" sz="900" kern="100" baseline="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rPr>
                        <a:t>      </a:t>
                      </a:r>
                      <a:r>
                        <a:rPr lang="ja-JP" altLang="en-US" sz="900" kern="1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rPr>
                        <a:t>履歴等のデータを蓄積・活用するため</a:t>
                      </a:r>
                      <a:endParaRPr lang="en-US" altLang="ja-JP" sz="900" kern="1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endParaRPr>
                    </a:p>
                    <a:p>
                      <a:pPr marL="72000" indent="-457200" algn="l">
                        <a:lnSpc>
                          <a:spcPct val="100000"/>
                        </a:lnSpc>
                        <a:spcAft>
                          <a:spcPts val="0"/>
                        </a:spcAft>
                      </a:pPr>
                      <a:r>
                        <a:rPr lang="en-US" altLang="ja-JP" sz="900" kern="1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rPr>
                        <a:t>      </a:t>
                      </a:r>
                      <a:r>
                        <a:rPr lang="ja-JP" altLang="en-US" sz="900" kern="1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rPr>
                        <a:t>の維持管理データベースの基本設計</a:t>
                      </a:r>
                      <a:endParaRPr lang="en-US" altLang="ja-JP" sz="900" kern="1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endParaRPr>
                    </a:p>
                    <a:p>
                      <a:pPr marL="72000" indent="-457200" algn="l">
                        <a:lnSpc>
                          <a:spcPct val="100000"/>
                        </a:lnSpc>
                        <a:spcAft>
                          <a:spcPts val="0"/>
                        </a:spcAft>
                      </a:pPr>
                      <a:r>
                        <a:rPr lang="en-US" altLang="ja-JP" sz="900" kern="1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rPr>
                        <a:t>      </a:t>
                      </a:r>
                      <a:r>
                        <a:rPr lang="ja-JP" altLang="en-US" sz="900" kern="1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rPr>
                        <a:t>を実施</a:t>
                      </a:r>
                      <a:endParaRPr lang="en-US" altLang="ja-JP" sz="900" kern="1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endParaRPr>
                    </a:p>
                    <a:p>
                      <a:pPr marL="72000" indent="-457200" algn="l">
                        <a:lnSpc>
                          <a:spcPct val="100000"/>
                        </a:lnSpc>
                        <a:spcAft>
                          <a:spcPts val="0"/>
                        </a:spcAft>
                      </a:pPr>
                      <a:endParaRPr lang="ja-JP"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r>
                        <a:rPr lang="ja-JP"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・橋梁点検実地研修、街路樹管理研修、補修工事検査</a:t>
                      </a:r>
                      <a:r>
                        <a:rPr lang="ja-JP" altLang="en-US"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研修等</a:t>
                      </a:r>
                      <a:endParaRPr lang="en-US"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endParaRPr lang="en-US"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r>
                        <a:rPr lang="ja-JP" altLang="en-US" sz="900" kern="1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rPr>
                        <a:t>⇒・市町村や大学等と連携し、各プラット</a:t>
                      </a:r>
                      <a:endParaRPr lang="en-US" altLang="ja-JP" sz="900" kern="1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endParaRPr>
                    </a:p>
                    <a:p>
                      <a:pPr marL="72000" indent="-457200" algn="l">
                        <a:lnSpc>
                          <a:spcPct val="100000"/>
                        </a:lnSpc>
                        <a:spcAft>
                          <a:spcPts val="0"/>
                        </a:spcAft>
                      </a:pPr>
                      <a:r>
                        <a:rPr lang="en-US" altLang="ja-JP" sz="900" kern="1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rPr>
                        <a:t>     </a:t>
                      </a:r>
                      <a:r>
                        <a:rPr lang="ja-JP" altLang="en-US" sz="900" kern="1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rPr>
                        <a:t>フォームにおいて</a:t>
                      </a:r>
                      <a:r>
                        <a:rPr lang="ja-JP" altLang="ja-JP" sz="900" kern="1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rPr>
                        <a:t>橋梁点検実地</a:t>
                      </a:r>
                      <a:r>
                        <a:rPr lang="ja-JP" altLang="en-US" sz="900" kern="1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rPr>
                        <a:t>や</a:t>
                      </a:r>
                      <a:r>
                        <a:rPr lang="ja-JP" altLang="ja-JP" sz="900" kern="1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rPr>
                        <a:t>街</a:t>
                      </a:r>
                      <a:endParaRPr lang="en-US" altLang="ja-JP" sz="900" kern="1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endParaRPr>
                    </a:p>
                    <a:p>
                      <a:pPr marL="72000" indent="-457200" algn="l">
                        <a:lnSpc>
                          <a:spcPct val="100000"/>
                        </a:lnSpc>
                        <a:spcAft>
                          <a:spcPts val="0"/>
                        </a:spcAft>
                      </a:pPr>
                      <a:r>
                        <a:rPr lang="en-US" altLang="ja-JP" sz="900" kern="1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rPr>
                        <a:t>     </a:t>
                      </a:r>
                      <a:r>
                        <a:rPr lang="ja-JP" altLang="ja-JP" sz="900" kern="1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rPr>
                        <a:t>路樹管理研修</a:t>
                      </a:r>
                      <a:r>
                        <a:rPr lang="ja-JP" altLang="en-US" sz="900" kern="1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rPr>
                        <a:t>等を開催</a:t>
                      </a:r>
                      <a:endParaRPr lang="en-US" altLang="ja-JP" sz="900" kern="1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endParaRPr>
                    </a:p>
                    <a:p>
                      <a:pPr marL="72000" indent="-457200" algn="l">
                        <a:lnSpc>
                          <a:spcPct val="100000"/>
                        </a:lnSpc>
                        <a:spcAft>
                          <a:spcPts val="0"/>
                        </a:spcAft>
                      </a:pPr>
                      <a:r>
                        <a:rPr lang="en-US"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a:t>
                      </a:r>
                    </a:p>
                    <a:p>
                      <a:pPr marL="72000" indent="-457200" algn="l">
                        <a:lnSpc>
                          <a:spcPct val="100000"/>
                        </a:lnSpc>
                        <a:spcAft>
                          <a:spcPts val="0"/>
                        </a:spcAft>
                      </a:pPr>
                      <a:endParaRPr lang="ja-JP"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endParaRPr lang="en-US" altLang="ja-JP" sz="900" kern="12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marR="0" lvl="0" indent="-457200" algn="l" defTabSz="914400" rtl="0" eaLnBrk="1" fontAlgn="auto" latinLnBrk="0" hangingPunct="1">
                        <a:lnSpc>
                          <a:spcPct val="100000"/>
                        </a:lnSpc>
                        <a:spcBef>
                          <a:spcPts val="0"/>
                        </a:spcBef>
                        <a:spcAft>
                          <a:spcPts val="0"/>
                        </a:spcAft>
                        <a:buClrTx/>
                        <a:buSzTx/>
                        <a:buFontTx/>
                        <a:buNone/>
                        <a:tabLst/>
                        <a:defRPr/>
                      </a:pPr>
                      <a:r>
                        <a:rPr kumimoji="1" lang="ja-JP" altLang="ja-JP" sz="900" b="0" i="0" u="none" strike="noStrike" kern="1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【点検業務等の一括発注の検討】</a:t>
                      </a:r>
                    </a:p>
                    <a:p>
                      <a:pPr marL="72000" marR="0" lvl="0" indent="-457200" algn="l" defTabSz="914400" rtl="0" eaLnBrk="1" fontAlgn="auto" latinLnBrk="0" hangingPunct="1">
                        <a:lnSpc>
                          <a:spcPct val="100000"/>
                        </a:lnSpc>
                        <a:spcBef>
                          <a:spcPts val="0"/>
                        </a:spcBef>
                        <a:spcAft>
                          <a:spcPts val="0"/>
                        </a:spcAft>
                        <a:buClrTx/>
                        <a:buSzTx/>
                        <a:buFontTx/>
                        <a:buNone/>
                        <a:tabLst/>
                        <a:defRPr/>
                      </a:pPr>
                      <a:r>
                        <a:rPr kumimoji="1" lang="ja-JP" altLang="ja-JP" sz="900" b="0" i="0" u="none" strike="noStrike" kern="1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・スケールメリット等を活かした維持管理業務の地域一括発注のあり方を検討</a:t>
                      </a:r>
                      <a:endParaRPr kumimoji="1" lang="en-US" altLang="ja-JP" sz="900" b="0" i="0" u="none" strike="noStrike" kern="1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72000" marR="0" lvl="0" indent="-457200" algn="l" defTabSz="914400" rtl="0" eaLnBrk="1" fontAlgn="auto" latinLnBrk="0" hangingPunct="1">
                        <a:lnSpc>
                          <a:spcPct val="100000"/>
                        </a:lnSpc>
                        <a:spcBef>
                          <a:spcPts val="0"/>
                        </a:spcBef>
                        <a:spcAft>
                          <a:spcPts val="0"/>
                        </a:spcAft>
                        <a:buClrTx/>
                        <a:buSzTx/>
                        <a:buFontTx/>
                        <a:buNone/>
                        <a:tabLst/>
                        <a:defRPr/>
                      </a:pPr>
                      <a:endParaRPr kumimoji="1" lang="en-US" altLang="ja-JP" sz="900" b="0" i="0" u="none" strike="noStrike" kern="1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72000" marR="0" lvl="0" indent="-457200" algn="l" defTabSz="914400" rtl="0" eaLnBrk="1" fontAlgn="auto" latinLnBrk="0" hangingPunct="1">
                        <a:lnSpc>
                          <a:spcPct val="100000"/>
                        </a:lnSpc>
                        <a:spcBef>
                          <a:spcPts val="0"/>
                        </a:spcBef>
                        <a:spcAft>
                          <a:spcPts val="0"/>
                        </a:spcAft>
                        <a:buClrTx/>
                        <a:buSzTx/>
                        <a:buFontTx/>
                        <a:buNone/>
                        <a:tabLst/>
                        <a:defRPr/>
                      </a:pPr>
                      <a:r>
                        <a:rPr kumimoji="1" lang="ja-JP" altLang="en-US" sz="900" b="0" i="0" u="none" strike="noStrike" kern="1200" cap="none" spc="0" normalizeH="0" baseline="0" noProof="0" dirty="0" smtClean="0">
                          <a:ln>
                            <a:noFill/>
                          </a:ln>
                          <a:solidFill>
                            <a:schemeClr val="tx1"/>
                          </a:solidFill>
                          <a:effectLst/>
                          <a:uLnTx/>
                          <a:uFillTx/>
                          <a:latin typeface="ＭＳ Ｐ明朝" panose="02020600040205080304" pitchFamily="18" charset="-128"/>
                          <a:ea typeface="ＭＳ Ｐ明朝" panose="02020600040205080304" pitchFamily="18" charset="-128"/>
                          <a:cs typeface="Meiryo UI" panose="020B0604030504040204" pitchFamily="50" charset="-128"/>
                        </a:rPr>
                        <a:t>⇒・市町村の橋梁点検業務を、府都市</a:t>
                      </a:r>
                      <a:endParaRPr kumimoji="1" lang="en-US" altLang="ja-JP" sz="900" b="0" i="0" u="none" strike="noStrike" kern="1200" cap="none" spc="0" normalizeH="0" baseline="0" noProof="0" dirty="0" smtClean="0">
                        <a:ln>
                          <a:noFill/>
                        </a:ln>
                        <a:solidFill>
                          <a:schemeClr val="tx1"/>
                        </a:solidFill>
                        <a:effectLst/>
                        <a:uLnTx/>
                        <a:uFillTx/>
                        <a:latin typeface="ＭＳ Ｐ明朝" panose="02020600040205080304" pitchFamily="18" charset="-128"/>
                        <a:ea typeface="ＭＳ Ｐ明朝" panose="02020600040205080304" pitchFamily="18" charset="-128"/>
                        <a:cs typeface="Meiryo UI" panose="020B0604030504040204" pitchFamily="50" charset="-128"/>
                      </a:endParaRPr>
                    </a:p>
                    <a:p>
                      <a:pPr marL="72000" marR="0" lvl="0" indent="-457200" algn="l" defTabSz="914400" rtl="0" eaLnBrk="1" fontAlgn="auto" latinLnBrk="0" hangingPunct="1">
                        <a:lnSpc>
                          <a:spcPct val="100000"/>
                        </a:lnSpc>
                        <a:spcBef>
                          <a:spcPts val="0"/>
                        </a:spcBef>
                        <a:spcAft>
                          <a:spcPts val="0"/>
                        </a:spcAft>
                        <a:buClrTx/>
                        <a:buSzTx/>
                        <a:buFontTx/>
                        <a:buNone/>
                        <a:tabLst/>
                        <a:defRPr/>
                      </a:pPr>
                      <a:r>
                        <a:rPr kumimoji="1" lang="ja-JP" altLang="en-US" sz="900" b="0" i="0" u="none" strike="noStrike" kern="1200" cap="none" spc="0" normalizeH="0" baseline="0" noProof="0" dirty="0" smtClean="0">
                          <a:ln>
                            <a:noFill/>
                          </a:ln>
                          <a:solidFill>
                            <a:schemeClr val="tx1"/>
                          </a:solidFill>
                          <a:effectLst/>
                          <a:uLnTx/>
                          <a:uFillTx/>
                          <a:latin typeface="ＭＳ Ｐ明朝" panose="02020600040205080304" pitchFamily="18" charset="-128"/>
                          <a:ea typeface="ＭＳ Ｐ明朝" panose="02020600040205080304" pitchFamily="18" charset="-128"/>
                          <a:cs typeface="Meiryo UI" panose="020B0604030504040204" pitchFamily="50" charset="-128"/>
                        </a:rPr>
                        <a:t>　　整備推進センターを活用し、一括し</a:t>
                      </a:r>
                      <a:endParaRPr kumimoji="1" lang="en-US" altLang="ja-JP" sz="900" b="0" i="0" u="none" strike="noStrike" kern="1200" cap="none" spc="0" normalizeH="0" baseline="0" noProof="0" dirty="0" smtClean="0">
                        <a:ln>
                          <a:noFill/>
                        </a:ln>
                        <a:solidFill>
                          <a:schemeClr val="tx1"/>
                        </a:solidFill>
                        <a:effectLst/>
                        <a:uLnTx/>
                        <a:uFillTx/>
                        <a:latin typeface="ＭＳ Ｐ明朝" panose="02020600040205080304" pitchFamily="18" charset="-128"/>
                        <a:ea typeface="ＭＳ Ｐ明朝" panose="02020600040205080304" pitchFamily="18" charset="-128"/>
                        <a:cs typeface="Meiryo UI" panose="020B0604030504040204" pitchFamily="50" charset="-128"/>
                      </a:endParaRPr>
                    </a:p>
                    <a:p>
                      <a:pPr marL="72000" marR="0" lvl="0" indent="-457200" algn="l" defTabSz="914400" rtl="0" eaLnBrk="1" fontAlgn="auto" latinLnBrk="0" hangingPunct="1">
                        <a:lnSpc>
                          <a:spcPct val="100000"/>
                        </a:lnSpc>
                        <a:spcBef>
                          <a:spcPts val="0"/>
                        </a:spcBef>
                        <a:spcAft>
                          <a:spcPts val="0"/>
                        </a:spcAft>
                        <a:buClrTx/>
                        <a:buSzTx/>
                        <a:buFontTx/>
                        <a:buNone/>
                        <a:tabLst/>
                        <a:defRPr/>
                      </a:pPr>
                      <a:r>
                        <a:rPr kumimoji="1" lang="en-US" altLang="ja-JP" sz="900" b="0" i="0" u="none" strike="noStrike" kern="1200" cap="none" spc="0" normalizeH="0" baseline="0" noProof="0" dirty="0" smtClean="0">
                          <a:ln>
                            <a:noFill/>
                          </a:ln>
                          <a:solidFill>
                            <a:schemeClr val="tx1"/>
                          </a:solidFill>
                          <a:effectLst/>
                          <a:uLnTx/>
                          <a:uFillTx/>
                          <a:latin typeface="ＭＳ Ｐ明朝" panose="02020600040205080304" pitchFamily="18" charset="-128"/>
                          <a:ea typeface="ＭＳ Ｐ明朝" panose="02020600040205080304" pitchFamily="18" charset="-128"/>
                          <a:cs typeface="Meiryo UI" panose="020B0604030504040204" pitchFamily="50" charset="-128"/>
                        </a:rPr>
                        <a:t>     </a:t>
                      </a:r>
                      <a:r>
                        <a:rPr kumimoji="1" lang="ja-JP" altLang="en-US" sz="900" b="0" i="0" u="none" strike="noStrike" kern="1200" cap="none" spc="0" normalizeH="0" baseline="0" noProof="0" dirty="0" smtClean="0">
                          <a:ln>
                            <a:noFill/>
                          </a:ln>
                          <a:solidFill>
                            <a:schemeClr val="tx1"/>
                          </a:solidFill>
                          <a:effectLst/>
                          <a:uLnTx/>
                          <a:uFillTx/>
                          <a:latin typeface="ＭＳ Ｐ明朝" panose="02020600040205080304" pitchFamily="18" charset="-128"/>
                          <a:ea typeface="ＭＳ Ｐ明朝" panose="02020600040205080304" pitchFamily="18" charset="-128"/>
                          <a:cs typeface="Meiryo UI" panose="020B0604030504040204" pitchFamily="50" charset="-128"/>
                        </a:rPr>
                        <a:t>て発注支援するしくみを構築、実施</a:t>
                      </a:r>
                      <a:endParaRPr kumimoji="1" lang="en-US" altLang="ja-JP" sz="900" b="0" i="0" u="none" strike="noStrike" kern="1200" cap="none" spc="0" normalizeH="0" baseline="0" noProof="0" dirty="0" smtClean="0">
                        <a:ln>
                          <a:noFill/>
                        </a:ln>
                        <a:solidFill>
                          <a:schemeClr val="tx1"/>
                        </a:solidFill>
                        <a:effectLst/>
                        <a:uLnTx/>
                        <a:uFillTx/>
                        <a:latin typeface="ＭＳ Ｐ明朝" panose="02020600040205080304" pitchFamily="18" charset="-128"/>
                        <a:ea typeface="ＭＳ Ｐ明朝" panose="02020600040205080304" pitchFamily="18" charset="-128"/>
                        <a:cs typeface="Meiryo UI" panose="020B0604030504040204" pitchFamily="50" charset="-128"/>
                      </a:endParaRPr>
                    </a:p>
                    <a:p>
                      <a:pPr marL="72000" marR="0" lvl="0" indent="-457200" algn="l" defTabSz="914400" rtl="0" eaLnBrk="1" fontAlgn="auto" latinLnBrk="0" hangingPunct="1">
                        <a:lnSpc>
                          <a:spcPct val="100000"/>
                        </a:lnSpc>
                        <a:spcBef>
                          <a:spcPts val="0"/>
                        </a:spcBef>
                        <a:spcAft>
                          <a:spcPts val="0"/>
                        </a:spcAft>
                        <a:buClrTx/>
                        <a:buSzTx/>
                        <a:buFontTx/>
                        <a:buNone/>
                        <a:tabLst/>
                        <a:defRPr/>
                      </a:pPr>
                      <a:r>
                        <a:rPr kumimoji="1" lang="en-US" altLang="ja-JP" sz="900" b="0" i="0" u="none" strike="noStrike" kern="1200" cap="none" spc="0" normalizeH="0" baseline="0" noProof="0" dirty="0" smtClean="0">
                          <a:ln>
                            <a:noFill/>
                          </a:ln>
                          <a:solidFill>
                            <a:schemeClr val="tx1"/>
                          </a:solidFill>
                          <a:effectLst/>
                          <a:uLnTx/>
                          <a:uFillTx/>
                          <a:latin typeface="ＭＳ Ｐ明朝" panose="02020600040205080304" pitchFamily="18" charset="-128"/>
                          <a:ea typeface="ＭＳ Ｐ明朝" panose="02020600040205080304" pitchFamily="18" charset="-128"/>
                          <a:cs typeface="Meiryo UI" panose="020B0604030504040204" pitchFamily="50" charset="-128"/>
                        </a:rPr>
                        <a:t>     </a:t>
                      </a:r>
                      <a:r>
                        <a:rPr kumimoji="1" lang="ja-JP" altLang="en-US" sz="900" b="0" i="0" u="none" strike="noStrike" kern="1200" cap="none" spc="0" normalizeH="0" baseline="0" noProof="0" dirty="0" smtClean="0">
                          <a:ln>
                            <a:noFill/>
                          </a:ln>
                          <a:solidFill>
                            <a:schemeClr val="tx1"/>
                          </a:solidFill>
                          <a:effectLst/>
                          <a:uLnTx/>
                          <a:uFillTx/>
                          <a:latin typeface="ＭＳ Ｐ明朝" panose="02020600040205080304" pitchFamily="18" charset="-128"/>
                          <a:ea typeface="ＭＳ Ｐ明朝" panose="02020600040205080304" pitchFamily="18" charset="-128"/>
                          <a:cs typeface="Meiryo UI" panose="020B0604030504040204" pitchFamily="50" charset="-128"/>
                        </a:rPr>
                        <a:t>（</a:t>
                      </a:r>
                      <a:r>
                        <a:rPr kumimoji="1" lang="en-US" altLang="ja-JP" sz="900" b="0" i="0" u="none" strike="noStrike" kern="1200" cap="none" spc="0" normalizeH="0" baseline="0" noProof="0" dirty="0" smtClean="0">
                          <a:ln>
                            <a:noFill/>
                          </a:ln>
                          <a:solidFill>
                            <a:schemeClr val="tx1"/>
                          </a:solidFill>
                          <a:effectLst/>
                          <a:uLnTx/>
                          <a:uFillTx/>
                          <a:latin typeface="ＭＳ Ｐ明朝" panose="02020600040205080304" pitchFamily="18" charset="-128"/>
                          <a:ea typeface="ＭＳ Ｐ明朝" panose="02020600040205080304" pitchFamily="18" charset="-128"/>
                          <a:cs typeface="Meiryo UI" panose="020B0604030504040204" pitchFamily="50" charset="-128"/>
                        </a:rPr>
                        <a:t>4</a:t>
                      </a:r>
                      <a:r>
                        <a:rPr kumimoji="1" lang="ja-JP" altLang="en-US" sz="900" b="0" i="0" u="none" strike="noStrike" kern="1200" cap="none" spc="0" normalizeH="0" baseline="0" noProof="0" dirty="0" smtClean="0">
                          <a:ln>
                            <a:noFill/>
                          </a:ln>
                          <a:solidFill>
                            <a:schemeClr val="tx1"/>
                          </a:solidFill>
                          <a:effectLst/>
                          <a:uLnTx/>
                          <a:uFillTx/>
                          <a:latin typeface="ＭＳ Ｐ明朝" panose="02020600040205080304" pitchFamily="18" charset="-128"/>
                          <a:ea typeface="ＭＳ Ｐ明朝" panose="02020600040205080304" pitchFamily="18" charset="-128"/>
                          <a:cs typeface="Meiryo UI" panose="020B0604030504040204" pitchFamily="50" charset="-128"/>
                        </a:rPr>
                        <a:t>市町）</a:t>
                      </a:r>
                      <a:endParaRPr kumimoji="1" lang="en-US" altLang="ja-JP" sz="900" b="0" i="0" u="none" strike="noStrike" kern="1200" cap="none" spc="0" normalizeH="0" baseline="0" noProof="0" dirty="0" smtClean="0">
                        <a:ln>
                          <a:noFill/>
                        </a:ln>
                        <a:solidFill>
                          <a:schemeClr val="tx1"/>
                        </a:solidFill>
                        <a:effectLst/>
                        <a:uLnTx/>
                        <a:uFillTx/>
                        <a:latin typeface="ＭＳ Ｐ明朝" panose="02020600040205080304" pitchFamily="18" charset="-128"/>
                        <a:ea typeface="ＭＳ Ｐ明朝" panose="02020600040205080304" pitchFamily="18" charset="-128"/>
                        <a:cs typeface="Meiryo UI" panose="020B0604030504040204" pitchFamily="50" charset="-128"/>
                      </a:endParaRPr>
                    </a:p>
                    <a:p>
                      <a:pPr marL="72000" indent="-457200" algn="l">
                        <a:lnSpc>
                          <a:spcPct val="100000"/>
                        </a:lnSpc>
                        <a:spcAft>
                          <a:spcPts val="0"/>
                        </a:spcAft>
                      </a:pPr>
                      <a:endParaRPr lang="ja-JP" sz="9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36660" marR="36660" marT="24584" marB="24584">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72000" indent="-457200" algn="l">
                        <a:lnSpc>
                          <a:spcPct val="100000"/>
                        </a:lnSpc>
                        <a:spcAft>
                          <a:spcPts val="0"/>
                        </a:spcAft>
                      </a:pPr>
                      <a:endParaRPr lang="en-US"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endParaRPr lang="en-US"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endParaRPr lang="en-US"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endParaRPr lang="en-US"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endParaRPr lang="en-US"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endParaRPr lang="en-US"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endParaRPr lang="en-US"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endParaRPr lang="en-US"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endParaRPr lang="en-US"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r>
                        <a:rPr lang="ja-JP" altLang="en-US" sz="900" kern="1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rPr>
                        <a:t>⇒・維持管理データ </a:t>
                      </a:r>
                      <a:endParaRPr lang="en-US" altLang="ja-JP" sz="900" kern="1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endParaRPr>
                    </a:p>
                    <a:p>
                      <a:pPr marL="72000" indent="-457200" algn="l">
                        <a:lnSpc>
                          <a:spcPct val="100000"/>
                        </a:lnSpc>
                        <a:spcAft>
                          <a:spcPts val="0"/>
                        </a:spcAft>
                      </a:pPr>
                      <a:r>
                        <a:rPr lang="en-US" altLang="ja-JP" sz="900" kern="1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rPr>
                        <a:t>     </a:t>
                      </a:r>
                      <a:r>
                        <a:rPr lang="ja-JP" altLang="en-US" sz="900" kern="1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rPr>
                        <a:t>ベースシステムの </a:t>
                      </a:r>
                      <a:endParaRPr lang="en-US" altLang="ja-JP" sz="900" kern="1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endParaRPr>
                    </a:p>
                    <a:p>
                      <a:pPr marL="72000" indent="-457200" algn="l">
                        <a:lnSpc>
                          <a:spcPct val="100000"/>
                        </a:lnSpc>
                        <a:spcAft>
                          <a:spcPts val="0"/>
                        </a:spcAft>
                      </a:pPr>
                      <a:r>
                        <a:rPr lang="en-US" altLang="ja-JP" sz="900" kern="1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rPr>
                        <a:t>     </a:t>
                      </a:r>
                      <a:r>
                        <a:rPr lang="ja-JP" altLang="en-US" sz="900" kern="1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rPr>
                        <a:t>構築に着手</a:t>
                      </a:r>
                      <a:endParaRPr lang="en-US" altLang="ja-JP" sz="900" kern="1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endParaRPr>
                    </a:p>
                    <a:p>
                      <a:pPr marL="72000" indent="-457200" algn="l">
                        <a:lnSpc>
                          <a:spcPct val="100000"/>
                        </a:lnSpc>
                        <a:spcAft>
                          <a:spcPts val="0"/>
                        </a:spcAft>
                      </a:pPr>
                      <a:endParaRPr lang="en-US"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endParaRPr lang="en-US"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endParaRPr lang="en-US"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endParaRPr lang="en-US"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endParaRPr lang="en-US"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r>
                        <a:rPr lang="ja-JP" altLang="en-US" sz="900" kern="1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rPr>
                        <a:t>⇒・各地域ﾆｰｽﾞに応じ</a:t>
                      </a:r>
                      <a:endParaRPr lang="en-US" altLang="ja-JP" sz="900" kern="1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endParaRPr>
                    </a:p>
                    <a:p>
                      <a:pPr marL="72000" indent="-457200" algn="l">
                        <a:lnSpc>
                          <a:spcPct val="100000"/>
                        </a:lnSpc>
                        <a:spcAft>
                          <a:spcPts val="0"/>
                        </a:spcAft>
                      </a:pPr>
                      <a:r>
                        <a:rPr lang="en-US" altLang="ja-JP" sz="900" kern="1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rPr>
                        <a:t>     </a:t>
                      </a:r>
                      <a:r>
                        <a:rPr lang="ja-JP" altLang="en-US" sz="900" kern="1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rPr>
                        <a:t>た研修等を継続実</a:t>
                      </a:r>
                      <a:endParaRPr lang="en-US" altLang="ja-JP" sz="900" kern="1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endParaRPr>
                    </a:p>
                    <a:p>
                      <a:pPr marL="72000" indent="-457200" algn="l">
                        <a:lnSpc>
                          <a:spcPct val="100000"/>
                        </a:lnSpc>
                        <a:spcAft>
                          <a:spcPts val="0"/>
                        </a:spcAft>
                      </a:pPr>
                      <a:r>
                        <a:rPr lang="en-US" altLang="ja-JP" sz="900" kern="1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rPr>
                        <a:t>     </a:t>
                      </a:r>
                      <a:r>
                        <a:rPr lang="ja-JP" altLang="en-US" sz="900" kern="1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rPr>
                        <a:t>施</a:t>
                      </a:r>
                      <a:endParaRPr lang="en-US" altLang="ja-JP" sz="900" kern="1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endParaRPr>
                    </a:p>
                    <a:p>
                      <a:pPr marL="72000" indent="-457200" algn="l">
                        <a:lnSpc>
                          <a:spcPct val="100000"/>
                        </a:lnSpc>
                        <a:spcAft>
                          <a:spcPts val="0"/>
                        </a:spcAft>
                      </a:pPr>
                      <a:endParaRPr lang="en-US" altLang="ja-JP" sz="900" kern="1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endParaRPr>
                    </a:p>
                    <a:p>
                      <a:pPr marL="72000" indent="-457200" algn="l">
                        <a:lnSpc>
                          <a:spcPct val="100000"/>
                        </a:lnSpc>
                        <a:spcAft>
                          <a:spcPts val="0"/>
                        </a:spcAft>
                      </a:pPr>
                      <a:endParaRPr lang="en-US" altLang="ja-JP" sz="900" kern="1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endParaRPr>
                    </a:p>
                    <a:p>
                      <a:pPr marL="72000" indent="-457200" algn="l">
                        <a:lnSpc>
                          <a:spcPct val="100000"/>
                        </a:lnSpc>
                        <a:spcAft>
                          <a:spcPts val="0"/>
                        </a:spcAft>
                      </a:pPr>
                      <a:endParaRPr lang="en-US" altLang="ja-JP" sz="900" kern="1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endParaRPr>
                    </a:p>
                    <a:p>
                      <a:pPr marL="72000" indent="-457200" algn="l">
                        <a:lnSpc>
                          <a:spcPct val="100000"/>
                        </a:lnSpc>
                        <a:spcAft>
                          <a:spcPts val="0"/>
                        </a:spcAft>
                      </a:pPr>
                      <a:endParaRPr lang="en-US" altLang="ja-JP" sz="900" kern="1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endParaRPr>
                    </a:p>
                    <a:p>
                      <a:pPr marL="72000" indent="-457200" algn="l">
                        <a:lnSpc>
                          <a:spcPct val="100000"/>
                        </a:lnSpc>
                        <a:spcAft>
                          <a:spcPts val="0"/>
                        </a:spcAft>
                      </a:pPr>
                      <a:endParaRPr lang="en-US" altLang="ja-JP" sz="900" kern="1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endParaRPr>
                    </a:p>
                    <a:p>
                      <a:pPr marL="72000" indent="-457200" algn="l">
                        <a:lnSpc>
                          <a:spcPct val="100000"/>
                        </a:lnSpc>
                        <a:spcAft>
                          <a:spcPts val="0"/>
                        </a:spcAft>
                      </a:pPr>
                      <a:endParaRPr lang="en-US" altLang="ja-JP" sz="900" kern="1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endParaRPr>
                    </a:p>
                    <a:p>
                      <a:pPr marL="72000" indent="-457200" algn="l">
                        <a:lnSpc>
                          <a:spcPct val="100000"/>
                        </a:lnSpc>
                        <a:spcAft>
                          <a:spcPts val="0"/>
                        </a:spcAft>
                      </a:pPr>
                      <a:endParaRPr lang="en-US" altLang="ja-JP" sz="900" kern="1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endParaRPr>
                    </a:p>
                    <a:p>
                      <a:pPr marL="72000" marR="0" lvl="0" indent="-457200" algn="l" defTabSz="914400" rtl="0" eaLnBrk="1" fontAlgn="auto" latinLnBrk="0" hangingPunct="1">
                        <a:lnSpc>
                          <a:spcPct val="100000"/>
                        </a:lnSpc>
                        <a:spcBef>
                          <a:spcPts val="0"/>
                        </a:spcBef>
                        <a:spcAft>
                          <a:spcPts val="0"/>
                        </a:spcAft>
                        <a:buClrTx/>
                        <a:buSzTx/>
                        <a:buFontTx/>
                        <a:buNone/>
                        <a:tabLst/>
                        <a:defRPr/>
                      </a:pPr>
                      <a:r>
                        <a:rPr kumimoji="1" lang="ja-JP" altLang="en-US" sz="900" b="0" i="0" u="none" strike="noStrike" kern="100" cap="none" spc="0" normalizeH="0" baseline="0" noProof="0" dirty="0" smtClean="0">
                          <a:ln>
                            <a:noFill/>
                          </a:ln>
                          <a:solidFill>
                            <a:schemeClr val="tx1"/>
                          </a:solidFill>
                          <a:effectLst/>
                          <a:uLnTx/>
                          <a:uFillTx/>
                          <a:latin typeface="ＭＳ Ｐ明朝" panose="02020600040205080304" pitchFamily="18" charset="-128"/>
                          <a:ea typeface="ＭＳ Ｐ明朝" panose="02020600040205080304" pitchFamily="18" charset="-128"/>
                          <a:cs typeface="Meiryo UI" panose="020B0604030504040204" pitchFamily="50" charset="-128"/>
                        </a:rPr>
                        <a:t>⇒・他の市町村にも支</a:t>
                      </a:r>
                      <a:endParaRPr kumimoji="1" lang="en-US" altLang="ja-JP" sz="900" b="0" i="0" u="none" strike="noStrike" kern="100" cap="none" spc="0" normalizeH="0" baseline="0" noProof="0" dirty="0" smtClean="0">
                        <a:ln>
                          <a:noFill/>
                        </a:ln>
                        <a:solidFill>
                          <a:schemeClr val="tx1"/>
                        </a:solidFill>
                        <a:effectLst/>
                        <a:uLnTx/>
                        <a:uFillTx/>
                        <a:latin typeface="ＭＳ Ｐ明朝" panose="02020600040205080304" pitchFamily="18" charset="-128"/>
                        <a:ea typeface="ＭＳ Ｐ明朝" panose="02020600040205080304" pitchFamily="18" charset="-128"/>
                        <a:cs typeface="Meiryo UI" panose="020B0604030504040204" pitchFamily="50" charset="-128"/>
                      </a:endParaRPr>
                    </a:p>
                    <a:p>
                      <a:pPr marL="72000" marR="0" lvl="0" indent="-457200" algn="l" defTabSz="914400" rtl="0" eaLnBrk="1" fontAlgn="auto" latinLnBrk="0" hangingPunct="1">
                        <a:lnSpc>
                          <a:spcPct val="100000"/>
                        </a:lnSpc>
                        <a:spcBef>
                          <a:spcPts val="0"/>
                        </a:spcBef>
                        <a:spcAft>
                          <a:spcPts val="0"/>
                        </a:spcAft>
                        <a:buClrTx/>
                        <a:buSzTx/>
                        <a:buFontTx/>
                        <a:buNone/>
                        <a:tabLst/>
                        <a:defRPr/>
                      </a:pPr>
                      <a:r>
                        <a:rPr kumimoji="1" lang="en-US" altLang="ja-JP" sz="900" b="0" i="0" u="none" strike="noStrike" kern="100" cap="none" spc="0" normalizeH="0" baseline="0" noProof="0" dirty="0" smtClean="0">
                          <a:ln>
                            <a:noFill/>
                          </a:ln>
                          <a:solidFill>
                            <a:schemeClr val="tx1"/>
                          </a:solidFill>
                          <a:effectLst/>
                          <a:uLnTx/>
                          <a:uFillTx/>
                          <a:latin typeface="ＭＳ Ｐ明朝" panose="02020600040205080304" pitchFamily="18" charset="-128"/>
                          <a:ea typeface="ＭＳ Ｐ明朝" panose="02020600040205080304" pitchFamily="18" charset="-128"/>
                          <a:cs typeface="Meiryo UI" panose="020B0604030504040204" pitchFamily="50" charset="-128"/>
                        </a:rPr>
                        <a:t>     </a:t>
                      </a:r>
                      <a:r>
                        <a:rPr kumimoji="1" lang="ja-JP" altLang="en-US" sz="900" b="0" i="0" u="none" strike="noStrike" kern="100" cap="none" spc="0" normalizeH="0" baseline="0" noProof="0" dirty="0" smtClean="0">
                          <a:ln>
                            <a:noFill/>
                          </a:ln>
                          <a:solidFill>
                            <a:schemeClr val="tx1"/>
                          </a:solidFill>
                          <a:effectLst/>
                          <a:uLnTx/>
                          <a:uFillTx/>
                          <a:latin typeface="ＭＳ Ｐ明朝" panose="02020600040205080304" pitchFamily="18" charset="-128"/>
                          <a:ea typeface="ＭＳ Ｐ明朝" panose="02020600040205080304" pitchFamily="18" charset="-128"/>
                          <a:cs typeface="Meiryo UI" panose="020B0604030504040204" pitchFamily="50" charset="-128"/>
                        </a:rPr>
                        <a:t>援を拡大</a:t>
                      </a:r>
                      <a:endParaRPr kumimoji="1" lang="en-US" altLang="ja-JP" sz="900" b="0" i="0" u="none" strike="noStrike" kern="100" cap="none" spc="0" normalizeH="0" baseline="0" noProof="0" dirty="0" smtClean="0">
                        <a:ln>
                          <a:noFill/>
                        </a:ln>
                        <a:solidFill>
                          <a:schemeClr val="tx1"/>
                        </a:solidFill>
                        <a:effectLst/>
                        <a:uLnTx/>
                        <a:uFillTx/>
                        <a:latin typeface="ＭＳ Ｐ明朝" panose="02020600040205080304" pitchFamily="18" charset="-128"/>
                        <a:ea typeface="ＭＳ Ｐ明朝" panose="02020600040205080304" pitchFamily="18" charset="-128"/>
                        <a:cs typeface="Meiryo UI" panose="020B0604030504040204" pitchFamily="50" charset="-128"/>
                      </a:endParaRPr>
                    </a:p>
                    <a:p>
                      <a:pPr marL="72000" marR="0" lvl="0" indent="-457200" algn="l" defTabSz="914400" rtl="0" eaLnBrk="1" fontAlgn="auto" latinLnBrk="0" hangingPunct="1">
                        <a:lnSpc>
                          <a:spcPct val="100000"/>
                        </a:lnSpc>
                        <a:spcBef>
                          <a:spcPts val="0"/>
                        </a:spcBef>
                        <a:spcAft>
                          <a:spcPts val="0"/>
                        </a:spcAft>
                        <a:buClrTx/>
                        <a:buSzTx/>
                        <a:buFontTx/>
                        <a:buNone/>
                        <a:tabLst/>
                        <a:defRPr/>
                      </a:pPr>
                      <a:r>
                        <a:rPr kumimoji="1" lang="ja-JP" altLang="en-US" sz="900" b="0" i="0" u="none" strike="noStrike" kern="100" cap="none" spc="0" normalizeH="0" baseline="0" noProof="0" dirty="0" smtClean="0">
                          <a:ln>
                            <a:noFill/>
                          </a:ln>
                          <a:solidFill>
                            <a:schemeClr val="tx1"/>
                          </a:solidFill>
                          <a:effectLst/>
                          <a:uLnTx/>
                          <a:uFillTx/>
                          <a:latin typeface="ＭＳ Ｐ明朝" panose="02020600040205080304" pitchFamily="18" charset="-128"/>
                          <a:ea typeface="ＭＳ Ｐ明朝" panose="02020600040205080304" pitchFamily="18" charset="-128"/>
                          <a:cs typeface="Meiryo UI" panose="020B0604030504040204" pitchFamily="50" charset="-128"/>
                        </a:rPr>
                        <a:t>     （</a:t>
                      </a:r>
                      <a:r>
                        <a:rPr kumimoji="1" lang="en-US" altLang="ja-JP" sz="900" b="0" i="0" u="none" strike="noStrike" kern="100" cap="none" spc="0" normalizeH="0" baseline="0" noProof="0" dirty="0" smtClean="0">
                          <a:ln>
                            <a:noFill/>
                          </a:ln>
                          <a:solidFill>
                            <a:schemeClr val="tx1"/>
                          </a:solidFill>
                          <a:effectLst/>
                          <a:uLnTx/>
                          <a:uFillTx/>
                          <a:latin typeface="ＭＳ Ｐ明朝" panose="02020600040205080304" pitchFamily="18" charset="-128"/>
                          <a:ea typeface="ＭＳ Ｐ明朝" panose="02020600040205080304" pitchFamily="18" charset="-128"/>
                          <a:cs typeface="Meiryo UI" panose="020B0604030504040204" pitchFamily="50" charset="-128"/>
                        </a:rPr>
                        <a:t>15</a:t>
                      </a:r>
                      <a:r>
                        <a:rPr kumimoji="1" lang="ja-JP" altLang="en-US" sz="900" b="0" i="0" u="none" strike="noStrike" kern="100" cap="none" spc="0" normalizeH="0" baseline="0" noProof="0" dirty="0" smtClean="0">
                          <a:ln>
                            <a:noFill/>
                          </a:ln>
                          <a:solidFill>
                            <a:schemeClr val="tx1"/>
                          </a:solidFill>
                          <a:effectLst/>
                          <a:uLnTx/>
                          <a:uFillTx/>
                          <a:latin typeface="ＭＳ Ｐ明朝" panose="02020600040205080304" pitchFamily="18" charset="-128"/>
                          <a:ea typeface="ＭＳ Ｐ明朝" panose="02020600040205080304" pitchFamily="18" charset="-128"/>
                          <a:cs typeface="Meiryo UI" panose="020B0604030504040204" pitchFamily="50" charset="-128"/>
                        </a:rPr>
                        <a:t>市町村）</a:t>
                      </a:r>
                    </a:p>
                    <a:p>
                      <a:pPr marL="72000" indent="-457200" algn="l">
                        <a:lnSpc>
                          <a:spcPct val="100000"/>
                        </a:lnSpc>
                        <a:spcAft>
                          <a:spcPts val="0"/>
                        </a:spcAft>
                      </a:pPr>
                      <a:endParaRPr lang="en-US"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36660" marR="36660" marT="24584" marB="24584">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72000" indent="-457200" algn="l">
                        <a:lnSpc>
                          <a:spcPct val="100000"/>
                        </a:lnSpc>
                        <a:spcAft>
                          <a:spcPts val="0"/>
                        </a:spcAft>
                      </a:pPr>
                      <a:r>
                        <a:rPr lang="en-US" sz="9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a:t>
                      </a:r>
                      <a:endParaRPr lang="en-US"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endParaRPr lang="en-US"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endParaRPr lang="en-US"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endParaRPr lang="en-US"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endParaRPr lang="en-US"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endParaRPr lang="en-US"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endParaRPr lang="en-US"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endParaRPr lang="en-US"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endParaRPr lang="en-US"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r>
                        <a:rPr lang="ja-JP" altLang="en-US" sz="900" kern="1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rPr>
                        <a:t>・</a:t>
                      </a:r>
                      <a:r>
                        <a:rPr lang="ja-JP" altLang="en-US"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維持管理データベースシステムの仮運用</a:t>
                      </a:r>
                    </a:p>
                    <a:p>
                      <a:pPr marL="72000" indent="-457200" algn="l">
                        <a:lnSpc>
                          <a:spcPct val="100000"/>
                        </a:lnSpc>
                        <a:spcAft>
                          <a:spcPts val="0"/>
                        </a:spcAft>
                      </a:pPr>
                      <a:endParaRPr lang="en-US"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endParaRPr lang="en-US"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endParaRPr lang="en-US"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endParaRPr lang="en-US"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endParaRPr lang="en-US"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endParaRPr lang="en-US"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r>
                        <a:rPr lang="ja-JP" altLang="en-US"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・同左</a:t>
                      </a:r>
                    </a:p>
                    <a:p>
                      <a:pPr marL="72000" indent="-457200" algn="l">
                        <a:lnSpc>
                          <a:spcPct val="100000"/>
                        </a:lnSpc>
                        <a:spcAft>
                          <a:spcPts val="0"/>
                        </a:spcAft>
                      </a:pPr>
                      <a:endParaRPr lang="en-US"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endParaRPr lang="en-US"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endParaRPr lang="en-US"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endParaRPr lang="en-US"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endParaRPr lang="en-US"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endParaRPr lang="en-US"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endParaRPr lang="en-US"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endParaRPr lang="en-US"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endParaRPr lang="en-US"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r>
                        <a:rPr lang="ja-JP" altLang="en-US"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・同左</a:t>
                      </a:r>
                      <a:endParaRPr lang="en-US"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36660" marR="36660" marT="24584" marB="24584">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0000"/>
                        </a:lnSpc>
                        <a:spcAft>
                          <a:spcPts val="0"/>
                        </a:spcAft>
                      </a:pPr>
                      <a:endParaRPr lang="ja-JP" sz="9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36660" marR="36660" marT="24584" marB="24584"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cxnSp>
        <p:nvCxnSpPr>
          <p:cNvPr id="28" name="直線矢印コネクタ 27"/>
          <p:cNvCxnSpPr/>
          <p:nvPr/>
        </p:nvCxnSpPr>
        <p:spPr>
          <a:xfrm>
            <a:off x="5796400" y="2204864"/>
            <a:ext cx="2376000" cy="0"/>
          </a:xfrm>
          <a:prstGeom prst="straightConnector1">
            <a:avLst/>
          </a:prstGeom>
          <a:ln w="38100">
            <a:tailEnd type="arrow"/>
          </a:ln>
        </p:spPr>
        <p:style>
          <a:lnRef idx="1">
            <a:schemeClr val="dk1"/>
          </a:lnRef>
          <a:fillRef idx="0">
            <a:schemeClr val="dk1"/>
          </a:fillRef>
          <a:effectRef idx="0">
            <a:schemeClr val="dk1"/>
          </a:effectRef>
          <a:fontRef idx="minor">
            <a:schemeClr val="tx1"/>
          </a:fontRef>
        </p:style>
      </p:cxnSp>
      <p:sp>
        <p:nvSpPr>
          <p:cNvPr id="14" name="正方形/長方形 13"/>
          <p:cNvSpPr/>
          <p:nvPr/>
        </p:nvSpPr>
        <p:spPr>
          <a:xfrm>
            <a:off x="8432528" y="6489340"/>
            <a:ext cx="648072" cy="317860"/>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en-US" altLang="ja-JP" dirty="0" smtClean="0">
                <a:solidFill>
                  <a:prstClr val="black"/>
                </a:solidFill>
              </a:rPr>
              <a:t>8</a:t>
            </a:r>
            <a:endParaRPr lang="ja-JP" altLang="en-US" dirty="0">
              <a:solidFill>
                <a:prstClr val="black"/>
              </a:solidFill>
            </a:endParaRPr>
          </a:p>
        </p:txBody>
      </p:sp>
      <p:sp>
        <p:nvSpPr>
          <p:cNvPr id="2" name="大かっこ 1"/>
          <p:cNvSpPr/>
          <p:nvPr/>
        </p:nvSpPr>
        <p:spPr>
          <a:xfrm>
            <a:off x="1403647" y="3540968"/>
            <a:ext cx="1584000" cy="2398018"/>
          </a:xfrm>
          <a:prstGeom prst="bracketPair">
            <a:avLst>
              <a:gd name="adj" fmla="val 10078"/>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ja-JP" altLang="en-US">
              <a:solidFill>
                <a:prstClr val="black"/>
              </a:solidFill>
            </a:endParaRPr>
          </a:p>
        </p:txBody>
      </p:sp>
      <p:cxnSp>
        <p:nvCxnSpPr>
          <p:cNvPr id="13" name="直線矢印コネクタ 12"/>
          <p:cNvCxnSpPr/>
          <p:nvPr/>
        </p:nvCxnSpPr>
        <p:spPr>
          <a:xfrm>
            <a:off x="5796400" y="4941168"/>
            <a:ext cx="2376000" cy="0"/>
          </a:xfrm>
          <a:prstGeom prst="straightConnector1">
            <a:avLst/>
          </a:prstGeom>
          <a:ln w="38100">
            <a:solidFill>
              <a:schemeClr val="tx1"/>
            </a:solidFill>
            <a:tailEnd type="arrow"/>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327061746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 name="Rectangle 24"/>
          <p:cNvSpPr>
            <a:spLocks noChangeArrowheads="1"/>
          </p:cNvSpPr>
          <p:nvPr/>
        </p:nvSpPr>
        <p:spPr bwMode="auto">
          <a:xfrm>
            <a:off x="179512" y="764704"/>
            <a:ext cx="1962397"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fontAlgn="base">
              <a:spcBef>
                <a:spcPct val="0"/>
              </a:spcBef>
              <a:spcAft>
                <a:spcPct val="0"/>
              </a:spcAft>
            </a:pPr>
            <a:r>
              <a:rPr lang="ja-JP" altLang="ja-JP"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４．具体的な</a:t>
            </a:r>
            <a:r>
              <a:rPr lang="ja-JP" altLang="ja-JP" sz="12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改革の</a:t>
            </a:r>
            <a:r>
              <a:rPr lang="ja-JP" altLang="ja-JP"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取組み</a:t>
            </a:r>
            <a:endParaRPr lang="ja-JP" altLang="ja-JP"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cxnSp>
        <p:nvCxnSpPr>
          <p:cNvPr id="33" name="直線コネクタ 32"/>
          <p:cNvCxnSpPr/>
          <p:nvPr/>
        </p:nvCxnSpPr>
        <p:spPr>
          <a:xfrm>
            <a:off x="179512" y="620688"/>
            <a:ext cx="8784976" cy="0"/>
          </a:xfrm>
          <a:prstGeom prst="line">
            <a:avLst/>
          </a:prstGeom>
        </p:spPr>
        <p:style>
          <a:lnRef idx="3">
            <a:schemeClr val="accent1"/>
          </a:lnRef>
          <a:fillRef idx="0">
            <a:schemeClr val="accent1"/>
          </a:fillRef>
          <a:effectRef idx="2">
            <a:schemeClr val="accent1"/>
          </a:effectRef>
          <a:fontRef idx="minor">
            <a:schemeClr val="tx1"/>
          </a:fontRef>
        </p:style>
      </p:cxnSp>
      <p:sp>
        <p:nvSpPr>
          <p:cNvPr id="34" name="Rectangle 24"/>
          <p:cNvSpPr>
            <a:spLocks noChangeArrowheads="1"/>
          </p:cNvSpPr>
          <p:nvPr/>
        </p:nvSpPr>
        <p:spPr bwMode="auto">
          <a:xfrm>
            <a:off x="331912" y="980728"/>
            <a:ext cx="5189241"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fontAlgn="base">
              <a:spcBef>
                <a:spcPct val="0"/>
              </a:spcBef>
              <a:spcAft>
                <a:spcPct val="0"/>
              </a:spcAft>
            </a:pPr>
            <a:r>
              <a:rPr lang="ja-JP" altLang="en-US"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（２）総合力の発揮　①行政間連携　（</a:t>
            </a:r>
            <a:r>
              <a:rPr lang="en-US" altLang="ja-JP"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ⅳ</a:t>
            </a:r>
            <a:r>
              <a:rPr lang="ja-JP" altLang="en-US"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）市町村とのパートナーシップの強化</a:t>
            </a:r>
            <a:endParaRPr lang="ja-JP" altLang="ja-JP"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5" name="Rectangle 3"/>
          <p:cNvSpPr>
            <a:spLocks noChangeArrowheads="1"/>
          </p:cNvSpPr>
          <p:nvPr/>
        </p:nvSpPr>
        <p:spPr bwMode="auto">
          <a:xfrm>
            <a:off x="457200" y="2886075"/>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fontAlgn="base">
              <a:spcBef>
                <a:spcPct val="0"/>
              </a:spcBef>
              <a:spcAft>
                <a:spcPct val="0"/>
              </a:spcAft>
            </a:pPr>
            <a:endParaRPr lang="ja-JP" altLang="ja-JP">
              <a:solidFill>
                <a:prstClr val="black"/>
              </a:solidFill>
              <a:latin typeface="Arial" pitchFamily="34" charset="0"/>
              <a:cs typeface="ＭＳ Ｐゴシック" pitchFamily="50" charset="-128"/>
            </a:endParaRPr>
          </a:p>
        </p:txBody>
      </p:sp>
      <p:graphicFrame>
        <p:nvGraphicFramePr>
          <p:cNvPr id="16" name="表 15"/>
          <p:cNvGraphicFramePr>
            <a:graphicFrameLocks noGrp="1"/>
          </p:cNvGraphicFramePr>
          <p:nvPr>
            <p:extLst>
              <p:ext uri="{D42A27DB-BD31-4B8C-83A1-F6EECF244321}">
                <p14:modId xmlns:p14="http://schemas.microsoft.com/office/powerpoint/2010/main" val="88353203"/>
              </p:ext>
            </p:extLst>
          </p:nvPr>
        </p:nvGraphicFramePr>
        <p:xfrm>
          <a:off x="322713" y="1296065"/>
          <a:ext cx="8317151" cy="4869239"/>
        </p:xfrm>
        <a:graphic>
          <a:graphicData uri="http://schemas.openxmlformats.org/drawingml/2006/table">
            <a:tbl>
              <a:tblPr firstRow="1" firstCol="1" bandRow="1" bandCol="1"/>
              <a:tblGrid>
                <a:gridCol w="1008927"/>
                <a:gridCol w="1728000"/>
                <a:gridCol w="648000"/>
                <a:gridCol w="2016224"/>
                <a:gridCol w="1188000"/>
                <a:gridCol w="1188000"/>
                <a:gridCol w="540000"/>
              </a:tblGrid>
              <a:tr h="157852">
                <a:tc rowSpan="2">
                  <a:txBody>
                    <a:bodyPr/>
                    <a:lstStyle/>
                    <a:p>
                      <a:pPr algn="ctr">
                        <a:lnSpc>
                          <a:spcPct val="100000"/>
                        </a:lnSpc>
                        <a:spcAft>
                          <a:spcPts val="0"/>
                        </a:spcAft>
                      </a:pPr>
                      <a:r>
                        <a:rPr lang="ja-JP" sz="900" b="1" kern="100" dirty="0">
                          <a:effectLst/>
                          <a:latin typeface="Meiryo UI" panose="020B0604030504040204" pitchFamily="50" charset="-128"/>
                          <a:ea typeface="Meiryo UI" panose="020B0604030504040204" pitchFamily="50" charset="-128"/>
                          <a:cs typeface="Meiryo UI" panose="020B0604030504040204" pitchFamily="50" charset="-128"/>
                        </a:rPr>
                        <a:t>項目名</a:t>
                      </a: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36660" marR="36660" marT="24584" marB="24584"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8CCE4"/>
                    </a:solidFill>
                  </a:tcPr>
                </a:tc>
                <a:tc rowSpan="2">
                  <a:txBody>
                    <a:bodyPr/>
                    <a:lstStyle/>
                    <a:p>
                      <a:pPr algn="ctr">
                        <a:lnSpc>
                          <a:spcPct val="100000"/>
                        </a:lnSpc>
                        <a:spcAft>
                          <a:spcPts val="0"/>
                        </a:spcAft>
                      </a:pPr>
                      <a:r>
                        <a:rPr lang="ja-JP" sz="900" b="1" kern="100" dirty="0">
                          <a:effectLst/>
                          <a:latin typeface="Meiryo UI" panose="020B0604030504040204" pitchFamily="50" charset="-128"/>
                          <a:ea typeface="Meiryo UI" panose="020B0604030504040204" pitchFamily="50" charset="-128"/>
                          <a:cs typeface="Meiryo UI" panose="020B0604030504040204" pitchFamily="50" charset="-128"/>
                        </a:rPr>
                        <a:t>取組内容</a:t>
                      </a: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36660" marR="36660" marT="24584" marB="24584"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8CCE4"/>
                    </a:solidFill>
                  </a:tcPr>
                </a:tc>
                <a:tc rowSpan="2">
                  <a:txBody>
                    <a:bodyPr/>
                    <a:lstStyle/>
                    <a:p>
                      <a:pPr algn="ctr">
                        <a:lnSpc>
                          <a:spcPct val="100000"/>
                        </a:lnSpc>
                        <a:spcAft>
                          <a:spcPts val="0"/>
                        </a:spcAft>
                      </a:pPr>
                      <a:r>
                        <a:rPr lang="ja-JP" sz="900" b="1" kern="100">
                          <a:effectLst/>
                          <a:latin typeface="Meiryo UI" panose="020B0604030504040204" pitchFamily="50" charset="-128"/>
                          <a:ea typeface="Meiryo UI" panose="020B0604030504040204" pitchFamily="50" charset="-128"/>
                          <a:cs typeface="Meiryo UI" panose="020B0604030504040204" pitchFamily="50" charset="-128"/>
                        </a:rPr>
                        <a:t>担当部局・室</a:t>
                      </a:r>
                      <a:endParaRPr lang="ja-JP" sz="900" kern="100">
                        <a:effectLst/>
                        <a:latin typeface="Meiryo UI" panose="020B0604030504040204" pitchFamily="50" charset="-128"/>
                        <a:ea typeface="Meiryo UI" panose="020B0604030504040204" pitchFamily="50" charset="-128"/>
                        <a:cs typeface="Meiryo UI" panose="020B0604030504040204" pitchFamily="50" charset="-128"/>
                      </a:endParaRPr>
                    </a:p>
                  </a:txBody>
                  <a:tcPr marL="36660" marR="36660" marT="24584" marB="24584"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8CCE4"/>
                    </a:solidFill>
                  </a:tcPr>
                </a:tc>
                <a:tc gridSpan="2">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ja-JP" altLang="en-US" sz="900" b="1" kern="100" dirty="0" smtClean="0">
                          <a:effectLst/>
                          <a:latin typeface="Meiryo UI" panose="020B0604030504040204" pitchFamily="50" charset="-128"/>
                          <a:ea typeface="Meiryo UI" panose="020B0604030504040204" pitchFamily="50" charset="-128"/>
                          <a:cs typeface="Meiryo UI" panose="020B0604030504040204" pitchFamily="50" charset="-128"/>
                        </a:rPr>
                        <a:t>取組み状況</a:t>
                      </a:r>
                      <a:endParaRPr lang="ja-JP" altLang="ja-JP" sz="900" b="1" kern="100" dirty="0" smtClean="0">
                        <a:effectLst/>
                        <a:latin typeface="Meiryo UI" panose="020B0604030504040204" pitchFamily="50" charset="-128"/>
                        <a:ea typeface="Meiryo UI" panose="020B0604030504040204" pitchFamily="50" charset="-128"/>
                        <a:cs typeface="Meiryo UI" panose="020B0604030504040204" pitchFamily="50" charset="-128"/>
                      </a:endParaRPr>
                    </a:p>
                  </a:txBody>
                  <a:tcPr marL="46188" marR="46188" marT="30973" marB="30973">
                    <a:lnL w="12700" cap="flat" cmpd="sng" algn="ctr">
                      <a:solidFill>
                        <a:srgbClr val="000000"/>
                      </a:solidFill>
                      <a:prstDash val="solid"/>
                      <a:round/>
                      <a:headEnd type="none" w="med" len="med"/>
                      <a:tailEnd type="none" w="med" len="med"/>
                    </a:lnL>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8CCE4"/>
                    </a:solidFill>
                  </a:tcPr>
                </a:tc>
                <a:tc hMerge="1">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ja-JP" altLang="ja-JP" sz="900" b="1" kern="100" dirty="0" smtClean="0">
                        <a:effectLst/>
                        <a:latin typeface="Meiryo UI" panose="020B0604030504040204" pitchFamily="50" charset="-128"/>
                        <a:ea typeface="Meiryo UI" panose="020B0604030504040204" pitchFamily="50" charset="-128"/>
                        <a:cs typeface="Meiryo UI" panose="020B0604030504040204" pitchFamily="50" charset="-128"/>
                      </a:endParaRPr>
                    </a:p>
                  </a:txBody>
                  <a:tcPr marL="46188" marR="46188" marT="30973" marB="30973">
                    <a:lnL w="12700" cap="flat" cmpd="sng" algn="ctr">
                      <a:solidFill>
                        <a:schemeClr val="tx1"/>
                      </a:solidFill>
                      <a:prstDash val="solid"/>
                      <a:round/>
                      <a:headEnd type="none" w="med" len="med"/>
                      <a:tailEnd type="none" w="med" len="med"/>
                    </a:lnL>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8CCE4"/>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ja-JP" altLang="en-US" sz="900" b="1" kern="100" dirty="0" smtClean="0">
                          <a:effectLst/>
                          <a:latin typeface="Meiryo UI" panose="020B0604030504040204" pitchFamily="50" charset="-128"/>
                          <a:ea typeface="Meiryo UI" panose="020B0604030504040204" pitchFamily="50" charset="-128"/>
                          <a:cs typeface="Meiryo UI" panose="020B0604030504040204" pitchFamily="50" charset="-128"/>
                        </a:rPr>
                        <a:t>今後の予定（工程）</a:t>
                      </a:r>
                      <a:endParaRPr lang="ja-JP" altLang="ja-JP" sz="900" b="1" kern="100" dirty="0" smtClean="0">
                        <a:effectLst/>
                        <a:latin typeface="Meiryo UI" panose="020B0604030504040204" pitchFamily="50" charset="-128"/>
                        <a:ea typeface="Meiryo UI" panose="020B0604030504040204" pitchFamily="50" charset="-128"/>
                        <a:cs typeface="Meiryo UI" panose="020B0604030504040204" pitchFamily="50" charset="-128"/>
                      </a:endParaRPr>
                    </a:p>
                  </a:txBody>
                  <a:tcPr marL="46188" marR="46188" marT="30973" marB="30973">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8CCE4"/>
                    </a:solidFill>
                  </a:tcPr>
                </a:tc>
                <a:tc rowSpan="2">
                  <a:txBody>
                    <a:bodyPr/>
                    <a:lstStyle/>
                    <a:p>
                      <a:pPr algn="ctr">
                        <a:lnSpc>
                          <a:spcPct val="100000"/>
                        </a:lnSpc>
                        <a:spcAft>
                          <a:spcPts val="0"/>
                        </a:spcAft>
                      </a:pPr>
                      <a:r>
                        <a:rPr lang="ja-JP" altLang="en-US" sz="900" b="1" kern="100" dirty="0" smtClean="0">
                          <a:effectLst/>
                          <a:latin typeface="Meiryo UI" panose="020B0604030504040204" pitchFamily="50" charset="-128"/>
                          <a:ea typeface="Meiryo UI" panose="020B0604030504040204" pitchFamily="50" charset="-128"/>
                          <a:cs typeface="Meiryo UI" panose="020B0604030504040204" pitchFamily="50" charset="-128"/>
                        </a:rPr>
                        <a:t>備考</a:t>
                      </a:r>
                      <a:endParaRPr lang="ja-JP" sz="900" b="1"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36660" marR="36660" marT="24584" marB="24584" anchor="ctr">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8CCE4"/>
                    </a:solidFill>
                  </a:tcPr>
                </a:tc>
              </a:tr>
              <a:tr h="178554">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a:txBody>
                    <a:bodyPr/>
                    <a:lstStyle/>
                    <a:p>
                      <a:pPr algn="ctr">
                        <a:lnSpc>
                          <a:spcPct val="100000"/>
                        </a:lnSpc>
                        <a:spcAft>
                          <a:spcPts val="0"/>
                        </a:spcAft>
                      </a:pPr>
                      <a:r>
                        <a:rPr lang="ja-JP" sz="900" kern="10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平成２７年度</a:t>
                      </a:r>
                      <a:endParaRPr lang="ja-JP" sz="900" kern="100">
                        <a:effectLst/>
                        <a:latin typeface="Meiryo UI" panose="020B0604030504040204" pitchFamily="50" charset="-128"/>
                        <a:ea typeface="Meiryo UI" panose="020B0604030504040204" pitchFamily="50" charset="-128"/>
                        <a:cs typeface="Meiryo UI" panose="020B0604030504040204" pitchFamily="50" charset="-128"/>
                      </a:endParaRPr>
                    </a:p>
                  </a:txBody>
                  <a:tcPr marL="36660" marR="36660" marT="24584" marB="24584"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BE5F1"/>
                    </a:solidFill>
                  </a:tcPr>
                </a:tc>
                <a:tc>
                  <a:txBody>
                    <a:bodyPr/>
                    <a:lstStyle/>
                    <a:p>
                      <a:pPr algn="ctr">
                        <a:lnSpc>
                          <a:spcPct val="100000"/>
                        </a:lnSpc>
                        <a:spcAft>
                          <a:spcPts val="0"/>
                        </a:spcAft>
                      </a:pPr>
                      <a:r>
                        <a:rPr lang="ja-JP" sz="900" kern="10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平成２８年度</a:t>
                      </a:r>
                      <a:endParaRPr lang="ja-JP" sz="900" kern="100">
                        <a:effectLst/>
                        <a:latin typeface="Meiryo UI" panose="020B0604030504040204" pitchFamily="50" charset="-128"/>
                        <a:ea typeface="Meiryo UI" panose="020B0604030504040204" pitchFamily="50" charset="-128"/>
                        <a:cs typeface="Meiryo UI" panose="020B0604030504040204" pitchFamily="50" charset="-128"/>
                      </a:endParaRPr>
                    </a:p>
                  </a:txBody>
                  <a:tcPr marL="36660" marR="36660" marT="24584" marB="24584"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BE5F1"/>
                    </a:solidFill>
                  </a:tcPr>
                </a:tc>
                <a:tc>
                  <a:txBody>
                    <a:bodyPr/>
                    <a:lstStyle/>
                    <a:p>
                      <a:pPr algn="ctr">
                        <a:lnSpc>
                          <a:spcPct val="100000"/>
                        </a:lnSpc>
                        <a:spcAft>
                          <a:spcPts val="0"/>
                        </a:spcAft>
                      </a:pPr>
                      <a:r>
                        <a:rPr lang="ja-JP" sz="900" kern="10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平成２９年度</a:t>
                      </a: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36660" marR="36660" marT="24584" marB="24584"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BE5F1"/>
                    </a:solidFill>
                  </a:tcPr>
                </a:tc>
                <a:tc vMerge="1">
                  <a:txBody>
                    <a:bodyPr/>
                    <a:lstStyle/>
                    <a:p>
                      <a:endParaRPr kumimoji="1" lang="ja-JP" altLang="en-US"/>
                    </a:p>
                  </a:txBody>
                  <a:tcPr/>
                </a:tc>
              </a:tr>
              <a:tr h="4483805">
                <a:tc>
                  <a:txBody>
                    <a:bodyPr/>
                    <a:lstStyle/>
                    <a:p>
                      <a:pPr algn="just">
                        <a:lnSpc>
                          <a:spcPct val="100000"/>
                        </a:lnSpc>
                        <a:spcAft>
                          <a:spcPts val="0"/>
                        </a:spcAft>
                      </a:pPr>
                      <a:r>
                        <a:rPr lang="ja-JP"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市町村とのパートナーシップ</a:t>
                      </a:r>
                      <a:r>
                        <a:rPr lang="ja-JP" altLang="en-US"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を</a:t>
                      </a:r>
                      <a:r>
                        <a:rPr lang="ja-JP"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強化</a:t>
                      </a:r>
                      <a:r>
                        <a:rPr lang="ja-JP" altLang="en-US"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する観点から、府と市町村の双方に効果があり、スケールメリットを活かせる連携を進める</a:t>
                      </a:r>
                      <a:endParaRPr lang="en-US"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algn="just">
                        <a:lnSpc>
                          <a:spcPct val="100000"/>
                        </a:lnSpc>
                        <a:spcAft>
                          <a:spcPts val="0"/>
                        </a:spcAft>
                      </a:pPr>
                      <a:r>
                        <a:rPr lang="ja-JP" altLang="en-US"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（本文</a:t>
                      </a:r>
                      <a:r>
                        <a:rPr lang="en-US"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P48</a:t>
                      </a:r>
                      <a:r>
                        <a:rPr lang="ja-JP" altLang="en-US"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a:t>
                      </a:r>
                      <a:endParaRPr lang="en-US"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36660" marR="36660" marT="24584" marB="24584"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0000"/>
                        </a:lnSpc>
                        <a:spcAft>
                          <a:spcPts val="0"/>
                        </a:spcAft>
                      </a:pPr>
                      <a:r>
                        <a:rPr lang="ja-JP" sz="9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【地域維持管理連携プラットフォームの構築】</a:t>
                      </a:r>
                    </a:p>
                    <a:p>
                      <a:pPr algn="just">
                        <a:lnSpc>
                          <a:spcPct val="100000"/>
                        </a:lnSpc>
                        <a:spcAft>
                          <a:spcPts val="0"/>
                        </a:spcAft>
                      </a:pPr>
                      <a:r>
                        <a:rPr lang="ja-JP" altLang="en-US"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a:t>
                      </a:r>
                      <a:r>
                        <a:rPr 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土木</a:t>
                      </a:r>
                      <a:r>
                        <a:rPr lang="ja-JP" sz="9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事務所の管内毎に市町村や土木工学系大学等と情報共有を行い、インフラの維持管理ノウハウの共有や研修を通じて、技術連携・人材育成を図り、各管理者が責任をもって都市基盤施設の維持管理を行うことを</a:t>
                      </a:r>
                      <a:r>
                        <a:rPr 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めざ</a:t>
                      </a:r>
                      <a:r>
                        <a:rPr lang="ja-JP" altLang="en-US"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しま</a:t>
                      </a:r>
                      <a:r>
                        <a:rPr 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す。</a:t>
                      </a:r>
                      <a:endParaRPr lang="en-US"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algn="just">
                        <a:lnSpc>
                          <a:spcPct val="100000"/>
                        </a:lnSpc>
                        <a:spcAft>
                          <a:spcPts val="0"/>
                        </a:spcAft>
                      </a:pPr>
                      <a:endParaRPr lang="en-US"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algn="just">
                        <a:lnSpc>
                          <a:spcPct val="100000"/>
                        </a:lnSpc>
                        <a:spcAft>
                          <a:spcPts val="0"/>
                        </a:spcAft>
                      </a:pPr>
                      <a:endParaRPr lang="en-US"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r>
                        <a:rPr lang="ja-JP" altLang="en-US"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a:t>
                      </a:r>
                      <a:r>
                        <a:rPr lang="ja-JP"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〔府と市町村〕</a:t>
                      </a:r>
                    </a:p>
                    <a:p>
                      <a:pPr marL="72000" indent="-457200" algn="l">
                        <a:lnSpc>
                          <a:spcPct val="100000"/>
                        </a:lnSpc>
                        <a:spcAft>
                          <a:spcPts val="0"/>
                        </a:spcAft>
                      </a:pPr>
                      <a:r>
                        <a:rPr lang="ja-JP" altLang="en-US"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a:t>
                      </a:r>
                      <a:r>
                        <a:rPr lang="ja-JP"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・地域により特性が異なるインフ</a:t>
                      </a:r>
                      <a:endParaRPr lang="en-US"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r>
                        <a:rPr lang="ja-JP" altLang="en-US"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a:t>
                      </a:r>
                      <a:r>
                        <a:rPr lang="ja-JP"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ラ維持管理に関する情報共</a:t>
                      </a:r>
                      <a:endParaRPr lang="en-US"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r>
                        <a:rPr lang="en-US"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a:t>
                      </a:r>
                      <a:r>
                        <a:rPr lang="ja-JP"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有</a:t>
                      </a:r>
                      <a:endParaRPr lang="en-US"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r>
                        <a:rPr lang="en-US"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a:t>
                      </a:r>
                      <a:r>
                        <a:rPr lang="ja-JP"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・維持管理に関するノウハウの</a:t>
                      </a:r>
                      <a:endParaRPr lang="en-US"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r>
                        <a:rPr lang="en-US"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a:t>
                      </a:r>
                      <a:r>
                        <a:rPr lang="ja-JP"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共有や研修実施による人材</a:t>
                      </a:r>
                      <a:endParaRPr lang="en-US"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r>
                        <a:rPr lang="en-US"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a:t>
                      </a:r>
                      <a:r>
                        <a:rPr lang="ja-JP"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育成</a:t>
                      </a:r>
                    </a:p>
                    <a:p>
                      <a:pPr marL="72000" indent="-457200" algn="l">
                        <a:lnSpc>
                          <a:spcPct val="100000"/>
                        </a:lnSpc>
                        <a:spcAft>
                          <a:spcPts val="0"/>
                        </a:spcAft>
                      </a:pPr>
                      <a:r>
                        <a:rPr lang="en-US"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a:t>
                      </a:r>
                      <a:r>
                        <a:rPr lang="ja-JP"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・点検など維持管理業務の一</a:t>
                      </a:r>
                      <a:endParaRPr lang="en-US"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r>
                        <a:rPr lang="en-US"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a:t>
                      </a:r>
                      <a:r>
                        <a:rPr lang="ja-JP"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括発注の検討</a:t>
                      </a:r>
                      <a:endParaRPr lang="en-US"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endParaRPr lang="ja-JP"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r>
                        <a:rPr lang="en-US"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a:t>
                      </a:r>
                      <a:r>
                        <a:rPr lang="ja-JP"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〔行政と大学〕</a:t>
                      </a:r>
                    </a:p>
                    <a:p>
                      <a:pPr marL="72000" indent="-457200" algn="l">
                        <a:lnSpc>
                          <a:spcPct val="100000"/>
                        </a:lnSpc>
                        <a:spcAft>
                          <a:spcPts val="0"/>
                        </a:spcAft>
                      </a:pPr>
                      <a:r>
                        <a:rPr lang="en-US"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a:t>
                      </a:r>
                      <a:r>
                        <a:rPr lang="ja-JP"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・府、市町村に対する技術的</a:t>
                      </a:r>
                      <a:endParaRPr lang="en-US"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r>
                        <a:rPr lang="en-US"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a:t>
                      </a:r>
                      <a:r>
                        <a:rPr lang="ja-JP"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助言</a:t>
                      </a:r>
                    </a:p>
                    <a:p>
                      <a:pPr marL="72000" indent="-457200" algn="l">
                        <a:lnSpc>
                          <a:spcPct val="100000"/>
                        </a:lnSpc>
                        <a:spcAft>
                          <a:spcPts val="0"/>
                        </a:spcAft>
                      </a:pPr>
                      <a:r>
                        <a:rPr lang="en-US"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a:t>
                      </a:r>
                      <a:r>
                        <a:rPr lang="ja-JP"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・インフラ維持管理のフィールド</a:t>
                      </a:r>
                      <a:endParaRPr lang="en-US"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r>
                        <a:rPr lang="en-US"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a:t>
                      </a:r>
                      <a:r>
                        <a:rPr lang="ja-JP"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やデータを活用した維持管理</a:t>
                      </a:r>
                      <a:endParaRPr lang="en-US"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r>
                        <a:rPr lang="en-US"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a:t>
                      </a:r>
                      <a:r>
                        <a:rPr lang="ja-JP"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技術の共同研究</a:t>
                      </a:r>
                    </a:p>
                    <a:p>
                      <a:pPr algn="just">
                        <a:lnSpc>
                          <a:spcPct val="100000"/>
                        </a:lnSpc>
                        <a:spcAft>
                          <a:spcPts val="0"/>
                        </a:spcAft>
                      </a:pPr>
                      <a:endParaRPr lang="ja-JP" sz="9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36660" marR="36660" marT="24584" marB="24584"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0000"/>
                        </a:lnSpc>
                        <a:spcAft>
                          <a:spcPts val="0"/>
                        </a:spcAft>
                      </a:pPr>
                      <a:r>
                        <a:rPr lang="ja-JP" sz="9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都市整備部</a:t>
                      </a:r>
                    </a:p>
                    <a:p>
                      <a:pPr algn="just">
                        <a:lnSpc>
                          <a:spcPct val="100000"/>
                        </a:lnSpc>
                        <a:spcAft>
                          <a:spcPts val="0"/>
                        </a:spcAft>
                      </a:pPr>
                      <a:r>
                        <a:rPr lang="ja-JP" sz="9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事業管理室</a:t>
                      </a:r>
                    </a:p>
                  </a:txBody>
                  <a:tcPr marL="36660" marR="36660" marT="24584" marB="24584"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72000" indent="-457200" algn="l">
                        <a:lnSpc>
                          <a:spcPct val="100000"/>
                        </a:lnSpc>
                        <a:spcAft>
                          <a:spcPts val="0"/>
                        </a:spcAft>
                      </a:pPr>
                      <a:endParaRPr lang="en-US" altLang="ja-JP" sz="9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r>
                        <a:rPr lang="ja-JP"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【大学への技術相談（テクニカル・アドバイスなど）】</a:t>
                      </a:r>
                    </a:p>
                    <a:p>
                      <a:pPr marL="72000" marR="0" indent="-457200" algn="l" defTabSz="914400" rtl="0" eaLnBrk="1" fontAlgn="auto" latinLnBrk="0" hangingPunct="1">
                        <a:lnSpc>
                          <a:spcPct val="100000"/>
                        </a:lnSpc>
                        <a:spcBef>
                          <a:spcPts val="0"/>
                        </a:spcBef>
                        <a:spcAft>
                          <a:spcPts val="0"/>
                        </a:spcAft>
                        <a:buClrTx/>
                        <a:buSzTx/>
                        <a:buFontTx/>
                        <a:buNone/>
                        <a:tabLst/>
                        <a:defRPr/>
                      </a:pPr>
                      <a:r>
                        <a:rPr lang="ja-JP"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・都市基盤施設（道路・治水・下水道・港湾・公園）の維持管理に係る技術的助言</a:t>
                      </a:r>
                      <a:endParaRPr lang="en-US"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marR="0" indent="-457200" algn="l" defTabSz="914400" rtl="0" eaLnBrk="1" fontAlgn="auto" latinLnBrk="0" hangingPunct="1">
                        <a:lnSpc>
                          <a:spcPct val="100000"/>
                        </a:lnSpc>
                        <a:spcBef>
                          <a:spcPts val="0"/>
                        </a:spcBef>
                        <a:spcAft>
                          <a:spcPts val="0"/>
                        </a:spcAft>
                        <a:buClrTx/>
                        <a:buSzTx/>
                        <a:buFontTx/>
                        <a:buNone/>
                        <a:tabLst/>
                        <a:defRPr/>
                      </a:pPr>
                      <a:r>
                        <a:rPr lang="ja-JP"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・府、市町村のフィールドやデータを活用した維持管理の共同研究</a:t>
                      </a:r>
                      <a:endParaRPr lang="en-US"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marR="0" indent="-457200" algn="l" defTabSz="914400" rtl="0" eaLnBrk="1" fontAlgn="auto" latinLnBrk="0" hangingPunct="1">
                        <a:lnSpc>
                          <a:spcPct val="100000"/>
                        </a:lnSpc>
                        <a:spcBef>
                          <a:spcPts val="0"/>
                        </a:spcBef>
                        <a:spcAft>
                          <a:spcPts val="0"/>
                        </a:spcAft>
                        <a:buClrTx/>
                        <a:buSzTx/>
                        <a:buFontTx/>
                        <a:buNone/>
                        <a:tabLst/>
                        <a:defRPr/>
                      </a:pPr>
                      <a:endParaRPr lang="en-US"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r>
                        <a:rPr lang="ja-JP" altLang="en-US" sz="9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rPr>
                        <a:t>⇒・府内の</a:t>
                      </a:r>
                      <a:r>
                        <a:rPr lang="en-US" altLang="ja-JP" sz="9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rPr>
                        <a:t>6</a:t>
                      </a:r>
                      <a:r>
                        <a:rPr lang="ja-JP" altLang="en-US" sz="9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rPr>
                        <a:t>大学（関大・工大・摂大・</a:t>
                      </a:r>
                      <a:endParaRPr lang="en-US" altLang="ja-JP" sz="9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endParaRPr>
                    </a:p>
                    <a:p>
                      <a:pPr marL="72000" indent="-457200" algn="l">
                        <a:lnSpc>
                          <a:spcPct val="100000"/>
                        </a:lnSpc>
                        <a:spcAft>
                          <a:spcPts val="0"/>
                        </a:spcAft>
                      </a:pPr>
                      <a:r>
                        <a:rPr lang="en-US" altLang="ja-JP" sz="9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rPr>
                        <a:t>     </a:t>
                      </a:r>
                      <a:r>
                        <a:rPr lang="ja-JP" altLang="en-US" sz="9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rPr>
                        <a:t>産大・近大・市大）と事業連携協定</a:t>
                      </a:r>
                      <a:endParaRPr lang="en-US" altLang="ja-JP" sz="9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endParaRPr>
                    </a:p>
                    <a:p>
                      <a:pPr marL="72000" indent="-457200" algn="l">
                        <a:lnSpc>
                          <a:spcPct val="100000"/>
                        </a:lnSpc>
                        <a:spcAft>
                          <a:spcPts val="0"/>
                        </a:spcAft>
                      </a:pPr>
                      <a:r>
                        <a:rPr lang="en-US" altLang="ja-JP" sz="9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rPr>
                        <a:t>     </a:t>
                      </a:r>
                      <a:r>
                        <a:rPr lang="ja-JP" altLang="en-US" sz="9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rPr>
                        <a:t>を締結し、技術相談や共同研究を</a:t>
                      </a:r>
                      <a:endParaRPr lang="en-US" altLang="ja-JP" sz="9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endParaRPr>
                    </a:p>
                    <a:p>
                      <a:pPr marL="72000" indent="-457200" algn="l">
                        <a:lnSpc>
                          <a:spcPct val="100000"/>
                        </a:lnSpc>
                        <a:spcAft>
                          <a:spcPts val="0"/>
                        </a:spcAft>
                      </a:pPr>
                      <a:r>
                        <a:rPr lang="en-US" altLang="ja-JP" sz="9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rPr>
                        <a:t>     </a:t>
                      </a:r>
                      <a:r>
                        <a:rPr lang="ja-JP" altLang="en-US" sz="9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rPr>
                        <a:t>実施</a:t>
                      </a:r>
                      <a:endParaRPr lang="en-US" altLang="ja-JP" sz="9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endParaRPr>
                    </a:p>
                    <a:p>
                      <a:pPr marL="72000" indent="-457200" algn="l">
                        <a:lnSpc>
                          <a:spcPct val="100000"/>
                        </a:lnSpc>
                        <a:spcAft>
                          <a:spcPts val="0"/>
                        </a:spcAft>
                      </a:pPr>
                      <a:endParaRPr lang="ja-JP" altLang="en-US" sz="9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endParaRPr>
                    </a:p>
                    <a:p>
                      <a:pPr marL="72000" indent="-457200" algn="l">
                        <a:lnSpc>
                          <a:spcPct val="100000"/>
                        </a:lnSpc>
                        <a:spcAft>
                          <a:spcPts val="0"/>
                        </a:spcAft>
                      </a:pPr>
                      <a:r>
                        <a:rPr lang="ja-JP" altLang="en-US" sz="9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rPr>
                        <a:t>    ・都市基盤施設（道路・治水・下水</a:t>
                      </a:r>
                      <a:endParaRPr lang="en-US" altLang="ja-JP" sz="9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endParaRPr>
                    </a:p>
                    <a:p>
                      <a:pPr marL="72000" indent="-457200" algn="l">
                        <a:lnSpc>
                          <a:spcPct val="100000"/>
                        </a:lnSpc>
                        <a:spcAft>
                          <a:spcPts val="0"/>
                        </a:spcAft>
                      </a:pPr>
                      <a:r>
                        <a:rPr lang="en-US" altLang="ja-JP" sz="9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rPr>
                        <a:t>     </a:t>
                      </a:r>
                      <a:r>
                        <a:rPr lang="en-US" altLang="ja-JP" sz="900" baseline="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rPr>
                        <a:t> </a:t>
                      </a:r>
                      <a:r>
                        <a:rPr lang="ja-JP" altLang="en-US" sz="9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rPr>
                        <a:t>道・港湾・公園）の維持管理に係る</a:t>
                      </a:r>
                      <a:endParaRPr lang="en-US" altLang="ja-JP" sz="9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endParaRPr>
                    </a:p>
                    <a:p>
                      <a:pPr marL="72000" indent="-457200" algn="l">
                        <a:lnSpc>
                          <a:spcPct val="100000"/>
                        </a:lnSpc>
                        <a:spcAft>
                          <a:spcPts val="0"/>
                        </a:spcAft>
                      </a:pPr>
                      <a:r>
                        <a:rPr lang="en-US" altLang="ja-JP" sz="9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rPr>
                        <a:t>     </a:t>
                      </a:r>
                      <a:r>
                        <a:rPr lang="en-US" altLang="ja-JP" sz="900" baseline="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rPr>
                        <a:t> </a:t>
                      </a:r>
                      <a:r>
                        <a:rPr lang="ja-JP" altLang="en-US" sz="9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rPr>
                        <a:t>技術相談窓口を各プラットフォーム</a:t>
                      </a:r>
                      <a:endParaRPr lang="en-US" altLang="ja-JP" sz="9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endParaRPr>
                    </a:p>
                    <a:p>
                      <a:pPr marL="72000" indent="-457200" algn="l">
                        <a:lnSpc>
                          <a:spcPct val="100000"/>
                        </a:lnSpc>
                        <a:spcAft>
                          <a:spcPts val="0"/>
                        </a:spcAft>
                      </a:pPr>
                      <a:r>
                        <a:rPr lang="ja-JP" altLang="en-US" sz="9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rPr>
                        <a:t>　　</a:t>
                      </a:r>
                      <a:r>
                        <a:rPr lang="ja-JP" altLang="en-US" sz="900" baseline="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rPr>
                        <a:t> </a:t>
                      </a:r>
                      <a:r>
                        <a:rPr lang="ja-JP" altLang="en-US" sz="9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rPr>
                        <a:t>に設置</a:t>
                      </a:r>
                      <a:endParaRPr lang="en-US" altLang="ja-JP" sz="9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endParaRPr>
                    </a:p>
                    <a:p>
                      <a:pPr marL="72000" indent="-457200" algn="l">
                        <a:lnSpc>
                          <a:spcPct val="100000"/>
                        </a:lnSpc>
                        <a:spcAft>
                          <a:spcPts val="0"/>
                        </a:spcAft>
                      </a:pPr>
                      <a:endParaRPr lang="en-US" altLang="ja-JP" sz="9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endParaRPr>
                    </a:p>
                    <a:p>
                      <a:pPr marL="72000" indent="-457200" algn="l">
                        <a:lnSpc>
                          <a:spcPct val="100000"/>
                        </a:lnSpc>
                        <a:spcAft>
                          <a:spcPts val="0"/>
                        </a:spcAft>
                      </a:pPr>
                      <a:r>
                        <a:rPr lang="ja-JP" altLang="en-US" sz="900" baseline="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rPr>
                        <a:t>    ・</a:t>
                      </a:r>
                      <a:r>
                        <a:rPr lang="ja-JP" altLang="en-US" sz="9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rPr>
                        <a:t>府のフィールドやデータを活用した</a:t>
                      </a:r>
                      <a:endParaRPr lang="en-US" altLang="ja-JP" sz="9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endParaRPr>
                    </a:p>
                    <a:p>
                      <a:pPr marL="72000" indent="-457200" algn="l">
                        <a:lnSpc>
                          <a:spcPct val="100000"/>
                        </a:lnSpc>
                        <a:spcAft>
                          <a:spcPts val="0"/>
                        </a:spcAft>
                      </a:pPr>
                      <a:r>
                        <a:rPr lang="ja-JP" altLang="en-US" sz="9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rPr>
                        <a:t>　　</a:t>
                      </a:r>
                      <a:r>
                        <a:rPr lang="ja-JP" altLang="en-US" sz="900" baseline="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rPr>
                        <a:t> </a:t>
                      </a:r>
                      <a:r>
                        <a:rPr lang="ja-JP" altLang="en-US" sz="9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rPr>
                        <a:t>維持管理の共同研究等の実施</a:t>
                      </a:r>
                    </a:p>
                    <a:p>
                      <a:pPr marL="72000" indent="-457200" algn="l">
                        <a:lnSpc>
                          <a:spcPct val="100000"/>
                        </a:lnSpc>
                        <a:spcAft>
                          <a:spcPts val="0"/>
                        </a:spcAft>
                      </a:pPr>
                      <a:endParaRPr lang="en-US"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endParaRPr lang="ja-JP"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r>
                        <a:rPr lang="ja-JP" altLang="en-US"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a:t>
                      </a:r>
                      <a:r>
                        <a:rPr lang="en-US" sz="9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a:t>
                      </a:r>
                      <a:endParaRPr lang="ja-JP" sz="9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36660" marR="36660" marT="24584" marB="24584">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72000" indent="-457200" algn="l">
                        <a:lnSpc>
                          <a:spcPct val="100000"/>
                        </a:lnSpc>
                        <a:spcAft>
                          <a:spcPts val="0"/>
                        </a:spcAft>
                      </a:pPr>
                      <a:endParaRPr lang="en-US"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endParaRPr lang="en-US"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endParaRPr lang="en-US"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endParaRPr lang="en-US"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endParaRPr lang="en-US"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endParaRPr lang="ja-JP" altLang="en-US"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endParaRPr lang="en-US"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endParaRPr lang="en-US"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endParaRPr lang="en-US"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r>
                        <a:rPr lang="ja-JP" altLang="en-US" sz="900" kern="1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rPr>
                        <a:t>⇒・他大学へも事業連 </a:t>
                      </a:r>
                      <a:endParaRPr lang="en-US" altLang="ja-JP" sz="900" kern="1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endParaRPr>
                    </a:p>
                    <a:p>
                      <a:pPr marL="72000" indent="-457200" algn="l">
                        <a:lnSpc>
                          <a:spcPct val="100000"/>
                        </a:lnSpc>
                        <a:spcAft>
                          <a:spcPts val="0"/>
                        </a:spcAft>
                      </a:pPr>
                      <a:r>
                        <a:rPr lang="en-US" altLang="ja-JP" sz="900" kern="1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rPr>
                        <a:t>     </a:t>
                      </a:r>
                      <a:r>
                        <a:rPr lang="ja-JP" altLang="en-US" sz="900" kern="1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rPr>
                        <a:t>携協定を拡大すべ </a:t>
                      </a:r>
                      <a:endParaRPr lang="en-US" altLang="ja-JP" sz="900" kern="1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endParaRPr>
                    </a:p>
                    <a:p>
                      <a:pPr marL="72000" indent="-457200" algn="l">
                        <a:lnSpc>
                          <a:spcPct val="100000"/>
                        </a:lnSpc>
                        <a:spcAft>
                          <a:spcPts val="0"/>
                        </a:spcAft>
                      </a:pPr>
                      <a:r>
                        <a:rPr lang="en-US" altLang="ja-JP" sz="900" kern="1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rPr>
                        <a:t>     </a:t>
                      </a:r>
                      <a:r>
                        <a:rPr lang="ja-JP" altLang="en-US" sz="900" kern="1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rPr>
                        <a:t>く調整（新たに京大 </a:t>
                      </a:r>
                      <a:endParaRPr lang="en-US" altLang="ja-JP" sz="900" kern="1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endParaRPr>
                    </a:p>
                    <a:p>
                      <a:pPr marL="72000" indent="-457200" algn="l">
                        <a:lnSpc>
                          <a:spcPct val="100000"/>
                        </a:lnSpc>
                        <a:spcAft>
                          <a:spcPts val="0"/>
                        </a:spcAft>
                      </a:pPr>
                      <a:r>
                        <a:rPr lang="en-US" altLang="ja-JP" sz="900" kern="1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rPr>
                        <a:t>     </a:t>
                      </a:r>
                      <a:r>
                        <a:rPr lang="ja-JP" altLang="en-US" sz="900" kern="1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rPr>
                        <a:t>と締結）</a:t>
                      </a:r>
                    </a:p>
                    <a:p>
                      <a:pPr marL="72000" indent="-457200" algn="l">
                        <a:lnSpc>
                          <a:spcPct val="100000"/>
                        </a:lnSpc>
                        <a:spcAft>
                          <a:spcPts val="0"/>
                        </a:spcAft>
                      </a:pPr>
                      <a:endParaRPr lang="en-US" altLang="ja-JP" sz="900" kern="1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endParaRPr>
                    </a:p>
                    <a:p>
                      <a:pPr marL="72000" indent="-457200" algn="l">
                        <a:lnSpc>
                          <a:spcPct val="100000"/>
                        </a:lnSpc>
                        <a:spcAft>
                          <a:spcPts val="0"/>
                        </a:spcAft>
                      </a:pPr>
                      <a:r>
                        <a:rPr lang="ja-JP" altLang="en-US" sz="900" kern="1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rPr>
                        <a:t>　・大学と連携しながら</a:t>
                      </a:r>
                      <a:endParaRPr lang="en-US" altLang="ja-JP" sz="900" kern="1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endParaRPr>
                    </a:p>
                    <a:p>
                      <a:pPr marL="72000" indent="-457200" algn="l">
                        <a:lnSpc>
                          <a:spcPct val="100000"/>
                        </a:lnSpc>
                        <a:spcAft>
                          <a:spcPts val="0"/>
                        </a:spcAft>
                      </a:pPr>
                      <a:r>
                        <a:rPr lang="en-US" altLang="ja-JP" sz="900" kern="1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rPr>
                        <a:t>    </a:t>
                      </a:r>
                      <a:r>
                        <a:rPr lang="ja-JP" altLang="en-US" sz="900" kern="1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rPr>
                        <a:t>継続的に実施</a:t>
                      </a:r>
                    </a:p>
                    <a:p>
                      <a:pPr marL="72000" indent="-457200" algn="l">
                        <a:lnSpc>
                          <a:spcPct val="100000"/>
                        </a:lnSpc>
                        <a:spcAft>
                          <a:spcPts val="0"/>
                        </a:spcAft>
                      </a:pPr>
                      <a:endParaRPr lang="ja-JP" altLang="en-US"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endParaRPr lang="en-US"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endParaRPr lang="en-US"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endParaRPr lang="ja-JP" altLang="en-US"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36660" marR="36660" marT="24584" marB="24584">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72000" indent="-457200" algn="l">
                        <a:lnSpc>
                          <a:spcPct val="100000"/>
                        </a:lnSpc>
                        <a:spcAft>
                          <a:spcPts val="0"/>
                        </a:spcAft>
                      </a:pPr>
                      <a:r>
                        <a:rPr lang="en-US" sz="9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a:t>
                      </a:r>
                      <a:endParaRPr lang="en-US"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endParaRPr lang="en-US"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endParaRPr lang="en-US"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endParaRPr lang="en-US"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endParaRPr lang="en-US"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endParaRPr lang="ja-JP" altLang="en-US"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endParaRPr lang="en-US"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endParaRPr lang="en-US"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endParaRPr lang="en-US"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r>
                        <a:rPr lang="ja-JP" altLang="en-US"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・同左</a:t>
                      </a:r>
                    </a:p>
                    <a:p>
                      <a:pPr marL="72000" indent="-457200" algn="l">
                        <a:lnSpc>
                          <a:spcPct val="100000"/>
                        </a:lnSpc>
                        <a:spcAft>
                          <a:spcPts val="0"/>
                        </a:spcAft>
                      </a:pPr>
                      <a:endParaRPr lang="en-US"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endParaRPr lang="en-US"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endParaRPr lang="en-US"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endParaRPr lang="en-US"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endParaRPr lang="ja-JP" altLang="en-US"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endParaRPr lang="ja-JP" altLang="en-US"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36660" marR="36660" marT="24584" marB="24584">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0000"/>
                        </a:lnSpc>
                        <a:spcAft>
                          <a:spcPts val="0"/>
                        </a:spcAft>
                      </a:pPr>
                      <a:endParaRPr lang="ja-JP" sz="9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36660" marR="36660" marT="24584" marB="24584"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14" name="正方形/長方形 13"/>
          <p:cNvSpPr/>
          <p:nvPr/>
        </p:nvSpPr>
        <p:spPr>
          <a:xfrm>
            <a:off x="8432528" y="6489340"/>
            <a:ext cx="648072" cy="317860"/>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en-US" altLang="ja-JP" dirty="0" smtClean="0">
                <a:solidFill>
                  <a:prstClr val="black"/>
                </a:solidFill>
              </a:rPr>
              <a:t>9</a:t>
            </a:r>
            <a:endParaRPr lang="ja-JP" altLang="en-US" dirty="0">
              <a:solidFill>
                <a:prstClr val="black"/>
              </a:solidFill>
            </a:endParaRPr>
          </a:p>
        </p:txBody>
      </p:sp>
      <p:sp>
        <p:nvSpPr>
          <p:cNvPr id="2" name="大かっこ 1"/>
          <p:cNvSpPr/>
          <p:nvPr/>
        </p:nvSpPr>
        <p:spPr>
          <a:xfrm>
            <a:off x="1402567" y="3429000"/>
            <a:ext cx="1548000" cy="2398018"/>
          </a:xfrm>
          <a:prstGeom prst="bracketPair">
            <a:avLst>
              <a:gd name="adj" fmla="val 10078"/>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ja-JP" altLang="en-US">
              <a:solidFill>
                <a:prstClr val="black"/>
              </a:solidFill>
            </a:endParaRPr>
          </a:p>
        </p:txBody>
      </p:sp>
      <p:cxnSp>
        <p:nvCxnSpPr>
          <p:cNvPr id="21" name="直線矢印コネクタ 20"/>
          <p:cNvCxnSpPr/>
          <p:nvPr/>
        </p:nvCxnSpPr>
        <p:spPr>
          <a:xfrm>
            <a:off x="5724392" y="1916832"/>
            <a:ext cx="2376000" cy="0"/>
          </a:xfrm>
          <a:prstGeom prst="straightConnector1">
            <a:avLst/>
          </a:prstGeom>
          <a:ln w="38100">
            <a:solidFill>
              <a:schemeClr val="tx1"/>
            </a:solidFill>
            <a:tailEnd type="arrow"/>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273661728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 name="Rectangle 24"/>
          <p:cNvSpPr>
            <a:spLocks noChangeArrowheads="1"/>
          </p:cNvSpPr>
          <p:nvPr/>
        </p:nvSpPr>
        <p:spPr bwMode="auto">
          <a:xfrm>
            <a:off x="179512" y="764704"/>
            <a:ext cx="1962397"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fontAlgn="base">
              <a:spcBef>
                <a:spcPct val="0"/>
              </a:spcBef>
              <a:spcAft>
                <a:spcPct val="0"/>
              </a:spcAft>
            </a:pPr>
            <a:r>
              <a:rPr lang="ja-JP" altLang="ja-JP" sz="12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４．具体的な改革の取組み</a:t>
            </a:r>
            <a:endParaRPr lang="ja-JP" altLang="ja-JP"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cxnSp>
        <p:nvCxnSpPr>
          <p:cNvPr id="33" name="直線コネクタ 32"/>
          <p:cNvCxnSpPr/>
          <p:nvPr/>
        </p:nvCxnSpPr>
        <p:spPr>
          <a:xfrm>
            <a:off x="179512" y="620688"/>
            <a:ext cx="8784976" cy="0"/>
          </a:xfrm>
          <a:prstGeom prst="line">
            <a:avLst/>
          </a:prstGeom>
        </p:spPr>
        <p:style>
          <a:lnRef idx="3">
            <a:schemeClr val="accent1"/>
          </a:lnRef>
          <a:fillRef idx="0">
            <a:schemeClr val="accent1"/>
          </a:fillRef>
          <a:effectRef idx="2">
            <a:schemeClr val="accent1"/>
          </a:effectRef>
          <a:fontRef idx="minor">
            <a:schemeClr val="tx1"/>
          </a:fontRef>
        </p:style>
      </p:cxnSp>
      <p:sp>
        <p:nvSpPr>
          <p:cNvPr id="34" name="Rectangle 24"/>
          <p:cNvSpPr>
            <a:spLocks noChangeArrowheads="1"/>
          </p:cNvSpPr>
          <p:nvPr/>
        </p:nvSpPr>
        <p:spPr bwMode="auto">
          <a:xfrm>
            <a:off x="331912" y="980728"/>
            <a:ext cx="5189241"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fontAlgn="base">
              <a:spcBef>
                <a:spcPct val="0"/>
              </a:spcBef>
              <a:spcAft>
                <a:spcPct val="0"/>
              </a:spcAft>
            </a:pPr>
            <a:r>
              <a:rPr lang="ja-JP" altLang="en-US" sz="12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（２）総合力の発揮　①行政間連携　（</a:t>
            </a:r>
            <a:r>
              <a:rPr lang="en-US" altLang="ja-JP" sz="12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ⅳ</a:t>
            </a:r>
            <a:r>
              <a:rPr lang="ja-JP" altLang="en-US" sz="12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）市町村とのパートナーシップの強化</a:t>
            </a:r>
            <a:endParaRPr lang="ja-JP" altLang="ja-JP"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5" name="Rectangle 3"/>
          <p:cNvSpPr>
            <a:spLocks noChangeArrowheads="1"/>
          </p:cNvSpPr>
          <p:nvPr/>
        </p:nvSpPr>
        <p:spPr bwMode="auto">
          <a:xfrm>
            <a:off x="457200" y="2886075"/>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fontAlgn="base">
              <a:spcBef>
                <a:spcPct val="0"/>
              </a:spcBef>
              <a:spcAft>
                <a:spcPct val="0"/>
              </a:spcAft>
            </a:pPr>
            <a:endParaRPr lang="ja-JP" altLang="ja-JP" smtClean="0">
              <a:solidFill>
                <a:prstClr val="black"/>
              </a:solidFill>
              <a:latin typeface="Arial" pitchFamily="34" charset="0"/>
              <a:cs typeface="ＭＳ Ｐゴシック" pitchFamily="50" charset="-128"/>
            </a:endParaRPr>
          </a:p>
        </p:txBody>
      </p:sp>
      <p:graphicFrame>
        <p:nvGraphicFramePr>
          <p:cNvPr id="10" name="表 9"/>
          <p:cNvGraphicFramePr>
            <a:graphicFrameLocks noGrp="1"/>
          </p:cNvGraphicFramePr>
          <p:nvPr>
            <p:extLst>
              <p:ext uri="{D42A27DB-BD31-4B8C-83A1-F6EECF244321}">
                <p14:modId xmlns:p14="http://schemas.microsoft.com/office/powerpoint/2010/main" val="4065424437"/>
              </p:ext>
            </p:extLst>
          </p:nvPr>
        </p:nvGraphicFramePr>
        <p:xfrm>
          <a:off x="305433" y="1362080"/>
          <a:ext cx="8424616" cy="5383745"/>
        </p:xfrm>
        <a:graphic>
          <a:graphicData uri="http://schemas.openxmlformats.org/drawingml/2006/table">
            <a:tbl>
              <a:tblPr firstRow="1" firstCol="1" bandRow="1" bandCol="1"/>
              <a:tblGrid>
                <a:gridCol w="1080120"/>
                <a:gridCol w="1080000"/>
                <a:gridCol w="720080"/>
                <a:gridCol w="1962311"/>
                <a:gridCol w="1800000"/>
                <a:gridCol w="1152128"/>
                <a:gridCol w="629977"/>
              </a:tblGrid>
              <a:tr h="194998">
                <a:tc rowSpan="2">
                  <a:txBody>
                    <a:bodyPr/>
                    <a:lstStyle/>
                    <a:p>
                      <a:pPr algn="ctr">
                        <a:spcAft>
                          <a:spcPts val="0"/>
                        </a:spcAft>
                      </a:pPr>
                      <a:r>
                        <a:rPr lang="ja-JP" sz="900" b="1" kern="100" dirty="0">
                          <a:effectLst/>
                          <a:latin typeface="Meiryo UI" panose="020B0604030504040204" pitchFamily="50" charset="-128"/>
                          <a:ea typeface="Meiryo UI" panose="020B0604030504040204" pitchFamily="50" charset="-128"/>
                          <a:cs typeface="Meiryo UI" panose="020B0604030504040204" pitchFamily="50" charset="-128"/>
                        </a:rPr>
                        <a:t>項目名</a:t>
                      </a: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19037" marR="19037" marT="12766" marB="12766"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8CCE4"/>
                    </a:solidFill>
                  </a:tcPr>
                </a:tc>
                <a:tc rowSpan="2">
                  <a:txBody>
                    <a:bodyPr/>
                    <a:lstStyle/>
                    <a:p>
                      <a:pPr algn="ctr">
                        <a:spcAft>
                          <a:spcPts val="0"/>
                        </a:spcAft>
                      </a:pPr>
                      <a:r>
                        <a:rPr lang="ja-JP" sz="900" b="1" kern="100">
                          <a:effectLst/>
                          <a:latin typeface="Meiryo UI" panose="020B0604030504040204" pitchFamily="50" charset="-128"/>
                          <a:ea typeface="Meiryo UI" panose="020B0604030504040204" pitchFamily="50" charset="-128"/>
                          <a:cs typeface="Meiryo UI" panose="020B0604030504040204" pitchFamily="50" charset="-128"/>
                        </a:rPr>
                        <a:t>取組内容</a:t>
                      </a:r>
                      <a:endParaRPr lang="ja-JP" sz="900" kern="100">
                        <a:effectLst/>
                        <a:latin typeface="Meiryo UI" panose="020B0604030504040204" pitchFamily="50" charset="-128"/>
                        <a:ea typeface="Meiryo UI" panose="020B0604030504040204" pitchFamily="50" charset="-128"/>
                        <a:cs typeface="Meiryo UI" panose="020B0604030504040204" pitchFamily="50" charset="-128"/>
                      </a:endParaRPr>
                    </a:p>
                  </a:txBody>
                  <a:tcPr marL="19037" marR="19037" marT="12766" marB="12766"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8CCE4"/>
                    </a:solidFill>
                  </a:tcPr>
                </a:tc>
                <a:tc rowSpan="2">
                  <a:txBody>
                    <a:bodyPr/>
                    <a:lstStyle/>
                    <a:p>
                      <a:pPr algn="ctr">
                        <a:spcAft>
                          <a:spcPts val="0"/>
                        </a:spcAft>
                      </a:pPr>
                      <a:r>
                        <a:rPr lang="ja-JP" sz="900" b="1" kern="100">
                          <a:effectLst/>
                          <a:latin typeface="Meiryo UI" panose="020B0604030504040204" pitchFamily="50" charset="-128"/>
                          <a:ea typeface="Meiryo UI" panose="020B0604030504040204" pitchFamily="50" charset="-128"/>
                          <a:cs typeface="Meiryo UI" panose="020B0604030504040204" pitchFamily="50" charset="-128"/>
                        </a:rPr>
                        <a:t>担当部局・室</a:t>
                      </a:r>
                      <a:endParaRPr lang="ja-JP" sz="900" kern="100">
                        <a:effectLst/>
                        <a:latin typeface="Meiryo UI" panose="020B0604030504040204" pitchFamily="50" charset="-128"/>
                        <a:ea typeface="Meiryo UI" panose="020B0604030504040204" pitchFamily="50" charset="-128"/>
                        <a:cs typeface="Meiryo UI" panose="020B0604030504040204" pitchFamily="50" charset="-128"/>
                      </a:endParaRPr>
                    </a:p>
                  </a:txBody>
                  <a:tcPr marL="19037" marR="19037" marT="12766" marB="12766"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8CCE4"/>
                    </a:solidFill>
                  </a:tcPr>
                </a:tc>
                <a:tc gridSpan="2">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ja-JP" altLang="en-US" sz="900" b="1" kern="100" dirty="0" smtClean="0">
                          <a:effectLst/>
                          <a:latin typeface="Meiryo UI" panose="020B0604030504040204" pitchFamily="50" charset="-128"/>
                          <a:ea typeface="Meiryo UI" panose="020B0604030504040204" pitchFamily="50" charset="-128"/>
                          <a:cs typeface="Meiryo UI" panose="020B0604030504040204" pitchFamily="50" charset="-128"/>
                        </a:rPr>
                        <a:t>　　</a:t>
                      </a:r>
                      <a:r>
                        <a:rPr lang="ja-JP" altLang="en-US" sz="900" b="1"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取組み状況</a:t>
                      </a:r>
                      <a:endParaRPr lang="ja-JP" altLang="ja-JP" sz="900" b="1"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46188" marR="46188" marT="30973" marB="30973">
                    <a:lnL w="12700" cap="flat" cmpd="sng" algn="ctr">
                      <a:solidFill>
                        <a:srgbClr val="000000"/>
                      </a:solidFill>
                      <a:prstDash val="solid"/>
                      <a:round/>
                      <a:headEnd type="none" w="med" len="med"/>
                      <a:tailEnd type="none" w="med" len="med"/>
                    </a:lnL>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8CCE4"/>
                    </a:solidFill>
                  </a:tcPr>
                </a:tc>
                <a:tc hMerge="1">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ja-JP" altLang="ja-JP" sz="900" b="1" kern="100" dirty="0" smtClean="0">
                        <a:effectLst/>
                        <a:latin typeface="Meiryo UI" panose="020B0604030504040204" pitchFamily="50" charset="-128"/>
                        <a:ea typeface="Meiryo UI" panose="020B0604030504040204" pitchFamily="50" charset="-128"/>
                        <a:cs typeface="Meiryo UI" panose="020B0604030504040204" pitchFamily="50" charset="-128"/>
                      </a:endParaRPr>
                    </a:p>
                  </a:txBody>
                  <a:tcPr marL="46188" marR="46188" marT="30973" marB="30973">
                    <a:lnL w="12700" cap="flat" cmpd="sng" algn="ctr">
                      <a:solidFill>
                        <a:schemeClr val="tx1"/>
                      </a:solidFill>
                      <a:prstDash val="solid"/>
                      <a:round/>
                      <a:headEnd type="none" w="med" len="med"/>
                      <a:tailEnd type="none" w="med" len="med"/>
                    </a:lnL>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8CCE4"/>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ja-JP" altLang="en-US" sz="900" b="1" kern="100" dirty="0" smtClean="0">
                          <a:effectLst/>
                          <a:latin typeface="Meiryo UI" panose="020B0604030504040204" pitchFamily="50" charset="-128"/>
                          <a:ea typeface="Meiryo UI" panose="020B0604030504040204" pitchFamily="50" charset="-128"/>
                          <a:cs typeface="Meiryo UI" panose="020B0604030504040204" pitchFamily="50" charset="-128"/>
                        </a:rPr>
                        <a:t>今後の予定（工程）</a:t>
                      </a:r>
                      <a:endParaRPr lang="ja-JP" altLang="ja-JP" sz="900" b="1" kern="100" dirty="0" smtClean="0">
                        <a:effectLst/>
                        <a:latin typeface="Meiryo UI" panose="020B0604030504040204" pitchFamily="50" charset="-128"/>
                        <a:ea typeface="Meiryo UI" panose="020B0604030504040204" pitchFamily="50" charset="-128"/>
                        <a:cs typeface="Meiryo UI" panose="020B0604030504040204" pitchFamily="50" charset="-128"/>
                      </a:endParaRPr>
                    </a:p>
                  </a:txBody>
                  <a:tcPr marL="46188" marR="46188" marT="30973" marB="30973">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8CCE4"/>
                    </a:solidFill>
                  </a:tcPr>
                </a:tc>
                <a:tc rowSpan="2">
                  <a:txBody>
                    <a:bodyPr/>
                    <a:lstStyle/>
                    <a:p>
                      <a:pPr algn="ctr">
                        <a:spcAft>
                          <a:spcPts val="0"/>
                        </a:spcAft>
                      </a:pPr>
                      <a:r>
                        <a:rPr lang="ja-JP" altLang="en-US" sz="900" kern="100" dirty="0" smtClean="0">
                          <a:effectLst/>
                          <a:latin typeface="Meiryo UI" panose="020B0604030504040204" pitchFamily="50" charset="-128"/>
                          <a:ea typeface="Meiryo UI" panose="020B0604030504040204" pitchFamily="50" charset="-128"/>
                          <a:cs typeface="Meiryo UI" panose="020B0604030504040204" pitchFamily="50" charset="-128"/>
                        </a:rPr>
                        <a:t>備考</a:t>
                      </a: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19037" marR="19037" marT="12766" marB="12766" anchor="ctr">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8CCE4"/>
                    </a:solidFill>
                  </a:tcPr>
                </a:tc>
              </a:tr>
              <a:tr h="211575">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a:txBody>
                    <a:bodyPr/>
                    <a:lstStyle/>
                    <a:p>
                      <a:pPr algn="ctr">
                        <a:lnSpc>
                          <a:spcPts val="1500"/>
                        </a:lnSpc>
                        <a:spcAft>
                          <a:spcPts val="0"/>
                        </a:spcAft>
                      </a:pPr>
                      <a:r>
                        <a:rPr lang="ja-JP" sz="900" kern="10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平成２７年度</a:t>
                      </a:r>
                      <a:endParaRPr lang="ja-JP" sz="900" kern="100">
                        <a:effectLst/>
                        <a:latin typeface="Meiryo UI" panose="020B0604030504040204" pitchFamily="50" charset="-128"/>
                        <a:ea typeface="Meiryo UI" panose="020B0604030504040204" pitchFamily="50" charset="-128"/>
                        <a:cs typeface="Meiryo UI" panose="020B0604030504040204" pitchFamily="50" charset="-128"/>
                      </a:endParaRPr>
                    </a:p>
                  </a:txBody>
                  <a:tcPr marL="19037" marR="19037" marT="12766" marB="12766"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BE5F1"/>
                    </a:solidFill>
                  </a:tcPr>
                </a:tc>
                <a:tc>
                  <a:txBody>
                    <a:bodyPr/>
                    <a:lstStyle/>
                    <a:p>
                      <a:pPr algn="ctr">
                        <a:lnSpc>
                          <a:spcPts val="1500"/>
                        </a:lnSpc>
                        <a:spcAft>
                          <a:spcPts val="0"/>
                        </a:spcAft>
                      </a:pPr>
                      <a:r>
                        <a:rPr lang="ja-JP" sz="900" kern="10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平成２８年度</a:t>
                      </a:r>
                      <a:endParaRPr lang="ja-JP" sz="900" kern="100">
                        <a:effectLst/>
                        <a:latin typeface="Meiryo UI" panose="020B0604030504040204" pitchFamily="50" charset="-128"/>
                        <a:ea typeface="Meiryo UI" panose="020B0604030504040204" pitchFamily="50" charset="-128"/>
                        <a:cs typeface="Meiryo UI" panose="020B0604030504040204" pitchFamily="50" charset="-128"/>
                      </a:endParaRPr>
                    </a:p>
                  </a:txBody>
                  <a:tcPr marL="19037" marR="19037" marT="12766" marB="12766"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BE5F1"/>
                    </a:solidFill>
                  </a:tcPr>
                </a:tc>
                <a:tc>
                  <a:txBody>
                    <a:bodyPr/>
                    <a:lstStyle/>
                    <a:p>
                      <a:pPr algn="ctr">
                        <a:lnSpc>
                          <a:spcPts val="1500"/>
                        </a:lnSpc>
                        <a:spcAft>
                          <a:spcPts val="0"/>
                        </a:spcAft>
                      </a:pPr>
                      <a:r>
                        <a:rPr lang="ja-JP" sz="900" kern="10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平成２９年度</a:t>
                      </a:r>
                      <a:endParaRPr lang="ja-JP" sz="900" kern="100">
                        <a:effectLst/>
                        <a:latin typeface="Meiryo UI" panose="020B0604030504040204" pitchFamily="50" charset="-128"/>
                        <a:ea typeface="Meiryo UI" panose="020B0604030504040204" pitchFamily="50" charset="-128"/>
                        <a:cs typeface="Meiryo UI" panose="020B0604030504040204" pitchFamily="50" charset="-128"/>
                      </a:endParaRPr>
                    </a:p>
                  </a:txBody>
                  <a:tcPr marL="19037" marR="19037" marT="12766" marB="12766"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BE5F1"/>
                    </a:solidFill>
                  </a:tcPr>
                </a:tc>
                <a:tc vMerge="1">
                  <a:txBody>
                    <a:bodyPr/>
                    <a:lstStyle/>
                    <a:p>
                      <a:endParaRPr kumimoji="1" lang="ja-JP" altLang="en-US"/>
                    </a:p>
                  </a:txBody>
                  <a:tcPr/>
                </a:tc>
              </a:tr>
              <a:tr h="2528222">
                <a:tc rowSpan="2">
                  <a:txBody>
                    <a:bodyPr/>
                    <a:lstStyle/>
                    <a:p>
                      <a:pPr algn="just">
                        <a:lnSpc>
                          <a:spcPct val="100000"/>
                        </a:lnSpc>
                        <a:spcAft>
                          <a:spcPts val="0"/>
                        </a:spcAft>
                      </a:pPr>
                      <a:r>
                        <a:rPr lang="ja-JP" altLang="en-US"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事務の効率化と併せて、市町村の水平連携の推進をサポートする</a:t>
                      </a:r>
                      <a:endParaRPr lang="en-US"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algn="just">
                        <a:lnSpc>
                          <a:spcPct val="100000"/>
                        </a:lnSpc>
                        <a:spcAft>
                          <a:spcPts val="0"/>
                        </a:spcAft>
                      </a:pPr>
                      <a:r>
                        <a:rPr lang="ja-JP" altLang="en-US"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（本文</a:t>
                      </a:r>
                      <a:r>
                        <a:rPr lang="en-US"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P49</a:t>
                      </a:r>
                      <a:r>
                        <a:rPr lang="ja-JP" altLang="en-US"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a:t>
                      </a:r>
                      <a:endParaRPr lang="en-US"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19037" marR="19037" marT="12766" marB="12766"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0000"/>
                        </a:lnSpc>
                        <a:spcAft>
                          <a:spcPts val="0"/>
                        </a:spcAft>
                      </a:pPr>
                      <a:r>
                        <a:rPr lang="ja-JP" sz="9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【市町村の自治体クラウド導入へのサポート</a:t>
                      </a:r>
                      <a:r>
                        <a:rPr 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a:t>
                      </a:r>
                      <a:r>
                        <a:rPr lang="ja-JP" altLang="en-US"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a:t>
                      </a:r>
                      <a:endParaRPr lang="en-US"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algn="just">
                        <a:lnSpc>
                          <a:spcPct val="100000"/>
                        </a:lnSpc>
                        <a:spcAft>
                          <a:spcPts val="0"/>
                        </a:spcAft>
                      </a:pPr>
                      <a:r>
                        <a:rPr lang="ja-JP" altLang="en-US"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a:t>
                      </a:r>
                      <a:r>
                        <a:rPr 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市町村</a:t>
                      </a:r>
                      <a:r>
                        <a:rPr lang="ja-JP" sz="9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の自治体クラウドの取組みについて、円滑に実施・運用できるよう、府は相談体制を整えるとともに、適切な助言等によるサポートを行います。</a:t>
                      </a:r>
                    </a:p>
                  </a:txBody>
                  <a:tcPr marL="19037" marR="19037" marT="12766" marB="12766"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0000"/>
                        </a:lnSpc>
                        <a:spcAft>
                          <a:spcPts val="0"/>
                        </a:spcAft>
                      </a:pPr>
                      <a:r>
                        <a:rPr lang="ja-JP" sz="900" u="none"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総務部</a:t>
                      </a:r>
                    </a:p>
                    <a:p>
                      <a:pPr algn="just">
                        <a:lnSpc>
                          <a:spcPct val="100000"/>
                        </a:lnSpc>
                        <a:spcAft>
                          <a:spcPts val="0"/>
                        </a:spcAft>
                      </a:pPr>
                      <a:r>
                        <a:rPr lang="en-US" altLang="ja-JP" sz="900" u="none"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IT</a:t>
                      </a:r>
                      <a:r>
                        <a:rPr lang="ja-JP" sz="900" u="none"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推進課</a:t>
                      </a:r>
                      <a:endParaRPr lang="ja-JP" sz="900" u="none"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19037" marR="19037" marT="12766" marB="12766"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72000" indent="-457200" algn="just">
                        <a:lnSpc>
                          <a:spcPct val="100000"/>
                        </a:lnSpc>
                        <a:spcAft>
                          <a:spcPts val="0"/>
                        </a:spcAft>
                      </a:pPr>
                      <a:endParaRPr lang="en-US" altLang="ja-JP" sz="900" u="none"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just">
                        <a:lnSpc>
                          <a:spcPct val="100000"/>
                        </a:lnSpc>
                        <a:spcAft>
                          <a:spcPts val="0"/>
                        </a:spcAft>
                      </a:pPr>
                      <a:r>
                        <a:rPr lang="ja-JP" altLang="en-US" sz="900" u="none"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・府と市町村で構成する自治体クラウド</a:t>
                      </a:r>
                      <a:endParaRPr lang="en-US" altLang="ja-JP" sz="900" u="none"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just">
                        <a:lnSpc>
                          <a:spcPct val="100000"/>
                        </a:lnSpc>
                        <a:spcAft>
                          <a:spcPts val="0"/>
                        </a:spcAft>
                      </a:pPr>
                      <a:r>
                        <a:rPr lang="ja-JP" altLang="en-US" sz="900" u="none"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検討会（事務局：大阪府）を設置し、導入に向けた課題や導入方法等に</a:t>
                      </a:r>
                      <a:r>
                        <a:rPr lang="ja-JP" altLang="en-US" sz="900" u="none" kern="100" dirty="0" err="1"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つ</a:t>
                      </a:r>
                      <a:endParaRPr lang="en-US" altLang="ja-JP" sz="900" u="none"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just">
                        <a:lnSpc>
                          <a:spcPct val="100000"/>
                        </a:lnSpc>
                        <a:spcAft>
                          <a:spcPts val="0"/>
                        </a:spcAft>
                      </a:pPr>
                      <a:r>
                        <a:rPr lang="ja-JP" altLang="en-US" sz="900" u="none"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いて検討するとともに、市町村からの</a:t>
                      </a:r>
                      <a:endParaRPr lang="en-US" altLang="ja-JP" sz="900" u="none"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just">
                        <a:lnSpc>
                          <a:spcPct val="100000"/>
                        </a:lnSpc>
                        <a:spcAft>
                          <a:spcPts val="0"/>
                        </a:spcAft>
                      </a:pPr>
                      <a:r>
                        <a:rPr lang="ja-JP" altLang="en-US" sz="900" u="none"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個別相談に対し、技術的なアドバイスや他市町村との仲介を行うなど積極的に</a:t>
                      </a:r>
                      <a:endParaRPr lang="en-US" altLang="ja-JP" sz="900" u="none"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just">
                        <a:lnSpc>
                          <a:spcPct val="100000"/>
                        </a:lnSpc>
                        <a:spcAft>
                          <a:spcPts val="0"/>
                        </a:spcAft>
                      </a:pPr>
                      <a:r>
                        <a:rPr lang="ja-JP" altLang="en-US" sz="900" u="none"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支援する</a:t>
                      </a:r>
                      <a:endParaRPr lang="en-US" altLang="ja-JP" sz="900" u="none"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just">
                        <a:lnSpc>
                          <a:spcPct val="100000"/>
                        </a:lnSpc>
                        <a:spcAft>
                          <a:spcPts val="0"/>
                        </a:spcAft>
                      </a:pPr>
                      <a:endParaRPr lang="en-US" altLang="ja-JP" sz="900" u="none"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just">
                        <a:lnSpc>
                          <a:spcPct val="100000"/>
                        </a:lnSpc>
                        <a:spcAft>
                          <a:spcPts val="0"/>
                        </a:spcAft>
                      </a:pPr>
                      <a:r>
                        <a:rPr lang="ja-JP" altLang="en-US" sz="900" u="none" kern="1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rPr>
                        <a:t>⇒・自治体クラウド検討会を実施し、</a:t>
                      </a:r>
                      <a:endParaRPr lang="en-US" altLang="ja-JP" sz="900" u="none" kern="1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endParaRPr>
                    </a:p>
                    <a:p>
                      <a:pPr marL="72000" indent="-457200" algn="just">
                        <a:lnSpc>
                          <a:spcPct val="100000"/>
                        </a:lnSpc>
                        <a:spcAft>
                          <a:spcPts val="0"/>
                        </a:spcAft>
                      </a:pPr>
                      <a:r>
                        <a:rPr lang="ja-JP" altLang="en-US" sz="900" u="none" kern="1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rPr>
                        <a:t>　　導入を検討している市町村に対し</a:t>
                      </a:r>
                      <a:endParaRPr lang="en-US" altLang="ja-JP" sz="900" u="none" kern="1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endParaRPr>
                    </a:p>
                    <a:p>
                      <a:pPr marL="72000" indent="-457200" algn="just">
                        <a:lnSpc>
                          <a:spcPct val="100000"/>
                        </a:lnSpc>
                        <a:spcAft>
                          <a:spcPts val="0"/>
                        </a:spcAft>
                      </a:pPr>
                      <a:r>
                        <a:rPr lang="ja-JP" altLang="en-US" sz="900" u="none" kern="1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rPr>
                        <a:t>　　積極的に支援</a:t>
                      </a:r>
                      <a:endParaRPr lang="en-US" altLang="ja-JP" sz="900" u="none" kern="1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endParaRPr>
                    </a:p>
                    <a:p>
                      <a:pPr marL="72000" indent="-457200" algn="just">
                        <a:lnSpc>
                          <a:spcPct val="100000"/>
                        </a:lnSpc>
                        <a:spcAft>
                          <a:spcPts val="0"/>
                        </a:spcAft>
                      </a:pPr>
                      <a:r>
                        <a:rPr lang="ja-JP" altLang="en-US" sz="900" u="none" kern="1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rPr>
                        <a:t>　　○検討会</a:t>
                      </a:r>
                      <a:r>
                        <a:rPr lang="en-US" altLang="ja-JP" sz="900" u="none" kern="1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rPr>
                        <a:t>2</a:t>
                      </a:r>
                      <a:r>
                        <a:rPr lang="ja-JP" altLang="en-US" sz="900" u="none" kern="1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rPr>
                        <a:t>回</a:t>
                      </a:r>
                    </a:p>
                    <a:p>
                      <a:pPr marL="72000" indent="-457200" algn="just">
                        <a:lnSpc>
                          <a:spcPct val="100000"/>
                        </a:lnSpc>
                        <a:spcAft>
                          <a:spcPts val="0"/>
                        </a:spcAft>
                      </a:pPr>
                      <a:r>
                        <a:rPr lang="ja-JP" altLang="en-US" sz="900" u="none" kern="1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rPr>
                        <a:t>　　・システム事業者からの技術的な</a:t>
                      </a:r>
                      <a:endParaRPr lang="en-US" altLang="ja-JP" sz="900" u="none" kern="1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endParaRPr>
                    </a:p>
                    <a:p>
                      <a:pPr marL="72000" indent="-457200" algn="just">
                        <a:lnSpc>
                          <a:spcPct val="100000"/>
                        </a:lnSpc>
                        <a:spcAft>
                          <a:spcPts val="0"/>
                        </a:spcAft>
                      </a:pPr>
                      <a:r>
                        <a:rPr lang="ja-JP" altLang="en-US" sz="900" u="none" kern="1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rPr>
                        <a:t>　　　提案について</a:t>
                      </a:r>
                      <a:r>
                        <a:rPr lang="en-US" altLang="ja-JP" sz="900" u="none" kern="1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rPr>
                        <a:t>(7</a:t>
                      </a:r>
                      <a:r>
                        <a:rPr lang="ja-JP" altLang="en-US" sz="900" u="none" kern="1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rPr>
                        <a:t>月）</a:t>
                      </a:r>
                      <a:endParaRPr lang="en-US" altLang="ja-JP" sz="900" u="none" kern="1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endParaRPr>
                    </a:p>
                    <a:p>
                      <a:pPr marL="72000" indent="-457200" algn="just">
                        <a:lnSpc>
                          <a:spcPct val="100000"/>
                        </a:lnSpc>
                        <a:spcAft>
                          <a:spcPts val="0"/>
                        </a:spcAft>
                      </a:pPr>
                      <a:r>
                        <a:rPr lang="ja-JP" altLang="en-US" sz="900" u="none" kern="1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rPr>
                        <a:t>　　・府内での自治体クラウドの今後</a:t>
                      </a:r>
                      <a:endParaRPr lang="en-US" altLang="ja-JP" sz="900" u="none" kern="1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endParaRPr>
                    </a:p>
                    <a:p>
                      <a:pPr marL="72000" indent="-457200" algn="just">
                        <a:lnSpc>
                          <a:spcPct val="100000"/>
                        </a:lnSpc>
                        <a:spcAft>
                          <a:spcPts val="0"/>
                        </a:spcAft>
                      </a:pPr>
                      <a:r>
                        <a:rPr lang="ja-JP" altLang="en-US" sz="900" u="none" kern="1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rPr>
                        <a:t>　　　の進め方について</a:t>
                      </a:r>
                      <a:r>
                        <a:rPr lang="en-US" altLang="ja-JP" sz="900" u="none" kern="1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rPr>
                        <a:t>(12</a:t>
                      </a:r>
                      <a:r>
                        <a:rPr lang="ja-JP" altLang="en-US" sz="900" u="none" kern="1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rPr>
                        <a:t>月）</a:t>
                      </a:r>
                      <a:endParaRPr lang="en-US" altLang="ja-JP" sz="900" u="none" kern="1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endParaRPr>
                    </a:p>
                  </a:txBody>
                  <a:tcPr marL="19037" marR="19037" marT="12766" marB="12766">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72000" indent="-457200" algn="l">
                        <a:lnSpc>
                          <a:spcPct val="100000"/>
                        </a:lnSpc>
                        <a:spcAft>
                          <a:spcPts val="0"/>
                        </a:spcAft>
                      </a:pPr>
                      <a:r>
                        <a:rPr lang="en-US" sz="9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a:t>
                      </a:r>
                      <a:endParaRPr lang="ja-JP" sz="9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endParaRPr lang="en-US"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endParaRPr lang="en-US"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endParaRPr lang="ja-JP" sz="9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endParaRPr lang="en-US" altLang="ja-JP" sz="900" kern="100" dirty="0" smtClean="0">
                        <a:solidFill>
                          <a:schemeClr val="tx1"/>
                        </a:solidFill>
                        <a:effectLst/>
                        <a:latin typeface="ＭＳ 明朝" panose="02020609040205080304" pitchFamily="17" charset="-128"/>
                        <a:ea typeface="ＭＳ 明朝" panose="02020609040205080304" pitchFamily="17" charset="-128"/>
                        <a:cs typeface="Meiryo UI" panose="020B0604030504040204" pitchFamily="50" charset="-128"/>
                      </a:endParaRPr>
                    </a:p>
                    <a:p>
                      <a:pPr marL="72000" indent="-457200" algn="l">
                        <a:lnSpc>
                          <a:spcPct val="100000"/>
                        </a:lnSpc>
                        <a:spcAft>
                          <a:spcPts val="0"/>
                        </a:spcAft>
                      </a:pPr>
                      <a:endParaRPr lang="en-US" altLang="ja-JP" sz="900" kern="100" dirty="0" smtClean="0">
                        <a:solidFill>
                          <a:schemeClr val="tx1"/>
                        </a:solidFill>
                        <a:effectLst/>
                        <a:latin typeface="ＭＳ 明朝" panose="02020609040205080304" pitchFamily="17" charset="-128"/>
                        <a:ea typeface="ＭＳ 明朝" panose="02020609040205080304" pitchFamily="17" charset="-128"/>
                        <a:cs typeface="Meiryo UI" panose="020B0604030504040204" pitchFamily="50" charset="-128"/>
                      </a:endParaRPr>
                    </a:p>
                    <a:p>
                      <a:pPr marL="72000" indent="-457200" algn="l">
                        <a:lnSpc>
                          <a:spcPct val="100000"/>
                        </a:lnSpc>
                        <a:spcAft>
                          <a:spcPts val="0"/>
                        </a:spcAft>
                      </a:pPr>
                      <a:endParaRPr lang="en-US" altLang="ja-JP" sz="900" kern="100" dirty="0" smtClean="0">
                        <a:solidFill>
                          <a:schemeClr val="tx1"/>
                        </a:solidFill>
                        <a:effectLst/>
                        <a:latin typeface="ＭＳ 明朝" panose="02020609040205080304" pitchFamily="17" charset="-128"/>
                        <a:ea typeface="ＭＳ 明朝" panose="02020609040205080304" pitchFamily="17" charset="-128"/>
                        <a:cs typeface="Meiryo UI" panose="020B0604030504040204" pitchFamily="50" charset="-128"/>
                      </a:endParaRPr>
                    </a:p>
                    <a:p>
                      <a:pPr marL="72000" indent="-457200" algn="l">
                        <a:lnSpc>
                          <a:spcPct val="100000"/>
                        </a:lnSpc>
                        <a:spcAft>
                          <a:spcPts val="0"/>
                        </a:spcAft>
                      </a:pPr>
                      <a:endParaRPr lang="en-US" altLang="ja-JP" sz="900" kern="100" dirty="0" smtClean="0">
                        <a:solidFill>
                          <a:schemeClr val="tx1"/>
                        </a:solidFill>
                        <a:effectLst/>
                        <a:latin typeface="ＭＳ 明朝" panose="02020609040205080304" pitchFamily="17" charset="-128"/>
                        <a:ea typeface="ＭＳ 明朝" panose="02020609040205080304" pitchFamily="17" charset="-128"/>
                        <a:cs typeface="Meiryo UI" panose="020B0604030504040204" pitchFamily="50" charset="-128"/>
                      </a:endParaRPr>
                    </a:p>
                    <a:p>
                      <a:pPr marL="72000" indent="-457200" algn="l">
                        <a:lnSpc>
                          <a:spcPct val="100000"/>
                        </a:lnSpc>
                        <a:spcAft>
                          <a:spcPts val="0"/>
                        </a:spcAft>
                      </a:pPr>
                      <a:endParaRPr lang="en-US" altLang="ja-JP" sz="900" kern="100" dirty="0" smtClean="0">
                        <a:solidFill>
                          <a:schemeClr val="tx1"/>
                        </a:solidFill>
                        <a:effectLst/>
                        <a:latin typeface="ＭＳ 明朝" panose="02020609040205080304" pitchFamily="17" charset="-128"/>
                        <a:ea typeface="ＭＳ 明朝" panose="02020609040205080304" pitchFamily="17" charset="-128"/>
                        <a:cs typeface="Meiryo UI" panose="020B0604030504040204" pitchFamily="50" charset="-128"/>
                      </a:endParaRPr>
                    </a:p>
                    <a:p>
                      <a:pPr marL="72000" indent="-457200" algn="l">
                        <a:lnSpc>
                          <a:spcPct val="100000"/>
                        </a:lnSpc>
                        <a:spcAft>
                          <a:spcPts val="0"/>
                        </a:spcAft>
                      </a:pPr>
                      <a:r>
                        <a:rPr lang="ja-JP" altLang="en-US" sz="900" kern="1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rPr>
                        <a:t>⇒・早期に導入希望する団体への支</a:t>
                      </a:r>
                      <a:endParaRPr lang="en-US" altLang="ja-JP" sz="900" kern="1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endParaRPr>
                    </a:p>
                    <a:p>
                      <a:pPr marL="72000" indent="-457200" algn="l">
                        <a:lnSpc>
                          <a:spcPct val="100000"/>
                        </a:lnSpc>
                        <a:spcAft>
                          <a:spcPts val="0"/>
                        </a:spcAft>
                      </a:pPr>
                      <a:r>
                        <a:rPr lang="en-US" altLang="ja-JP" sz="900" kern="1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rPr>
                        <a:t>     </a:t>
                      </a:r>
                      <a:r>
                        <a:rPr lang="ja-JP" altLang="en-US" sz="900" kern="1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rPr>
                        <a:t>援</a:t>
                      </a:r>
                      <a:r>
                        <a:rPr lang="en-US" altLang="ja-JP" sz="900" kern="1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rPr>
                        <a:t>(3</a:t>
                      </a:r>
                      <a:r>
                        <a:rPr lang="ja-JP" altLang="en-US" sz="900" kern="1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rPr>
                        <a:t>町村による取組み</a:t>
                      </a:r>
                      <a:r>
                        <a:rPr lang="en-US" altLang="ja-JP" sz="900" kern="1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rPr>
                        <a:t>(</a:t>
                      </a:r>
                      <a:r>
                        <a:rPr lang="en-US" altLang="ja-JP" sz="900" kern="100" baseline="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rPr>
                        <a:t>6</a:t>
                      </a:r>
                      <a:r>
                        <a:rPr lang="ja-JP" altLang="en-US" sz="900" kern="100" baseline="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rPr>
                        <a:t>月～</a:t>
                      </a:r>
                      <a:r>
                        <a:rPr lang="en-US" altLang="ja-JP" sz="900" kern="100" baseline="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rPr>
                        <a:t>)</a:t>
                      </a:r>
                    </a:p>
                    <a:p>
                      <a:pPr marL="72000" indent="-457200" algn="l">
                        <a:lnSpc>
                          <a:spcPct val="100000"/>
                        </a:lnSpc>
                        <a:spcAft>
                          <a:spcPts val="0"/>
                        </a:spcAft>
                      </a:pPr>
                      <a:r>
                        <a:rPr lang="en-US" altLang="ja-JP" sz="900" kern="100" baseline="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rPr>
                        <a:t>     </a:t>
                      </a:r>
                      <a:r>
                        <a:rPr lang="ja-JP" altLang="en-US" sz="900" kern="100" baseline="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rPr>
                        <a:t>協定書締結・調達開始</a:t>
                      </a:r>
                      <a:r>
                        <a:rPr lang="en-US" altLang="ja-JP" sz="900" kern="100" baseline="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rPr>
                        <a:t>(12</a:t>
                      </a:r>
                      <a:r>
                        <a:rPr lang="ja-JP" altLang="en-US" sz="900" kern="100" baseline="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rPr>
                        <a:t>月～</a:t>
                      </a:r>
                      <a:r>
                        <a:rPr lang="en-US" altLang="ja-JP" sz="900" kern="100" baseline="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rPr>
                        <a:t>)</a:t>
                      </a:r>
                      <a:r>
                        <a:rPr lang="ja-JP" altLang="en-US" sz="900" kern="100" baseline="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rPr>
                        <a:t>）</a:t>
                      </a:r>
                      <a:endParaRPr lang="en-US" altLang="ja-JP" sz="900" kern="1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endParaRPr>
                    </a:p>
                    <a:p>
                      <a:pPr marL="72000" indent="-457200" algn="l">
                        <a:lnSpc>
                          <a:spcPct val="100000"/>
                        </a:lnSpc>
                        <a:spcAft>
                          <a:spcPts val="0"/>
                        </a:spcAft>
                      </a:pPr>
                      <a:r>
                        <a:rPr lang="ja-JP" altLang="en-US" sz="900" kern="1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rPr>
                        <a:t> 　・府域で取り組む「大阪版自治体</a:t>
                      </a:r>
                      <a:endParaRPr lang="en-US" altLang="ja-JP" sz="900" kern="1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endParaRPr>
                    </a:p>
                    <a:p>
                      <a:pPr marL="72000" indent="-457200" algn="l">
                        <a:lnSpc>
                          <a:spcPct val="100000"/>
                        </a:lnSpc>
                        <a:spcAft>
                          <a:spcPts val="0"/>
                        </a:spcAft>
                      </a:pPr>
                      <a:r>
                        <a:rPr lang="en-US" altLang="ja-JP" sz="900" kern="1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rPr>
                        <a:t>     </a:t>
                      </a:r>
                      <a:r>
                        <a:rPr lang="ja-JP" altLang="en-US" sz="900" kern="1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rPr>
                        <a:t>クラウド」の検討</a:t>
                      </a:r>
                      <a:r>
                        <a:rPr lang="en-US" altLang="ja-JP" sz="900" kern="1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rPr>
                        <a:t>(</a:t>
                      </a:r>
                      <a:r>
                        <a:rPr lang="ja-JP" altLang="en-US" sz="900" kern="1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rPr>
                        <a:t>説明会</a:t>
                      </a:r>
                      <a:r>
                        <a:rPr lang="en-US" altLang="ja-JP" sz="900" kern="1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rPr>
                        <a:t>(10</a:t>
                      </a:r>
                      <a:r>
                        <a:rPr lang="ja-JP" altLang="en-US" sz="900" kern="1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rPr>
                        <a:t>月</a:t>
                      </a:r>
                      <a:r>
                        <a:rPr lang="en-US" altLang="ja-JP" sz="900" kern="1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rPr>
                        <a:t>)</a:t>
                      </a:r>
                      <a:r>
                        <a:rPr lang="ja-JP" altLang="en-US" sz="900" kern="1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rPr>
                        <a:t>）</a:t>
                      </a:r>
                      <a:endParaRPr lang="en-US" altLang="ja-JP" sz="900" kern="1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endParaRPr>
                    </a:p>
                    <a:p>
                      <a:pPr marL="72000" indent="-457200" algn="l">
                        <a:lnSpc>
                          <a:spcPct val="100000"/>
                        </a:lnSpc>
                        <a:spcAft>
                          <a:spcPts val="0"/>
                        </a:spcAft>
                      </a:pPr>
                      <a:r>
                        <a:rPr lang="ja-JP" altLang="en-US" sz="900" kern="1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rPr>
                        <a:t>　 ・大規模団体等小グループでの</a:t>
                      </a:r>
                      <a:endParaRPr lang="en-US" altLang="ja-JP" sz="900" kern="1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endParaRPr>
                    </a:p>
                    <a:p>
                      <a:pPr marL="72000" indent="-457200" algn="l">
                        <a:lnSpc>
                          <a:spcPct val="100000"/>
                        </a:lnSpc>
                        <a:spcAft>
                          <a:spcPts val="0"/>
                        </a:spcAft>
                      </a:pPr>
                      <a:r>
                        <a:rPr lang="en-US" altLang="ja-JP" sz="900" kern="1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rPr>
                        <a:t>     </a:t>
                      </a:r>
                      <a:r>
                        <a:rPr lang="ja-JP" altLang="en-US" sz="900" kern="1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rPr>
                        <a:t>検討</a:t>
                      </a:r>
                      <a:endParaRPr lang="en-US" altLang="ja-JP" sz="900" kern="1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endParaRPr>
                    </a:p>
                  </a:txBody>
                  <a:tcPr marL="19037" marR="19037" marT="12766" marB="12766">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72000" indent="-457200" algn="l">
                        <a:lnSpc>
                          <a:spcPct val="100000"/>
                        </a:lnSpc>
                        <a:spcAft>
                          <a:spcPts val="0"/>
                        </a:spcAft>
                      </a:pPr>
                      <a:r>
                        <a:rPr lang="en-US" sz="9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a:t>
                      </a:r>
                      <a:endParaRPr lang="ja-JP" sz="9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r>
                        <a:rPr lang="en-US" sz="9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a:t>
                      </a:r>
                      <a:endParaRPr lang="ja-JP" sz="9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r>
                        <a:rPr lang="en-US" sz="9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a:t>
                      </a:r>
                      <a:endParaRPr lang="ja-JP" sz="9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r>
                        <a:rPr lang="en-US" sz="9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a:t>
                      </a:r>
                      <a:endParaRPr lang="ja-JP" sz="9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just">
                        <a:lnSpc>
                          <a:spcPct val="100000"/>
                        </a:lnSpc>
                        <a:spcAft>
                          <a:spcPts val="0"/>
                        </a:spcAft>
                      </a:pPr>
                      <a:r>
                        <a:rPr lang="en-US" sz="9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a:t>
                      </a:r>
                      <a:endParaRPr lang="ja-JP" sz="9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19037" marR="19037" marT="12766" marB="12766">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0000"/>
                        </a:lnSpc>
                        <a:spcAft>
                          <a:spcPts val="0"/>
                        </a:spcAft>
                      </a:pPr>
                      <a:endParaRPr lang="ja-JP" sz="9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19037" marR="19037" marT="12766" marB="12766"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440385">
                <a:tc vMerge="1">
                  <a:txBody>
                    <a:bodyPr/>
                    <a:lstStyle/>
                    <a:p>
                      <a:endParaRPr kumimoji="1" lang="ja-JP" altLang="en-US"/>
                    </a:p>
                  </a:txBody>
                  <a:tcPr/>
                </a:tc>
                <a:tc>
                  <a:txBody>
                    <a:bodyPr/>
                    <a:lstStyle/>
                    <a:p>
                      <a:pPr algn="just">
                        <a:lnSpc>
                          <a:spcPct val="100000"/>
                        </a:lnSpc>
                        <a:spcAft>
                          <a:spcPts val="0"/>
                        </a:spcAft>
                      </a:pPr>
                      <a:r>
                        <a:rPr lang="ja-JP" sz="9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【市町村間の広域連携等の体制整備にかかるコーディネート</a:t>
                      </a:r>
                      <a:r>
                        <a:rPr 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a:t>
                      </a:r>
                      <a:r>
                        <a:rPr lang="ja-JP" altLang="en-US"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a:t>
                      </a:r>
                      <a:endParaRPr lang="en-US"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algn="just">
                        <a:lnSpc>
                          <a:spcPct val="100000"/>
                        </a:lnSpc>
                        <a:spcAft>
                          <a:spcPts val="0"/>
                        </a:spcAft>
                      </a:pPr>
                      <a:r>
                        <a:rPr lang="ja-JP" altLang="en-US"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a:t>
                      </a:r>
                      <a:r>
                        <a:rPr 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行政</a:t>
                      </a:r>
                      <a:r>
                        <a:rPr lang="ja-JP" sz="9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サービスの提供体制を維持するため、市町村の広域連携の拡大等の取組みに対し、課題解決に向けた助言など、府がそのコーディネートを担います。</a:t>
                      </a:r>
                    </a:p>
                  </a:txBody>
                  <a:tcPr marL="19037" marR="19037" marT="12766" marB="12766"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0000"/>
                        </a:lnSpc>
                        <a:spcAft>
                          <a:spcPts val="0"/>
                        </a:spcAft>
                      </a:pPr>
                      <a:r>
                        <a:rPr lang="ja-JP" sz="9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総務部</a:t>
                      </a:r>
                    </a:p>
                    <a:p>
                      <a:pPr algn="just">
                        <a:lnSpc>
                          <a:spcPct val="100000"/>
                        </a:lnSpc>
                        <a:spcAft>
                          <a:spcPts val="0"/>
                        </a:spcAft>
                      </a:pPr>
                      <a:r>
                        <a:rPr lang="ja-JP" sz="9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市町村課</a:t>
                      </a:r>
                    </a:p>
                  </a:txBody>
                  <a:tcPr marL="19037" marR="19037" marT="12766" marB="12766"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72000" indent="-457200" algn="just">
                        <a:lnSpc>
                          <a:spcPct val="100000"/>
                        </a:lnSpc>
                        <a:spcAft>
                          <a:spcPts val="0"/>
                        </a:spcAft>
                      </a:pPr>
                      <a:endParaRPr lang="en-US"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just">
                        <a:lnSpc>
                          <a:spcPct val="100000"/>
                        </a:lnSpc>
                        <a:spcAft>
                          <a:spcPts val="0"/>
                        </a:spcAft>
                      </a:pPr>
                      <a:r>
                        <a:rPr 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・市町村の広域連携の拡大等の取組み</a:t>
                      </a:r>
                      <a:endParaRPr lang="en-US"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just">
                        <a:lnSpc>
                          <a:spcPct val="100000"/>
                        </a:lnSpc>
                        <a:spcAft>
                          <a:spcPts val="0"/>
                        </a:spcAft>
                      </a:pPr>
                      <a:r>
                        <a:rPr lang="ja-JP" altLang="en-US"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a:t>
                      </a:r>
                      <a:r>
                        <a:rPr 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に対</a:t>
                      </a:r>
                      <a:r>
                        <a:rPr lang="ja-JP" altLang="en-US"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して、コーディネートや情報提供等、積極的に支援する</a:t>
                      </a:r>
                      <a:endParaRPr lang="en-US"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just">
                        <a:lnSpc>
                          <a:spcPct val="100000"/>
                        </a:lnSpc>
                        <a:spcAft>
                          <a:spcPts val="0"/>
                        </a:spcAft>
                      </a:pPr>
                      <a:endParaRPr lang="en-US"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just">
                        <a:lnSpc>
                          <a:spcPct val="100000"/>
                        </a:lnSpc>
                        <a:spcAft>
                          <a:spcPts val="0"/>
                        </a:spcAft>
                      </a:pPr>
                      <a:r>
                        <a:rPr lang="ja-JP" altLang="en-US" sz="900" kern="1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rPr>
                        <a:t>⇒・府内</a:t>
                      </a:r>
                      <a:r>
                        <a:rPr lang="en-US" altLang="ja-JP" sz="900" kern="1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rPr>
                        <a:t>3</a:t>
                      </a:r>
                      <a:r>
                        <a:rPr lang="ja-JP" altLang="en-US" sz="900" kern="1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rPr>
                        <a:t>地域（豊能、南河内、泉州</a:t>
                      </a:r>
                      <a:endParaRPr lang="en-US" altLang="ja-JP" sz="900" kern="1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endParaRPr>
                    </a:p>
                    <a:p>
                      <a:pPr marL="72000" indent="-457200" algn="just">
                        <a:lnSpc>
                          <a:spcPct val="100000"/>
                        </a:lnSpc>
                        <a:spcAft>
                          <a:spcPts val="0"/>
                        </a:spcAft>
                      </a:pPr>
                      <a:r>
                        <a:rPr lang="ja-JP" altLang="en-US" sz="900" kern="1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rPr>
                        <a:t>　 　南）の広域連携研究会に参画し、</a:t>
                      </a:r>
                      <a:endParaRPr lang="en-US" altLang="ja-JP" sz="900" kern="1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endParaRPr>
                    </a:p>
                    <a:p>
                      <a:pPr marL="72000" indent="-457200" algn="just">
                        <a:lnSpc>
                          <a:spcPct val="100000"/>
                        </a:lnSpc>
                        <a:spcAft>
                          <a:spcPts val="0"/>
                        </a:spcAft>
                      </a:pPr>
                      <a:r>
                        <a:rPr lang="ja-JP" altLang="en-US" sz="900" kern="1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rPr>
                        <a:t>　　 共同処理の円滑な推進や、さらな</a:t>
                      </a:r>
                      <a:endParaRPr lang="en-US" altLang="ja-JP" sz="900" kern="1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endParaRPr>
                    </a:p>
                    <a:p>
                      <a:pPr marL="72000" indent="-457200" algn="just">
                        <a:lnSpc>
                          <a:spcPct val="100000"/>
                        </a:lnSpc>
                        <a:spcAft>
                          <a:spcPts val="0"/>
                        </a:spcAft>
                      </a:pPr>
                      <a:r>
                        <a:rPr lang="ja-JP" altLang="en-US" sz="900" kern="1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rPr>
                        <a:t>　　 </a:t>
                      </a:r>
                      <a:r>
                        <a:rPr lang="ja-JP" altLang="en-US" sz="900" kern="100" dirty="0" err="1"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rPr>
                        <a:t>る</a:t>
                      </a:r>
                      <a:r>
                        <a:rPr lang="ja-JP" altLang="en-US" sz="900" kern="1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rPr>
                        <a:t>分野での広域連携が進むよう</a:t>
                      </a:r>
                      <a:endParaRPr lang="en-US" altLang="ja-JP" sz="900" kern="1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endParaRPr>
                    </a:p>
                    <a:p>
                      <a:pPr marL="72000" indent="-457200" algn="just">
                        <a:lnSpc>
                          <a:spcPct val="100000"/>
                        </a:lnSpc>
                        <a:spcAft>
                          <a:spcPts val="0"/>
                        </a:spcAft>
                      </a:pPr>
                      <a:r>
                        <a:rPr lang="ja-JP" altLang="en-US" sz="900" kern="1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rPr>
                        <a:t>　　　積極的に支援</a:t>
                      </a:r>
                      <a:endParaRPr lang="en-US" altLang="ja-JP" sz="900" kern="1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endParaRPr>
                    </a:p>
                    <a:p>
                      <a:pPr marL="72000" indent="-457200" algn="just">
                        <a:lnSpc>
                          <a:spcPct val="100000"/>
                        </a:lnSpc>
                        <a:spcAft>
                          <a:spcPts val="0"/>
                        </a:spcAft>
                      </a:pPr>
                      <a:r>
                        <a:rPr lang="ja-JP" altLang="en-US" sz="900" kern="1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rPr>
                        <a:t>　　○研究会参加回数　</a:t>
                      </a:r>
                      <a:r>
                        <a:rPr lang="en-US" altLang="ja-JP" sz="900" kern="1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rPr>
                        <a:t>10</a:t>
                      </a:r>
                      <a:r>
                        <a:rPr lang="ja-JP" altLang="en-US" sz="900" kern="1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rPr>
                        <a:t>回</a:t>
                      </a:r>
                      <a:endParaRPr lang="en-US" altLang="ja-JP" sz="900" kern="1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endParaRPr>
                    </a:p>
                    <a:p>
                      <a:pPr marL="72000" indent="-457200" algn="just">
                        <a:lnSpc>
                          <a:spcPct val="100000"/>
                        </a:lnSpc>
                        <a:spcAft>
                          <a:spcPts val="0"/>
                        </a:spcAft>
                      </a:pPr>
                      <a:r>
                        <a:rPr lang="ja-JP" altLang="en-US" sz="900" kern="1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rPr>
                        <a:t>　　　・豊能（</a:t>
                      </a:r>
                      <a:r>
                        <a:rPr lang="en-US" altLang="ja-JP" sz="900" kern="1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rPr>
                        <a:t>9</a:t>
                      </a:r>
                      <a:r>
                        <a:rPr lang="ja-JP" altLang="en-US" sz="900" kern="1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rPr>
                        <a:t>月）</a:t>
                      </a:r>
                      <a:endParaRPr lang="en-US" altLang="ja-JP" sz="900" kern="1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endParaRPr>
                    </a:p>
                    <a:p>
                      <a:pPr marL="72000" indent="-457200" algn="just">
                        <a:lnSpc>
                          <a:spcPct val="100000"/>
                        </a:lnSpc>
                        <a:spcAft>
                          <a:spcPts val="0"/>
                        </a:spcAft>
                      </a:pPr>
                      <a:r>
                        <a:rPr lang="ja-JP" altLang="en-US" sz="900" kern="1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rPr>
                        <a:t>　　　・南河内（</a:t>
                      </a:r>
                      <a:r>
                        <a:rPr lang="en-US" altLang="ja-JP" sz="900" kern="1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rPr>
                        <a:t>5</a:t>
                      </a:r>
                      <a:r>
                        <a:rPr lang="ja-JP" altLang="en-US" sz="900" kern="1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rPr>
                        <a:t>・</a:t>
                      </a:r>
                      <a:r>
                        <a:rPr lang="en-US" altLang="ja-JP" sz="900" kern="1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rPr>
                        <a:t>7</a:t>
                      </a:r>
                      <a:r>
                        <a:rPr lang="ja-JP" altLang="en-US" sz="900" kern="1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rPr>
                        <a:t>・</a:t>
                      </a:r>
                      <a:r>
                        <a:rPr lang="en-US" altLang="ja-JP" sz="900" kern="1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rPr>
                        <a:t>9</a:t>
                      </a:r>
                      <a:r>
                        <a:rPr lang="ja-JP" altLang="en-US" sz="900" kern="1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rPr>
                        <a:t>・</a:t>
                      </a:r>
                      <a:r>
                        <a:rPr lang="en-US" altLang="ja-JP" sz="900" kern="1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rPr>
                        <a:t>1</a:t>
                      </a:r>
                      <a:r>
                        <a:rPr lang="ja-JP" altLang="en-US" sz="900" kern="1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rPr>
                        <a:t>月）</a:t>
                      </a:r>
                      <a:endParaRPr lang="en-US" altLang="ja-JP" sz="900" kern="1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endParaRPr>
                    </a:p>
                    <a:p>
                      <a:pPr marL="72000" indent="-457200" algn="just">
                        <a:lnSpc>
                          <a:spcPct val="100000"/>
                        </a:lnSpc>
                        <a:spcAft>
                          <a:spcPts val="0"/>
                        </a:spcAft>
                      </a:pPr>
                      <a:r>
                        <a:rPr lang="ja-JP" altLang="en-US" sz="900" kern="1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rPr>
                        <a:t>　　　・泉州南（</a:t>
                      </a:r>
                      <a:r>
                        <a:rPr lang="en-US" altLang="ja-JP" sz="900" kern="1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rPr>
                        <a:t>4</a:t>
                      </a:r>
                      <a:r>
                        <a:rPr lang="ja-JP" altLang="en-US" sz="900" kern="1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rPr>
                        <a:t>・</a:t>
                      </a:r>
                      <a:r>
                        <a:rPr lang="en-US" altLang="ja-JP" sz="900" kern="1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rPr>
                        <a:t>7</a:t>
                      </a:r>
                      <a:r>
                        <a:rPr lang="ja-JP" altLang="en-US" sz="900" kern="1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rPr>
                        <a:t>・</a:t>
                      </a:r>
                      <a:r>
                        <a:rPr lang="en-US" altLang="ja-JP" sz="900" kern="1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rPr>
                        <a:t>10</a:t>
                      </a:r>
                      <a:r>
                        <a:rPr lang="ja-JP" altLang="en-US" sz="900" kern="1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rPr>
                        <a:t>・</a:t>
                      </a:r>
                      <a:r>
                        <a:rPr lang="en-US" altLang="ja-JP" sz="900" kern="1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rPr>
                        <a:t>1</a:t>
                      </a:r>
                      <a:r>
                        <a:rPr lang="ja-JP" altLang="en-US" sz="900" kern="1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rPr>
                        <a:t>月）</a:t>
                      </a:r>
                      <a:endParaRPr lang="en-US" altLang="ja-JP" sz="900" kern="1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endParaRPr>
                    </a:p>
                    <a:p>
                      <a:pPr marL="72000" indent="-457200" algn="just">
                        <a:lnSpc>
                          <a:spcPct val="100000"/>
                        </a:lnSpc>
                        <a:spcAft>
                          <a:spcPts val="0"/>
                        </a:spcAft>
                      </a:pPr>
                      <a:r>
                        <a:rPr lang="ja-JP" altLang="en-US" sz="900" kern="1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rPr>
                        <a:t>　　　⇒泉州南地域において、</a:t>
                      </a:r>
                      <a:endParaRPr lang="en-US" altLang="ja-JP" sz="900" kern="1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endParaRPr>
                    </a:p>
                    <a:p>
                      <a:pPr marL="72000" indent="-457200" algn="just">
                        <a:lnSpc>
                          <a:spcPct val="100000"/>
                        </a:lnSpc>
                        <a:spcAft>
                          <a:spcPts val="0"/>
                        </a:spcAft>
                      </a:pPr>
                      <a:r>
                        <a:rPr lang="ja-JP" altLang="en-US" sz="900" kern="1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rPr>
                        <a:t>　　　　平成</a:t>
                      </a:r>
                      <a:r>
                        <a:rPr lang="en-US" altLang="ja-JP" sz="900" kern="1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rPr>
                        <a:t>28</a:t>
                      </a:r>
                      <a:r>
                        <a:rPr lang="ja-JP" altLang="en-US" sz="900" kern="1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rPr>
                        <a:t>年</a:t>
                      </a:r>
                      <a:r>
                        <a:rPr lang="en-US" altLang="ja-JP" sz="900" kern="1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rPr>
                        <a:t>4</a:t>
                      </a:r>
                      <a:r>
                        <a:rPr lang="ja-JP" altLang="en-US" sz="900" kern="1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rPr>
                        <a:t>月～権限移譲事務</a:t>
                      </a:r>
                      <a:endParaRPr lang="en-US" altLang="ja-JP" sz="900" kern="1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endParaRPr>
                    </a:p>
                    <a:p>
                      <a:pPr marL="72000" indent="-457200" algn="just">
                        <a:lnSpc>
                          <a:spcPct val="100000"/>
                        </a:lnSpc>
                        <a:spcAft>
                          <a:spcPts val="0"/>
                        </a:spcAft>
                      </a:pPr>
                      <a:r>
                        <a:rPr lang="ja-JP" altLang="en-US" sz="900" kern="1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rPr>
                        <a:t>　　　　の共同処理を開始（農林分野）</a:t>
                      </a:r>
                      <a:endParaRPr lang="ja-JP" altLang="ja-JP" sz="900" kern="1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endParaRPr>
                    </a:p>
                  </a:txBody>
                  <a:tcPr marL="19037" marR="19037" marT="12766" marB="12766">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72000" indent="-457200" algn="just">
                        <a:lnSpc>
                          <a:spcPct val="100000"/>
                        </a:lnSpc>
                        <a:spcAft>
                          <a:spcPts val="0"/>
                        </a:spcAft>
                      </a:pPr>
                      <a:r>
                        <a:rPr lang="en-US" sz="9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a:t>
                      </a:r>
                      <a:endParaRPr lang="en-US"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just">
                        <a:lnSpc>
                          <a:spcPct val="100000"/>
                        </a:lnSpc>
                        <a:spcAft>
                          <a:spcPts val="0"/>
                        </a:spcAft>
                      </a:pPr>
                      <a:endParaRPr lang="en-US"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just">
                        <a:lnSpc>
                          <a:spcPct val="100000"/>
                        </a:lnSpc>
                        <a:spcAft>
                          <a:spcPts val="0"/>
                        </a:spcAft>
                      </a:pPr>
                      <a:endParaRPr lang="en-US"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just">
                        <a:lnSpc>
                          <a:spcPct val="100000"/>
                        </a:lnSpc>
                        <a:spcAft>
                          <a:spcPts val="0"/>
                        </a:spcAft>
                      </a:pPr>
                      <a:endParaRPr lang="en-US" altLang="ja-JP" sz="900" kern="1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endParaRPr>
                    </a:p>
                    <a:p>
                      <a:pPr marL="72000" indent="-457200" algn="just">
                        <a:lnSpc>
                          <a:spcPct val="100000"/>
                        </a:lnSpc>
                        <a:spcAft>
                          <a:spcPts val="0"/>
                        </a:spcAft>
                      </a:pPr>
                      <a:endParaRPr lang="en-US" altLang="ja-JP" sz="900" kern="1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endParaRPr>
                    </a:p>
                    <a:p>
                      <a:pPr marL="72000" indent="-457200" algn="l">
                        <a:lnSpc>
                          <a:spcPct val="100000"/>
                        </a:lnSpc>
                        <a:spcAft>
                          <a:spcPts val="0"/>
                        </a:spcAft>
                      </a:pPr>
                      <a:r>
                        <a:rPr lang="ja-JP" altLang="en-US" sz="900" kern="1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rPr>
                        <a:t>⇒・広域連携等についての意見交　</a:t>
                      </a:r>
                      <a:endParaRPr lang="en-US" altLang="ja-JP" sz="900" kern="1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endParaRPr>
                    </a:p>
                    <a:p>
                      <a:pPr marL="72000" indent="-457200" algn="l">
                        <a:lnSpc>
                          <a:spcPct val="100000"/>
                        </a:lnSpc>
                        <a:spcAft>
                          <a:spcPts val="0"/>
                        </a:spcAft>
                      </a:pPr>
                      <a:r>
                        <a:rPr lang="ja-JP" altLang="en-US" sz="900" kern="1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rPr>
                        <a:t>　　換の場である「地域ブロック会議」　</a:t>
                      </a:r>
                      <a:endParaRPr lang="en-US" altLang="ja-JP" sz="900" kern="1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endParaRPr>
                    </a:p>
                    <a:p>
                      <a:pPr marL="72000" indent="-457200" algn="l">
                        <a:lnSpc>
                          <a:spcPct val="100000"/>
                        </a:lnSpc>
                        <a:spcAft>
                          <a:spcPts val="0"/>
                        </a:spcAft>
                      </a:pPr>
                      <a:r>
                        <a:rPr lang="ja-JP" altLang="en-US" sz="900" kern="1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rPr>
                        <a:t>　　の開催頻度を増やし（各ブロック　</a:t>
                      </a:r>
                      <a:endParaRPr lang="en-US" altLang="ja-JP" sz="900" kern="1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endParaRPr>
                    </a:p>
                    <a:p>
                      <a:pPr marL="72000" indent="-457200" algn="l">
                        <a:lnSpc>
                          <a:spcPct val="100000"/>
                        </a:lnSpc>
                        <a:spcAft>
                          <a:spcPts val="0"/>
                        </a:spcAft>
                      </a:pPr>
                      <a:r>
                        <a:rPr lang="ja-JP" altLang="en-US" sz="900" kern="1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rPr>
                        <a:t>　　年</a:t>
                      </a:r>
                      <a:r>
                        <a:rPr lang="en-US" altLang="ja-JP" sz="900" kern="1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rPr>
                        <a:t>1</a:t>
                      </a:r>
                      <a:r>
                        <a:rPr lang="ja-JP" altLang="en-US" sz="900" kern="1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rPr>
                        <a:t>回→</a:t>
                      </a:r>
                      <a:r>
                        <a:rPr lang="en-US" altLang="ja-JP" sz="900" kern="1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rPr>
                        <a:t>2</a:t>
                      </a:r>
                      <a:r>
                        <a:rPr lang="ja-JP" altLang="en-US" sz="900" kern="1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rPr>
                        <a:t>回）、先進事例の情報</a:t>
                      </a:r>
                      <a:endParaRPr lang="en-US" altLang="ja-JP" sz="900" kern="1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endParaRPr>
                    </a:p>
                    <a:p>
                      <a:pPr marL="72000" indent="-457200" algn="l">
                        <a:lnSpc>
                          <a:spcPct val="100000"/>
                        </a:lnSpc>
                        <a:spcAft>
                          <a:spcPts val="0"/>
                        </a:spcAft>
                      </a:pPr>
                      <a:r>
                        <a:rPr lang="ja-JP" altLang="en-US" sz="900" kern="1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rPr>
                        <a:t>　　提供などを実施。また、会議の出</a:t>
                      </a:r>
                      <a:endParaRPr lang="en-US" altLang="ja-JP" sz="900" kern="1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endParaRPr>
                    </a:p>
                    <a:p>
                      <a:pPr marL="72000" indent="-457200" algn="l">
                        <a:lnSpc>
                          <a:spcPct val="100000"/>
                        </a:lnSpc>
                        <a:spcAft>
                          <a:spcPts val="0"/>
                        </a:spcAft>
                      </a:pPr>
                      <a:r>
                        <a:rPr lang="ja-JP" altLang="en-US" sz="900" kern="1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rPr>
                        <a:t>　　席者を案件に応じて柔軟に設定</a:t>
                      </a:r>
                      <a:endParaRPr lang="en-US" altLang="ja-JP" sz="900" kern="1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endParaRPr>
                    </a:p>
                    <a:p>
                      <a:pPr marL="72000" indent="-457200" algn="l">
                        <a:lnSpc>
                          <a:spcPct val="100000"/>
                        </a:lnSpc>
                        <a:spcAft>
                          <a:spcPts val="0"/>
                        </a:spcAft>
                      </a:pPr>
                      <a:r>
                        <a:rPr lang="ja-JP" altLang="en-US" sz="900" kern="1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rPr>
                        <a:t>　・各地の広域連携研究会に参画</a:t>
                      </a:r>
                      <a:endParaRPr lang="en-US" altLang="ja-JP" sz="900" kern="1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endParaRPr>
                    </a:p>
                    <a:p>
                      <a:pPr marL="72000" indent="-457200" algn="l">
                        <a:lnSpc>
                          <a:spcPct val="100000"/>
                        </a:lnSpc>
                        <a:spcAft>
                          <a:spcPts val="0"/>
                        </a:spcAft>
                      </a:pPr>
                      <a:r>
                        <a:rPr lang="ja-JP" altLang="en-US" sz="900" kern="1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rPr>
                        <a:t>　　し、必要に応じて助言するなど、</a:t>
                      </a:r>
                      <a:endParaRPr lang="en-US" altLang="ja-JP" sz="900" kern="1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endParaRPr>
                    </a:p>
                    <a:p>
                      <a:pPr marL="72000" indent="-457200" algn="l">
                        <a:lnSpc>
                          <a:spcPct val="100000"/>
                        </a:lnSpc>
                        <a:spcAft>
                          <a:spcPts val="0"/>
                        </a:spcAft>
                      </a:pPr>
                      <a:r>
                        <a:rPr lang="ja-JP" altLang="en-US" sz="900" kern="1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rPr>
                        <a:t>　　積極的なコーディネートを実施</a:t>
                      </a:r>
                      <a:endParaRPr lang="en-US" altLang="ja-JP" sz="900" kern="1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endParaRPr>
                    </a:p>
                    <a:p>
                      <a:pPr marL="72000" indent="-457200" algn="l">
                        <a:lnSpc>
                          <a:spcPct val="100000"/>
                        </a:lnSpc>
                        <a:spcAft>
                          <a:spcPts val="0"/>
                        </a:spcAft>
                      </a:pPr>
                      <a:r>
                        <a:rPr lang="ja-JP" altLang="en-US" sz="900" kern="1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rPr>
                        <a:t>　　（参加回数 計</a:t>
                      </a:r>
                      <a:r>
                        <a:rPr lang="en-US" altLang="ja-JP" sz="900" kern="1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rPr>
                        <a:t>10</a:t>
                      </a:r>
                      <a:r>
                        <a:rPr lang="ja-JP" altLang="en-US" sz="900" kern="1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rPr>
                        <a:t>回）</a:t>
                      </a:r>
                      <a:endParaRPr lang="ja-JP" sz="900" kern="100" dirty="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endParaRPr>
                    </a:p>
                  </a:txBody>
                  <a:tcPr marL="19037" marR="19037" marT="12766" marB="12766">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72000" indent="-457200" algn="just">
                        <a:lnSpc>
                          <a:spcPct val="100000"/>
                        </a:lnSpc>
                        <a:spcAft>
                          <a:spcPts val="0"/>
                        </a:spcAft>
                      </a:pPr>
                      <a:r>
                        <a:rPr lang="en-US" sz="9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a:t>
                      </a:r>
                      <a:endParaRPr lang="ja-JP" sz="9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19037" marR="19037" marT="12766" marB="12766">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0000"/>
                        </a:lnSpc>
                        <a:spcAft>
                          <a:spcPts val="0"/>
                        </a:spcAft>
                      </a:pPr>
                      <a:endParaRPr lang="ja-JP" sz="9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19037" marR="19037" marT="12766" marB="12766"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cxnSp>
        <p:nvCxnSpPr>
          <p:cNvPr id="20" name="直線矢印コネクタ 19"/>
          <p:cNvCxnSpPr/>
          <p:nvPr/>
        </p:nvCxnSpPr>
        <p:spPr>
          <a:xfrm>
            <a:off x="5148064" y="4581128"/>
            <a:ext cx="2952000" cy="0"/>
          </a:xfrm>
          <a:prstGeom prst="straightConnector1">
            <a:avLst/>
          </a:prstGeom>
          <a:ln w="38100">
            <a:tailEnd type="arrow"/>
          </a:ln>
        </p:spPr>
        <p:style>
          <a:lnRef idx="1">
            <a:schemeClr val="dk1"/>
          </a:lnRef>
          <a:fillRef idx="0">
            <a:schemeClr val="dk1"/>
          </a:fillRef>
          <a:effectRef idx="0">
            <a:schemeClr val="dk1"/>
          </a:effectRef>
          <a:fontRef idx="minor">
            <a:schemeClr val="tx1"/>
          </a:fontRef>
        </p:style>
      </p:cxnSp>
      <p:sp>
        <p:nvSpPr>
          <p:cNvPr id="11" name="正方形/長方形 10"/>
          <p:cNvSpPr/>
          <p:nvPr/>
        </p:nvSpPr>
        <p:spPr>
          <a:xfrm>
            <a:off x="8432528" y="6489340"/>
            <a:ext cx="648072" cy="317860"/>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en-US" altLang="ja-JP" dirty="0" smtClean="0">
                <a:solidFill>
                  <a:prstClr val="black"/>
                </a:solidFill>
              </a:rPr>
              <a:t>10</a:t>
            </a:r>
            <a:endParaRPr lang="ja-JP" altLang="en-US" dirty="0">
              <a:solidFill>
                <a:prstClr val="black"/>
              </a:solidFill>
            </a:endParaRPr>
          </a:p>
        </p:txBody>
      </p:sp>
      <p:cxnSp>
        <p:nvCxnSpPr>
          <p:cNvPr id="12" name="直線矢印コネクタ 11"/>
          <p:cNvCxnSpPr/>
          <p:nvPr/>
        </p:nvCxnSpPr>
        <p:spPr>
          <a:xfrm>
            <a:off x="5148064" y="2060848"/>
            <a:ext cx="2952000" cy="0"/>
          </a:xfrm>
          <a:prstGeom prst="straightConnector1">
            <a:avLst/>
          </a:prstGeom>
          <a:ln w="38100">
            <a:tailEnd type="arrow"/>
          </a:ln>
        </p:spPr>
        <p:style>
          <a:lnRef idx="1">
            <a:schemeClr val="dk1"/>
          </a:lnRef>
          <a:fillRef idx="0">
            <a:schemeClr val="dk1"/>
          </a:fillRef>
          <a:effectRef idx="0">
            <a:schemeClr val="dk1"/>
          </a:effectRef>
          <a:fontRef idx="minor">
            <a:schemeClr val="tx1"/>
          </a:fontRef>
        </p:style>
      </p:cxnSp>
      <p:sp>
        <p:nvSpPr>
          <p:cNvPr id="14" name="大かっこ 13"/>
          <p:cNvSpPr/>
          <p:nvPr/>
        </p:nvSpPr>
        <p:spPr>
          <a:xfrm>
            <a:off x="3275856" y="5662736"/>
            <a:ext cx="1764000" cy="987022"/>
          </a:xfrm>
          <a:prstGeom prst="bracketPair">
            <a:avLst>
              <a:gd name="adj" fmla="val 9472"/>
            </a:avLst>
          </a:prstGeom>
          <a:ln w="3175">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ja-JP" altLang="en-US">
              <a:solidFill>
                <a:prstClr val="black"/>
              </a:solidFill>
            </a:endParaRPr>
          </a:p>
        </p:txBody>
      </p:sp>
      <p:sp>
        <p:nvSpPr>
          <p:cNvPr id="15" name="大かっこ 14"/>
          <p:cNvSpPr/>
          <p:nvPr/>
        </p:nvSpPr>
        <p:spPr>
          <a:xfrm>
            <a:off x="3275484" y="3429000"/>
            <a:ext cx="1728564" cy="720080"/>
          </a:xfrm>
          <a:prstGeom prst="bracketPair">
            <a:avLst>
              <a:gd name="adj" fmla="val 9472"/>
            </a:avLst>
          </a:prstGeom>
          <a:ln w="3175">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ja-JP" altLang="en-US">
              <a:solidFill>
                <a:prstClr val="black"/>
              </a:solidFill>
            </a:endParaRPr>
          </a:p>
        </p:txBody>
      </p:sp>
    </p:spTree>
    <p:extLst>
      <p:ext uri="{BB962C8B-B14F-4D97-AF65-F5344CB8AC3E}">
        <p14:creationId xmlns:p14="http://schemas.microsoft.com/office/powerpoint/2010/main" val="31843897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 name="Rectangle 24"/>
          <p:cNvSpPr>
            <a:spLocks noChangeArrowheads="1"/>
          </p:cNvSpPr>
          <p:nvPr/>
        </p:nvSpPr>
        <p:spPr bwMode="auto">
          <a:xfrm>
            <a:off x="179510" y="484560"/>
            <a:ext cx="1962397"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fontAlgn="base">
              <a:spcBef>
                <a:spcPct val="0"/>
              </a:spcBef>
              <a:spcAft>
                <a:spcPct val="0"/>
              </a:spcAft>
            </a:pPr>
            <a:r>
              <a:rPr lang="ja-JP" altLang="ja-JP" sz="12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４．具体的な改革の取組み</a:t>
            </a:r>
            <a:endParaRPr lang="ja-JP" altLang="ja-JP"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cxnSp>
        <p:nvCxnSpPr>
          <p:cNvPr id="33" name="直線コネクタ 32"/>
          <p:cNvCxnSpPr/>
          <p:nvPr/>
        </p:nvCxnSpPr>
        <p:spPr>
          <a:xfrm>
            <a:off x="179512" y="404664"/>
            <a:ext cx="8784976" cy="0"/>
          </a:xfrm>
          <a:prstGeom prst="line">
            <a:avLst/>
          </a:prstGeom>
        </p:spPr>
        <p:style>
          <a:lnRef idx="3">
            <a:schemeClr val="accent1"/>
          </a:lnRef>
          <a:fillRef idx="0">
            <a:schemeClr val="accent1"/>
          </a:fillRef>
          <a:effectRef idx="2">
            <a:schemeClr val="accent1"/>
          </a:effectRef>
          <a:fontRef idx="minor">
            <a:schemeClr val="tx1"/>
          </a:fontRef>
        </p:style>
      </p:cxnSp>
      <p:sp>
        <p:nvSpPr>
          <p:cNvPr id="34" name="Rectangle 24"/>
          <p:cNvSpPr>
            <a:spLocks noChangeArrowheads="1"/>
          </p:cNvSpPr>
          <p:nvPr/>
        </p:nvSpPr>
        <p:spPr bwMode="auto">
          <a:xfrm>
            <a:off x="331912" y="980728"/>
            <a:ext cx="7067961"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fontAlgn="base">
              <a:spcBef>
                <a:spcPct val="0"/>
              </a:spcBef>
              <a:spcAft>
                <a:spcPct val="0"/>
              </a:spcAft>
            </a:pPr>
            <a:r>
              <a:rPr lang="ja-JP" altLang="en-US" sz="12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（２）総合力の発揮　②民間連携　（</a:t>
            </a:r>
            <a:r>
              <a:rPr lang="en-US" altLang="ja-JP" sz="12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ⅰ</a:t>
            </a:r>
            <a:r>
              <a:rPr lang="ja-JP" altLang="en-US" sz="12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）府民・</a:t>
            </a:r>
            <a:r>
              <a:rPr lang="en-US" altLang="ja-JP" sz="12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NPO</a:t>
            </a:r>
            <a:r>
              <a:rPr lang="ja-JP" altLang="en-US" sz="12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との協働の強化　（</a:t>
            </a:r>
            <a:r>
              <a:rPr lang="en-US" altLang="ja-JP" sz="12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ⅱ</a:t>
            </a:r>
            <a:r>
              <a:rPr lang="ja-JP" altLang="en-US" sz="12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）民間開放の推進（</a:t>
            </a:r>
            <a:r>
              <a:rPr lang="en-US" altLang="ja-JP" sz="12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PPP</a:t>
            </a:r>
            <a:r>
              <a:rPr lang="ja-JP" altLang="en-US" sz="12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など）</a:t>
            </a:r>
            <a:endParaRPr lang="ja-JP" altLang="ja-JP"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5" name="Rectangle 3"/>
          <p:cNvSpPr>
            <a:spLocks noChangeArrowheads="1"/>
          </p:cNvSpPr>
          <p:nvPr/>
        </p:nvSpPr>
        <p:spPr bwMode="auto">
          <a:xfrm>
            <a:off x="457200" y="2886075"/>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fontAlgn="base">
              <a:spcBef>
                <a:spcPct val="0"/>
              </a:spcBef>
              <a:spcAft>
                <a:spcPct val="0"/>
              </a:spcAft>
            </a:pPr>
            <a:endParaRPr lang="ja-JP" altLang="ja-JP" smtClean="0">
              <a:solidFill>
                <a:prstClr val="black"/>
              </a:solidFill>
              <a:latin typeface="Arial" pitchFamily="34" charset="0"/>
              <a:cs typeface="ＭＳ Ｐゴシック" pitchFamily="50" charset="-128"/>
            </a:endParaRPr>
          </a:p>
        </p:txBody>
      </p:sp>
      <p:graphicFrame>
        <p:nvGraphicFramePr>
          <p:cNvPr id="2" name="表 1"/>
          <p:cNvGraphicFramePr>
            <a:graphicFrameLocks noGrp="1"/>
          </p:cNvGraphicFramePr>
          <p:nvPr>
            <p:extLst>
              <p:ext uri="{D42A27DB-BD31-4B8C-83A1-F6EECF244321}">
                <p14:modId xmlns:p14="http://schemas.microsoft.com/office/powerpoint/2010/main" val="675719181"/>
              </p:ext>
            </p:extLst>
          </p:nvPr>
        </p:nvGraphicFramePr>
        <p:xfrm>
          <a:off x="251520" y="1040329"/>
          <a:ext cx="8676088" cy="5746570"/>
        </p:xfrm>
        <a:graphic>
          <a:graphicData uri="http://schemas.openxmlformats.org/drawingml/2006/table">
            <a:tbl>
              <a:tblPr firstRow="1" firstCol="1" bandRow="1" bandCol="1"/>
              <a:tblGrid>
                <a:gridCol w="1080000"/>
                <a:gridCol w="1080000"/>
                <a:gridCol w="792088"/>
                <a:gridCol w="2232000"/>
                <a:gridCol w="2160000"/>
                <a:gridCol w="972000"/>
                <a:gridCol w="360000"/>
              </a:tblGrid>
              <a:tr h="198880">
                <a:tc rowSpan="2">
                  <a:txBody>
                    <a:bodyPr/>
                    <a:lstStyle/>
                    <a:p>
                      <a:pPr algn="ctr">
                        <a:lnSpc>
                          <a:spcPct val="100000"/>
                        </a:lnSpc>
                        <a:spcAft>
                          <a:spcPts val="0"/>
                        </a:spcAft>
                      </a:pPr>
                      <a:r>
                        <a:rPr lang="ja-JP" sz="900" b="1" kern="100" dirty="0">
                          <a:effectLst/>
                          <a:latin typeface="Meiryo UI" panose="020B0604030504040204" pitchFamily="50" charset="-128"/>
                          <a:ea typeface="Meiryo UI" panose="020B0604030504040204" pitchFamily="50" charset="-128"/>
                          <a:cs typeface="Meiryo UI" panose="020B0604030504040204" pitchFamily="50" charset="-128"/>
                        </a:rPr>
                        <a:t>項目名</a:t>
                      </a: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46188" marR="46188" marT="30973" marB="3097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8CCE4"/>
                    </a:solidFill>
                  </a:tcPr>
                </a:tc>
                <a:tc rowSpan="2">
                  <a:txBody>
                    <a:bodyPr/>
                    <a:lstStyle/>
                    <a:p>
                      <a:pPr algn="ctr">
                        <a:lnSpc>
                          <a:spcPct val="100000"/>
                        </a:lnSpc>
                        <a:spcAft>
                          <a:spcPts val="0"/>
                        </a:spcAft>
                      </a:pPr>
                      <a:r>
                        <a:rPr lang="ja-JP" sz="900" b="1" kern="100">
                          <a:effectLst/>
                          <a:latin typeface="Meiryo UI" panose="020B0604030504040204" pitchFamily="50" charset="-128"/>
                          <a:ea typeface="Meiryo UI" panose="020B0604030504040204" pitchFamily="50" charset="-128"/>
                          <a:cs typeface="Meiryo UI" panose="020B0604030504040204" pitchFamily="50" charset="-128"/>
                        </a:rPr>
                        <a:t>取組内容</a:t>
                      </a:r>
                      <a:endParaRPr lang="ja-JP" sz="900" kern="100">
                        <a:effectLst/>
                        <a:latin typeface="Meiryo UI" panose="020B0604030504040204" pitchFamily="50" charset="-128"/>
                        <a:ea typeface="Meiryo UI" panose="020B0604030504040204" pitchFamily="50" charset="-128"/>
                        <a:cs typeface="Meiryo UI" panose="020B0604030504040204" pitchFamily="50" charset="-128"/>
                      </a:endParaRPr>
                    </a:p>
                  </a:txBody>
                  <a:tcPr marL="46188" marR="46188" marT="30973" marB="3097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8CCE4"/>
                    </a:solidFill>
                  </a:tcPr>
                </a:tc>
                <a:tc rowSpan="2">
                  <a:txBody>
                    <a:bodyPr/>
                    <a:lstStyle/>
                    <a:p>
                      <a:pPr algn="ctr">
                        <a:lnSpc>
                          <a:spcPct val="100000"/>
                        </a:lnSpc>
                        <a:spcAft>
                          <a:spcPts val="0"/>
                        </a:spcAft>
                      </a:pPr>
                      <a:r>
                        <a:rPr lang="ja-JP" sz="900" b="1" kern="100">
                          <a:effectLst/>
                          <a:latin typeface="Meiryo UI" panose="020B0604030504040204" pitchFamily="50" charset="-128"/>
                          <a:ea typeface="Meiryo UI" panose="020B0604030504040204" pitchFamily="50" charset="-128"/>
                          <a:cs typeface="Meiryo UI" panose="020B0604030504040204" pitchFamily="50" charset="-128"/>
                        </a:rPr>
                        <a:t>担当部局・室</a:t>
                      </a:r>
                      <a:endParaRPr lang="ja-JP" sz="900" kern="100">
                        <a:effectLst/>
                        <a:latin typeface="Meiryo UI" panose="020B0604030504040204" pitchFamily="50" charset="-128"/>
                        <a:ea typeface="Meiryo UI" panose="020B0604030504040204" pitchFamily="50" charset="-128"/>
                        <a:cs typeface="Meiryo UI" panose="020B0604030504040204" pitchFamily="50" charset="-128"/>
                      </a:endParaRPr>
                    </a:p>
                  </a:txBody>
                  <a:tcPr marL="46188" marR="46188" marT="30973" marB="3097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8CCE4"/>
                    </a:solidFill>
                  </a:tcPr>
                </a:tc>
                <a:tc gridSpan="2">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ja-JP" altLang="en-US" sz="900" b="1" kern="100" dirty="0" smtClean="0">
                          <a:effectLst/>
                          <a:latin typeface="Meiryo UI" panose="020B0604030504040204" pitchFamily="50" charset="-128"/>
                          <a:ea typeface="Meiryo UI" panose="020B0604030504040204" pitchFamily="50" charset="-128"/>
                          <a:cs typeface="Meiryo UI" panose="020B0604030504040204" pitchFamily="50" charset="-128"/>
                        </a:rPr>
                        <a:t>取組み状況</a:t>
                      </a:r>
                      <a:endParaRPr lang="ja-JP" altLang="ja-JP" sz="900" b="1" kern="100" dirty="0" smtClean="0">
                        <a:effectLst/>
                        <a:latin typeface="Meiryo UI" panose="020B0604030504040204" pitchFamily="50" charset="-128"/>
                        <a:ea typeface="Meiryo UI" panose="020B0604030504040204" pitchFamily="50" charset="-128"/>
                        <a:cs typeface="Meiryo UI" panose="020B0604030504040204" pitchFamily="50" charset="-128"/>
                      </a:endParaRPr>
                    </a:p>
                  </a:txBody>
                  <a:tcPr marL="46188" marR="46188" marT="30973" marB="30973">
                    <a:lnL w="12700" cap="flat" cmpd="sng" algn="ctr">
                      <a:solidFill>
                        <a:srgbClr val="000000"/>
                      </a:solidFill>
                      <a:prstDash val="solid"/>
                      <a:round/>
                      <a:headEnd type="none" w="med" len="med"/>
                      <a:tailEnd type="none" w="med" len="med"/>
                    </a:lnL>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8CCE4"/>
                    </a:solidFill>
                  </a:tcPr>
                </a:tc>
                <a:tc hMerge="1">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ja-JP" altLang="ja-JP" sz="900" b="1" kern="100" dirty="0" smtClean="0">
                        <a:effectLst/>
                        <a:latin typeface="Meiryo UI" panose="020B0604030504040204" pitchFamily="50" charset="-128"/>
                        <a:ea typeface="Meiryo UI" panose="020B0604030504040204" pitchFamily="50" charset="-128"/>
                        <a:cs typeface="Meiryo UI" panose="020B0604030504040204" pitchFamily="50" charset="-128"/>
                      </a:endParaRPr>
                    </a:p>
                  </a:txBody>
                  <a:tcPr marL="46188" marR="46188" marT="30973" marB="30973">
                    <a:lnL w="12700" cap="flat" cmpd="sng" algn="ctr">
                      <a:solidFill>
                        <a:schemeClr val="tx1"/>
                      </a:solidFill>
                      <a:prstDash val="solid"/>
                      <a:round/>
                      <a:headEnd type="none" w="med" len="med"/>
                      <a:tailEnd type="none" w="med" len="med"/>
                    </a:lnL>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8CCE4"/>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ja-JP" altLang="en-US" sz="900" b="1" kern="100" dirty="0" smtClean="0">
                          <a:effectLst/>
                          <a:latin typeface="Meiryo UI" panose="020B0604030504040204" pitchFamily="50" charset="-128"/>
                          <a:ea typeface="Meiryo UI" panose="020B0604030504040204" pitchFamily="50" charset="-128"/>
                          <a:cs typeface="Meiryo UI" panose="020B0604030504040204" pitchFamily="50" charset="-128"/>
                        </a:rPr>
                        <a:t>今後の予定</a:t>
                      </a:r>
                      <a:r>
                        <a:rPr lang="en-US" altLang="ja-JP" sz="900" b="1" kern="100" dirty="0" smtClean="0">
                          <a:effectLst/>
                          <a:latin typeface="Meiryo UI" panose="020B0604030504040204" pitchFamily="50" charset="-128"/>
                          <a:ea typeface="Meiryo UI" panose="020B0604030504040204" pitchFamily="50" charset="-128"/>
                          <a:cs typeface="Meiryo UI" panose="020B0604030504040204" pitchFamily="50" charset="-128"/>
                        </a:rPr>
                        <a:t/>
                      </a:r>
                      <a:br>
                        <a:rPr lang="en-US" altLang="ja-JP" sz="900" b="1" kern="100" dirty="0" smtClean="0">
                          <a:effectLst/>
                          <a:latin typeface="Meiryo UI" panose="020B0604030504040204" pitchFamily="50" charset="-128"/>
                          <a:ea typeface="Meiryo UI" panose="020B0604030504040204" pitchFamily="50" charset="-128"/>
                          <a:cs typeface="Meiryo UI" panose="020B0604030504040204" pitchFamily="50" charset="-128"/>
                        </a:rPr>
                      </a:br>
                      <a:r>
                        <a:rPr lang="ja-JP" altLang="en-US" sz="900" b="1" kern="100" dirty="0" smtClean="0">
                          <a:effectLst/>
                          <a:latin typeface="Meiryo UI" panose="020B0604030504040204" pitchFamily="50" charset="-128"/>
                          <a:ea typeface="Meiryo UI" panose="020B0604030504040204" pitchFamily="50" charset="-128"/>
                          <a:cs typeface="Meiryo UI" panose="020B0604030504040204" pitchFamily="50" charset="-128"/>
                        </a:rPr>
                        <a:t>（工程）</a:t>
                      </a:r>
                      <a:endParaRPr lang="ja-JP" altLang="ja-JP" sz="900" b="1" kern="100" dirty="0" smtClean="0">
                        <a:effectLst/>
                        <a:latin typeface="Meiryo UI" panose="020B0604030504040204" pitchFamily="50" charset="-128"/>
                        <a:ea typeface="Meiryo UI" panose="020B0604030504040204" pitchFamily="50" charset="-128"/>
                        <a:cs typeface="Meiryo UI" panose="020B0604030504040204" pitchFamily="50" charset="-128"/>
                      </a:endParaRPr>
                    </a:p>
                  </a:txBody>
                  <a:tcPr marL="46188" marR="46188" marT="30973" marB="30973">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8CCE4"/>
                    </a:solidFill>
                  </a:tcPr>
                </a:tc>
                <a:tc rowSpan="2">
                  <a:txBody>
                    <a:bodyPr/>
                    <a:lstStyle/>
                    <a:p>
                      <a:pPr algn="ctr">
                        <a:lnSpc>
                          <a:spcPct val="100000"/>
                        </a:lnSpc>
                        <a:spcAft>
                          <a:spcPts val="0"/>
                        </a:spcAft>
                      </a:pPr>
                      <a:r>
                        <a:rPr lang="ja-JP" altLang="en-US" sz="900" kern="100" dirty="0" smtClean="0">
                          <a:effectLst/>
                          <a:latin typeface="Meiryo UI" panose="020B0604030504040204" pitchFamily="50" charset="-128"/>
                          <a:ea typeface="Meiryo UI" panose="020B0604030504040204" pitchFamily="50" charset="-128"/>
                          <a:cs typeface="Meiryo UI" panose="020B0604030504040204" pitchFamily="50" charset="-128"/>
                        </a:rPr>
                        <a:t>備考</a:t>
                      </a: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46188" marR="46188" marT="30973" marB="30973" anchor="ctr">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8CCE4"/>
                    </a:solidFill>
                  </a:tcPr>
                </a:tc>
              </a:tr>
              <a:tr h="224962">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a:txBody>
                    <a:bodyPr/>
                    <a:lstStyle/>
                    <a:p>
                      <a:pPr algn="ctr">
                        <a:lnSpc>
                          <a:spcPct val="100000"/>
                        </a:lnSpc>
                        <a:spcAft>
                          <a:spcPts val="0"/>
                        </a:spcAft>
                      </a:pPr>
                      <a:r>
                        <a:rPr lang="ja-JP" sz="900" kern="10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平成２７年度</a:t>
                      </a: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46188" marR="46188" marT="30973" marB="30973" anchor="ctr">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BE5F1"/>
                    </a:solidFill>
                  </a:tcPr>
                </a:tc>
                <a:tc>
                  <a:txBody>
                    <a:bodyPr/>
                    <a:lstStyle/>
                    <a:p>
                      <a:pPr algn="ctr">
                        <a:lnSpc>
                          <a:spcPct val="100000"/>
                        </a:lnSpc>
                        <a:spcAft>
                          <a:spcPts val="0"/>
                        </a:spcAft>
                      </a:pPr>
                      <a:r>
                        <a:rPr lang="ja-JP" sz="900" kern="10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平成２８年度</a:t>
                      </a: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46188" marR="46188" marT="30973" marB="30973" anchor="ctr">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BE5F1"/>
                    </a:solidFill>
                  </a:tcPr>
                </a:tc>
                <a:tc>
                  <a:txBody>
                    <a:bodyPr/>
                    <a:lstStyle/>
                    <a:p>
                      <a:pPr algn="ctr">
                        <a:lnSpc>
                          <a:spcPct val="100000"/>
                        </a:lnSpc>
                        <a:spcAft>
                          <a:spcPts val="0"/>
                        </a:spcAft>
                      </a:pPr>
                      <a:r>
                        <a:rPr lang="ja-JP" sz="900" kern="10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平成２９年度</a:t>
                      </a: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46188" marR="46188" marT="30973" marB="3097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BE5F1"/>
                    </a:solidFill>
                  </a:tcPr>
                </a:tc>
                <a:tc vMerge="1">
                  <a:txBody>
                    <a:bodyPr/>
                    <a:lstStyle/>
                    <a:p>
                      <a:endParaRPr kumimoji="1" lang="ja-JP" altLang="en-US"/>
                    </a:p>
                  </a:txBody>
                  <a:tcPr/>
                </a:tc>
              </a:tr>
              <a:tr h="3470620">
                <a:tc>
                  <a:txBody>
                    <a:bodyPr/>
                    <a:lstStyle/>
                    <a:p>
                      <a:pPr algn="just">
                        <a:lnSpc>
                          <a:spcPct val="100000"/>
                        </a:lnSpc>
                        <a:spcAft>
                          <a:spcPts val="0"/>
                        </a:spcAft>
                      </a:pPr>
                      <a:r>
                        <a:rPr lang="ja-JP" sz="9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府民・</a:t>
                      </a:r>
                      <a:r>
                        <a:rPr lang="en-US" sz="9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NPO</a:t>
                      </a:r>
                      <a:r>
                        <a:rPr lang="ja-JP" sz="9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との協働の</a:t>
                      </a:r>
                      <a:r>
                        <a:rPr 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強化</a:t>
                      </a:r>
                      <a:endParaRPr lang="en-US"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algn="just">
                        <a:lnSpc>
                          <a:spcPct val="100000"/>
                        </a:lnSpc>
                        <a:spcAft>
                          <a:spcPts val="0"/>
                        </a:spcAft>
                      </a:pPr>
                      <a:r>
                        <a:rPr lang="ja-JP" altLang="en-US"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（本文</a:t>
                      </a:r>
                      <a:r>
                        <a:rPr lang="en-US"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P52</a:t>
                      </a:r>
                      <a:r>
                        <a:rPr lang="ja-JP" altLang="en-US"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a:t>
                      </a:r>
                      <a:endParaRPr lang="en-US"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46188" marR="46188" marT="30973" marB="3097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133350" algn="just">
                        <a:lnSpc>
                          <a:spcPct val="100000"/>
                        </a:lnSpc>
                        <a:spcAft>
                          <a:spcPts val="0"/>
                        </a:spcAft>
                      </a:pPr>
                      <a:r>
                        <a:rPr lang="ja-JP" sz="9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広域自治体として、各団体の自主活動の活性化や寄附文化の醸成を図り、協働の取組みを一層促進していくため、市民公益税制の導入など</a:t>
                      </a:r>
                      <a:r>
                        <a:rPr 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環境</a:t>
                      </a:r>
                      <a:r>
                        <a:rPr lang="ja-JP" altLang="en-US"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整備</a:t>
                      </a:r>
                      <a:r>
                        <a:rPr 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を</a:t>
                      </a:r>
                      <a:r>
                        <a:rPr lang="ja-JP" sz="9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進めます。</a:t>
                      </a:r>
                    </a:p>
                  </a:txBody>
                  <a:tcPr marL="46188" marR="46188" marT="30973" marB="3097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0000"/>
                        </a:lnSpc>
                        <a:spcAft>
                          <a:spcPts val="0"/>
                        </a:spcAft>
                      </a:pPr>
                      <a:r>
                        <a:rPr lang="ja-JP" sz="9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府民文化部</a:t>
                      </a:r>
                    </a:p>
                    <a:p>
                      <a:pPr algn="just">
                        <a:lnSpc>
                          <a:spcPct val="100000"/>
                        </a:lnSpc>
                        <a:spcAft>
                          <a:spcPts val="0"/>
                        </a:spcAft>
                      </a:pPr>
                      <a:r>
                        <a:rPr lang="ja-JP" sz="9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男女参画・</a:t>
                      </a:r>
                    </a:p>
                    <a:p>
                      <a:pPr algn="just">
                        <a:lnSpc>
                          <a:spcPct val="100000"/>
                        </a:lnSpc>
                        <a:spcAft>
                          <a:spcPts val="0"/>
                        </a:spcAft>
                      </a:pPr>
                      <a:r>
                        <a:rPr lang="ja-JP" sz="9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府民協働課</a:t>
                      </a:r>
                    </a:p>
                  </a:txBody>
                  <a:tcPr marL="46188" marR="46188" marT="30973" marB="3097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72000" indent="-457200" algn="l">
                        <a:lnSpc>
                          <a:spcPct val="100000"/>
                        </a:lnSpc>
                        <a:spcAft>
                          <a:spcPts val="0"/>
                        </a:spcAft>
                      </a:pPr>
                      <a:r>
                        <a:rPr lang="ja-JP" sz="900" kern="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a:t>
                      </a:r>
                      <a:r>
                        <a:rPr lang="ja-JP" sz="900" kern="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市民公益税制の普及</a:t>
                      </a:r>
                      <a:r>
                        <a:rPr lang="ja-JP" sz="900" kern="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啓発及び利用促進</a:t>
                      </a:r>
                      <a:endParaRPr lang="en-US" altLang="ja-JP" sz="900" kern="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r>
                        <a:rPr lang="ja-JP" altLang="en-US" sz="900" kern="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≪目標≫</a:t>
                      </a:r>
                      <a:endParaRPr lang="en-US" altLang="ja-JP" sz="900" kern="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r>
                        <a:rPr lang="en-US" altLang="ja-JP" sz="900" kern="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a:t>
                      </a:r>
                      <a:r>
                        <a:rPr lang="ja-JP" altLang="en-US" sz="900" kern="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市民公益税制導入済市町村　　</a:t>
                      </a:r>
                      <a:r>
                        <a:rPr lang="en-US" altLang="ja-JP" sz="900" kern="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11</a:t>
                      </a:r>
                      <a:r>
                        <a:rPr lang="ja-JP" altLang="en-US" sz="900" kern="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市町</a:t>
                      </a:r>
                      <a:r>
                        <a:rPr lang="en-US" altLang="ja-JP" sz="900" kern="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a:t>
                      </a:r>
                    </a:p>
                    <a:p>
                      <a:pPr marL="72000" indent="-457200" algn="l">
                        <a:lnSpc>
                          <a:spcPct val="100000"/>
                        </a:lnSpc>
                        <a:spcAft>
                          <a:spcPts val="0"/>
                        </a:spcAft>
                      </a:pPr>
                      <a:r>
                        <a:rPr lang="en-US" altLang="ja-JP" sz="900" kern="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a:t>
                      </a:r>
                      <a:r>
                        <a:rPr lang="ja-JP" altLang="en-US" sz="900" kern="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認定</a:t>
                      </a:r>
                      <a:r>
                        <a:rPr lang="en-US" altLang="ja-JP" sz="900" kern="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NPO</a:t>
                      </a:r>
                      <a:r>
                        <a:rPr lang="ja-JP" altLang="en-US" sz="900" kern="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法人数　</a:t>
                      </a:r>
                      <a:r>
                        <a:rPr lang="en-US" altLang="ja-JP" sz="900" kern="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20】</a:t>
                      </a:r>
                    </a:p>
                    <a:p>
                      <a:pPr marL="72000" indent="-457200" algn="l">
                        <a:lnSpc>
                          <a:spcPct val="100000"/>
                        </a:lnSpc>
                        <a:spcAft>
                          <a:spcPts val="0"/>
                        </a:spcAft>
                      </a:pPr>
                      <a:r>
                        <a:rPr lang="en-US" altLang="ja-JP" sz="900" kern="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a:t>
                      </a:r>
                      <a:r>
                        <a:rPr lang="ja-JP" altLang="en-US" sz="900" kern="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市町村、自治会、</a:t>
                      </a:r>
                      <a:r>
                        <a:rPr lang="en-US" altLang="ja-JP" sz="900" kern="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NPO</a:t>
                      </a:r>
                      <a:r>
                        <a:rPr lang="ja-JP" altLang="en-US" sz="900" kern="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法人等が参画する交流会の実施</a:t>
                      </a:r>
                      <a:r>
                        <a:rPr lang="en-US" altLang="ja-JP" sz="900" kern="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a:t>
                      </a:r>
                      <a:endParaRPr lang="ja-JP" altLang="en-US" sz="900" kern="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marR="0" lvl="0" indent="-457200" algn="l" defTabSz="914400" rtl="0" eaLnBrk="1" fontAlgn="auto" latinLnBrk="0" hangingPunct="1">
                        <a:lnSpc>
                          <a:spcPct val="100000"/>
                        </a:lnSpc>
                        <a:spcBef>
                          <a:spcPts val="0"/>
                        </a:spcBef>
                        <a:spcAft>
                          <a:spcPts val="0"/>
                        </a:spcAft>
                        <a:buClrTx/>
                        <a:buSzTx/>
                        <a:buFontTx/>
                        <a:buNone/>
                        <a:tabLst/>
                        <a:defRPr/>
                      </a:pPr>
                      <a:r>
                        <a:rPr kumimoji="1" lang="ja-JP" altLang="en-US" sz="900" b="0" i="0" u="none" strike="noStrike" kern="0" cap="none" spc="0" normalizeH="0" baseline="0" noProof="0" dirty="0" smtClean="0">
                          <a:ln>
                            <a:noFill/>
                          </a:ln>
                          <a:solidFill>
                            <a:schemeClr val="tx1"/>
                          </a:solidFill>
                          <a:effectLst/>
                          <a:uLnTx/>
                          <a:uFillTx/>
                          <a:latin typeface="ＭＳ Ｐ明朝" panose="02020600040205080304" pitchFamily="18" charset="-128"/>
                          <a:ea typeface="ＭＳ Ｐ明朝" panose="02020600040205080304" pitchFamily="18" charset="-128"/>
                          <a:cs typeface="Meiryo UI" panose="020B0604030504040204" pitchFamily="50" charset="-128"/>
                        </a:rPr>
                        <a:t>⇒</a:t>
                      </a:r>
                      <a:endParaRPr kumimoji="1" lang="en-US" altLang="ja-JP" sz="900" b="0" i="0" u="none" strike="noStrike" kern="0" cap="none" spc="0" normalizeH="0" baseline="0" noProof="0" dirty="0" smtClean="0">
                        <a:ln>
                          <a:noFill/>
                        </a:ln>
                        <a:solidFill>
                          <a:schemeClr val="tx1"/>
                        </a:solidFill>
                        <a:effectLst/>
                        <a:uLnTx/>
                        <a:uFillTx/>
                        <a:latin typeface="ＭＳ Ｐ明朝" panose="02020600040205080304" pitchFamily="18" charset="-128"/>
                        <a:ea typeface="ＭＳ Ｐ明朝" panose="02020600040205080304" pitchFamily="18" charset="-128"/>
                        <a:cs typeface="Meiryo UI" panose="020B0604030504040204" pitchFamily="50" charset="-128"/>
                      </a:endParaRPr>
                    </a:p>
                    <a:p>
                      <a:pPr marL="72000" marR="0" lvl="0" indent="-457200" algn="l" defTabSz="914400" rtl="0" eaLnBrk="1" fontAlgn="auto" latinLnBrk="0" hangingPunct="1">
                        <a:lnSpc>
                          <a:spcPct val="100000"/>
                        </a:lnSpc>
                        <a:spcBef>
                          <a:spcPts val="0"/>
                        </a:spcBef>
                        <a:spcAft>
                          <a:spcPts val="0"/>
                        </a:spcAft>
                        <a:buClrTx/>
                        <a:buSzTx/>
                        <a:buFontTx/>
                        <a:buNone/>
                        <a:tabLst/>
                        <a:defRPr/>
                      </a:pPr>
                      <a:r>
                        <a:rPr kumimoji="1" lang="ja-JP" altLang="en-US" sz="900" b="0" i="0" u="none" strike="noStrike" kern="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≪実績≫</a:t>
                      </a:r>
                      <a:endParaRPr kumimoji="1" lang="en-US" altLang="ja-JP" sz="900" b="0" i="0" u="none" strike="noStrike" kern="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72000" marR="0" lvl="0" indent="-457200" algn="l" defTabSz="914400" rtl="0" eaLnBrk="1" fontAlgn="auto" latinLnBrk="0" hangingPunct="1">
                        <a:lnSpc>
                          <a:spcPct val="100000"/>
                        </a:lnSpc>
                        <a:spcBef>
                          <a:spcPts val="0"/>
                        </a:spcBef>
                        <a:spcAft>
                          <a:spcPts val="0"/>
                        </a:spcAft>
                        <a:buClrTx/>
                        <a:buSzTx/>
                        <a:buFontTx/>
                        <a:buNone/>
                        <a:tabLst/>
                        <a:defRPr/>
                      </a:pPr>
                      <a:r>
                        <a:rPr kumimoji="1" lang="zh-CN" altLang="en-US" sz="900" b="0" i="0" u="none" strike="noStrike" kern="0" cap="none" spc="0" normalizeH="0" baseline="0" noProof="0" dirty="0" smtClean="0">
                          <a:ln>
                            <a:noFill/>
                          </a:ln>
                          <a:solidFill>
                            <a:schemeClr val="tx1"/>
                          </a:solidFill>
                          <a:effectLst/>
                          <a:uLnTx/>
                          <a:uFillTx/>
                          <a:latin typeface="ＭＳ Ｐ明朝" panose="02020600040205080304" pitchFamily="18" charset="-128"/>
                          <a:ea typeface="ＭＳ Ｐ明朝" panose="02020600040205080304" pitchFamily="18" charset="-128"/>
                          <a:cs typeface="Meiryo UI" panose="020B0604030504040204" pitchFamily="50" charset="-128"/>
                        </a:rPr>
                        <a:t>○市民公益税制導入済市町村数：</a:t>
                      </a:r>
                      <a:r>
                        <a:rPr kumimoji="1" lang="en-US" altLang="zh-CN" sz="900" b="0" i="0" u="none" strike="noStrike" kern="0" cap="none" spc="0" normalizeH="0" baseline="0" noProof="0" dirty="0" smtClean="0">
                          <a:ln>
                            <a:noFill/>
                          </a:ln>
                          <a:solidFill>
                            <a:schemeClr val="tx1"/>
                          </a:solidFill>
                          <a:effectLst/>
                          <a:uLnTx/>
                          <a:uFillTx/>
                          <a:latin typeface="ＭＳ Ｐ明朝" panose="02020600040205080304" pitchFamily="18" charset="-128"/>
                          <a:ea typeface="ＭＳ Ｐ明朝" panose="02020600040205080304" pitchFamily="18" charset="-128"/>
                          <a:cs typeface="Meiryo UI" panose="020B0604030504040204" pitchFamily="50" charset="-128"/>
                        </a:rPr>
                        <a:t>34</a:t>
                      </a:r>
                      <a:r>
                        <a:rPr kumimoji="1" lang="zh-CN" altLang="en-US" sz="900" b="0" i="0" u="none" strike="noStrike" kern="0" cap="none" spc="0" normalizeH="0" baseline="0" noProof="0" dirty="0" smtClean="0">
                          <a:ln>
                            <a:noFill/>
                          </a:ln>
                          <a:solidFill>
                            <a:schemeClr val="tx1"/>
                          </a:solidFill>
                          <a:effectLst/>
                          <a:uLnTx/>
                          <a:uFillTx/>
                          <a:latin typeface="ＭＳ Ｐ明朝" panose="02020600040205080304" pitchFamily="18" charset="-128"/>
                          <a:ea typeface="ＭＳ Ｐ明朝" panose="02020600040205080304" pitchFamily="18" charset="-128"/>
                          <a:cs typeface="Meiryo UI" panose="020B0604030504040204" pitchFamily="50" charset="-128"/>
                        </a:rPr>
                        <a:t>市町村</a:t>
                      </a:r>
                    </a:p>
                    <a:p>
                      <a:pPr marL="72000" marR="0" lvl="0" indent="-457200" algn="l" defTabSz="914400" rtl="0" eaLnBrk="1" fontAlgn="auto" latinLnBrk="0" hangingPunct="1">
                        <a:lnSpc>
                          <a:spcPct val="100000"/>
                        </a:lnSpc>
                        <a:spcBef>
                          <a:spcPts val="0"/>
                        </a:spcBef>
                        <a:spcAft>
                          <a:spcPts val="0"/>
                        </a:spcAft>
                        <a:buClrTx/>
                        <a:buSzTx/>
                        <a:buFontTx/>
                        <a:buNone/>
                        <a:tabLst/>
                        <a:defRPr/>
                      </a:pPr>
                      <a:r>
                        <a:rPr kumimoji="1" lang="ja-JP" altLang="en-US" sz="900" b="0" i="0" u="none" strike="noStrike" kern="0" cap="none" spc="0" normalizeH="0" baseline="0" noProof="0" dirty="0" smtClean="0">
                          <a:ln>
                            <a:noFill/>
                          </a:ln>
                          <a:solidFill>
                            <a:schemeClr val="tx1"/>
                          </a:solidFill>
                          <a:effectLst/>
                          <a:uLnTx/>
                          <a:uFillTx/>
                          <a:latin typeface="ＭＳ Ｐ明朝" panose="02020600040205080304" pitchFamily="18" charset="-128"/>
                          <a:ea typeface="ＭＳ Ｐ明朝" panose="02020600040205080304" pitchFamily="18" charset="-128"/>
                          <a:cs typeface="Meiryo UI" panose="020B0604030504040204" pitchFamily="50" charset="-128"/>
                        </a:rPr>
                        <a:t>○認定</a:t>
                      </a:r>
                      <a:r>
                        <a:rPr kumimoji="1" lang="en-US" altLang="ja-JP" sz="900" b="0" i="0" u="none" strike="noStrike" kern="0" cap="none" spc="0" normalizeH="0" baseline="0" noProof="0" dirty="0" smtClean="0">
                          <a:ln>
                            <a:noFill/>
                          </a:ln>
                          <a:solidFill>
                            <a:schemeClr val="tx1"/>
                          </a:solidFill>
                          <a:effectLst/>
                          <a:uLnTx/>
                          <a:uFillTx/>
                          <a:latin typeface="ＭＳ Ｐ明朝" panose="02020600040205080304" pitchFamily="18" charset="-128"/>
                          <a:ea typeface="ＭＳ Ｐ明朝" panose="02020600040205080304" pitchFamily="18" charset="-128"/>
                          <a:cs typeface="Meiryo UI" panose="020B0604030504040204" pitchFamily="50" charset="-128"/>
                        </a:rPr>
                        <a:t>NPO</a:t>
                      </a:r>
                      <a:r>
                        <a:rPr kumimoji="1" lang="ja-JP" altLang="en-US" sz="900" b="0" i="0" u="none" strike="noStrike" kern="0" cap="none" spc="0" normalizeH="0" baseline="0" noProof="0" dirty="0" smtClean="0">
                          <a:ln>
                            <a:noFill/>
                          </a:ln>
                          <a:solidFill>
                            <a:schemeClr val="tx1"/>
                          </a:solidFill>
                          <a:effectLst/>
                          <a:uLnTx/>
                          <a:uFillTx/>
                          <a:latin typeface="ＭＳ Ｐ明朝" panose="02020600040205080304" pitchFamily="18" charset="-128"/>
                          <a:ea typeface="ＭＳ Ｐ明朝" panose="02020600040205080304" pitchFamily="18" charset="-128"/>
                          <a:cs typeface="Meiryo UI" panose="020B0604030504040204" pitchFamily="50" charset="-128"/>
                        </a:rPr>
                        <a:t>法人数：</a:t>
                      </a:r>
                      <a:r>
                        <a:rPr kumimoji="1" lang="en-US" altLang="ja-JP" sz="900" b="0" i="0" u="none" strike="noStrike" kern="0" cap="none" spc="0" normalizeH="0" baseline="0" noProof="0" dirty="0" smtClean="0">
                          <a:ln>
                            <a:noFill/>
                          </a:ln>
                          <a:solidFill>
                            <a:schemeClr val="tx1"/>
                          </a:solidFill>
                          <a:effectLst/>
                          <a:uLnTx/>
                          <a:uFillTx/>
                          <a:latin typeface="ＭＳ Ｐ明朝" panose="02020600040205080304" pitchFamily="18" charset="-128"/>
                          <a:ea typeface="ＭＳ Ｐ明朝" panose="02020600040205080304" pitchFamily="18" charset="-128"/>
                          <a:cs typeface="Meiryo UI" panose="020B0604030504040204" pitchFamily="50" charset="-128"/>
                        </a:rPr>
                        <a:t>38</a:t>
                      </a:r>
                      <a:r>
                        <a:rPr kumimoji="1" lang="ja-JP" altLang="en-US" sz="900" b="0" i="0" u="none" strike="noStrike" kern="0" cap="none" spc="0" normalizeH="0" baseline="0" noProof="0" dirty="0" smtClean="0">
                          <a:ln>
                            <a:noFill/>
                          </a:ln>
                          <a:solidFill>
                            <a:schemeClr val="tx1"/>
                          </a:solidFill>
                          <a:effectLst/>
                          <a:uLnTx/>
                          <a:uFillTx/>
                          <a:latin typeface="ＭＳ Ｐ明朝" panose="02020600040205080304" pitchFamily="18" charset="-128"/>
                          <a:ea typeface="ＭＳ Ｐ明朝" panose="02020600040205080304" pitchFamily="18" charset="-128"/>
                          <a:cs typeface="Meiryo UI" panose="020B0604030504040204" pitchFamily="50" charset="-128"/>
                        </a:rPr>
                        <a:t>法人</a:t>
                      </a:r>
                    </a:p>
                    <a:p>
                      <a:pPr marL="72000" marR="0" lvl="0" indent="-457200" algn="l" defTabSz="914400" rtl="0" eaLnBrk="1" fontAlgn="auto" latinLnBrk="0" hangingPunct="1">
                        <a:lnSpc>
                          <a:spcPct val="100000"/>
                        </a:lnSpc>
                        <a:spcBef>
                          <a:spcPts val="0"/>
                        </a:spcBef>
                        <a:spcAft>
                          <a:spcPts val="0"/>
                        </a:spcAft>
                        <a:buClrTx/>
                        <a:buSzTx/>
                        <a:buFontTx/>
                        <a:buNone/>
                        <a:tabLst/>
                        <a:defRPr/>
                      </a:pPr>
                      <a:r>
                        <a:rPr kumimoji="1" lang="ja-JP" altLang="en-US" sz="900" b="0" i="0" u="none" strike="noStrike" kern="0" cap="none" spc="0" normalizeH="0" baseline="0" noProof="0" dirty="0" smtClean="0">
                          <a:ln>
                            <a:noFill/>
                          </a:ln>
                          <a:solidFill>
                            <a:schemeClr val="tx1"/>
                          </a:solidFill>
                          <a:effectLst/>
                          <a:uLnTx/>
                          <a:uFillTx/>
                          <a:latin typeface="ＭＳ Ｐ明朝" panose="02020600040205080304" pitchFamily="18" charset="-128"/>
                          <a:ea typeface="ＭＳ Ｐ明朝" panose="02020600040205080304" pitchFamily="18" charset="-128"/>
                          <a:cs typeface="Meiryo UI" panose="020B0604030504040204" pitchFamily="50" charset="-128"/>
                        </a:rPr>
                        <a:t>○市町村、自治会、</a:t>
                      </a:r>
                      <a:r>
                        <a:rPr kumimoji="1" lang="en-US" altLang="ja-JP" sz="900" b="0" i="0" u="none" strike="noStrike" kern="0" cap="none" spc="0" normalizeH="0" baseline="0" noProof="0" dirty="0" smtClean="0">
                          <a:ln>
                            <a:noFill/>
                          </a:ln>
                          <a:solidFill>
                            <a:schemeClr val="tx1"/>
                          </a:solidFill>
                          <a:effectLst/>
                          <a:uLnTx/>
                          <a:uFillTx/>
                          <a:latin typeface="ＭＳ Ｐ明朝" panose="02020600040205080304" pitchFamily="18" charset="-128"/>
                          <a:ea typeface="ＭＳ Ｐ明朝" panose="02020600040205080304" pitchFamily="18" charset="-128"/>
                          <a:cs typeface="Meiryo UI" panose="020B0604030504040204" pitchFamily="50" charset="-128"/>
                        </a:rPr>
                        <a:t>NPO</a:t>
                      </a:r>
                      <a:r>
                        <a:rPr kumimoji="1" lang="ja-JP" altLang="en-US" sz="900" b="0" i="0" u="none" strike="noStrike" kern="0" cap="none" spc="0" normalizeH="0" baseline="0" noProof="0" dirty="0" smtClean="0">
                          <a:ln>
                            <a:noFill/>
                          </a:ln>
                          <a:solidFill>
                            <a:schemeClr val="tx1"/>
                          </a:solidFill>
                          <a:effectLst/>
                          <a:uLnTx/>
                          <a:uFillTx/>
                          <a:latin typeface="ＭＳ Ｐ明朝" panose="02020600040205080304" pitchFamily="18" charset="-128"/>
                          <a:ea typeface="ＭＳ Ｐ明朝" panose="02020600040205080304" pitchFamily="18" charset="-128"/>
                          <a:cs typeface="Meiryo UI" panose="020B0604030504040204" pitchFamily="50" charset="-128"/>
                        </a:rPr>
                        <a:t>法人等が参画する  </a:t>
                      </a:r>
                      <a:endParaRPr kumimoji="1" lang="en-US" altLang="ja-JP" sz="900" b="0" i="0" u="none" strike="noStrike" kern="0" cap="none" spc="0" normalizeH="0" baseline="0" noProof="0" dirty="0" smtClean="0">
                        <a:ln>
                          <a:noFill/>
                        </a:ln>
                        <a:solidFill>
                          <a:schemeClr val="tx1"/>
                        </a:solidFill>
                        <a:effectLst/>
                        <a:uLnTx/>
                        <a:uFillTx/>
                        <a:latin typeface="ＭＳ Ｐ明朝" panose="02020600040205080304" pitchFamily="18" charset="-128"/>
                        <a:ea typeface="ＭＳ Ｐ明朝" panose="02020600040205080304" pitchFamily="18" charset="-128"/>
                        <a:cs typeface="Meiryo UI" panose="020B0604030504040204" pitchFamily="50" charset="-128"/>
                      </a:endParaRPr>
                    </a:p>
                    <a:p>
                      <a:pPr marL="72000" marR="0" lvl="0" indent="-457200" algn="l" defTabSz="914400" rtl="0" eaLnBrk="1" fontAlgn="auto" latinLnBrk="0" hangingPunct="1">
                        <a:lnSpc>
                          <a:spcPct val="100000"/>
                        </a:lnSpc>
                        <a:spcBef>
                          <a:spcPts val="0"/>
                        </a:spcBef>
                        <a:spcAft>
                          <a:spcPts val="0"/>
                        </a:spcAft>
                        <a:buClrTx/>
                        <a:buSzTx/>
                        <a:buFontTx/>
                        <a:buNone/>
                        <a:tabLst/>
                        <a:defRPr/>
                      </a:pPr>
                      <a:r>
                        <a:rPr kumimoji="1" lang="en-US" altLang="ja-JP" sz="900" b="0" i="0" u="none" strike="noStrike" kern="0" cap="none" spc="0" normalizeH="0" baseline="0" noProof="0" dirty="0" smtClean="0">
                          <a:ln>
                            <a:noFill/>
                          </a:ln>
                          <a:solidFill>
                            <a:schemeClr val="tx1"/>
                          </a:solidFill>
                          <a:effectLst/>
                          <a:uLnTx/>
                          <a:uFillTx/>
                          <a:latin typeface="ＭＳ Ｐ明朝" panose="02020600040205080304" pitchFamily="18" charset="-128"/>
                          <a:ea typeface="ＭＳ Ｐ明朝" panose="02020600040205080304" pitchFamily="18" charset="-128"/>
                          <a:cs typeface="Meiryo UI" panose="020B0604030504040204" pitchFamily="50" charset="-128"/>
                        </a:rPr>
                        <a:t>   </a:t>
                      </a:r>
                      <a:r>
                        <a:rPr kumimoji="1" lang="ja-JP" altLang="en-US" sz="900" b="0" i="0" u="none" strike="noStrike" kern="0" cap="none" spc="0" normalizeH="0" baseline="0" noProof="0" dirty="0" smtClean="0">
                          <a:ln>
                            <a:noFill/>
                          </a:ln>
                          <a:solidFill>
                            <a:schemeClr val="tx1"/>
                          </a:solidFill>
                          <a:effectLst/>
                          <a:uLnTx/>
                          <a:uFillTx/>
                          <a:latin typeface="ＭＳ Ｐ明朝" panose="02020600040205080304" pitchFamily="18" charset="-128"/>
                          <a:ea typeface="ＭＳ Ｐ明朝" panose="02020600040205080304" pitchFamily="18" charset="-128"/>
                          <a:cs typeface="Meiryo UI" panose="020B0604030504040204" pitchFamily="50" charset="-128"/>
                        </a:rPr>
                        <a:t>交流会の実施</a:t>
                      </a:r>
                    </a:p>
                    <a:p>
                      <a:pPr marL="72000" marR="0" lvl="0" indent="-457200" algn="l" defTabSz="914400" rtl="0" eaLnBrk="1" fontAlgn="auto" latinLnBrk="0" hangingPunct="1">
                        <a:lnSpc>
                          <a:spcPct val="100000"/>
                        </a:lnSpc>
                        <a:spcBef>
                          <a:spcPts val="0"/>
                        </a:spcBef>
                        <a:spcAft>
                          <a:spcPts val="0"/>
                        </a:spcAft>
                        <a:buClrTx/>
                        <a:buSzTx/>
                        <a:buFontTx/>
                        <a:buNone/>
                        <a:tabLst/>
                        <a:defRPr/>
                      </a:pPr>
                      <a:r>
                        <a:rPr kumimoji="1" lang="ja-JP" altLang="en-US" sz="900" b="0" i="0" u="none" strike="noStrike" kern="0" cap="none" spc="0" normalizeH="0" baseline="0" noProof="0" dirty="0" smtClean="0">
                          <a:ln>
                            <a:noFill/>
                          </a:ln>
                          <a:solidFill>
                            <a:schemeClr val="tx1"/>
                          </a:solidFill>
                          <a:effectLst/>
                          <a:uLnTx/>
                          <a:uFillTx/>
                          <a:latin typeface="ＭＳ Ｐ明朝" panose="02020600040205080304" pitchFamily="18" charset="-128"/>
                          <a:ea typeface="ＭＳ Ｐ明朝" panose="02020600040205080304" pitchFamily="18" charset="-128"/>
                          <a:cs typeface="Meiryo UI" panose="020B0604030504040204" pitchFamily="50" charset="-128"/>
                        </a:rPr>
                        <a:t>　・交野市（</a:t>
                      </a:r>
                      <a:r>
                        <a:rPr kumimoji="1" lang="en-US" altLang="ja-JP" sz="900" b="0" i="0" u="none" strike="noStrike" kern="0" cap="none" spc="0" normalizeH="0" baseline="0" noProof="0" dirty="0" smtClean="0">
                          <a:ln>
                            <a:noFill/>
                          </a:ln>
                          <a:solidFill>
                            <a:schemeClr val="tx1"/>
                          </a:solidFill>
                          <a:effectLst/>
                          <a:uLnTx/>
                          <a:uFillTx/>
                          <a:latin typeface="ＭＳ Ｐ明朝" panose="02020600040205080304" pitchFamily="18" charset="-128"/>
                          <a:ea typeface="ＭＳ Ｐ明朝" panose="02020600040205080304" pitchFamily="18" charset="-128"/>
                          <a:cs typeface="Meiryo UI" panose="020B0604030504040204" pitchFamily="50" charset="-128"/>
                        </a:rPr>
                        <a:t>12</a:t>
                      </a:r>
                      <a:r>
                        <a:rPr kumimoji="1" lang="ja-JP" altLang="en-US" sz="900" b="0" i="0" u="none" strike="noStrike" kern="0" cap="none" spc="0" normalizeH="0" baseline="0" noProof="0" dirty="0" smtClean="0">
                          <a:ln>
                            <a:noFill/>
                          </a:ln>
                          <a:solidFill>
                            <a:schemeClr val="tx1"/>
                          </a:solidFill>
                          <a:effectLst/>
                          <a:uLnTx/>
                          <a:uFillTx/>
                          <a:latin typeface="ＭＳ Ｐ明朝" panose="02020600040205080304" pitchFamily="18" charset="-128"/>
                          <a:ea typeface="ＭＳ Ｐ明朝" panose="02020600040205080304" pitchFamily="18" charset="-128"/>
                          <a:cs typeface="Meiryo UI" panose="020B0604030504040204" pitchFamily="50" charset="-128"/>
                        </a:rPr>
                        <a:t>月）、泉南市（２月）において、</a:t>
                      </a:r>
                      <a:endParaRPr kumimoji="1" lang="en-US" altLang="ja-JP" sz="900" b="0" i="0" u="none" strike="noStrike" kern="0" cap="none" spc="0" normalizeH="0" baseline="0" noProof="0" dirty="0" smtClean="0">
                        <a:ln>
                          <a:noFill/>
                        </a:ln>
                        <a:solidFill>
                          <a:schemeClr val="tx1"/>
                        </a:solidFill>
                        <a:effectLst/>
                        <a:uLnTx/>
                        <a:uFillTx/>
                        <a:latin typeface="ＭＳ Ｐ明朝" panose="02020600040205080304" pitchFamily="18" charset="-128"/>
                        <a:ea typeface="ＭＳ Ｐ明朝" panose="02020600040205080304" pitchFamily="18" charset="-128"/>
                        <a:cs typeface="Meiryo UI" panose="020B0604030504040204" pitchFamily="50" charset="-128"/>
                      </a:endParaRPr>
                    </a:p>
                    <a:p>
                      <a:pPr marL="72000" marR="0" lvl="0" indent="-457200" algn="l" defTabSz="914400" rtl="0" eaLnBrk="1" fontAlgn="auto" latinLnBrk="0" hangingPunct="1">
                        <a:lnSpc>
                          <a:spcPct val="100000"/>
                        </a:lnSpc>
                        <a:spcBef>
                          <a:spcPts val="0"/>
                        </a:spcBef>
                        <a:spcAft>
                          <a:spcPts val="0"/>
                        </a:spcAft>
                        <a:buClrTx/>
                        <a:buSzTx/>
                        <a:buFontTx/>
                        <a:buNone/>
                        <a:tabLst/>
                        <a:defRPr/>
                      </a:pPr>
                      <a:r>
                        <a:rPr kumimoji="1" lang="en-US" altLang="ja-JP" sz="900" b="0" i="0" u="none" strike="noStrike" kern="0" cap="none" spc="0" normalizeH="0" baseline="0" noProof="0" dirty="0" smtClean="0">
                          <a:ln>
                            <a:noFill/>
                          </a:ln>
                          <a:solidFill>
                            <a:schemeClr val="tx1"/>
                          </a:solidFill>
                          <a:effectLst/>
                          <a:uLnTx/>
                          <a:uFillTx/>
                          <a:latin typeface="ＭＳ Ｐ明朝" panose="02020600040205080304" pitchFamily="18" charset="-128"/>
                          <a:ea typeface="ＭＳ Ｐ明朝" panose="02020600040205080304" pitchFamily="18" charset="-128"/>
                          <a:cs typeface="Meiryo UI" panose="020B0604030504040204" pitchFamily="50" charset="-128"/>
                        </a:rPr>
                        <a:t>   </a:t>
                      </a:r>
                      <a:r>
                        <a:rPr kumimoji="1" lang="ja-JP" altLang="en-US" sz="900" b="0" i="0" u="none" strike="noStrike" kern="0" cap="none" spc="0" normalizeH="0" baseline="0" noProof="0" dirty="0" smtClean="0">
                          <a:ln>
                            <a:noFill/>
                          </a:ln>
                          <a:solidFill>
                            <a:schemeClr val="tx1"/>
                          </a:solidFill>
                          <a:effectLst/>
                          <a:uLnTx/>
                          <a:uFillTx/>
                          <a:latin typeface="ＭＳ Ｐ明朝" panose="02020600040205080304" pitchFamily="18" charset="-128"/>
                          <a:ea typeface="ＭＳ Ｐ明朝" panose="02020600040205080304" pitchFamily="18" charset="-128"/>
                          <a:cs typeface="Meiryo UI" panose="020B0604030504040204" pitchFamily="50" charset="-128"/>
                        </a:rPr>
                        <a:t>交流会を実施</a:t>
                      </a:r>
                    </a:p>
                    <a:p>
                      <a:pPr marL="72000" marR="0" lvl="0" indent="-457200" algn="l" defTabSz="914400" rtl="0" eaLnBrk="1" fontAlgn="auto" latinLnBrk="0" hangingPunct="1">
                        <a:lnSpc>
                          <a:spcPct val="100000"/>
                        </a:lnSpc>
                        <a:spcBef>
                          <a:spcPts val="0"/>
                        </a:spcBef>
                        <a:spcAft>
                          <a:spcPts val="0"/>
                        </a:spcAft>
                        <a:buClrTx/>
                        <a:buSzTx/>
                        <a:buFontTx/>
                        <a:buNone/>
                        <a:tabLst/>
                        <a:defRPr/>
                      </a:pPr>
                      <a:endParaRPr kumimoji="1" lang="en-US" altLang="ja-JP" sz="900" b="0" i="0" u="none" strike="noStrike" kern="0" cap="none" spc="0" normalizeH="0" baseline="0" noProof="0" dirty="0" smtClean="0">
                        <a:ln>
                          <a:noFill/>
                        </a:ln>
                        <a:solidFill>
                          <a:schemeClr val="tx1"/>
                        </a:solidFill>
                        <a:effectLst/>
                        <a:uLnTx/>
                        <a:uFillTx/>
                        <a:latin typeface="ＭＳ Ｐ明朝" panose="02020600040205080304" pitchFamily="18" charset="-128"/>
                        <a:ea typeface="ＭＳ Ｐ明朝" panose="02020600040205080304" pitchFamily="18" charset="-128"/>
                        <a:cs typeface="Meiryo UI" panose="020B0604030504040204" pitchFamily="50" charset="-128"/>
                      </a:endParaRPr>
                    </a:p>
                    <a:p>
                      <a:pPr marL="72000" marR="0" lvl="0" indent="-457200" algn="l" defTabSz="914400" rtl="0" eaLnBrk="1" fontAlgn="auto" latinLnBrk="0" hangingPunct="1">
                        <a:lnSpc>
                          <a:spcPct val="100000"/>
                        </a:lnSpc>
                        <a:spcBef>
                          <a:spcPts val="0"/>
                        </a:spcBef>
                        <a:spcAft>
                          <a:spcPts val="0"/>
                        </a:spcAft>
                        <a:buClrTx/>
                        <a:buSzTx/>
                        <a:buFontTx/>
                        <a:buNone/>
                        <a:tabLst/>
                        <a:defRPr/>
                      </a:pPr>
                      <a:r>
                        <a:rPr kumimoji="1" lang="ja-JP" altLang="en-US" sz="900" b="0" i="0" u="none" strike="noStrike" kern="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（参考）</a:t>
                      </a:r>
                      <a:endParaRPr kumimoji="1" lang="en-US" altLang="ja-JP" sz="900" b="0" i="0" u="none" strike="noStrike" kern="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72000" marR="0" lvl="0" indent="-457200" algn="l" defTabSz="914400" rtl="0" eaLnBrk="1" fontAlgn="auto" latinLnBrk="0" hangingPunct="1">
                        <a:lnSpc>
                          <a:spcPct val="100000"/>
                        </a:lnSpc>
                        <a:spcBef>
                          <a:spcPts val="0"/>
                        </a:spcBef>
                        <a:spcAft>
                          <a:spcPts val="0"/>
                        </a:spcAft>
                        <a:buClrTx/>
                        <a:buSzTx/>
                        <a:buFontTx/>
                        <a:buNone/>
                        <a:tabLst/>
                        <a:defRPr/>
                      </a:pPr>
                      <a:r>
                        <a:rPr kumimoji="1" lang="en-US" altLang="ja-JP" sz="900" b="0" i="0" u="none" strike="noStrike" kern="0" cap="none" spc="0" normalizeH="0" baseline="0" noProof="0" dirty="0" smtClean="0">
                          <a:ln>
                            <a:noFill/>
                          </a:ln>
                          <a:solidFill>
                            <a:schemeClr val="tx1"/>
                          </a:solidFill>
                          <a:effectLst/>
                          <a:uLnTx/>
                          <a:uFillTx/>
                          <a:latin typeface="ＭＳ Ｐ明朝" panose="02020600040205080304" pitchFamily="18" charset="-128"/>
                          <a:ea typeface="ＭＳ Ｐ明朝" panose="02020600040205080304" pitchFamily="18" charset="-128"/>
                          <a:cs typeface="Meiryo UI" panose="020B0604030504040204" pitchFamily="50" charset="-128"/>
                        </a:rPr>
                        <a:t>※</a:t>
                      </a:r>
                      <a:r>
                        <a:rPr kumimoji="1" lang="ja-JP" altLang="en-US" sz="900" b="0" i="0" u="none" strike="noStrike" kern="0" cap="none" spc="0" normalizeH="0" baseline="0" noProof="0" dirty="0" smtClean="0">
                          <a:ln>
                            <a:noFill/>
                          </a:ln>
                          <a:solidFill>
                            <a:schemeClr val="tx1"/>
                          </a:solidFill>
                          <a:effectLst/>
                          <a:uLnTx/>
                          <a:uFillTx/>
                          <a:latin typeface="ＭＳ Ｐ明朝" panose="02020600040205080304" pitchFamily="18" charset="-128"/>
                          <a:ea typeface="ＭＳ Ｐ明朝" panose="02020600040205080304" pitchFamily="18" charset="-128"/>
                          <a:cs typeface="Meiryo UI" panose="020B0604030504040204" pitchFamily="50" charset="-128"/>
                        </a:rPr>
                        <a:t>市民公益税制（府民税の税額控除）の対象となる指定法人数</a:t>
                      </a:r>
                      <a:endParaRPr kumimoji="1" lang="en-US" altLang="ja-JP" sz="900" b="0" i="0" u="none" strike="noStrike" kern="0" cap="none" spc="0" normalizeH="0" baseline="0" noProof="0" dirty="0" smtClean="0">
                        <a:ln>
                          <a:noFill/>
                        </a:ln>
                        <a:solidFill>
                          <a:schemeClr val="tx1"/>
                        </a:solidFill>
                        <a:effectLst/>
                        <a:uLnTx/>
                        <a:uFillTx/>
                        <a:latin typeface="ＭＳ Ｐ明朝" panose="02020600040205080304" pitchFamily="18" charset="-128"/>
                        <a:ea typeface="ＭＳ Ｐ明朝" panose="02020600040205080304" pitchFamily="18" charset="-128"/>
                        <a:cs typeface="Meiryo UI" panose="020B0604030504040204" pitchFamily="50" charset="-128"/>
                      </a:endParaRPr>
                    </a:p>
                    <a:p>
                      <a:pPr marL="72000" marR="0" lvl="0" indent="-457200" algn="l" defTabSz="914400" rtl="0" eaLnBrk="1" fontAlgn="auto" latinLnBrk="0" hangingPunct="1">
                        <a:lnSpc>
                          <a:spcPct val="100000"/>
                        </a:lnSpc>
                        <a:spcBef>
                          <a:spcPts val="0"/>
                        </a:spcBef>
                        <a:spcAft>
                          <a:spcPts val="0"/>
                        </a:spcAft>
                        <a:buClrTx/>
                        <a:buSzTx/>
                        <a:buFontTx/>
                        <a:buNone/>
                        <a:tabLst/>
                        <a:defRPr/>
                      </a:pPr>
                      <a:r>
                        <a:rPr kumimoji="1" lang="ja-JP" altLang="en-US" sz="900" b="0" i="0" u="none" strike="noStrike" kern="0" cap="none" spc="0" normalizeH="0" baseline="0" noProof="0" dirty="0" smtClean="0">
                          <a:ln>
                            <a:noFill/>
                          </a:ln>
                          <a:solidFill>
                            <a:schemeClr val="tx1"/>
                          </a:solidFill>
                          <a:effectLst/>
                          <a:uLnTx/>
                          <a:uFillTx/>
                          <a:latin typeface="ＭＳ Ｐ明朝" panose="02020600040205080304" pitchFamily="18" charset="-128"/>
                          <a:ea typeface="ＭＳ Ｐ明朝" panose="02020600040205080304" pitchFamily="18" charset="-128"/>
                          <a:cs typeface="Meiryo UI" panose="020B0604030504040204" pitchFamily="50" charset="-128"/>
                        </a:rPr>
                        <a:t>　・</a:t>
                      </a:r>
                      <a:r>
                        <a:rPr kumimoji="1" lang="en-US" altLang="ja-JP" sz="900" b="0" i="0" u="none" strike="noStrike" kern="0" cap="none" spc="0" normalizeH="0" baseline="0" noProof="0" dirty="0" smtClean="0">
                          <a:ln>
                            <a:noFill/>
                          </a:ln>
                          <a:solidFill>
                            <a:schemeClr val="tx1"/>
                          </a:solidFill>
                          <a:effectLst/>
                          <a:uLnTx/>
                          <a:uFillTx/>
                          <a:latin typeface="ＭＳ Ｐ明朝" panose="02020600040205080304" pitchFamily="18" charset="-128"/>
                          <a:ea typeface="ＭＳ Ｐ明朝" panose="02020600040205080304" pitchFamily="18" charset="-128"/>
                          <a:cs typeface="Meiryo UI" panose="020B0604030504040204" pitchFamily="50" charset="-128"/>
                        </a:rPr>
                        <a:t>3</a:t>
                      </a:r>
                      <a:r>
                        <a:rPr kumimoji="1" lang="ja-JP" altLang="en-US" sz="900" b="0" i="0" u="none" strike="noStrike" kern="0" cap="none" spc="0" normalizeH="0" baseline="0" noProof="0" dirty="0" smtClean="0">
                          <a:ln>
                            <a:noFill/>
                          </a:ln>
                          <a:solidFill>
                            <a:schemeClr val="tx1"/>
                          </a:solidFill>
                          <a:effectLst/>
                          <a:uLnTx/>
                          <a:uFillTx/>
                          <a:latin typeface="ＭＳ Ｐ明朝" panose="02020600040205080304" pitchFamily="18" charset="-128"/>
                          <a:ea typeface="ＭＳ Ｐ明朝" panose="02020600040205080304" pitchFamily="18" charset="-128"/>
                          <a:cs typeface="Meiryo UI" panose="020B0604030504040204" pitchFamily="50" charset="-128"/>
                        </a:rPr>
                        <a:t>号指定（社会福祉法人や公益法人、認定</a:t>
                      </a:r>
                      <a:r>
                        <a:rPr kumimoji="1" lang="en-US" altLang="ja-JP" sz="900" b="0" i="0" u="none" strike="noStrike" kern="0" cap="none" spc="0" normalizeH="0" baseline="0" noProof="0" dirty="0" smtClean="0">
                          <a:ln>
                            <a:noFill/>
                          </a:ln>
                          <a:solidFill>
                            <a:schemeClr val="tx1"/>
                          </a:solidFill>
                          <a:effectLst/>
                          <a:uLnTx/>
                          <a:uFillTx/>
                          <a:latin typeface="ＭＳ Ｐ明朝" panose="02020600040205080304" pitchFamily="18" charset="-128"/>
                          <a:ea typeface="ＭＳ Ｐ明朝" panose="02020600040205080304" pitchFamily="18" charset="-128"/>
                          <a:cs typeface="Meiryo UI" panose="020B0604030504040204" pitchFamily="50" charset="-128"/>
                        </a:rPr>
                        <a:t>NPO</a:t>
                      </a:r>
                      <a:r>
                        <a:rPr kumimoji="1" lang="ja-JP" altLang="en-US" sz="900" b="0" i="0" u="none" strike="noStrike" kern="0" cap="none" spc="0" normalizeH="0" baseline="0" noProof="0" dirty="0" smtClean="0">
                          <a:ln>
                            <a:noFill/>
                          </a:ln>
                          <a:solidFill>
                            <a:schemeClr val="tx1"/>
                          </a:solidFill>
                          <a:effectLst/>
                          <a:uLnTx/>
                          <a:uFillTx/>
                          <a:latin typeface="ＭＳ Ｐ明朝" panose="02020600040205080304" pitchFamily="18" charset="-128"/>
                          <a:ea typeface="ＭＳ Ｐ明朝" panose="02020600040205080304" pitchFamily="18" charset="-128"/>
                          <a:cs typeface="Meiryo UI" panose="020B0604030504040204" pitchFamily="50" charset="-128"/>
                        </a:rPr>
                        <a:t>法人等） → </a:t>
                      </a:r>
                      <a:r>
                        <a:rPr kumimoji="1" lang="en-US" altLang="ja-JP" sz="900" b="0" i="0" u="none" strike="noStrike" kern="0" cap="none" spc="0" normalizeH="0" baseline="0" noProof="0" dirty="0" smtClean="0">
                          <a:ln>
                            <a:noFill/>
                          </a:ln>
                          <a:solidFill>
                            <a:schemeClr val="tx1"/>
                          </a:solidFill>
                          <a:effectLst/>
                          <a:uLnTx/>
                          <a:uFillTx/>
                          <a:latin typeface="ＭＳ Ｐ明朝" panose="02020600040205080304" pitchFamily="18" charset="-128"/>
                          <a:ea typeface="ＭＳ Ｐ明朝" panose="02020600040205080304" pitchFamily="18" charset="-128"/>
                          <a:cs typeface="Meiryo UI" panose="020B0604030504040204" pitchFamily="50" charset="-128"/>
                        </a:rPr>
                        <a:t>122</a:t>
                      </a:r>
                      <a:r>
                        <a:rPr kumimoji="1" lang="ja-JP" altLang="en-US" sz="900" b="0" i="0" u="none" strike="noStrike" kern="0" cap="none" spc="0" normalizeH="0" baseline="0" noProof="0" dirty="0" smtClean="0">
                          <a:ln>
                            <a:noFill/>
                          </a:ln>
                          <a:solidFill>
                            <a:schemeClr val="tx1"/>
                          </a:solidFill>
                          <a:effectLst/>
                          <a:uLnTx/>
                          <a:uFillTx/>
                          <a:latin typeface="ＭＳ Ｐ明朝" panose="02020600040205080304" pitchFamily="18" charset="-128"/>
                          <a:ea typeface="ＭＳ Ｐ明朝" panose="02020600040205080304" pitchFamily="18" charset="-128"/>
                          <a:cs typeface="Meiryo UI" panose="020B0604030504040204" pitchFamily="50" charset="-128"/>
                        </a:rPr>
                        <a:t>法人</a:t>
                      </a:r>
                      <a:endParaRPr kumimoji="1" lang="en-US" altLang="ja-JP" sz="900" b="0" i="0" u="none" strike="noStrike" kern="0" cap="none" spc="0" normalizeH="0" baseline="0" noProof="0" dirty="0" smtClean="0">
                        <a:ln>
                          <a:noFill/>
                        </a:ln>
                        <a:solidFill>
                          <a:schemeClr val="tx1"/>
                        </a:solidFill>
                        <a:effectLst/>
                        <a:uLnTx/>
                        <a:uFillTx/>
                        <a:latin typeface="ＭＳ Ｐ明朝" panose="02020600040205080304" pitchFamily="18" charset="-128"/>
                        <a:ea typeface="ＭＳ Ｐ明朝" panose="02020600040205080304" pitchFamily="18" charset="-128"/>
                        <a:cs typeface="Meiryo UI" panose="020B0604030504040204" pitchFamily="50" charset="-128"/>
                      </a:endParaRPr>
                    </a:p>
                    <a:p>
                      <a:pPr marL="72000" marR="0" lvl="0" indent="-457200" algn="l" defTabSz="914400" rtl="0" eaLnBrk="1" fontAlgn="auto" latinLnBrk="0" hangingPunct="1">
                        <a:lnSpc>
                          <a:spcPct val="100000"/>
                        </a:lnSpc>
                        <a:spcBef>
                          <a:spcPts val="0"/>
                        </a:spcBef>
                        <a:spcAft>
                          <a:spcPts val="0"/>
                        </a:spcAft>
                        <a:buClrTx/>
                        <a:buSzTx/>
                        <a:buFontTx/>
                        <a:buNone/>
                        <a:tabLst/>
                        <a:defRPr/>
                      </a:pPr>
                      <a:r>
                        <a:rPr kumimoji="1" lang="ja-JP" altLang="en-US" sz="900" b="0" i="0" u="none" strike="noStrike" kern="0" cap="none" spc="0" normalizeH="0" baseline="0" noProof="0" dirty="0" smtClean="0">
                          <a:ln>
                            <a:noFill/>
                          </a:ln>
                          <a:solidFill>
                            <a:schemeClr val="tx1"/>
                          </a:solidFill>
                          <a:effectLst/>
                          <a:uLnTx/>
                          <a:uFillTx/>
                          <a:latin typeface="ＭＳ Ｐ明朝" panose="02020600040205080304" pitchFamily="18" charset="-128"/>
                          <a:ea typeface="ＭＳ Ｐ明朝" panose="02020600040205080304" pitchFamily="18" charset="-128"/>
                          <a:cs typeface="Meiryo UI" panose="020B0604030504040204" pitchFamily="50" charset="-128"/>
                        </a:rPr>
                        <a:t>　・</a:t>
                      </a:r>
                      <a:r>
                        <a:rPr kumimoji="1" lang="en-US" altLang="ja-JP" sz="900" b="0" i="0" u="none" strike="noStrike" kern="0" cap="none" spc="0" normalizeH="0" baseline="0" noProof="0" dirty="0" smtClean="0">
                          <a:ln>
                            <a:noFill/>
                          </a:ln>
                          <a:solidFill>
                            <a:schemeClr val="tx1"/>
                          </a:solidFill>
                          <a:effectLst/>
                          <a:uLnTx/>
                          <a:uFillTx/>
                          <a:latin typeface="ＭＳ Ｐ明朝" panose="02020600040205080304" pitchFamily="18" charset="-128"/>
                          <a:ea typeface="ＭＳ Ｐ明朝" panose="02020600040205080304" pitchFamily="18" charset="-128"/>
                          <a:cs typeface="Meiryo UI" panose="020B0604030504040204" pitchFamily="50" charset="-128"/>
                        </a:rPr>
                        <a:t>4</a:t>
                      </a:r>
                      <a:r>
                        <a:rPr kumimoji="1" lang="ja-JP" altLang="en-US" sz="900" b="0" i="0" u="none" strike="noStrike" kern="0" cap="none" spc="0" normalizeH="0" baseline="0" noProof="0" dirty="0" smtClean="0">
                          <a:ln>
                            <a:noFill/>
                          </a:ln>
                          <a:solidFill>
                            <a:schemeClr val="tx1"/>
                          </a:solidFill>
                          <a:effectLst/>
                          <a:uLnTx/>
                          <a:uFillTx/>
                          <a:latin typeface="ＭＳ Ｐ明朝" panose="02020600040205080304" pitchFamily="18" charset="-128"/>
                          <a:ea typeface="ＭＳ Ｐ明朝" panose="02020600040205080304" pitchFamily="18" charset="-128"/>
                          <a:cs typeface="Meiryo UI" panose="020B0604030504040204" pitchFamily="50" charset="-128"/>
                        </a:rPr>
                        <a:t>号指定（条例指定</a:t>
                      </a:r>
                      <a:r>
                        <a:rPr kumimoji="1" lang="en-US" altLang="ja-JP" sz="900" b="0" i="0" u="none" strike="noStrike" kern="0" cap="none" spc="0" normalizeH="0" baseline="0" noProof="0" dirty="0" smtClean="0">
                          <a:ln>
                            <a:noFill/>
                          </a:ln>
                          <a:solidFill>
                            <a:schemeClr val="tx1"/>
                          </a:solidFill>
                          <a:effectLst/>
                          <a:uLnTx/>
                          <a:uFillTx/>
                          <a:latin typeface="ＭＳ Ｐ明朝" panose="02020600040205080304" pitchFamily="18" charset="-128"/>
                          <a:ea typeface="ＭＳ Ｐ明朝" panose="02020600040205080304" pitchFamily="18" charset="-128"/>
                          <a:cs typeface="Meiryo UI" panose="020B0604030504040204" pitchFamily="50" charset="-128"/>
                        </a:rPr>
                        <a:t>NPO</a:t>
                      </a:r>
                      <a:r>
                        <a:rPr kumimoji="1" lang="ja-JP" altLang="en-US" sz="900" b="0" i="0" u="none" strike="noStrike" kern="0" cap="none" spc="0" normalizeH="0" baseline="0" noProof="0" dirty="0" smtClean="0">
                          <a:ln>
                            <a:noFill/>
                          </a:ln>
                          <a:solidFill>
                            <a:schemeClr val="tx1"/>
                          </a:solidFill>
                          <a:effectLst/>
                          <a:uLnTx/>
                          <a:uFillTx/>
                          <a:latin typeface="ＭＳ Ｐ明朝" panose="02020600040205080304" pitchFamily="18" charset="-128"/>
                          <a:ea typeface="ＭＳ Ｐ明朝" panose="02020600040205080304" pitchFamily="18" charset="-128"/>
                          <a:cs typeface="Meiryo UI" panose="020B0604030504040204" pitchFamily="50" charset="-128"/>
                        </a:rPr>
                        <a:t>法人）→ </a:t>
                      </a:r>
                      <a:r>
                        <a:rPr kumimoji="1" lang="en-US" altLang="ja-JP" sz="900" b="0" i="0" u="none" strike="noStrike" kern="0" cap="none" spc="0" normalizeH="0" baseline="0" noProof="0" dirty="0" smtClean="0">
                          <a:ln>
                            <a:noFill/>
                          </a:ln>
                          <a:solidFill>
                            <a:schemeClr val="tx1"/>
                          </a:solidFill>
                          <a:effectLst/>
                          <a:uLnTx/>
                          <a:uFillTx/>
                          <a:latin typeface="ＭＳ Ｐ明朝" panose="02020600040205080304" pitchFamily="18" charset="-128"/>
                          <a:ea typeface="ＭＳ Ｐ明朝" panose="02020600040205080304" pitchFamily="18" charset="-128"/>
                          <a:cs typeface="Meiryo UI" panose="020B0604030504040204" pitchFamily="50" charset="-128"/>
                        </a:rPr>
                        <a:t>2</a:t>
                      </a:r>
                      <a:r>
                        <a:rPr kumimoji="1" lang="ja-JP" altLang="en-US" sz="900" b="0" i="0" u="none" strike="noStrike" kern="0" cap="none" spc="0" normalizeH="0" baseline="0" noProof="0" dirty="0" smtClean="0">
                          <a:ln>
                            <a:noFill/>
                          </a:ln>
                          <a:solidFill>
                            <a:schemeClr val="tx1"/>
                          </a:solidFill>
                          <a:effectLst/>
                          <a:uLnTx/>
                          <a:uFillTx/>
                          <a:latin typeface="ＭＳ Ｐ明朝" panose="02020600040205080304" pitchFamily="18" charset="-128"/>
                          <a:ea typeface="ＭＳ Ｐ明朝" panose="02020600040205080304" pitchFamily="18" charset="-128"/>
                          <a:cs typeface="Meiryo UI" panose="020B0604030504040204" pitchFamily="50" charset="-128"/>
                        </a:rPr>
                        <a:t>法人</a:t>
                      </a:r>
                      <a:endParaRPr kumimoji="1" lang="en-US" altLang="ja-JP" sz="900" b="0" i="0" u="none" strike="noStrike" kern="0" cap="none" spc="0" normalizeH="0" baseline="0" noProof="0" dirty="0" smtClean="0">
                        <a:ln>
                          <a:noFill/>
                        </a:ln>
                        <a:solidFill>
                          <a:schemeClr val="tx1"/>
                        </a:solidFill>
                        <a:effectLst/>
                        <a:uLnTx/>
                        <a:uFillTx/>
                        <a:latin typeface="ＭＳ Ｐ明朝" panose="02020600040205080304" pitchFamily="18" charset="-128"/>
                        <a:ea typeface="ＭＳ Ｐ明朝" panose="02020600040205080304" pitchFamily="18" charset="-128"/>
                        <a:cs typeface="Meiryo UI" panose="020B0604030504040204" pitchFamily="50" charset="-128"/>
                      </a:endParaRPr>
                    </a:p>
                    <a:p>
                      <a:pPr marL="72000" marR="0" lvl="0" indent="-457200" algn="l" defTabSz="914400" rtl="0" eaLnBrk="1" fontAlgn="auto" latinLnBrk="0" hangingPunct="1">
                        <a:lnSpc>
                          <a:spcPct val="100000"/>
                        </a:lnSpc>
                        <a:spcBef>
                          <a:spcPts val="0"/>
                        </a:spcBef>
                        <a:spcAft>
                          <a:spcPts val="0"/>
                        </a:spcAft>
                        <a:buClrTx/>
                        <a:buSzTx/>
                        <a:buFontTx/>
                        <a:buNone/>
                        <a:tabLst/>
                        <a:defRPr/>
                      </a:pPr>
                      <a:r>
                        <a:rPr kumimoji="1" lang="en-US" altLang="ja-JP" sz="900" b="0" i="0" u="none" strike="noStrike" kern="0" cap="none" spc="0" normalizeH="0" baseline="0" noProof="0" dirty="0" smtClean="0">
                          <a:ln>
                            <a:noFill/>
                          </a:ln>
                          <a:solidFill>
                            <a:schemeClr val="tx1"/>
                          </a:solidFill>
                          <a:effectLst/>
                          <a:uLnTx/>
                          <a:uFillTx/>
                          <a:latin typeface="ＭＳ Ｐ明朝" panose="02020600040205080304" pitchFamily="18" charset="-128"/>
                          <a:ea typeface="ＭＳ Ｐ明朝" panose="02020600040205080304" pitchFamily="18" charset="-128"/>
                          <a:cs typeface="Meiryo UI" panose="020B0604030504040204" pitchFamily="50" charset="-128"/>
                        </a:rPr>
                        <a:t>※</a:t>
                      </a:r>
                      <a:r>
                        <a:rPr kumimoji="1" lang="ja-JP" altLang="en-US" sz="900" b="0" i="0" u="none" strike="noStrike" kern="0" cap="none" spc="0" normalizeH="0" baseline="0" noProof="0" dirty="0" smtClean="0">
                          <a:ln>
                            <a:noFill/>
                          </a:ln>
                          <a:solidFill>
                            <a:schemeClr val="tx1"/>
                          </a:solidFill>
                          <a:effectLst/>
                          <a:uLnTx/>
                          <a:uFillTx/>
                          <a:latin typeface="ＭＳ Ｐ明朝" panose="02020600040205080304" pitchFamily="18" charset="-128"/>
                          <a:ea typeface="ＭＳ Ｐ明朝" panose="02020600040205080304" pitchFamily="18" charset="-128"/>
                          <a:cs typeface="Meiryo UI" panose="020B0604030504040204" pitchFamily="50" charset="-128"/>
                        </a:rPr>
                        <a:t>本制度の説明会等の開催状況</a:t>
                      </a:r>
                      <a:endParaRPr kumimoji="1" lang="en-US" altLang="ja-JP" sz="900" b="0" i="0" u="none" strike="noStrike" kern="0" cap="none" spc="0" normalizeH="0" baseline="0" noProof="0" dirty="0" smtClean="0">
                        <a:ln>
                          <a:noFill/>
                        </a:ln>
                        <a:solidFill>
                          <a:schemeClr val="tx1"/>
                        </a:solidFill>
                        <a:effectLst/>
                        <a:uLnTx/>
                        <a:uFillTx/>
                        <a:latin typeface="ＭＳ Ｐ明朝" panose="02020600040205080304" pitchFamily="18" charset="-128"/>
                        <a:ea typeface="ＭＳ Ｐ明朝" panose="02020600040205080304" pitchFamily="18" charset="-128"/>
                        <a:cs typeface="Meiryo UI" panose="020B0604030504040204" pitchFamily="50" charset="-128"/>
                      </a:endParaRPr>
                    </a:p>
                    <a:p>
                      <a:pPr marL="72000" marR="0" lvl="0" indent="-457200" algn="l" defTabSz="914400" rtl="0" eaLnBrk="1" fontAlgn="auto" latinLnBrk="0" hangingPunct="1">
                        <a:lnSpc>
                          <a:spcPct val="100000"/>
                        </a:lnSpc>
                        <a:spcBef>
                          <a:spcPts val="0"/>
                        </a:spcBef>
                        <a:spcAft>
                          <a:spcPts val="0"/>
                        </a:spcAft>
                        <a:buClrTx/>
                        <a:buSzTx/>
                        <a:buFontTx/>
                        <a:buNone/>
                        <a:tabLst/>
                        <a:defRPr/>
                      </a:pPr>
                      <a:r>
                        <a:rPr kumimoji="1" lang="ja-JP" altLang="en-US" sz="900" b="0" i="0" u="none" strike="noStrike" kern="0" cap="none" spc="0" normalizeH="0" baseline="0" noProof="0" dirty="0" smtClean="0">
                          <a:ln>
                            <a:noFill/>
                          </a:ln>
                          <a:solidFill>
                            <a:schemeClr val="tx1"/>
                          </a:solidFill>
                          <a:effectLst/>
                          <a:uLnTx/>
                          <a:uFillTx/>
                          <a:latin typeface="ＭＳ Ｐ明朝" panose="02020600040205080304" pitchFamily="18" charset="-128"/>
                          <a:ea typeface="ＭＳ Ｐ明朝" panose="02020600040205080304" pitchFamily="18" charset="-128"/>
                          <a:cs typeface="Meiryo UI" panose="020B0604030504040204" pitchFamily="50" charset="-128"/>
                        </a:rPr>
                        <a:t>　・市町村や中間支援団体等への説明会</a:t>
                      </a:r>
                      <a:endParaRPr kumimoji="1" lang="en-US" altLang="ja-JP" sz="900" b="0" i="0" u="none" strike="noStrike" kern="0" cap="none" spc="0" normalizeH="0" baseline="0" noProof="0" dirty="0" smtClean="0">
                        <a:ln>
                          <a:noFill/>
                        </a:ln>
                        <a:solidFill>
                          <a:schemeClr val="tx1"/>
                        </a:solidFill>
                        <a:effectLst/>
                        <a:uLnTx/>
                        <a:uFillTx/>
                        <a:latin typeface="ＭＳ Ｐ明朝" panose="02020600040205080304" pitchFamily="18" charset="-128"/>
                        <a:ea typeface="ＭＳ Ｐ明朝" panose="02020600040205080304" pitchFamily="18" charset="-128"/>
                        <a:cs typeface="Meiryo UI" panose="020B0604030504040204" pitchFamily="50" charset="-128"/>
                      </a:endParaRPr>
                    </a:p>
                    <a:p>
                      <a:pPr marL="72000" marR="0" lvl="0" indent="-457200" algn="l" defTabSz="914400" rtl="0" eaLnBrk="1" fontAlgn="auto" latinLnBrk="0" hangingPunct="1">
                        <a:lnSpc>
                          <a:spcPct val="100000"/>
                        </a:lnSpc>
                        <a:spcBef>
                          <a:spcPts val="0"/>
                        </a:spcBef>
                        <a:spcAft>
                          <a:spcPts val="0"/>
                        </a:spcAft>
                        <a:buClrTx/>
                        <a:buSzTx/>
                        <a:buFontTx/>
                        <a:buNone/>
                        <a:tabLst/>
                        <a:defRPr/>
                      </a:pPr>
                      <a:r>
                        <a:rPr kumimoji="1" lang="ja-JP" altLang="en-US" sz="900" b="0" i="0" u="none" strike="noStrike" kern="0" cap="none" spc="0" normalizeH="0" baseline="0" noProof="0" dirty="0" smtClean="0">
                          <a:ln>
                            <a:noFill/>
                          </a:ln>
                          <a:solidFill>
                            <a:schemeClr val="tx1"/>
                          </a:solidFill>
                          <a:effectLst/>
                          <a:uLnTx/>
                          <a:uFillTx/>
                          <a:latin typeface="ＭＳ Ｐ明朝" panose="02020600040205080304" pitchFamily="18" charset="-128"/>
                          <a:ea typeface="ＭＳ Ｐ明朝" panose="02020600040205080304" pitchFamily="18" charset="-128"/>
                          <a:cs typeface="Meiryo UI" panose="020B0604030504040204" pitchFamily="50" charset="-128"/>
                        </a:rPr>
                        <a:t>　（</a:t>
                      </a:r>
                      <a:r>
                        <a:rPr kumimoji="1" lang="en-US" altLang="ja-JP" sz="900" b="0" i="0" u="none" strike="noStrike" kern="0" cap="none" spc="0" normalizeH="0" baseline="0" noProof="0" dirty="0" smtClean="0">
                          <a:ln>
                            <a:noFill/>
                          </a:ln>
                          <a:solidFill>
                            <a:schemeClr val="tx1"/>
                          </a:solidFill>
                          <a:effectLst/>
                          <a:uLnTx/>
                          <a:uFillTx/>
                          <a:latin typeface="ＭＳ Ｐ明朝" panose="02020600040205080304" pitchFamily="18" charset="-128"/>
                          <a:ea typeface="ＭＳ Ｐ明朝" panose="02020600040205080304" pitchFamily="18" charset="-128"/>
                          <a:cs typeface="Meiryo UI" panose="020B0604030504040204" pitchFamily="50" charset="-128"/>
                        </a:rPr>
                        <a:t>7</a:t>
                      </a:r>
                      <a:r>
                        <a:rPr kumimoji="1" lang="ja-JP" altLang="en-US" sz="900" b="0" i="0" u="none" strike="noStrike" kern="0" cap="none" spc="0" normalizeH="0" baseline="0" noProof="0" dirty="0" smtClean="0">
                          <a:ln>
                            <a:noFill/>
                          </a:ln>
                          <a:solidFill>
                            <a:schemeClr val="tx1"/>
                          </a:solidFill>
                          <a:effectLst/>
                          <a:uLnTx/>
                          <a:uFillTx/>
                          <a:latin typeface="ＭＳ Ｐ明朝" panose="02020600040205080304" pitchFamily="18" charset="-128"/>
                          <a:ea typeface="ＭＳ Ｐ明朝" panose="02020600040205080304" pitchFamily="18" charset="-128"/>
                          <a:cs typeface="Meiryo UI" panose="020B0604030504040204" pitchFamily="50" charset="-128"/>
                        </a:rPr>
                        <a:t>月～</a:t>
                      </a:r>
                      <a:r>
                        <a:rPr kumimoji="1" lang="en-US" altLang="ja-JP" sz="900" b="0" i="0" u="none" strike="noStrike" kern="0" cap="none" spc="0" normalizeH="0" baseline="0" noProof="0" dirty="0" smtClean="0">
                          <a:ln>
                            <a:noFill/>
                          </a:ln>
                          <a:solidFill>
                            <a:schemeClr val="tx1"/>
                          </a:solidFill>
                          <a:effectLst/>
                          <a:uLnTx/>
                          <a:uFillTx/>
                          <a:latin typeface="ＭＳ Ｐ明朝" panose="02020600040205080304" pitchFamily="18" charset="-128"/>
                          <a:ea typeface="ＭＳ Ｐ明朝" panose="02020600040205080304" pitchFamily="18" charset="-128"/>
                          <a:cs typeface="Meiryo UI" panose="020B0604030504040204" pitchFamily="50" charset="-128"/>
                        </a:rPr>
                        <a:t>12</a:t>
                      </a:r>
                      <a:r>
                        <a:rPr kumimoji="1" lang="ja-JP" altLang="en-US" sz="900" b="0" i="0" u="none" strike="noStrike" kern="0" cap="none" spc="0" normalizeH="0" baseline="0" noProof="0" dirty="0" smtClean="0">
                          <a:ln>
                            <a:noFill/>
                          </a:ln>
                          <a:solidFill>
                            <a:schemeClr val="tx1"/>
                          </a:solidFill>
                          <a:effectLst/>
                          <a:uLnTx/>
                          <a:uFillTx/>
                          <a:latin typeface="ＭＳ Ｐ明朝" panose="02020600040205080304" pitchFamily="18" charset="-128"/>
                          <a:ea typeface="ＭＳ Ｐ明朝" panose="02020600040205080304" pitchFamily="18" charset="-128"/>
                          <a:cs typeface="Meiryo UI" panose="020B0604030504040204" pitchFamily="50" charset="-128"/>
                        </a:rPr>
                        <a:t>月）</a:t>
                      </a:r>
                      <a:endParaRPr kumimoji="1" lang="en-US" altLang="ja-JP" sz="900" b="0" i="0" u="none" strike="noStrike" kern="0" cap="none" spc="0" normalizeH="0" baseline="0" noProof="0" dirty="0" smtClean="0">
                        <a:ln>
                          <a:noFill/>
                        </a:ln>
                        <a:solidFill>
                          <a:schemeClr val="tx1"/>
                        </a:solidFill>
                        <a:effectLst/>
                        <a:uLnTx/>
                        <a:uFillTx/>
                        <a:latin typeface="ＭＳ Ｐ明朝" panose="02020600040205080304" pitchFamily="18" charset="-128"/>
                        <a:ea typeface="ＭＳ Ｐ明朝" panose="02020600040205080304" pitchFamily="18" charset="-128"/>
                        <a:cs typeface="Meiryo UI" panose="020B0604030504040204" pitchFamily="50" charset="-128"/>
                      </a:endParaRPr>
                    </a:p>
                  </a:txBody>
                  <a:tcPr marL="46188" marR="46188" marT="30973" marB="30973">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72000" indent="-457200" algn="l">
                        <a:lnSpc>
                          <a:spcPct val="100000"/>
                        </a:lnSpc>
                        <a:spcAft>
                          <a:spcPts val="0"/>
                        </a:spcAft>
                      </a:pPr>
                      <a:endParaRPr lang="en-US"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endParaRPr lang="en-US"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r>
                        <a:rPr lang="ja-JP" altLang="en-US"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・府内市町村における市民公益税制導入の</a:t>
                      </a:r>
                      <a:endParaRPr lang="en-US"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r>
                        <a:rPr lang="ja-JP" altLang="en-US"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促進</a:t>
                      </a:r>
                      <a:endParaRPr lang="en-US"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endParaRPr lang="en-US"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endParaRPr lang="en-US"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r>
                        <a:rPr lang="ja-JP" altLang="en-US"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a:t>
                      </a:r>
                      <a:endParaRPr lang="en-US"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marR="0" lvl="0" indent="-457200" algn="l" defTabSz="914400" rtl="0" eaLnBrk="1" fontAlgn="auto" latinLnBrk="0" hangingPunct="1">
                        <a:lnSpc>
                          <a:spcPct val="100000"/>
                        </a:lnSpc>
                        <a:spcBef>
                          <a:spcPts val="0"/>
                        </a:spcBef>
                        <a:spcAft>
                          <a:spcPts val="0"/>
                        </a:spcAft>
                        <a:buClrTx/>
                        <a:buSzTx/>
                        <a:buFontTx/>
                        <a:buNone/>
                        <a:tabLst/>
                        <a:defRPr/>
                      </a:pPr>
                      <a:r>
                        <a:rPr lang="en-US" altLang="ja-JP" sz="900" kern="1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rPr>
                        <a:t>《</a:t>
                      </a:r>
                      <a:r>
                        <a:rPr lang="ja-JP" altLang="en-US" sz="900" kern="1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rPr>
                        <a:t>実績</a:t>
                      </a:r>
                      <a:r>
                        <a:rPr lang="en-US" altLang="ja-JP" sz="900" kern="1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rPr>
                        <a:t>》</a:t>
                      </a:r>
                    </a:p>
                    <a:p>
                      <a:pPr marL="72000" marR="0" lvl="0" indent="-457200" algn="l" defTabSz="914400" rtl="0" eaLnBrk="1" fontAlgn="auto" latinLnBrk="0" hangingPunct="1">
                        <a:lnSpc>
                          <a:spcPct val="100000"/>
                        </a:lnSpc>
                        <a:spcBef>
                          <a:spcPts val="0"/>
                        </a:spcBef>
                        <a:spcAft>
                          <a:spcPts val="0"/>
                        </a:spcAft>
                        <a:buClrTx/>
                        <a:buSzTx/>
                        <a:buFontTx/>
                        <a:buNone/>
                        <a:tabLst/>
                        <a:defRPr/>
                      </a:pPr>
                      <a:r>
                        <a:rPr kumimoji="1" lang="ja-JP" altLang="en-US" sz="900" b="0" i="0" u="none" strike="noStrike" kern="0" cap="none" spc="0" normalizeH="0" baseline="0" noProof="0" dirty="0" smtClean="0">
                          <a:ln>
                            <a:noFill/>
                          </a:ln>
                          <a:solidFill>
                            <a:schemeClr val="tx1"/>
                          </a:solidFill>
                          <a:effectLst/>
                          <a:uLnTx/>
                          <a:uFillTx/>
                          <a:latin typeface="ＭＳ Ｐ明朝" panose="02020600040205080304" pitchFamily="18" charset="-128"/>
                          <a:ea typeface="ＭＳ Ｐ明朝" panose="02020600040205080304" pitchFamily="18" charset="-128"/>
                          <a:cs typeface="Meiryo UI" panose="020B0604030504040204" pitchFamily="50" charset="-128"/>
                        </a:rPr>
                        <a:t>○同市町村数：</a:t>
                      </a:r>
                      <a:r>
                        <a:rPr kumimoji="1" lang="en-US" altLang="ja-JP" sz="900" b="0" i="0" u="none" strike="noStrike" kern="0" cap="none" spc="0" normalizeH="0" baseline="0" noProof="0" dirty="0" smtClean="0">
                          <a:ln>
                            <a:noFill/>
                          </a:ln>
                          <a:solidFill>
                            <a:schemeClr val="tx1"/>
                          </a:solidFill>
                          <a:effectLst/>
                          <a:uLnTx/>
                          <a:uFillTx/>
                          <a:latin typeface="ＭＳ Ｐ明朝" panose="02020600040205080304" pitchFamily="18" charset="-128"/>
                          <a:ea typeface="ＭＳ Ｐ明朝" panose="02020600040205080304" pitchFamily="18" charset="-128"/>
                          <a:cs typeface="Meiryo UI" panose="020B0604030504040204" pitchFamily="50" charset="-128"/>
                        </a:rPr>
                        <a:t>34</a:t>
                      </a:r>
                      <a:r>
                        <a:rPr kumimoji="1" lang="ja-JP" altLang="en-US" sz="900" b="0" i="0" u="none" strike="noStrike" kern="0" cap="none" spc="0" normalizeH="0" baseline="0" noProof="0" dirty="0" smtClean="0">
                          <a:ln>
                            <a:noFill/>
                          </a:ln>
                          <a:solidFill>
                            <a:schemeClr val="tx1"/>
                          </a:solidFill>
                          <a:effectLst/>
                          <a:uLnTx/>
                          <a:uFillTx/>
                          <a:latin typeface="ＭＳ Ｐ明朝" panose="02020600040205080304" pitchFamily="18" charset="-128"/>
                          <a:ea typeface="ＭＳ Ｐ明朝" panose="02020600040205080304" pitchFamily="18" charset="-128"/>
                          <a:cs typeface="Meiryo UI" panose="020B0604030504040204" pitchFamily="50" charset="-128"/>
                        </a:rPr>
                        <a:t>市町村</a:t>
                      </a:r>
                      <a:endParaRPr kumimoji="1" lang="en-US" altLang="ja-JP" sz="900" b="0" i="0" u="none" strike="noStrike" kern="0" cap="none" spc="0" normalizeH="0" baseline="0" noProof="0" dirty="0" smtClean="0">
                        <a:ln>
                          <a:noFill/>
                        </a:ln>
                        <a:solidFill>
                          <a:schemeClr val="tx1"/>
                        </a:solidFill>
                        <a:effectLst/>
                        <a:uLnTx/>
                        <a:uFillTx/>
                        <a:latin typeface="ＭＳ Ｐ明朝" panose="02020600040205080304" pitchFamily="18" charset="-128"/>
                        <a:ea typeface="ＭＳ Ｐ明朝" panose="02020600040205080304" pitchFamily="18" charset="-128"/>
                        <a:cs typeface="Meiryo UI" panose="020B0604030504040204" pitchFamily="50" charset="-128"/>
                      </a:endParaRPr>
                    </a:p>
                    <a:p>
                      <a:pPr marL="72000" marR="0" lvl="0" indent="-457200" algn="l" defTabSz="914400" rtl="0" eaLnBrk="1" fontAlgn="auto" latinLnBrk="0" hangingPunct="1">
                        <a:lnSpc>
                          <a:spcPct val="100000"/>
                        </a:lnSpc>
                        <a:spcBef>
                          <a:spcPts val="0"/>
                        </a:spcBef>
                        <a:spcAft>
                          <a:spcPts val="0"/>
                        </a:spcAft>
                        <a:buClrTx/>
                        <a:buSzTx/>
                        <a:buFontTx/>
                        <a:buNone/>
                        <a:tabLst/>
                        <a:defRPr/>
                      </a:pPr>
                      <a:r>
                        <a:rPr kumimoji="1" lang="ja-JP" altLang="en-US" sz="900" b="0" i="0" u="none" strike="noStrike" kern="0" cap="none" spc="0" normalizeH="0" baseline="0" noProof="0" dirty="0" smtClean="0">
                          <a:ln>
                            <a:noFill/>
                          </a:ln>
                          <a:solidFill>
                            <a:schemeClr val="tx1"/>
                          </a:solidFill>
                          <a:effectLst/>
                          <a:uLnTx/>
                          <a:uFillTx/>
                          <a:latin typeface="ＭＳ Ｐ明朝" panose="02020600040205080304" pitchFamily="18" charset="-128"/>
                          <a:ea typeface="ＭＳ Ｐ明朝" panose="02020600040205080304" pitchFamily="18" charset="-128"/>
                          <a:cs typeface="Meiryo UI" panose="020B0604030504040204" pitchFamily="50" charset="-128"/>
                        </a:rPr>
                        <a:t>○同法人数：</a:t>
                      </a:r>
                      <a:r>
                        <a:rPr kumimoji="1" lang="en-US" altLang="ja-JP" sz="900" b="0" i="0" u="none" strike="noStrike" kern="0" cap="none" spc="0" normalizeH="0" baseline="0" noProof="0" dirty="0" smtClean="0">
                          <a:ln>
                            <a:noFill/>
                          </a:ln>
                          <a:solidFill>
                            <a:schemeClr val="tx1"/>
                          </a:solidFill>
                          <a:effectLst/>
                          <a:uLnTx/>
                          <a:uFillTx/>
                          <a:latin typeface="ＭＳ Ｐ明朝" panose="02020600040205080304" pitchFamily="18" charset="-128"/>
                          <a:ea typeface="ＭＳ Ｐ明朝" panose="02020600040205080304" pitchFamily="18" charset="-128"/>
                          <a:cs typeface="Meiryo UI" panose="020B0604030504040204" pitchFamily="50" charset="-128"/>
                        </a:rPr>
                        <a:t>44</a:t>
                      </a:r>
                      <a:r>
                        <a:rPr kumimoji="1" lang="ja-JP" altLang="en-US" sz="900" b="0" i="0" u="none" strike="noStrike" kern="0" cap="none" spc="0" normalizeH="0" baseline="0" noProof="0" dirty="0" smtClean="0">
                          <a:ln>
                            <a:noFill/>
                          </a:ln>
                          <a:solidFill>
                            <a:schemeClr val="tx1"/>
                          </a:solidFill>
                          <a:effectLst/>
                          <a:uLnTx/>
                          <a:uFillTx/>
                          <a:latin typeface="ＭＳ Ｐ明朝" panose="02020600040205080304" pitchFamily="18" charset="-128"/>
                          <a:ea typeface="ＭＳ Ｐ明朝" panose="02020600040205080304" pitchFamily="18" charset="-128"/>
                          <a:cs typeface="Meiryo UI" panose="020B0604030504040204" pitchFamily="50" charset="-128"/>
                        </a:rPr>
                        <a:t>法人（</a:t>
                      </a:r>
                      <a:r>
                        <a:rPr kumimoji="1" lang="en-US" altLang="ja-JP" sz="900" b="0" i="0" u="none" strike="noStrike" kern="0" cap="none" spc="0" normalizeH="0" baseline="0" noProof="0" dirty="0" smtClean="0">
                          <a:ln>
                            <a:noFill/>
                          </a:ln>
                          <a:solidFill>
                            <a:schemeClr val="tx1"/>
                          </a:solidFill>
                          <a:effectLst/>
                          <a:uLnTx/>
                          <a:uFillTx/>
                          <a:latin typeface="ＭＳ Ｐ明朝" panose="02020600040205080304" pitchFamily="18" charset="-128"/>
                          <a:ea typeface="ＭＳ Ｐ明朝" panose="02020600040205080304" pitchFamily="18" charset="-128"/>
                          <a:cs typeface="Meiryo UI" panose="020B0604030504040204" pitchFamily="50" charset="-128"/>
                        </a:rPr>
                        <a:t>12</a:t>
                      </a:r>
                      <a:r>
                        <a:rPr kumimoji="1" lang="ja-JP" altLang="en-US" sz="900" b="0" i="0" u="none" strike="noStrike" kern="0" cap="none" spc="0" normalizeH="0" baseline="0" noProof="0" dirty="0" smtClean="0">
                          <a:ln>
                            <a:noFill/>
                          </a:ln>
                          <a:solidFill>
                            <a:schemeClr val="tx1"/>
                          </a:solidFill>
                          <a:effectLst/>
                          <a:uLnTx/>
                          <a:uFillTx/>
                          <a:latin typeface="ＭＳ Ｐ明朝" panose="02020600040205080304" pitchFamily="18" charset="-128"/>
                          <a:ea typeface="ＭＳ Ｐ明朝" panose="02020600040205080304" pitchFamily="18" charset="-128"/>
                          <a:cs typeface="Meiryo UI" panose="020B0604030504040204" pitchFamily="50" charset="-128"/>
                        </a:rPr>
                        <a:t>月末時点）</a:t>
                      </a:r>
                      <a:endParaRPr kumimoji="1" lang="en-US" altLang="ja-JP" sz="900" b="0" i="0" u="none" strike="noStrike" kern="0" cap="none" spc="0" normalizeH="0" baseline="0" noProof="0" dirty="0" smtClean="0">
                        <a:ln>
                          <a:noFill/>
                        </a:ln>
                        <a:solidFill>
                          <a:schemeClr val="tx1"/>
                        </a:solidFill>
                        <a:effectLst/>
                        <a:uLnTx/>
                        <a:uFillTx/>
                        <a:latin typeface="ＭＳ Ｐ明朝" panose="02020600040205080304" pitchFamily="18" charset="-128"/>
                        <a:ea typeface="ＭＳ Ｐ明朝" panose="02020600040205080304" pitchFamily="18" charset="-128"/>
                        <a:cs typeface="Meiryo UI" panose="020B0604030504040204" pitchFamily="50" charset="-128"/>
                      </a:endParaRPr>
                    </a:p>
                    <a:p>
                      <a:pPr marL="72000" marR="0" lvl="0" indent="-457200" algn="l" defTabSz="914400" rtl="0" eaLnBrk="1" fontAlgn="auto" latinLnBrk="0" hangingPunct="1">
                        <a:lnSpc>
                          <a:spcPct val="100000"/>
                        </a:lnSpc>
                        <a:spcBef>
                          <a:spcPts val="0"/>
                        </a:spcBef>
                        <a:spcAft>
                          <a:spcPts val="0"/>
                        </a:spcAft>
                        <a:buClrTx/>
                        <a:buSzTx/>
                        <a:buFontTx/>
                        <a:buNone/>
                        <a:tabLst/>
                        <a:defRPr/>
                      </a:pPr>
                      <a:r>
                        <a:rPr kumimoji="1" lang="ja-JP" altLang="en-US" sz="900" b="0" i="0" u="none" strike="noStrike" kern="0" cap="none" spc="0" normalizeH="0" baseline="0" noProof="0" dirty="0" smtClean="0">
                          <a:ln>
                            <a:noFill/>
                          </a:ln>
                          <a:solidFill>
                            <a:schemeClr val="tx1"/>
                          </a:solidFill>
                          <a:effectLst/>
                          <a:uLnTx/>
                          <a:uFillTx/>
                          <a:latin typeface="ＭＳ Ｐ明朝" panose="02020600040205080304" pitchFamily="18" charset="-128"/>
                          <a:ea typeface="ＭＳ Ｐ明朝" panose="02020600040205080304" pitchFamily="18" charset="-128"/>
                          <a:cs typeface="Meiryo UI" panose="020B0604030504040204" pitchFamily="50" charset="-128"/>
                        </a:rPr>
                        <a:t>○同交流会の実施：</a:t>
                      </a:r>
                      <a:endParaRPr kumimoji="1" lang="en-US" altLang="ja-JP" sz="900" b="0" i="0" u="none" strike="noStrike" kern="0" cap="none" spc="0" normalizeH="0" baseline="0" noProof="0" dirty="0" smtClean="0">
                        <a:ln>
                          <a:noFill/>
                        </a:ln>
                        <a:solidFill>
                          <a:schemeClr val="tx1"/>
                        </a:solidFill>
                        <a:effectLst/>
                        <a:uLnTx/>
                        <a:uFillTx/>
                        <a:latin typeface="ＭＳ Ｐ明朝" panose="02020600040205080304" pitchFamily="18" charset="-128"/>
                        <a:ea typeface="ＭＳ Ｐ明朝" panose="02020600040205080304" pitchFamily="18" charset="-128"/>
                        <a:cs typeface="Meiryo UI" panose="020B0604030504040204" pitchFamily="50" charset="-128"/>
                      </a:endParaRPr>
                    </a:p>
                    <a:p>
                      <a:pPr marL="72000" marR="0" lvl="0" indent="-457200" algn="l" defTabSz="914400" rtl="0" eaLnBrk="1" fontAlgn="auto" latinLnBrk="0" hangingPunct="1">
                        <a:lnSpc>
                          <a:spcPct val="100000"/>
                        </a:lnSpc>
                        <a:spcBef>
                          <a:spcPts val="0"/>
                        </a:spcBef>
                        <a:spcAft>
                          <a:spcPts val="0"/>
                        </a:spcAft>
                        <a:buClrTx/>
                        <a:buSzTx/>
                        <a:buFontTx/>
                        <a:buNone/>
                        <a:tabLst/>
                        <a:defRPr/>
                      </a:pPr>
                      <a:r>
                        <a:rPr kumimoji="1" lang="ja-JP" altLang="en-US" sz="900" b="0" i="0" u="none" strike="noStrike" kern="0" cap="none" spc="0" normalizeH="0" baseline="0" noProof="0" dirty="0" smtClean="0">
                          <a:ln>
                            <a:noFill/>
                          </a:ln>
                          <a:solidFill>
                            <a:schemeClr val="tx1"/>
                          </a:solidFill>
                          <a:effectLst/>
                          <a:uLnTx/>
                          <a:uFillTx/>
                          <a:latin typeface="ＭＳ Ｐ明朝" panose="02020600040205080304" pitchFamily="18" charset="-128"/>
                          <a:ea typeface="ＭＳ Ｐ明朝" panose="02020600040205080304" pitchFamily="18" charset="-128"/>
                          <a:cs typeface="Meiryo UI" panose="020B0604030504040204" pitchFamily="50" charset="-128"/>
                        </a:rPr>
                        <a:t>　・交野市（</a:t>
                      </a:r>
                      <a:r>
                        <a:rPr kumimoji="1" lang="en-US" altLang="ja-JP" sz="900" b="0" i="0" u="none" strike="noStrike" kern="0" cap="none" spc="0" normalizeH="0" baseline="0" noProof="0" dirty="0" smtClean="0">
                          <a:ln>
                            <a:noFill/>
                          </a:ln>
                          <a:solidFill>
                            <a:schemeClr val="tx1"/>
                          </a:solidFill>
                          <a:effectLst/>
                          <a:uLnTx/>
                          <a:uFillTx/>
                          <a:latin typeface="ＭＳ Ｐ明朝" panose="02020600040205080304" pitchFamily="18" charset="-128"/>
                          <a:ea typeface="ＭＳ Ｐ明朝" panose="02020600040205080304" pitchFamily="18" charset="-128"/>
                          <a:cs typeface="Meiryo UI" panose="020B0604030504040204" pitchFamily="50" charset="-128"/>
                        </a:rPr>
                        <a:t>12</a:t>
                      </a:r>
                      <a:r>
                        <a:rPr kumimoji="1" lang="ja-JP" altLang="en-US" sz="900" b="0" i="0" u="none" strike="noStrike" kern="0" cap="none" spc="0" normalizeH="0" baseline="0" noProof="0" dirty="0" smtClean="0">
                          <a:ln>
                            <a:noFill/>
                          </a:ln>
                          <a:solidFill>
                            <a:schemeClr val="tx1"/>
                          </a:solidFill>
                          <a:effectLst/>
                          <a:uLnTx/>
                          <a:uFillTx/>
                          <a:latin typeface="ＭＳ Ｐ明朝" panose="02020600040205080304" pitchFamily="18" charset="-128"/>
                          <a:ea typeface="ＭＳ Ｐ明朝" panose="02020600040205080304" pitchFamily="18" charset="-128"/>
                          <a:cs typeface="Meiryo UI" panose="020B0604030504040204" pitchFamily="50" charset="-128"/>
                        </a:rPr>
                        <a:t>月）、熊取町（３月）において、 交流会を実施</a:t>
                      </a:r>
                      <a:endParaRPr kumimoji="1" lang="en-US" altLang="ja-JP" sz="900" b="0" i="0" u="none" strike="noStrike" kern="0" cap="none" spc="0" normalizeH="0" baseline="0" noProof="0" dirty="0" smtClean="0">
                        <a:ln>
                          <a:noFill/>
                        </a:ln>
                        <a:solidFill>
                          <a:schemeClr val="tx1"/>
                        </a:solidFill>
                        <a:effectLst/>
                        <a:uLnTx/>
                        <a:uFillTx/>
                        <a:latin typeface="ＭＳ Ｐ明朝" panose="02020600040205080304" pitchFamily="18" charset="-128"/>
                        <a:ea typeface="ＭＳ Ｐ明朝" panose="02020600040205080304" pitchFamily="18" charset="-128"/>
                        <a:cs typeface="Meiryo UI" panose="020B0604030504040204" pitchFamily="50" charset="-128"/>
                      </a:endParaRPr>
                    </a:p>
                    <a:p>
                      <a:pPr marL="72000" marR="0" lvl="0" indent="-457200" algn="l" defTabSz="914400" rtl="0" eaLnBrk="1" fontAlgn="auto" latinLnBrk="0" hangingPunct="1">
                        <a:lnSpc>
                          <a:spcPct val="100000"/>
                        </a:lnSpc>
                        <a:spcBef>
                          <a:spcPts val="0"/>
                        </a:spcBef>
                        <a:spcAft>
                          <a:spcPts val="0"/>
                        </a:spcAft>
                        <a:buClrTx/>
                        <a:buSzTx/>
                        <a:buFontTx/>
                        <a:buNone/>
                        <a:tabLst/>
                        <a:defRPr/>
                      </a:pPr>
                      <a:endParaRPr lang="en-US" altLang="ja-JP" sz="900" kern="1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endParaRPr>
                    </a:p>
                    <a:p>
                      <a:pPr marL="72000" indent="-457200" algn="l">
                        <a:lnSpc>
                          <a:spcPct val="100000"/>
                        </a:lnSpc>
                        <a:spcAft>
                          <a:spcPts val="0"/>
                        </a:spcAft>
                      </a:pPr>
                      <a:r>
                        <a:rPr lang="ja-JP" altLang="en-US" sz="900" kern="1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rPr>
                        <a:t>（参考）</a:t>
                      </a:r>
                      <a:endParaRPr lang="en-US" altLang="ja-JP" sz="900" kern="1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endParaRPr>
                    </a:p>
                    <a:p>
                      <a:pPr marL="72000" marR="0" lvl="0" indent="-457200" algn="l" defTabSz="914400" rtl="0" eaLnBrk="1" fontAlgn="auto" latinLnBrk="0" hangingPunct="1">
                        <a:lnSpc>
                          <a:spcPct val="100000"/>
                        </a:lnSpc>
                        <a:spcBef>
                          <a:spcPts val="0"/>
                        </a:spcBef>
                        <a:spcAft>
                          <a:spcPts val="0"/>
                        </a:spcAft>
                        <a:buClrTx/>
                        <a:buSzTx/>
                        <a:buFontTx/>
                        <a:buNone/>
                        <a:tabLst/>
                        <a:defRPr/>
                      </a:pPr>
                      <a:r>
                        <a:rPr kumimoji="1" lang="en-US" altLang="ja-JP" sz="900" b="0" i="0" u="none" strike="noStrike" kern="0" cap="none" spc="0" normalizeH="0" baseline="0" noProof="0" dirty="0" smtClean="0">
                          <a:ln>
                            <a:noFill/>
                          </a:ln>
                          <a:solidFill>
                            <a:schemeClr val="tx1"/>
                          </a:solidFill>
                          <a:effectLst/>
                          <a:uLnTx/>
                          <a:uFillTx/>
                          <a:latin typeface="ＭＳ Ｐ明朝" panose="02020600040205080304" pitchFamily="18" charset="-128"/>
                          <a:ea typeface="ＭＳ Ｐ明朝" panose="02020600040205080304" pitchFamily="18" charset="-128"/>
                          <a:cs typeface="Meiryo UI" panose="020B0604030504040204" pitchFamily="50" charset="-128"/>
                        </a:rPr>
                        <a:t>※</a:t>
                      </a:r>
                      <a:r>
                        <a:rPr kumimoji="1" lang="ja-JP" altLang="en-US" sz="900" b="0" i="0" u="none" strike="noStrike" kern="0" cap="none" spc="0" normalizeH="0" baseline="0" noProof="0" dirty="0" smtClean="0">
                          <a:ln>
                            <a:noFill/>
                          </a:ln>
                          <a:solidFill>
                            <a:schemeClr val="tx1"/>
                          </a:solidFill>
                          <a:effectLst/>
                          <a:uLnTx/>
                          <a:uFillTx/>
                          <a:latin typeface="ＭＳ Ｐ明朝" panose="02020600040205080304" pitchFamily="18" charset="-128"/>
                          <a:ea typeface="ＭＳ Ｐ明朝" panose="02020600040205080304" pitchFamily="18" charset="-128"/>
                          <a:cs typeface="Meiryo UI" panose="020B0604030504040204" pitchFamily="50" charset="-128"/>
                        </a:rPr>
                        <a:t>指定法人数</a:t>
                      </a:r>
                      <a:endParaRPr kumimoji="1" lang="en-US" altLang="ja-JP" sz="900" b="0" i="0" u="none" strike="noStrike" kern="0" cap="none" spc="0" normalizeH="0" baseline="0" noProof="0" dirty="0" smtClean="0">
                        <a:ln>
                          <a:noFill/>
                        </a:ln>
                        <a:solidFill>
                          <a:schemeClr val="tx1"/>
                        </a:solidFill>
                        <a:effectLst/>
                        <a:uLnTx/>
                        <a:uFillTx/>
                        <a:latin typeface="ＭＳ Ｐ明朝" panose="02020600040205080304" pitchFamily="18" charset="-128"/>
                        <a:ea typeface="ＭＳ Ｐ明朝" panose="02020600040205080304" pitchFamily="18" charset="-128"/>
                        <a:cs typeface="Meiryo UI" panose="020B0604030504040204" pitchFamily="50" charset="-128"/>
                      </a:endParaRPr>
                    </a:p>
                    <a:p>
                      <a:pPr marL="72000" marR="0" lvl="0" indent="-457200" algn="l" defTabSz="914400" rtl="0" eaLnBrk="1" fontAlgn="auto" latinLnBrk="0" hangingPunct="1">
                        <a:lnSpc>
                          <a:spcPct val="100000"/>
                        </a:lnSpc>
                        <a:spcBef>
                          <a:spcPts val="0"/>
                        </a:spcBef>
                        <a:spcAft>
                          <a:spcPts val="0"/>
                        </a:spcAft>
                        <a:buClrTx/>
                        <a:buSzTx/>
                        <a:buFontTx/>
                        <a:buNone/>
                        <a:tabLst/>
                        <a:defRPr/>
                      </a:pPr>
                      <a:r>
                        <a:rPr kumimoji="1" lang="ja-JP" altLang="en-US" sz="900" b="0" i="0" u="none" strike="noStrike" kern="0" cap="none" spc="0" normalizeH="0" baseline="0" noProof="0" dirty="0" smtClean="0">
                          <a:ln>
                            <a:noFill/>
                          </a:ln>
                          <a:solidFill>
                            <a:schemeClr val="tx1"/>
                          </a:solidFill>
                          <a:effectLst/>
                          <a:uLnTx/>
                          <a:uFillTx/>
                          <a:latin typeface="ＭＳ Ｐ明朝" panose="02020600040205080304" pitchFamily="18" charset="-128"/>
                          <a:ea typeface="ＭＳ Ｐ明朝" panose="02020600040205080304" pitchFamily="18" charset="-128"/>
                          <a:cs typeface="Meiryo UI" panose="020B0604030504040204" pitchFamily="50" charset="-128"/>
                        </a:rPr>
                        <a:t>　・</a:t>
                      </a:r>
                      <a:r>
                        <a:rPr kumimoji="1" lang="en-US" altLang="ja-JP" sz="900" b="0" i="0" u="none" strike="noStrike" kern="0" cap="none" spc="0" normalizeH="0" baseline="0" noProof="0" dirty="0" smtClean="0">
                          <a:ln>
                            <a:noFill/>
                          </a:ln>
                          <a:solidFill>
                            <a:schemeClr val="tx1"/>
                          </a:solidFill>
                          <a:effectLst/>
                          <a:uLnTx/>
                          <a:uFillTx/>
                          <a:latin typeface="ＭＳ Ｐ明朝" panose="02020600040205080304" pitchFamily="18" charset="-128"/>
                          <a:ea typeface="ＭＳ Ｐ明朝" panose="02020600040205080304" pitchFamily="18" charset="-128"/>
                          <a:cs typeface="Meiryo UI" panose="020B0604030504040204" pitchFamily="50" charset="-128"/>
                        </a:rPr>
                        <a:t>3</a:t>
                      </a:r>
                      <a:r>
                        <a:rPr kumimoji="1" lang="ja-JP" altLang="en-US" sz="900" b="0" i="0" u="none" strike="noStrike" kern="0" cap="none" spc="0" normalizeH="0" baseline="0" noProof="0" dirty="0" smtClean="0">
                          <a:ln>
                            <a:noFill/>
                          </a:ln>
                          <a:solidFill>
                            <a:schemeClr val="tx1"/>
                          </a:solidFill>
                          <a:effectLst/>
                          <a:uLnTx/>
                          <a:uFillTx/>
                          <a:latin typeface="ＭＳ Ｐ明朝" panose="02020600040205080304" pitchFamily="18" charset="-128"/>
                          <a:ea typeface="ＭＳ Ｐ明朝" panose="02020600040205080304" pitchFamily="18" charset="-128"/>
                          <a:cs typeface="Meiryo UI" panose="020B0604030504040204" pitchFamily="50" charset="-128"/>
                        </a:rPr>
                        <a:t>号指定→ </a:t>
                      </a:r>
                      <a:r>
                        <a:rPr kumimoji="1" lang="en-US" altLang="ja-JP" sz="900" b="0" i="0" u="none" strike="noStrike" kern="0" cap="none" spc="0" normalizeH="0" baseline="0" noProof="0" dirty="0" smtClean="0">
                          <a:ln>
                            <a:noFill/>
                          </a:ln>
                          <a:solidFill>
                            <a:schemeClr val="tx1"/>
                          </a:solidFill>
                          <a:effectLst/>
                          <a:uLnTx/>
                          <a:uFillTx/>
                          <a:latin typeface="ＭＳ Ｐ明朝" panose="02020600040205080304" pitchFamily="18" charset="-128"/>
                          <a:ea typeface="ＭＳ Ｐ明朝" panose="02020600040205080304" pitchFamily="18" charset="-128"/>
                          <a:cs typeface="Meiryo UI" panose="020B0604030504040204" pitchFamily="50" charset="-128"/>
                        </a:rPr>
                        <a:t>147</a:t>
                      </a:r>
                      <a:r>
                        <a:rPr kumimoji="1" lang="ja-JP" altLang="en-US" sz="900" b="0" i="0" u="none" strike="noStrike" kern="0" cap="none" spc="0" normalizeH="0" baseline="0" noProof="0" dirty="0" smtClean="0">
                          <a:ln>
                            <a:noFill/>
                          </a:ln>
                          <a:solidFill>
                            <a:schemeClr val="tx1"/>
                          </a:solidFill>
                          <a:effectLst/>
                          <a:uLnTx/>
                          <a:uFillTx/>
                          <a:latin typeface="ＭＳ Ｐ明朝" panose="02020600040205080304" pitchFamily="18" charset="-128"/>
                          <a:ea typeface="ＭＳ Ｐ明朝" panose="02020600040205080304" pitchFamily="18" charset="-128"/>
                          <a:cs typeface="Meiryo UI" panose="020B0604030504040204" pitchFamily="50" charset="-128"/>
                        </a:rPr>
                        <a:t>法人</a:t>
                      </a:r>
                      <a:r>
                        <a:rPr kumimoji="1" lang="en-US" altLang="ja-JP" sz="900" b="0" i="0" u="none" strike="noStrike" kern="0" cap="none" spc="0" normalizeH="0" baseline="0" noProof="0" dirty="0" smtClean="0">
                          <a:ln>
                            <a:noFill/>
                          </a:ln>
                          <a:solidFill>
                            <a:schemeClr val="tx1"/>
                          </a:solidFill>
                          <a:effectLst/>
                          <a:uLnTx/>
                          <a:uFillTx/>
                          <a:latin typeface="ＭＳ Ｐ明朝" panose="02020600040205080304" pitchFamily="18" charset="-128"/>
                          <a:ea typeface="ＭＳ Ｐ明朝" panose="02020600040205080304" pitchFamily="18" charset="-128"/>
                          <a:cs typeface="Meiryo UI" panose="020B0604030504040204" pitchFamily="50" charset="-128"/>
                        </a:rPr>
                        <a:t>(12</a:t>
                      </a:r>
                      <a:r>
                        <a:rPr kumimoji="1" lang="ja-JP" altLang="en-US" sz="900" b="0" i="0" u="none" strike="noStrike" kern="0" cap="none" spc="0" normalizeH="0" baseline="0" noProof="0" dirty="0" smtClean="0">
                          <a:ln>
                            <a:noFill/>
                          </a:ln>
                          <a:solidFill>
                            <a:schemeClr val="tx1"/>
                          </a:solidFill>
                          <a:effectLst/>
                          <a:uLnTx/>
                          <a:uFillTx/>
                          <a:latin typeface="ＭＳ Ｐ明朝" panose="02020600040205080304" pitchFamily="18" charset="-128"/>
                          <a:ea typeface="ＭＳ Ｐ明朝" panose="02020600040205080304" pitchFamily="18" charset="-128"/>
                          <a:cs typeface="Meiryo UI" panose="020B0604030504040204" pitchFamily="50" charset="-128"/>
                        </a:rPr>
                        <a:t>月末時点）</a:t>
                      </a:r>
                      <a:endParaRPr kumimoji="1" lang="en-US" altLang="ja-JP" sz="900" b="0" i="0" u="none" strike="noStrike" kern="0" cap="none" spc="0" normalizeH="0" baseline="0" noProof="0" dirty="0" smtClean="0">
                        <a:ln>
                          <a:noFill/>
                        </a:ln>
                        <a:solidFill>
                          <a:schemeClr val="tx1"/>
                        </a:solidFill>
                        <a:effectLst/>
                        <a:uLnTx/>
                        <a:uFillTx/>
                        <a:latin typeface="ＭＳ Ｐ明朝" panose="02020600040205080304" pitchFamily="18" charset="-128"/>
                        <a:ea typeface="ＭＳ Ｐ明朝" panose="02020600040205080304" pitchFamily="18" charset="-128"/>
                        <a:cs typeface="Meiryo UI" panose="020B0604030504040204" pitchFamily="50" charset="-128"/>
                      </a:endParaRPr>
                    </a:p>
                    <a:p>
                      <a:pPr marL="72000" marR="0" lvl="0" indent="-457200" algn="l" defTabSz="914400" rtl="0" eaLnBrk="1" fontAlgn="auto" latinLnBrk="0" hangingPunct="1">
                        <a:lnSpc>
                          <a:spcPct val="100000"/>
                        </a:lnSpc>
                        <a:spcBef>
                          <a:spcPts val="0"/>
                        </a:spcBef>
                        <a:spcAft>
                          <a:spcPts val="0"/>
                        </a:spcAft>
                        <a:buClrTx/>
                        <a:buSzTx/>
                        <a:buFontTx/>
                        <a:buNone/>
                        <a:tabLst/>
                        <a:defRPr/>
                      </a:pPr>
                      <a:r>
                        <a:rPr kumimoji="1" lang="ja-JP" altLang="en-US" sz="900" b="0" i="0" u="none" strike="noStrike" kern="0" cap="none" spc="0" normalizeH="0" baseline="0" noProof="0" dirty="0" smtClean="0">
                          <a:ln>
                            <a:noFill/>
                          </a:ln>
                          <a:solidFill>
                            <a:schemeClr val="tx1"/>
                          </a:solidFill>
                          <a:effectLst/>
                          <a:uLnTx/>
                          <a:uFillTx/>
                          <a:latin typeface="ＭＳ Ｐ明朝" panose="02020600040205080304" pitchFamily="18" charset="-128"/>
                          <a:ea typeface="ＭＳ Ｐ明朝" panose="02020600040205080304" pitchFamily="18" charset="-128"/>
                          <a:cs typeface="Meiryo UI" panose="020B0604030504040204" pitchFamily="50" charset="-128"/>
                        </a:rPr>
                        <a:t>　・</a:t>
                      </a:r>
                      <a:r>
                        <a:rPr kumimoji="1" lang="en-US" altLang="ja-JP" sz="900" b="0" i="0" u="none" strike="noStrike" kern="0" cap="none" spc="0" normalizeH="0" baseline="0" noProof="0" dirty="0" smtClean="0">
                          <a:ln>
                            <a:noFill/>
                          </a:ln>
                          <a:solidFill>
                            <a:schemeClr val="tx1"/>
                          </a:solidFill>
                          <a:effectLst/>
                          <a:uLnTx/>
                          <a:uFillTx/>
                          <a:latin typeface="ＭＳ Ｐ明朝" panose="02020600040205080304" pitchFamily="18" charset="-128"/>
                          <a:ea typeface="ＭＳ Ｐ明朝" panose="02020600040205080304" pitchFamily="18" charset="-128"/>
                          <a:cs typeface="Meiryo UI" panose="020B0604030504040204" pitchFamily="50" charset="-128"/>
                        </a:rPr>
                        <a:t>4</a:t>
                      </a:r>
                      <a:r>
                        <a:rPr kumimoji="1" lang="ja-JP" altLang="en-US" sz="900" b="0" i="0" u="none" strike="noStrike" kern="0" cap="none" spc="0" normalizeH="0" baseline="0" noProof="0" dirty="0" smtClean="0">
                          <a:ln>
                            <a:noFill/>
                          </a:ln>
                          <a:solidFill>
                            <a:schemeClr val="tx1"/>
                          </a:solidFill>
                          <a:effectLst/>
                          <a:uLnTx/>
                          <a:uFillTx/>
                          <a:latin typeface="ＭＳ Ｐ明朝" panose="02020600040205080304" pitchFamily="18" charset="-128"/>
                          <a:ea typeface="ＭＳ Ｐ明朝" panose="02020600040205080304" pitchFamily="18" charset="-128"/>
                          <a:cs typeface="Meiryo UI" panose="020B0604030504040204" pitchFamily="50" charset="-128"/>
                        </a:rPr>
                        <a:t>号指定 → </a:t>
                      </a:r>
                      <a:r>
                        <a:rPr kumimoji="1" lang="en-US" altLang="ja-JP" sz="900" b="0" i="0" u="none" strike="noStrike" kern="0" cap="none" spc="0" normalizeH="0" baseline="0" noProof="0" dirty="0" smtClean="0">
                          <a:ln>
                            <a:noFill/>
                          </a:ln>
                          <a:solidFill>
                            <a:schemeClr val="tx1"/>
                          </a:solidFill>
                          <a:effectLst/>
                          <a:uLnTx/>
                          <a:uFillTx/>
                          <a:latin typeface="ＭＳ Ｐ明朝" panose="02020600040205080304" pitchFamily="18" charset="-128"/>
                          <a:ea typeface="ＭＳ Ｐ明朝" panose="02020600040205080304" pitchFamily="18" charset="-128"/>
                          <a:cs typeface="Meiryo UI" panose="020B0604030504040204" pitchFamily="50" charset="-128"/>
                        </a:rPr>
                        <a:t>2</a:t>
                      </a:r>
                      <a:r>
                        <a:rPr kumimoji="1" lang="ja-JP" altLang="en-US" sz="900" b="0" i="0" u="none" strike="noStrike" kern="0" cap="none" spc="0" normalizeH="0" baseline="0" noProof="0" dirty="0" smtClean="0">
                          <a:ln>
                            <a:noFill/>
                          </a:ln>
                          <a:solidFill>
                            <a:schemeClr val="tx1"/>
                          </a:solidFill>
                          <a:effectLst/>
                          <a:uLnTx/>
                          <a:uFillTx/>
                          <a:latin typeface="ＭＳ Ｐ明朝" panose="02020600040205080304" pitchFamily="18" charset="-128"/>
                          <a:ea typeface="ＭＳ Ｐ明朝" panose="02020600040205080304" pitchFamily="18" charset="-128"/>
                          <a:cs typeface="Meiryo UI" panose="020B0604030504040204" pitchFamily="50" charset="-128"/>
                        </a:rPr>
                        <a:t>法人</a:t>
                      </a:r>
                      <a:r>
                        <a:rPr kumimoji="1" lang="en-US" altLang="ja-JP" sz="900" b="0" i="0" u="none" strike="noStrike" kern="0" cap="none" spc="0" normalizeH="0" baseline="0" noProof="0" dirty="0" smtClean="0">
                          <a:ln>
                            <a:noFill/>
                          </a:ln>
                          <a:solidFill>
                            <a:schemeClr val="tx1"/>
                          </a:solidFill>
                          <a:effectLst/>
                          <a:uLnTx/>
                          <a:uFillTx/>
                          <a:latin typeface="ＭＳ Ｐ明朝" panose="02020600040205080304" pitchFamily="18" charset="-128"/>
                          <a:ea typeface="ＭＳ Ｐ明朝" panose="02020600040205080304" pitchFamily="18" charset="-128"/>
                          <a:cs typeface="Meiryo UI" panose="020B0604030504040204" pitchFamily="50" charset="-128"/>
                        </a:rPr>
                        <a:t>(12</a:t>
                      </a:r>
                      <a:r>
                        <a:rPr kumimoji="1" lang="ja-JP" altLang="en-US" sz="900" b="0" i="0" u="none" strike="noStrike" kern="0" cap="none" spc="0" normalizeH="0" baseline="0" noProof="0" dirty="0" smtClean="0">
                          <a:ln>
                            <a:noFill/>
                          </a:ln>
                          <a:solidFill>
                            <a:schemeClr val="tx1"/>
                          </a:solidFill>
                          <a:effectLst/>
                          <a:uLnTx/>
                          <a:uFillTx/>
                          <a:latin typeface="ＭＳ Ｐ明朝" panose="02020600040205080304" pitchFamily="18" charset="-128"/>
                          <a:ea typeface="ＭＳ Ｐ明朝" panose="02020600040205080304" pitchFamily="18" charset="-128"/>
                          <a:cs typeface="Meiryo UI" panose="020B0604030504040204" pitchFamily="50" charset="-128"/>
                        </a:rPr>
                        <a:t>月末時点）</a:t>
                      </a:r>
                      <a:endParaRPr kumimoji="1" lang="en-US" altLang="ja-JP" sz="900" b="0" i="0" u="none" strike="noStrike" kern="0" cap="none" spc="0" normalizeH="0" baseline="0" noProof="0" dirty="0" smtClean="0">
                        <a:ln>
                          <a:noFill/>
                        </a:ln>
                        <a:solidFill>
                          <a:schemeClr val="tx1"/>
                        </a:solidFill>
                        <a:effectLst/>
                        <a:uLnTx/>
                        <a:uFillTx/>
                        <a:latin typeface="ＭＳ Ｐ明朝" panose="02020600040205080304" pitchFamily="18" charset="-128"/>
                        <a:ea typeface="ＭＳ Ｐ明朝" panose="02020600040205080304" pitchFamily="18" charset="-128"/>
                        <a:cs typeface="Meiryo UI" panose="020B0604030504040204" pitchFamily="50" charset="-128"/>
                      </a:endParaRPr>
                    </a:p>
                    <a:p>
                      <a:pPr marL="72000" marR="0" lvl="0" indent="-457200" algn="l" defTabSz="914400" rtl="0" eaLnBrk="1" fontAlgn="auto" latinLnBrk="0" hangingPunct="1">
                        <a:lnSpc>
                          <a:spcPct val="100000"/>
                        </a:lnSpc>
                        <a:spcBef>
                          <a:spcPts val="0"/>
                        </a:spcBef>
                        <a:spcAft>
                          <a:spcPts val="0"/>
                        </a:spcAft>
                        <a:buClrTx/>
                        <a:buSzTx/>
                        <a:buFontTx/>
                        <a:buNone/>
                        <a:tabLst/>
                        <a:defRPr/>
                      </a:pPr>
                      <a:r>
                        <a:rPr kumimoji="1" lang="en-US" altLang="ja-JP" sz="900" b="0" i="0" u="none" strike="noStrike" kern="0" cap="none" spc="0" normalizeH="0" baseline="0" noProof="0" dirty="0" smtClean="0">
                          <a:ln>
                            <a:noFill/>
                          </a:ln>
                          <a:solidFill>
                            <a:schemeClr val="tx1"/>
                          </a:solidFill>
                          <a:effectLst/>
                          <a:uLnTx/>
                          <a:uFillTx/>
                          <a:latin typeface="ＭＳ Ｐ明朝" panose="02020600040205080304" pitchFamily="18" charset="-128"/>
                          <a:ea typeface="ＭＳ Ｐ明朝" panose="02020600040205080304" pitchFamily="18" charset="-128"/>
                          <a:cs typeface="Meiryo UI" panose="020B0604030504040204" pitchFamily="50" charset="-128"/>
                        </a:rPr>
                        <a:t>※</a:t>
                      </a:r>
                      <a:r>
                        <a:rPr kumimoji="1" lang="ja-JP" altLang="en-US" sz="900" b="0" i="0" u="none" strike="noStrike" kern="0" cap="none" spc="0" normalizeH="0" baseline="0" noProof="0" dirty="0" smtClean="0">
                          <a:ln>
                            <a:noFill/>
                          </a:ln>
                          <a:solidFill>
                            <a:schemeClr val="tx1"/>
                          </a:solidFill>
                          <a:effectLst/>
                          <a:uLnTx/>
                          <a:uFillTx/>
                          <a:latin typeface="ＭＳ Ｐ明朝" panose="02020600040205080304" pitchFamily="18" charset="-128"/>
                          <a:ea typeface="ＭＳ Ｐ明朝" panose="02020600040205080304" pitchFamily="18" charset="-128"/>
                          <a:cs typeface="Meiryo UI" panose="020B0604030504040204" pitchFamily="50" charset="-128"/>
                        </a:rPr>
                        <a:t>説明会等の開催状況</a:t>
                      </a:r>
                      <a:endParaRPr kumimoji="1" lang="en-US" altLang="ja-JP" sz="900" b="0" i="0" u="none" strike="noStrike" kern="0" cap="none" spc="0" normalizeH="0" baseline="0" noProof="0" dirty="0" smtClean="0">
                        <a:ln>
                          <a:noFill/>
                        </a:ln>
                        <a:solidFill>
                          <a:schemeClr val="tx1"/>
                        </a:solidFill>
                        <a:effectLst/>
                        <a:uLnTx/>
                        <a:uFillTx/>
                        <a:latin typeface="ＭＳ Ｐ明朝" panose="02020600040205080304" pitchFamily="18" charset="-128"/>
                        <a:ea typeface="ＭＳ Ｐ明朝" panose="02020600040205080304" pitchFamily="18" charset="-128"/>
                        <a:cs typeface="Meiryo UI" panose="020B0604030504040204" pitchFamily="50" charset="-128"/>
                      </a:endParaRPr>
                    </a:p>
                    <a:p>
                      <a:pPr marL="72000" marR="0" lvl="0" indent="-457200" algn="l" defTabSz="914400" rtl="0" eaLnBrk="1" fontAlgn="auto" latinLnBrk="0" hangingPunct="1">
                        <a:lnSpc>
                          <a:spcPct val="100000"/>
                        </a:lnSpc>
                        <a:spcBef>
                          <a:spcPts val="0"/>
                        </a:spcBef>
                        <a:spcAft>
                          <a:spcPts val="0"/>
                        </a:spcAft>
                        <a:buClrTx/>
                        <a:buSzTx/>
                        <a:buFontTx/>
                        <a:buNone/>
                        <a:tabLst/>
                        <a:defRPr/>
                      </a:pPr>
                      <a:r>
                        <a:rPr kumimoji="1" lang="ja-JP" altLang="en-US" sz="900" b="0" i="0" u="none" strike="noStrike" kern="0" cap="none" spc="0" normalizeH="0" baseline="0" noProof="0" dirty="0" smtClean="0">
                          <a:ln>
                            <a:noFill/>
                          </a:ln>
                          <a:solidFill>
                            <a:schemeClr val="tx1"/>
                          </a:solidFill>
                          <a:effectLst/>
                          <a:uLnTx/>
                          <a:uFillTx/>
                          <a:latin typeface="ＭＳ Ｐ明朝" panose="02020600040205080304" pitchFamily="18" charset="-128"/>
                          <a:ea typeface="ＭＳ Ｐ明朝" panose="02020600040205080304" pitchFamily="18" charset="-128"/>
                          <a:cs typeface="Meiryo UI" panose="020B0604030504040204" pitchFamily="50" charset="-128"/>
                        </a:rPr>
                        <a:t>　・市町村や中間支援団体等への説明会</a:t>
                      </a:r>
                      <a:endParaRPr kumimoji="1" lang="en-US" altLang="ja-JP" sz="900" b="0" i="0" u="none" strike="noStrike" kern="0" cap="none" spc="0" normalizeH="0" baseline="0" noProof="0" dirty="0" smtClean="0">
                        <a:ln>
                          <a:noFill/>
                        </a:ln>
                        <a:solidFill>
                          <a:schemeClr val="tx1"/>
                        </a:solidFill>
                        <a:effectLst/>
                        <a:uLnTx/>
                        <a:uFillTx/>
                        <a:latin typeface="ＭＳ Ｐ明朝" panose="02020600040205080304" pitchFamily="18" charset="-128"/>
                        <a:ea typeface="ＭＳ Ｐ明朝" panose="02020600040205080304" pitchFamily="18" charset="-128"/>
                        <a:cs typeface="Meiryo UI" panose="020B0604030504040204" pitchFamily="50" charset="-128"/>
                      </a:endParaRPr>
                    </a:p>
                    <a:p>
                      <a:pPr marL="72000" marR="0" lvl="0" indent="-457200" algn="l" defTabSz="914400" rtl="0" eaLnBrk="1" fontAlgn="auto" latinLnBrk="0" hangingPunct="1">
                        <a:lnSpc>
                          <a:spcPct val="100000"/>
                        </a:lnSpc>
                        <a:spcBef>
                          <a:spcPts val="0"/>
                        </a:spcBef>
                        <a:spcAft>
                          <a:spcPts val="0"/>
                        </a:spcAft>
                        <a:buClrTx/>
                        <a:buSzTx/>
                        <a:buFontTx/>
                        <a:buNone/>
                        <a:tabLst/>
                        <a:defRPr/>
                      </a:pPr>
                      <a:r>
                        <a:rPr kumimoji="1" lang="ja-JP" altLang="en-US" sz="900" b="0" i="0" u="none" strike="noStrike" kern="0" cap="none" spc="0" normalizeH="0" baseline="0" noProof="0" dirty="0" smtClean="0">
                          <a:ln>
                            <a:noFill/>
                          </a:ln>
                          <a:solidFill>
                            <a:schemeClr val="tx1"/>
                          </a:solidFill>
                          <a:effectLst/>
                          <a:uLnTx/>
                          <a:uFillTx/>
                          <a:latin typeface="ＭＳ Ｐ明朝" panose="02020600040205080304" pitchFamily="18" charset="-128"/>
                          <a:ea typeface="ＭＳ Ｐ明朝" panose="02020600040205080304" pitchFamily="18" charset="-128"/>
                          <a:cs typeface="Meiryo UI" panose="020B0604030504040204" pitchFamily="50" charset="-128"/>
                        </a:rPr>
                        <a:t>　（</a:t>
                      </a:r>
                      <a:r>
                        <a:rPr kumimoji="1" lang="en-US" altLang="ja-JP" sz="900" b="0" i="0" u="none" strike="noStrike" kern="0" cap="none" spc="0" normalizeH="0" baseline="0" noProof="0" dirty="0" smtClean="0">
                          <a:ln>
                            <a:noFill/>
                          </a:ln>
                          <a:solidFill>
                            <a:schemeClr val="tx1"/>
                          </a:solidFill>
                          <a:effectLst/>
                          <a:uLnTx/>
                          <a:uFillTx/>
                          <a:latin typeface="ＭＳ Ｐ明朝" panose="02020600040205080304" pitchFamily="18" charset="-128"/>
                          <a:ea typeface="ＭＳ Ｐ明朝" panose="02020600040205080304" pitchFamily="18" charset="-128"/>
                          <a:cs typeface="Meiryo UI" panose="020B0604030504040204" pitchFamily="50" charset="-128"/>
                        </a:rPr>
                        <a:t>7</a:t>
                      </a:r>
                      <a:r>
                        <a:rPr kumimoji="1" lang="ja-JP" altLang="en-US" sz="900" b="0" i="0" u="none" strike="noStrike" kern="0" cap="none" spc="0" normalizeH="0" baseline="0" noProof="0" dirty="0" smtClean="0">
                          <a:ln>
                            <a:noFill/>
                          </a:ln>
                          <a:solidFill>
                            <a:schemeClr val="tx1"/>
                          </a:solidFill>
                          <a:effectLst/>
                          <a:uLnTx/>
                          <a:uFillTx/>
                          <a:latin typeface="ＭＳ Ｐ明朝" panose="02020600040205080304" pitchFamily="18" charset="-128"/>
                          <a:ea typeface="ＭＳ Ｐ明朝" panose="02020600040205080304" pitchFamily="18" charset="-128"/>
                          <a:cs typeface="Meiryo UI" panose="020B0604030504040204" pitchFamily="50" charset="-128"/>
                        </a:rPr>
                        <a:t>月～</a:t>
                      </a:r>
                      <a:r>
                        <a:rPr kumimoji="1" lang="en-US" altLang="ja-JP" sz="900" b="0" i="0" u="none" strike="noStrike" kern="0" cap="none" spc="0" normalizeH="0" baseline="0" noProof="0" dirty="0" smtClean="0">
                          <a:ln>
                            <a:noFill/>
                          </a:ln>
                          <a:solidFill>
                            <a:schemeClr val="tx1"/>
                          </a:solidFill>
                          <a:effectLst/>
                          <a:uLnTx/>
                          <a:uFillTx/>
                          <a:latin typeface="ＭＳ Ｐ明朝" panose="02020600040205080304" pitchFamily="18" charset="-128"/>
                          <a:ea typeface="ＭＳ Ｐ明朝" panose="02020600040205080304" pitchFamily="18" charset="-128"/>
                          <a:cs typeface="Meiryo UI" panose="020B0604030504040204" pitchFamily="50" charset="-128"/>
                        </a:rPr>
                        <a:t>12</a:t>
                      </a:r>
                      <a:r>
                        <a:rPr kumimoji="1" lang="ja-JP" altLang="en-US" sz="900" b="0" i="0" u="none" strike="noStrike" kern="0" cap="none" spc="0" normalizeH="0" baseline="0" noProof="0" dirty="0" smtClean="0">
                          <a:ln>
                            <a:noFill/>
                          </a:ln>
                          <a:solidFill>
                            <a:schemeClr val="tx1"/>
                          </a:solidFill>
                          <a:effectLst/>
                          <a:uLnTx/>
                          <a:uFillTx/>
                          <a:latin typeface="ＭＳ Ｐ明朝" panose="02020600040205080304" pitchFamily="18" charset="-128"/>
                          <a:ea typeface="ＭＳ Ｐ明朝" panose="02020600040205080304" pitchFamily="18" charset="-128"/>
                          <a:cs typeface="Meiryo UI" panose="020B0604030504040204" pitchFamily="50" charset="-128"/>
                        </a:rPr>
                        <a:t>月）</a:t>
                      </a:r>
                      <a:endParaRPr kumimoji="1" lang="en-US" altLang="ja-JP" sz="900" b="0" i="0" u="none" strike="noStrike" kern="0" cap="none" spc="0" normalizeH="0" baseline="0" noProof="0" dirty="0" smtClean="0">
                        <a:ln>
                          <a:noFill/>
                        </a:ln>
                        <a:solidFill>
                          <a:schemeClr val="tx1"/>
                        </a:solidFill>
                        <a:effectLst/>
                        <a:uLnTx/>
                        <a:uFillTx/>
                        <a:latin typeface="ＭＳ Ｐ明朝" panose="02020600040205080304" pitchFamily="18" charset="-128"/>
                        <a:ea typeface="ＭＳ Ｐ明朝" panose="02020600040205080304" pitchFamily="18" charset="-128"/>
                        <a:cs typeface="Meiryo UI" panose="020B0604030504040204" pitchFamily="50" charset="-128"/>
                      </a:endParaRPr>
                    </a:p>
                  </a:txBody>
                  <a:tcPr marL="46188" marR="46188" marT="30973" marB="30973">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72000" indent="-457200" algn="l">
                        <a:lnSpc>
                          <a:spcPct val="100000"/>
                        </a:lnSpc>
                        <a:spcAft>
                          <a:spcPts val="0"/>
                        </a:spcAft>
                      </a:pPr>
                      <a:endParaRPr lang="en-US" altLang="ja-JP" sz="900" kern="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r>
                        <a:rPr lang="ja-JP" altLang="en-US" sz="900" kern="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・市民公益税制の活用促進</a:t>
                      </a:r>
                      <a:endParaRPr lang="en-US" altLang="ja-JP" sz="900" kern="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endParaRPr lang="en-US" altLang="ja-JP" sz="900" kern="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endParaRPr lang="en-US" altLang="ja-JP" sz="900" kern="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r>
                        <a:rPr lang="en-US" altLang="ja-JP" sz="900" kern="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a:t>
                      </a:r>
                      <a:r>
                        <a:rPr lang="ja-JP" altLang="en-US" sz="900" kern="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認定</a:t>
                      </a:r>
                      <a:r>
                        <a:rPr lang="en-US" altLang="ja-JP" sz="900" kern="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NPO</a:t>
                      </a:r>
                      <a:r>
                        <a:rPr lang="ja-JP" altLang="en-US" sz="900" kern="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法人数　</a:t>
                      </a:r>
                    </a:p>
                    <a:p>
                      <a:pPr marL="72000" indent="-457200" algn="l">
                        <a:lnSpc>
                          <a:spcPct val="100000"/>
                        </a:lnSpc>
                        <a:spcAft>
                          <a:spcPts val="0"/>
                        </a:spcAft>
                      </a:pPr>
                      <a:r>
                        <a:rPr lang="ja-JP" altLang="en-US" sz="900" kern="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平成</a:t>
                      </a:r>
                      <a:r>
                        <a:rPr lang="en-US" altLang="ja-JP" sz="900" kern="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30</a:t>
                      </a:r>
                      <a:r>
                        <a:rPr lang="ja-JP" altLang="en-US" sz="900" kern="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年に</a:t>
                      </a:r>
                      <a:r>
                        <a:rPr lang="en-US" altLang="ja-JP" sz="900" kern="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50</a:t>
                      </a:r>
                      <a:r>
                        <a:rPr lang="ja-JP" altLang="en-US" sz="900" kern="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法人予定</a:t>
                      </a:r>
                      <a:r>
                        <a:rPr lang="en-US" altLang="ja-JP" sz="900" kern="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a:t>
                      </a:r>
                    </a:p>
                    <a:p>
                      <a:pPr marL="72000" indent="-457200" algn="l">
                        <a:lnSpc>
                          <a:spcPct val="100000"/>
                        </a:lnSpc>
                        <a:spcAft>
                          <a:spcPts val="0"/>
                        </a:spcAft>
                      </a:pPr>
                      <a:endParaRPr lang="en-US" altLang="ja-JP" sz="900" kern="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endParaRPr lang="en-US" altLang="ja-JP" sz="900" kern="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endParaRPr lang="en-US" altLang="ja-JP" sz="900" kern="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endParaRPr lang="en-US" altLang="ja-JP" sz="900" kern="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endParaRPr lang="en-US" altLang="ja-JP" sz="900" kern="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endParaRPr lang="en-US" altLang="ja-JP" sz="900" kern="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endParaRPr lang="en-US" altLang="ja-JP" sz="900" kern="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endParaRPr lang="en-US" altLang="ja-JP" sz="900" kern="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endParaRPr lang="en-US" altLang="ja-JP" sz="900" kern="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endParaRPr lang="en-US" altLang="ja-JP" sz="900" kern="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endParaRPr lang="en-US" altLang="ja-JP" sz="900" kern="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endParaRPr lang="en-US" altLang="ja-JP" sz="900" kern="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endParaRPr lang="en-US" altLang="ja-JP" sz="900" kern="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endParaRPr lang="en-US" altLang="ja-JP" sz="900" kern="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endParaRPr lang="en-US" altLang="ja-JP" sz="900" kern="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endParaRPr lang="en-US" altLang="ja-JP" sz="900" kern="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46188" marR="46188" marT="30973" marB="3097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0000"/>
                        </a:lnSpc>
                        <a:spcAft>
                          <a:spcPts val="0"/>
                        </a:spcAft>
                      </a:pPr>
                      <a:endParaRPr lang="ja-JP" sz="9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46188" marR="46188" marT="30973" marB="3097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714722">
                <a:tc>
                  <a:txBody>
                    <a:bodyPr/>
                    <a:lstStyle/>
                    <a:p>
                      <a:pPr algn="just">
                        <a:lnSpc>
                          <a:spcPct val="100000"/>
                        </a:lnSpc>
                        <a:spcAft>
                          <a:spcPts val="0"/>
                        </a:spcAft>
                      </a:pPr>
                      <a:r>
                        <a:rPr lang="ja-JP" sz="9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民間開放の</a:t>
                      </a:r>
                      <a:r>
                        <a:rPr 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推進</a:t>
                      </a:r>
                      <a:endParaRPr lang="en-US"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algn="just">
                        <a:lnSpc>
                          <a:spcPct val="100000"/>
                        </a:lnSpc>
                        <a:spcAft>
                          <a:spcPts val="0"/>
                        </a:spcAft>
                      </a:pPr>
                      <a:r>
                        <a:rPr lang="ja-JP" altLang="en-US"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（本文</a:t>
                      </a:r>
                      <a:r>
                        <a:rPr lang="en-US"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P52</a:t>
                      </a:r>
                      <a:r>
                        <a:rPr lang="ja-JP" altLang="en-US"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a:t>
                      </a:r>
                      <a:endParaRPr lang="en-US"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46188" marR="46188" marT="30973" marB="3097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133350" algn="just">
                        <a:lnSpc>
                          <a:spcPct val="100000"/>
                        </a:lnSpc>
                        <a:spcAft>
                          <a:spcPts val="0"/>
                        </a:spcAft>
                      </a:pPr>
                      <a:r>
                        <a:rPr lang="ja-JP" sz="9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新たな手法の導入可能性を幅広く研究するとともに、これまでの課題を検証しながら、引き続き「民でできるものは民へ」の基本姿勢により、指定管理者制度やアウトソーシング、</a:t>
                      </a:r>
                      <a:r>
                        <a:rPr lang="en-US" sz="9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PFI</a:t>
                      </a:r>
                      <a:r>
                        <a:rPr lang="ja-JP" sz="9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などの民間開放について、効果的に取組みを進めていきます。</a:t>
                      </a:r>
                    </a:p>
                  </a:txBody>
                  <a:tcPr marL="46188" marR="46188" marT="30973" marB="3097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0000"/>
                        </a:lnSpc>
                        <a:spcAft>
                          <a:spcPts val="0"/>
                        </a:spcAft>
                      </a:pPr>
                      <a:r>
                        <a:rPr lang="ja-JP" sz="9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財務部</a:t>
                      </a:r>
                    </a:p>
                    <a:p>
                      <a:pPr algn="just">
                        <a:lnSpc>
                          <a:spcPct val="100000"/>
                        </a:lnSpc>
                        <a:spcAft>
                          <a:spcPts val="0"/>
                        </a:spcAft>
                      </a:pPr>
                      <a:r>
                        <a:rPr lang="ja-JP" sz="9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行政改革課</a:t>
                      </a:r>
                    </a:p>
                  </a:txBody>
                  <a:tcPr marL="46188" marR="46188" marT="30973" marB="3097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72000" indent="-457200" algn="l">
                        <a:lnSpc>
                          <a:spcPct val="100000"/>
                        </a:lnSpc>
                        <a:spcAft>
                          <a:spcPts val="0"/>
                        </a:spcAft>
                      </a:pPr>
                      <a:r>
                        <a:rPr 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a:t>
                      </a:r>
                      <a:r>
                        <a:rPr lang="ja-JP" sz="9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指定管理者制度やアウトソーシング、</a:t>
                      </a:r>
                      <a:r>
                        <a:rPr lang="en-US" sz="9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PFI</a:t>
                      </a:r>
                      <a:r>
                        <a:rPr lang="ja-JP" sz="9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などの民間開放について、引き続き効果的に取組む</a:t>
                      </a:r>
                    </a:p>
                    <a:p>
                      <a:pPr marL="72000" indent="-457200" algn="l">
                        <a:lnSpc>
                          <a:spcPct val="100000"/>
                        </a:lnSpc>
                        <a:spcAft>
                          <a:spcPts val="0"/>
                        </a:spcAft>
                      </a:pPr>
                      <a:r>
                        <a:rPr lang="ja-JP" altLang="en-US"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（中央図書館への指定管理者制度導入）</a:t>
                      </a:r>
                      <a:r>
                        <a:rPr lang="en-US" sz="9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a:t>
                      </a:r>
                      <a:endParaRPr lang="ja-JP" sz="9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r>
                        <a:rPr lang="ja-JP" altLang="en-US" sz="900" kern="1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rPr>
                        <a:t>⇒・中央図書館において平成</a:t>
                      </a:r>
                      <a:r>
                        <a:rPr lang="en-US" altLang="ja-JP" sz="900" kern="1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rPr>
                        <a:t>27</a:t>
                      </a:r>
                      <a:r>
                        <a:rPr lang="ja-JP" altLang="en-US" sz="900" kern="1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rPr>
                        <a:t>年</a:t>
                      </a:r>
                      <a:r>
                        <a:rPr lang="en-US" altLang="ja-JP" sz="900" kern="1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rPr>
                        <a:t>4</a:t>
                      </a:r>
                      <a:r>
                        <a:rPr lang="ja-JP" altLang="en-US" sz="900" kern="1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rPr>
                        <a:t>月から</a:t>
                      </a:r>
                      <a:endParaRPr lang="en-US" altLang="ja-JP" sz="900" kern="1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endParaRPr>
                    </a:p>
                    <a:p>
                      <a:pPr marL="72000" indent="-457200" algn="l">
                        <a:lnSpc>
                          <a:spcPct val="100000"/>
                        </a:lnSpc>
                        <a:spcAft>
                          <a:spcPts val="0"/>
                        </a:spcAft>
                      </a:pPr>
                      <a:r>
                        <a:rPr lang="ja-JP" altLang="en-US" sz="900" kern="1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rPr>
                        <a:t>　　施設管理業務等に指定管理者制度を</a:t>
                      </a:r>
                      <a:endParaRPr lang="en-US" altLang="ja-JP" sz="900" kern="1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endParaRPr>
                    </a:p>
                    <a:p>
                      <a:pPr marL="72000" indent="-457200" algn="l">
                        <a:lnSpc>
                          <a:spcPct val="100000"/>
                        </a:lnSpc>
                        <a:spcAft>
                          <a:spcPts val="0"/>
                        </a:spcAft>
                      </a:pPr>
                      <a:r>
                        <a:rPr lang="ja-JP" altLang="en-US" sz="900" kern="1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rPr>
                        <a:t>　　導入</a:t>
                      </a:r>
                      <a:endParaRPr lang="en-US" sz="900" kern="1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endParaRPr>
                    </a:p>
                    <a:p>
                      <a:pPr marL="72000" indent="-457200" algn="l">
                        <a:lnSpc>
                          <a:spcPct val="100000"/>
                        </a:lnSpc>
                        <a:spcAft>
                          <a:spcPts val="0"/>
                        </a:spcAft>
                      </a:pPr>
                      <a:r>
                        <a:rPr lang="en-US" sz="9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a:t>
                      </a:r>
                      <a:endParaRPr lang="en-US"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endParaRPr lang="ja-JP" sz="9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r>
                        <a:rPr 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a:t>
                      </a:r>
                      <a:r>
                        <a:rPr lang="ja-JP" sz="9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国内外の先進</a:t>
                      </a:r>
                      <a:r>
                        <a:rPr 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事例情報収集</a:t>
                      </a:r>
                      <a:endParaRPr lang="en-US"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marR="0" lvl="0" indent="-457200" algn="l" defTabSz="914400" rtl="0" eaLnBrk="1" fontAlgn="auto" latinLnBrk="0" hangingPunct="1">
                        <a:lnSpc>
                          <a:spcPct val="100000"/>
                        </a:lnSpc>
                        <a:spcBef>
                          <a:spcPts val="0"/>
                        </a:spcBef>
                        <a:spcAft>
                          <a:spcPts val="0"/>
                        </a:spcAft>
                        <a:buClrTx/>
                        <a:buSzTx/>
                        <a:buFontTx/>
                        <a:buNone/>
                        <a:tabLst/>
                        <a:defRPr/>
                      </a:pPr>
                      <a:r>
                        <a:rPr kumimoji="1" lang="ja-JP" altLang="en-US" sz="900" b="0" i="0" u="none" strike="noStrike" kern="100" cap="none" spc="0" normalizeH="0" baseline="0" noProof="0" dirty="0" smtClean="0">
                          <a:ln>
                            <a:noFill/>
                          </a:ln>
                          <a:solidFill>
                            <a:schemeClr val="tx1"/>
                          </a:solidFill>
                          <a:effectLst/>
                          <a:uLnTx/>
                          <a:uFillTx/>
                          <a:latin typeface="ＭＳ Ｐ明朝" panose="02020600040205080304" pitchFamily="18" charset="-128"/>
                          <a:ea typeface="ＭＳ Ｐ明朝" panose="02020600040205080304" pitchFamily="18" charset="-128"/>
                          <a:cs typeface="Meiryo UI" panose="020B0604030504040204" pitchFamily="50" charset="-128"/>
                        </a:rPr>
                        <a:t>⇒・他府県におけるＰＦＩの取組みの情報を</a:t>
                      </a:r>
                      <a:endParaRPr kumimoji="1" lang="en-US" altLang="ja-JP" sz="900" b="0" i="0" u="none" strike="noStrike" kern="100" cap="none" spc="0" normalizeH="0" baseline="0" noProof="0" dirty="0" smtClean="0">
                        <a:ln>
                          <a:noFill/>
                        </a:ln>
                        <a:solidFill>
                          <a:schemeClr val="tx1"/>
                        </a:solidFill>
                        <a:effectLst/>
                        <a:uLnTx/>
                        <a:uFillTx/>
                        <a:latin typeface="ＭＳ Ｐ明朝" panose="02020600040205080304" pitchFamily="18" charset="-128"/>
                        <a:ea typeface="ＭＳ Ｐ明朝" panose="02020600040205080304" pitchFamily="18" charset="-128"/>
                        <a:cs typeface="Meiryo UI" panose="020B0604030504040204" pitchFamily="50" charset="-128"/>
                      </a:endParaRPr>
                    </a:p>
                    <a:p>
                      <a:pPr marL="72000" marR="0" lvl="0" indent="-457200" algn="l" defTabSz="914400" rtl="0" eaLnBrk="1" fontAlgn="auto" latinLnBrk="0" hangingPunct="1">
                        <a:lnSpc>
                          <a:spcPct val="100000"/>
                        </a:lnSpc>
                        <a:spcBef>
                          <a:spcPts val="0"/>
                        </a:spcBef>
                        <a:spcAft>
                          <a:spcPts val="0"/>
                        </a:spcAft>
                        <a:buClrTx/>
                        <a:buSzTx/>
                        <a:buFontTx/>
                        <a:buNone/>
                        <a:tabLst/>
                        <a:defRPr/>
                      </a:pPr>
                      <a:r>
                        <a:rPr kumimoji="1" lang="ja-JP" altLang="en-US" sz="900" b="0" i="0" u="none" strike="noStrike" kern="100" cap="none" spc="0" normalizeH="0" baseline="0" noProof="0" dirty="0" smtClean="0">
                          <a:ln>
                            <a:noFill/>
                          </a:ln>
                          <a:solidFill>
                            <a:schemeClr val="tx1"/>
                          </a:solidFill>
                          <a:effectLst/>
                          <a:uLnTx/>
                          <a:uFillTx/>
                          <a:latin typeface="ＭＳ Ｐ明朝" panose="02020600040205080304" pitchFamily="18" charset="-128"/>
                          <a:ea typeface="ＭＳ Ｐ明朝" panose="02020600040205080304" pitchFamily="18" charset="-128"/>
                          <a:cs typeface="Meiryo UI" panose="020B0604030504040204" pitchFamily="50" charset="-128"/>
                        </a:rPr>
                        <a:t>　　 収集</a:t>
                      </a:r>
                    </a:p>
                  </a:txBody>
                  <a:tcPr marL="46188" marR="46188" marT="30973" marB="30973">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72000" indent="-457200" algn="l">
                        <a:lnSpc>
                          <a:spcPct val="100000"/>
                        </a:lnSpc>
                        <a:spcAft>
                          <a:spcPts val="0"/>
                        </a:spcAft>
                      </a:pPr>
                      <a:r>
                        <a:rPr lang="en-US" sz="9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a:t>
                      </a:r>
                      <a:endParaRPr lang="en-US"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endParaRPr lang="en-US"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r>
                        <a:rPr lang="ja-JP" altLang="en-US"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（中之島図書館への指定管理者制度導入）</a:t>
                      </a:r>
                      <a:endParaRPr lang="ja-JP" sz="9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r>
                        <a:rPr lang="en-US" sz="9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900" b="0" i="0" u="none" strike="noStrike" kern="1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900" b="0" i="0" u="none" strike="noStrike" kern="100" cap="none" spc="0" normalizeH="0" baseline="0" noProof="0" dirty="0" smtClean="0">
                          <a:ln>
                            <a:noFill/>
                          </a:ln>
                          <a:solidFill>
                            <a:schemeClr val="tx1"/>
                          </a:solidFill>
                          <a:effectLst/>
                          <a:uLnTx/>
                          <a:uFillTx/>
                          <a:latin typeface="ＭＳ Ｐ明朝" panose="02020600040205080304" pitchFamily="18" charset="-128"/>
                          <a:ea typeface="ＭＳ Ｐ明朝" panose="02020600040205080304" pitchFamily="18" charset="-128"/>
                          <a:cs typeface="Meiryo UI" panose="020B0604030504040204" pitchFamily="50" charset="-128"/>
                        </a:rPr>
                        <a:t>中之島図書館において平成</a:t>
                      </a:r>
                      <a:r>
                        <a:rPr kumimoji="1" lang="en-US" altLang="ja-JP" sz="900" b="0" i="0" u="none" strike="noStrike" kern="100" cap="none" spc="0" normalizeH="0" baseline="0" noProof="0" dirty="0" smtClean="0">
                          <a:ln>
                            <a:noFill/>
                          </a:ln>
                          <a:solidFill>
                            <a:schemeClr val="tx1"/>
                          </a:solidFill>
                          <a:effectLst/>
                          <a:uLnTx/>
                          <a:uFillTx/>
                          <a:latin typeface="ＭＳ Ｐ明朝" panose="02020600040205080304" pitchFamily="18" charset="-128"/>
                          <a:ea typeface="ＭＳ Ｐ明朝" panose="02020600040205080304" pitchFamily="18" charset="-128"/>
                          <a:cs typeface="Meiryo UI" panose="020B0604030504040204" pitchFamily="50" charset="-128"/>
                        </a:rPr>
                        <a:t>28</a:t>
                      </a:r>
                      <a:r>
                        <a:rPr kumimoji="1" lang="ja-JP" altLang="en-US" sz="900" b="0" i="0" u="none" strike="noStrike" kern="100" cap="none" spc="0" normalizeH="0" baseline="0" noProof="0" dirty="0" smtClean="0">
                          <a:ln>
                            <a:noFill/>
                          </a:ln>
                          <a:solidFill>
                            <a:schemeClr val="tx1"/>
                          </a:solidFill>
                          <a:effectLst/>
                          <a:uLnTx/>
                          <a:uFillTx/>
                          <a:latin typeface="ＭＳ Ｐ明朝" panose="02020600040205080304" pitchFamily="18" charset="-128"/>
                          <a:ea typeface="ＭＳ Ｐ明朝" panose="02020600040205080304" pitchFamily="18" charset="-128"/>
                          <a:cs typeface="Meiryo UI" panose="020B0604030504040204" pitchFamily="50" charset="-128"/>
                        </a:rPr>
                        <a:t>年</a:t>
                      </a:r>
                      <a:r>
                        <a:rPr kumimoji="1" lang="en-US" altLang="ja-JP" sz="900" b="0" i="0" u="none" strike="noStrike" kern="100" cap="none" spc="0" normalizeH="0" baseline="0" noProof="0" dirty="0" smtClean="0">
                          <a:ln>
                            <a:noFill/>
                          </a:ln>
                          <a:solidFill>
                            <a:schemeClr val="tx1"/>
                          </a:solidFill>
                          <a:effectLst/>
                          <a:uLnTx/>
                          <a:uFillTx/>
                          <a:latin typeface="ＭＳ Ｐ明朝" panose="02020600040205080304" pitchFamily="18" charset="-128"/>
                          <a:ea typeface="ＭＳ Ｐ明朝" panose="02020600040205080304" pitchFamily="18" charset="-128"/>
                          <a:cs typeface="Meiryo UI" panose="020B0604030504040204" pitchFamily="50" charset="-128"/>
                        </a:rPr>
                        <a:t>4</a:t>
                      </a:r>
                      <a:r>
                        <a:rPr kumimoji="1" lang="ja-JP" altLang="en-US" sz="900" b="0" i="0" u="none" strike="noStrike" kern="100" cap="none" spc="0" normalizeH="0" baseline="0" noProof="0" dirty="0" smtClean="0">
                          <a:ln>
                            <a:noFill/>
                          </a:ln>
                          <a:solidFill>
                            <a:schemeClr val="tx1"/>
                          </a:solidFill>
                          <a:effectLst/>
                          <a:uLnTx/>
                          <a:uFillTx/>
                          <a:latin typeface="ＭＳ Ｐ明朝" panose="02020600040205080304" pitchFamily="18" charset="-128"/>
                          <a:ea typeface="ＭＳ Ｐ明朝" panose="02020600040205080304" pitchFamily="18" charset="-128"/>
                          <a:cs typeface="Meiryo UI" panose="020B0604030504040204" pitchFamily="50" charset="-128"/>
                        </a:rPr>
                        <a:t>月か</a:t>
                      </a:r>
                      <a:endParaRPr kumimoji="1" lang="en-US" altLang="ja-JP" sz="900" b="0" i="0" u="none" strike="noStrike" kern="100" cap="none" spc="0" normalizeH="0" baseline="0" noProof="0" dirty="0" smtClean="0">
                        <a:ln>
                          <a:noFill/>
                        </a:ln>
                        <a:solidFill>
                          <a:schemeClr val="tx1"/>
                        </a:solidFill>
                        <a:effectLst/>
                        <a:uLnTx/>
                        <a:uFillTx/>
                        <a:latin typeface="ＭＳ Ｐ明朝" panose="02020600040205080304" pitchFamily="18" charset="-128"/>
                        <a:ea typeface="ＭＳ Ｐ明朝" panose="02020600040205080304" pitchFamily="18" charset="-128"/>
                        <a:cs typeface="Meiryo UI" panose="020B0604030504040204" pitchFamily="50" charset="-128"/>
                      </a:endParaRPr>
                    </a:p>
                    <a:p>
                      <a:pPr marL="72000" indent="-457200" algn="l">
                        <a:lnSpc>
                          <a:spcPct val="100000"/>
                        </a:lnSpc>
                        <a:spcAft>
                          <a:spcPts val="0"/>
                        </a:spcAft>
                      </a:pPr>
                      <a:r>
                        <a:rPr kumimoji="1" lang="en-US" altLang="ja-JP" sz="900" b="0" i="0" u="none" strike="noStrike" kern="100" cap="none" spc="0" normalizeH="0" baseline="0" noProof="0" dirty="0" smtClean="0">
                          <a:ln>
                            <a:noFill/>
                          </a:ln>
                          <a:solidFill>
                            <a:schemeClr val="tx1"/>
                          </a:solidFill>
                          <a:effectLst/>
                          <a:uLnTx/>
                          <a:uFillTx/>
                          <a:latin typeface="ＭＳ Ｐ明朝" panose="02020600040205080304" pitchFamily="18" charset="-128"/>
                          <a:ea typeface="ＭＳ Ｐ明朝" panose="02020600040205080304" pitchFamily="18" charset="-128"/>
                          <a:cs typeface="Meiryo UI" panose="020B0604030504040204" pitchFamily="50" charset="-128"/>
                        </a:rPr>
                        <a:t>     </a:t>
                      </a:r>
                      <a:r>
                        <a:rPr kumimoji="1" lang="ja-JP" altLang="en-US" sz="900" b="0" i="0" u="none" strike="noStrike" kern="100" cap="none" spc="0" normalizeH="0" baseline="0" noProof="0" dirty="0" smtClean="0">
                          <a:ln>
                            <a:noFill/>
                          </a:ln>
                          <a:solidFill>
                            <a:schemeClr val="tx1"/>
                          </a:solidFill>
                          <a:effectLst/>
                          <a:uLnTx/>
                          <a:uFillTx/>
                          <a:latin typeface="ＭＳ Ｐ明朝" panose="02020600040205080304" pitchFamily="18" charset="-128"/>
                          <a:ea typeface="ＭＳ Ｐ明朝" panose="02020600040205080304" pitchFamily="18" charset="-128"/>
                          <a:cs typeface="Meiryo UI" panose="020B0604030504040204" pitchFamily="50" charset="-128"/>
                        </a:rPr>
                        <a:t>ら施設管理業務等に指定管理者制度</a:t>
                      </a:r>
                      <a:endParaRPr kumimoji="1" lang="en-US" altLang="ja-JP" sz="900" b="0" i="0" u="none" strike="noStrike" kern="100" cap="none" spc="0" normalizeH="0" baseline="0" noProof="0" dirty="0" smtClean="0">
                        <a:ln>
                          <a:noFill/>
                        </a:ln>
                        <a:solidFill>
                          <a:schemeClr val="tx1"/>
                        </a:solidFill>
                        <a:effectLst/>
                        <a:uLnTx/>
                        <a:uFillTx/>
                        <a:latin typeface="ＭＳ Ｐ明朝" panose="02020600040205080304" pitchFamily="18" charset="-128"/>
                        <a:ea typeface="ＭＳ Ｐ明朝" panose="02020600040205080304" pitchFamily="18" charset="-128"/>
                        <a:cs typeface="Meiryo UI" panose="020B0604030504040204" pitchFamily="50" charset="-128"/>
                      </a:endParaRPr>
                    </a:p>
                    <a:p>
                      <a:pPr marL="72000" indent="-457200" algn="l">
                        <a:lnSpc>
                          <a:spcPct val="100000"/>
                        </a:lnSpc>
                        <a:spcAft>
                          <a:spcPts val="0"/>
                        </a:spcAft>
                      </a:pPr>
                      <a:r>
                        <a:rPr kumimoji="1" lang="en-US" altLang="ja-JP" sz="900" b="0" i="0" u="none" strike="noStrike" kern="100" cap="none" spc="0" normalizeH="0" baseline="0" noProof="0" dirty="0" smtClean="0">
                          <a:ln>
                            <a:noFill/>
                          </a:ln>
                          <a:solidFill>
                            <a:schemeClr val="tx1"/>
                          </a:solidFill>
                          <a:effectLst/>
                          <a:uLnTx/>
                          <a:uFillTx/>
                          <a:latin typeface="ＭＳ Ｐ明朝" panose="02020600040205080304" pitchFamily="18" charset="-128"/>
                          <a:ea typeface="ＭＳ Ｐ明朝" panose="02020600040205080304" pitchFamily="18" charset="-128"/>
                          <a:cs typeface="Meiryo UI" panose="020B0604030504040204" pitchFamily="50" charset="-128"/>
                        </a:rPr>
                        <a:t>     </a:t>
                      </a:r>
                      <a:r>
                        <a:rPr kumimoji="1" lang="ja-JP" altLang="en-US" sz="900" b="0" i="0" u="none" strike="noStrike" kern="100" cap="none" spc="0" normalizeH="0" baseline="0" noProof="0" dirty="0" smtClean="0">
                          <a:ln>
                            <a:noFill/>
                          </a:ln>
                          <a:solidFill>
                            <a:schemeClr val="tx1"/>
                          </a:solidFill>
                          <a:effectLst/>
                          <a:uLnTx/>
                          <a:uFillTx/>
                          <a:latin typeface="ＭＳ Ｐ明朝" panose="02020600040205080304" pitchFamily="18" charset="-128"/>
                          <a:ea typeface="ＭＳ Ｐ明朝" panose="02020600040205080304" pitchFamily="18" charset="-128"/>
                          <a:cs typeface="Meiryo UI" panose="020B0604030504040204" pitchFamily="50" charset="-128"/>
                        </a:rPr>
                        <a:t>を導入</a:t>
                      </a:r>
                      <a:endParaRPr kumimoji="1" lang="en-US" altLang="ja-JP" sz="900" b="0" i="0" u="none" strike="noStrike" kern="100" cap="none" spc="0" normalizeH="0" baseline="0" noProof="0" dirty="0" smtClean="0">
                        <a:ln>
                          <a:noFill/>
                        </a:ln>
                        <a:solidFill>
                          <a:schemeClr val="tx1"/>
                        </a:solidFill>
                        <a:effectLst/>
                        <a:uLnTx/>
                        <a:uFillTx/>
                        <a:latin typeface="ＭＳ Ｐ明朝" panose="02020600040205080304" pitchFamily="18" charset="-128"/>
                        <a:ea typeface="ＭＳ Ｐ明朝" panose="02020600040205080304" pitchFamily="18" charset="-128"/>
                        <a:cs typeface="Meiryo UI" panose="020B0604030504040204" pitchFamily="50" charset="-128"/>
                      </a:endParaRPr>
                    </a:p>
                    <a:p>
                      <a:pPr marL="72000" indent="-457200" algn="l">
                        <a:lnSpc>
                          <a:spcPct val="100000"/>
                        </a:lnSpc>
                        <a:spcAft>
                          <a:spcPts val="0"/>
                        </a:spcAft>
                      </a:pPr>
                      <a:endParaRPr lang="en-US"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endParaRPr lang="en-US"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endParaRPr lang="en-US"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r>
                        <a:rPr 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a:t>
                      </a:r>
                      <a:r>
                        <a:rPr lang="ja-JP" sz="9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導入可能なものは</a:t>
                      </a:r>
                      <a:r>
                        <a:rPr 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順次実施</a:t>
                      </a:r>
                      <a:endParaRPr lang="ja-JP" sz="9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46188" marR="46188" marT="30973" marB="30973">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72000" indent="-457200" algn="l">
                        <a:lnSpc>
                          <a:spcPct val="100000"/>
                        </a:lnSpc>
                        <a:spcAft>
                          <a:spcPts val="0"/>
                        </a:spcAft>
                      </a:pPr>
                      <a:r>
                        <a:rPr lang="en-US" sz="9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a:t>
                      </a:r>
                      <a:endParaRPr lang="ja-JP" sz="9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46188" marR="46188" marT="30973" marB="30973">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0000"/>
                        </a:lnSpc>
                        <a:spcAft>
                          <a:spcPts val="0"/>
                        </a:spcAft>
                      </a:pPr>
                      <a:endParaRPr lang="ja-JP" sz="9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46188" marR="46188" marT="30973" marB="3097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cxnSp>
        <p:nvCxnSpPr>
          <p:cNvPr id="15" name="直線矢印コネクタ 14"/>
          <p:cNvCxnSpPr/>
          <p:nvPr/>
        </p:nvCxnSpPr>
        <p:spPr>
          <a:xfrm>
            <a:off x="5436096" y="5301208"/>
            <a:ext cx="3132000" cy="0"/>
          </a:xfrm>
          <a:prstGeom prst="straightConnector1">
            <a:avLst/>
          </a:prstGeom>
          <a:ln w="38100">
            <a:tailEnd type="arrow"/>
          </a:ln>
        </p:spPr>
        <p:style>
          <a:lnRef idx="1">
            <a:schemeClr val="dk1"/>
          </a:lnRef>
          <a:fillRef idx="0">
            <a:schemeClr val="dk1"/>
          </a:fillRef>
          <a:effectRef idx="0">
            <a:schemeClr val="dk1"/>
          </a:effectRef>
          <a:fontRef idx="minor">
            <a:schemeClr val="tx1"/>
          </a:fontRef>
        </p:style>
      </p:cxnSp>
      <p:cxnSp>
        <p:nvCxnSpPr>
          <p:cNvPr id="17" name="直線矢印コネクタ 16"/>
          <p:cNvCxnSpPr/>
          <p:nvPr/>
        </p:nvCxnSpPr>
        <p:spPr>
          <a:xfrm>
            <a:off x="5436096" y="6381328"/>
            <a:ext cx="3132000" cy="0"/>
          </a:xfrm>
          <a:prstGeom prst="straightConnector1">
            <a:avLst/>
          </a:prstGeom>
          <a:ln w="38100">
            <a:tailEnd type="arrow"/>
          </a:ln>
        </p:spPr>
        <p:style>
          <a:lnRef idx="1">
            <a:schemeClr val="dk1"/>
          </a:lnRef>
          <a:fillRef idx="0">
            <a:schemeClr val="dk1"/>
          </a:fillRef>
          <a:effectRef idx="0">
            <a:schemeClr val="dk1"/>
          </a:effectRef>
          <a:fontRef idx="minor">
            <a:schemeClr val="tx1"/>
          </a:fontRef>
        </p:style>
      </p:cxnSp>
      <p:sp>
        <p:nvSpPr>
          <p:cNvPr id="14" name="正方形/長方形 13"/>
          <p:cNvSpPr/>
          <p:nvPr/>
        </p:nvSpPr>
        <p:spPr>
          <a:xfrm>
            <a:off x="8432528" y="6489340"/>
            <a:ext cx="648072" cy="317860"/>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en-US" altLang="ja-JP" dirty="0" smtClean="0">
                <a:solidFill>
                  <a:prstClr val="black"/>
                </a:solidFill>
              </a:rPr>
              <a:t>11</a:t>
            </a:r>
            <a:endParaRPr lang="ja-JP" altLang="en-US" dirty="0">
              <a:solidFill>
                <a:prstClr val="black"/>
              </a:solidFill>
            </a:endParaRPr>
          </a:p>
        </p:txBody>
      </p:sp>
      <p:cxnSp>
        <p:nvCxnSpPr>
          <p:cNvPr id="18" name="直線矢印コネクタ 17"/>
          <p:cNvCxnSpPr/>
          <p:nvPr/>
        </p:nvCxnSpPr>
        <p:spPr>
          <a:xfrm>
            <a:off x="5436096" y="1700808"/>
            <a:ext cx="2160240" cy="0"/>
          </a:xfrm>
          <a:prstGeom prst="straightConnector1">
            <a:avLst/>
          </a:prstGeom>
          <a:ln w="38100">
            <a:tailEnd type="arrow"/>
          </a:ln>
        </p:spPr>
        <p:style>
          <a:lnRef idx="1">
            <a:schemeClr val="dk1"/>
          </a:lnRef>
          <a:fillRef idx="0">
            <a:schemeClr val="dk1"/>
          </a:fillRef>
          <a:effectRef idx="0">
            <a:schemeClr val="dk1"/>
          </a:effectRef>
          <a:fontRef idx="minor">
            <a:schemeClr val="tx1"/>
          </a:fontRef>
        </p:style>
      </p:cxnSp>
      <p:cxnSp>
        <p:nvCxnSpPr>
          <p:cNvPr id="19" name="直線矢印コネクタ 18"/>
          <p:cNvCxnSpPr/>
          <p:nvPr/>
        </p:nvCxnSpPr>
        <p:spPr>
          <a:xfrm>
            <a:off x="7596336" y="1700808"/>
            <a:ext cx="972000" cy="0"/>
          </a:xfrm>
          <a:prstGeom prst="straightConnector1">
            <a:avLst/>
          </a:prstGeom>
          <a:ln w="38100">
            <a:tailEnd type="arrow"/>
          </a:ln>
        </p:spPr>
        <p:style>
          <a:lnRef idx="1">
            <a:schemeClr val="dk1"/>
          </a:lnRef>
          <a:fillRef idx="0">
            <a:schemeClr val="dk1"/>
          </a:fillRef>
          <a:effectRef idx="0">
            <a:schemeClr val="dk1"/>
          </a:effectRef>
          <a:fontRef idx="minor">
            <a:schemeClr val="tx1"/>
          </a:fontRef>
        </p:style>
      </p:cxnSp>
      <p:sp>
        <p:nvSpPr>
          <p:cNvPr id="16" name="Rectangle 24"/>
          <p:cNvSpPr>
            <a:spLocks noChangeArrowheads="1"/>
          </p:cNvSpPr>
          <p:nvPr/>
        </p:nvSpPr>
        <p:spPr bwMode="auto">
          <a:xfrm>
            <a:off x="457200" y="740449"/>
            <a:ext cx="7067961"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fontAlgn="base">
              <a:spcBef>
                <a:spcPct val="0"/>
              </a:spcBef>
              <a:spcAft>
                <a:spcPct val="0"/>
              </a:spcAft>
            </a:pPr>
            <a:r>
              <a:rPr lang="ja-JP" altLang="en-US" sz="12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（２）総合力の発揮　②民間連携　（</a:t>
            </a:r>
            <a:r>
              <a:rPr lang="en-US" altLang="ja-JP" sz="12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ⅰ</a:t>
            </a:r>
            <a:r>
              <a:rPr lang="ja-JP" altLang="en-US" sz="12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）府民・</a:t>
            </a:r>
            <a:r>
              <a:rPr lang="en-US" altLang="ja-JP" sz="12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NPO</a:t>
            </a:r>
            <a:r>
              <a:rPr lang="ja-JP" altLang="en-US" sz="12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との協働の強化　（</a:t>
            </a:r>
            <a:r>
              <a:rPr lang="en-US" altLang="ja-JP" sz="12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ⅱ</a:t>
            </a:r>
            <a:r>
              <a:rPr lang="ja-JP" altLang="en-US" sz="12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）民間開放の推進（</a:t>
            </a:r>
            <a:r>
              <a:rPr lang="en-US" altLang="ja-JP" sz="12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PPP</a:t>
            </a:r>
            <a:r>
              <a:rPr lang="ja-JP" altLang="en-US" sz="12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など）</a:t>
            </a:r>
            <a:endParaRPr lang="ja-JP" altLang="ja-JP"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spTree>
    <p:extLst>
      <p:ext uri="{BB962C8B-B14F-4D97-AF65-F5344CB8AC3E}">
        <p14:creationId xmlns:p14="http://schemas.microsoft.com/office/powerpoint/2010/main" val="341160623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 name="Rectangle 24"/>
          <p:cNvSpPr>
            <a:spLocks noChangeArrowheads="1"/>
          </p:cNvSpPr>
          <p:nvPr/>
        </p:nvSpPr>
        <p:spPr bwMode="auto">
          <a:xfrm>
            <a:off x="179512" y="764704"/>
            <a:ext cx="1962397"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fontAlgn="base">
              <a:spcBef>
                <a:spcPct val="0"/>
              </a:spcBef>
              <a:spcAft>
                <a:spcPct val="0"/>
              </a:spcAft>
            </a:pPr>
            <a:r>
              <a:rPr lang="ja-JP" altLang="ja-JP" sz="12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４．具体的な改革の取組み</a:t>
            </a:r>
            <a:endParaRPr lang="ja-JP" altLang="ja-JP"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cxnSp>
        <p:nvCxnSpPr>
          <p:cNvPr id="33" name="直線コネクタ 32"/>
          <p:cNvCxnSpPr/>
          <p:nvPr/>
        </p:nvCxnSpPr>
        <p:spPr>
          <a:xfrm>
            <a:off x="179512" y="620688"/>
            <a:ext cx="8784976" cy="0"/>
          </a:xfrm>
          <a:prstGeom prst="line">
            <a:avLst/>
          </a:prstGeom>
        </p:spPr>
        <p:style>
          <a:lnRef idx="3">
            <a:schemeClr val="accent1"/>
          </a:lnRef>
          <a:fillRef idx="0">
            <a:schemeClr val="accent1"/>
          </a:fillRef>
          <a:effectRef idx="2">
            <a:schemeClr val="accent1"/>
          </a:effectRef>
          <a:fontRef idx="minor">
            <a:schemeClr val="tx1"/>
          </a:fontRef>
        </p:style>
      </p:cxnSp>
      <p:sp>
        <p:nvSpPr>
          <p:cNvPr id="34" name="Rectangle 24"/>
          <p:cNvSpPr>
            <a:spLocks noChangeArrowheads="1"/>
          </p:cNvSpPr>
          <p:nvPr/>
        </p:nvSpPr>
        <p:spPr bwMode="auto">
          <a:xfrm>
            <a:off x="331912" y="980728"/>
            <a:ext cx="4854214"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fontAlgn="base">
              <a:spcBef>
                <a:spcPct val="0"/>
              </a:spcBef>
              <a:spcAft>
                <a:spcPct val="0"/>
              </a:spcAft>
            </a:pPr>
            <a:r>
              <a:rPr lang="ja-JP" altLang="en-US" sz="12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（２）総合力の発揮　②民間連携　（</a:t>
            </a:r>
            <a:r>
              <a:rPr lang="en-US" altLang="ja-JP" sz="12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ⅲ</a:t>
            </a:r>
            <a:r>
              <a:rPr lang="ja-JP" altLang="en-US" sz="12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）民間との新たなパートナーシップ</a:t>
            </a:r>
            <a:endParaRPr lang="ja-JP" altLang="ja-JP"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graphicFrame>
        <p:nvGraphicFramePr>
          <p:cNvPr id="3" name="表 2"/>
          <p:cNvGraphicFramePr>
            <a:graphicFrameLocks noGrp="1"/>
          </p:cNvGraphicFramePr>
          <p:nvPr>
            <p:extLst>
              <p:ext uri="{D42A27DB-BD31-4B8C-83A1-F6EECF244321}">
                <p14:modId xmlns:p14="http://schemas.microsoft.com/office/powerpoint/2010/main" val="570128558"/>
              </p:ext>
            </p:extLst>
          </p:nvPr>
        </p:nvGraphicFramePr>
        <p:xfrm>
          <a:off x="251520" y="1336867"/>
          <a:ext cx="8352928" cy="5239699"/>
        </p:xfrm>
        <a:graphic>
          <a:graphicData uri="http://schemas.openxmlformats.org/drawingml/2006/table">
            <a:tbl>
              <a:tblPr firstRow="1" firstCol="1" bandRow="1" bandCol="1"/>
              <a:tblGrid>
                <a:gridCol w="1080120"/>
                <a:gridCol w="1440160"/>
                <a:gridCol w="792088"/>
                <a:gridCol w="1872208"/>
                <a:gridCol w="1224136"/>
                <a:gridCol w="1224136"/>
                <a:gridCol w="720080"/>
              </a:tblGrid>
              <a:tr h="228456">
                <a:tc rowSpan="2">
                  <a:txBody>
                    <a:bodyPr/>
                    <a:lstStyle/>
                    <a:p>
                      <a:pPr algn="ctr">
                        <a:lnSpc>
                          <a:spcPct val="100000"/>
                        </a:lnSpc>
                        <a:spcAft>
                          <a:spcPts val="0"/>
                        </a:spcAft>
                      </a:pPr>
                      <a:r>
                        <a:rPr lang="ja-JP" sz="900" b="1" kern="100" dirty="0">
                          <a:effectLst/>
                          <a:latin typeface="Meiryo UI" panose="020B0604030504040204" pitchFamily="50" charset="-128"/>
                          <a:ea typeface="Meiryo UI" panose="020B0604030504040204" pitchFamily="50" charset="-128"/>
                          <a:cs typeface="Meiryo UI" panose="020B0604030504040204" pitchFamily="50" charset="-128"/>
                        </a:rPr>
                        <a:t>項目名</a:t>
                      </a: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41393" marR="41393" marT="27758" marB="27758"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8CCE4"/>
                    </a:solidFill>
                  </a:tcPr>
                </a:tc>
                <a:tc rowSpan="2">
                  <a:txBody>
                    <a:bodyPr/>
                    <a:lstStyle/>
                    <a:p>
                      <a:pPr algn="ctr">
                        <a:lnSpc>
                          <a:spcPct val="100000"/>
                        </a:lnSpc>
                        <a:spcAft>
                          <a:spcPts val="0"/>
                        </a:spcAft>
                      </a:pPr>
                      <a:r>
                        <a:rPr lang="ja-JP" sz="900" b="1" kern="100">
                          <a:effectLst/>
                          <a:latin typeface="Meiryo UI" panose="020B0604030504040204" pitchFamily="50" charset="-128"/>
                          <a:ea typeface="Meiryo UI" panose="020B0604030504040204" pitchFamily="50" charset="-128"/>
                          <a:cs typeface="Meiryo UI" panose="020B0604030504040204" pitchFamily="50" charset="-128"/>
                        </a:rPr>
                        <a:t>取組内容</a:t>
                      </a:r>
                      <a:endParaRPr lang="ja-JP" sz="900" kern="100">
                        <a:effectLst/>
                        <a:latin typeface="Meiryo UI" panose="020B0604030504040204" pitchFamily="50" charset="-128"/>
                        <a:ea typeface="Meiryo UI" panose="020B0604030504040204" pitchFamily="50" charset="-128"/>
                        <a:cs typeface="Meiryo UI" panose="020B0604030504040204" pitchFamily="50" charset="-128"/>
                      </a:endParaRPr>
                    </a:p>
                  </a:txBody>
                  <a:tcPr marL="41393" marR="41393" marT="27758" marB="27758"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8CCE4"/>
                    </a:solidFill>
                  </a:tcPr>
                </a:tc>
                <a:tc rowSpan="2">
                  <a:txBody>
                    <a:bodyPr/>
                    <a:lstStyle/>
                    <a:p>
                      <a:pPr algn="ctr">
                        <a:lnSpc>
                          <a:spcPct val="100000"/>
                        </a:lnSpc>
                        <a:spcAft>
                          <a:spcPts val="0"/>
                        </a:spcAft>
                      </a:pPr>
                      <a:r>
                        <a:rPr lang="ja-JP" sz="900" b="1" kern="100">
                          <a:effectLst/>
                          <a:latin typeface="Meiryo UI" panose="020B0604030504040204" pitchFamily="50" charset="-128"/>
                          <a:ea typeface="Meiryo UI" panose="020B0604030504040204" pitchFamily="50" charset="-128"/>
                          <a:cs typeface="Meiryo UI" panose="020B0604030504040204" pitchFamily="50" charset="-128"/>
                        </a:rPr>
                        <a:t>担当部局・室</a:t>
                      </a:r>
                      <a:endParaRPr lang="ja-JP" sz="900" kern="100">
                        <a:effectLst/>
                        <a:latin typeface="Meiryo UI" panose="020B0604030504040204" pitchFamily="50" charset="-128"/>
                        <a:ea typeface="Meiryo UI" panose="020B0604030504040204" pitchFamily="50" charset="-128"/>
                        <a:cs typeface="Meiryo UI" panose="020B0604030504040204" pitchFamily="50" charset="-128"/>
                      </a:endParaRPr>
                    </a:p>
                  </a:txBody>
                  <a:tcPr marL="41393" marR="41393" marT="27758" marB="27758"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8CCE4"/>
                    </a:solidFill>
                  </a:tcPr>
                </a:tc>
                <a:tc gridSpan="2">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ja-JP" altLang="en-US" sz="900" b="1" kern="100" dirty="0" smtClean="0">
                          <a:effectLst/>
                          <a:latin typeface="Meiryo UI" panose="020B0604030504040204" pitchFamily="50" charset="-128"/>
                          <a:ea typeface="Meiryo UI" panose="020B0604030504040204" pitchFamily="50" charset="-128"/>
                          <a:cs typeface="Meiryo UI" panose="020B0604030504040204" pitchFamily="50" charset="-128"/>
                        </a:rPr>
                        <a:t>取組み状況</a:t>
                      </a:r>
                      <a:endParaRPr lang="ja-JP" altLang="ja-JP" sz="900" kern="100" dirty="0" smtClean="0">
                        <a:effectLst/>
                        <a:latin typeface="Meiryo UI" panose="020B0604030504040204" pitchFamily="50" charset="-128"/>
                        <a:ea typeface="Meiryo UI" panose="020B0604030504040204" pitchFamily="50" charset="-128"/>
                        <a:cs typeface="Meiryo UI" panose="020B0604030504040204" pitchFamily="50" charset="-128"/>
                      </a:endParaRPr>
                    </a:p>
                  </a:txBody>
                  <a:tcPr marL="46188" marR="46188" marT="30973" marB="30973">
                    <a:lnL w="12700" cap="flat" cmpd="sng" algn="ctr">
                      <a:solidFill>
                        <a:srgbClr val="000000"/>
                      </a:solidFill>
                      <a:prstDash val="solid"/>
                      <a:round/>
                      <a:headEnd type="none" w="med" len="med"/>
                      <a:tailEnd type="none" w="med" len="med"/>
                    </a:lnL>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8CCE4"/>
                    </a:solidFill>
                  </a:tcPr>
                </a:tc>
                <a:tc hMerge="1">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ja-JP" altLang="ja-JP" sz="900" b="1" kern="100" dirty="0" smtClean="0">
                        <a:effectLst/>
                        <a:latin typeface="Meiryo UI" panose="020B0604030504040204" pitchFamily="50" charset="-128"/>
                        <a:ea typeface="Meiryo UI" panose="020B0604030504040204" pitchFamily="50" charset="-128"/>
                        <a:cs typeface="Meiryo UI" panose="020B0604030504040204" pitchFamily="50" charset="-128"/>
                      </a:endParaRPr>
                    </a:p>
                  </a:txBody>
                  <a:tcPr marL="46188" marR="46188" marT="30973" marB="30973">
                    <a:lnL w="12700" cap="flat" cmpd="sng" algn="ctr">
                      <a:solidFill>
                        <a:schemeClr val="tx1"/>
                      </a:solidFill>
                      <a:prstDash val="solid"/>
                      <a:round/>
                      <a:headEnd type="none" w="med" len="med"/>
                      <a:tailEnd type="none" w="med" len="med"/>
                    </a:lnL>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8CCE4"/>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ja-JP" altLang="en-US" sz="900" b="1" kern="100" dirty="0" smtClean="0">
                          <a:effectLst/>
                          <a:latin typeface="Meiryo UI" panose="020B0604030504040204" pitchFamily="50" charset="-128"/>
                          <a:ea typeface="Meiryo UI" panose="020B0604030504040204" pitchFamily="50" charset="-128"/>
                          <a:cs typeface="Meiryo UI" panose="020B0604030504040204" pitchFamily="50" charset="-128"/>
                        </a:rPr>
                        <a:t>今後の予定（工程）</a:t>
                      </a:r>
                      <a:endParaRPr lang="ja-JP" altLang="ja-JP" sz="900" b="1" kern="100" dirty="0" smtClean="0">
                        <a:effectLst/>
                        <a:latin typeface="Meiryo UI" panose="020B0604030504040204" pitchFamily="50" charset="-128"/>
                        <a:ea typeface="Meiryo UI" panose="020B0604030504040204" pitchFamily="50" charset="-128"/>
                        <a:cs typeface="Meiryo UI" panose="020B0604030504040204" pitchFamily="50" charset="-128"/>
                      </a:endParaRPr>
                    </a:p>
                  </a:txBody>
                  <a:tcPr marL="46188" marR="46188" marT="30973" marB="30973">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8CCE4"/>
                    </a:solidFill>
                  </a:tcPr>
                </a:tc>
                <a:tc rowSpan="2">
                  <a:txBody>
                    <a:bodyPr/>
                    <a:lstStyle/>
                    <a:p>
                      <a:pPr algn="ctr">
                        <a:lnSpc>
                          <a:spcPct val="100000"/>
                        </a:lnSpc>
                        <a:spcAft>
                          <a:spcPts val="0"/>
                        </a:spcAft>
                      </a:pPr>
                      <a:r>
                        <a:rPr lang="ja-JP" altLang="en-US" sz="900" b="1" kern="100" dirty="0" smtClean="0">
                          <a:effectLst/>
                          <a:latin typeface="Meiryo UI" panose="020B0604030504040204" pitchFamily="50" charset="-128"/>
                          <a:ea typeface="Meiryo UI" panose="020B0604030504040204" pitchFamily="50" charset="-128"/>
                          <a:cs typeface="Meiryo UI" panose="020B0604030504040204" pitchFamily="50" charset="-128"/>
                        </a:rPr>
                        <a:t>備考</a:t>
                      </a:r>
                      <a:endParaRPr lang="ja-JP" sz="900" b="1"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41393" marR="41393" marT="27758" marB="27758" anchor="ctr">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8CCE4"/>
                    </a:solidFill>
                  </a:tcPr>
                </a:tc>
              </a:tr>
              <a:tr h="231327">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a:txBody>
                    <a:bodyPr/>
                    <a:lstStyle/>
                    <a:p>
                      <a:pPr algn="ctr">
                        <a:lnSpc>
                          <a:spcPct val="100000"/>
                        </a:lnSpc>
                        <a:spcAft>
                          <a:spcPts val="0"/>
                        </a:spcAft>
                      </a:pPr>
                      <a:r>
                        <a:rPr lang="ja-JP" sz="900" kern="10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平成２７年度</a:t>
                      </a: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41393" marR="41393" marT="27758" marB="27758"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BE5F1"/>
                    </a:solidFill>
                  </a:tcPr>
                </a:tc>
                <a:tc>
                  <a:txBody>
                    <a:bodyPr/>
                    <a:lstStyle/>
                    <a:p>
                      <a:pPr algn="ctr">
                        <a:lnSpc>
                          <a:spcPct val="100000"/>
                        </a:lnSpc>
                        <a:spcAft>
                          <a:spcPts val="0"/>
                        </a:spcAft>
                      </a:pPr>
                      <a:r>
                        <a:rPr lang="ja-JP" sz="900" kern="10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平成２８年度</a:t>
                      </a:r>
                      <a:endParaRPr lang="ja-JP" sz="900" kern="100">
                        <a:effectLst/>
                        <a:latin typeface="Meiryo UI" panose="020B0604030504040204" pitchFamily="50" charset="-128"/>
                        <a:ea typeface="Meiryo UI" panose="020B0604030504040204" pitchFamily="50" charset="-128"/>
                        <a:cs typeface="Meiryo UI" panose="020B0604030504040204" pitchFamily="50" charset="-128"/>
                      </a:endParaRPr>
                    </a:p>
                  </a:txBody>
                  <a:tcPr marL="41393" marR="41393" marT="27758" marB="27758"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BE5F1"/>
                    </a:solidFill>
                  </a:tcPr>
                </a:tc>
                <a:tc>
                  <a:txBody>
                    <a:bodyPr/>
                    <a:lstStyle/>
                    <a:p>
                      <a:pPr algn="ctr">
                        <a:lnSpc>
                          <a:spcPct val="100000"/>
                        </a:lnSpc>
                        <a:spcAft>
                          <a:spcPts val="0"/>
                        </a:spcAft>
                      </a:pPr>
                      <a:r>
                        <a:rPr lang="ja-JP" sz="900" kern="10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平成２９年度</a:t>
                      </a:r>
                      <a:endParaRPr lang="ja-JP" sz="900" kern="100">
                        <a:effectLst/>
                        <a:latin typeface="Meiryo UI" panose="020B0604030504040204" pitchFamily="50" charset="-128"/>
                        <a:ea typeface="Meiryo UI" panose="020B0604030504040204" pitchFamily="50" charset="-128"/>
                        <a:cs typeface="Meiryo UI" panose="020B0604030504040204" pitchFamily="50" charset="-128"/>
                      </a:endParaRPr>
                    </a:p>
                  </a:txBody>
                  <a:tcPr marL="41393" marR="41393" marT="27758" marB="27758"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BE5F1"/>
                    </a:solidFill>
                  </a:tcPr>
                </a:tc>
                <a:tc vMerge="1">
                  <a:txBody>
                    <a:bodyPr/>
                    <a:lstStyle/>
                    <a:p>
                      <a:endParaRPr kumimoji="1" lang="ja-JP" altLang="en-US"/>
                    </a:p>
                  </a:txBody>
                  <a:tcPr/>
                </a:tc>
              </a:tr>
              <a:tr h="4584678">
                <a:tc>
                  <a:txBody>
                    <a:bodyPr/>
                    <a:lstStyle/>
                    <a:p>
                      <a:pPr algn="just">
                        <a:lnSpc>
                          <a:spcPct val="100000"/>
                        </a:lnSpc>
                        <a:spcAft>
                          <a:spcPts val="0"/>
                        </a:spcAft>
                      </a:pPr>
                      <a:r>
                        <a:rPr lang="ja-JP" sz="9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民間との新たな</a:t>
                      </a:r>
                      <a:r>
                        <a:rPr 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パートナーシップ</a:t>
                      </a:r>
                      <a:endParaRPr lang="en-US"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algn="just">
                        <a:lnSpc>
                          <a:spcPct val="100000"/>
                        </a:lnSpc>
                        <a:spcAft>
                          <a:spcPts val="0"/>
                        </a:spcAft>
                      </a:pPr>
                      <a:r>
                        <a:rPr lang="ja-JP" altLang="en-US"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（本文</a:t>
                      </a:r>
                      <a:r>
                        <a:rPr lang="en-US"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P53</a:t>
                      </a:r>
                      <a:r>
                        <a:rPr lang="ja-JP" altLang="en-US"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a:t>
                      </a:r>
                      <a:r>
                        <a:rPr lang="en-US"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57</a:t>
                      </a:r>
                      <a:r>
                        <a:rPr lang="ja-JP" altLang="en-US"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a:t>
                      </a:r>
                      <a:endParaRPr lang="en-US"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41393" marR="41393" marT="27758" marB="27758"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133350" algn="just">
                        <a:lnSpc>
                          <a:spcPct val="100000"/>
                        </a:lnSpc>
                        <a:spcAft>
                          <a:spcPts val="0"/>
                        </a:spcAft>
                      </a:pPr>
                      <a:r>
                        <a:rPr lang="ja-JP" sz="9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従来の公民連携の枠組みを前進させ、府又は民間の提案を基に、連携を展開するなど、双方のニーズをマッチングすることにより新たなパートナーシップを実現します。</a:t>
                      </a:r>
                    </a:p>
                  </a:txBody>
                  <a:tcPr marL="41393" marR="41393" marT="27758" marB="27758"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0000"/>
                        </a:lnSpc>
                        <a:spcAft>
                          <a:spcPts val="0"/>
                        </a:spcAft>
                      </a:pPr>
                      <a:r>
                        <a:rPr lang="ja-JP" sz="9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財務部</a:t>
                      </a:r>
                    </a:p>
                    <a:p>
                      <a:pPr algn="just">
                        <a:lnSpc>
                          <a:spcPct val="100000"/>
                        </a:lnSpc>
                        <a:spcAft>
                          <a:spcPts val="0"/>
                        </a:spcAft>
                      </a:pPr>
                      <a:r>
                        <a:rPr lang="ja-JP" sz="9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行政改革課</a:t>
                      </a:r>
                    </a:p>
                  </a:txBody>
                  <a:tcPr marL="41393" marR="41393" marT="27758" marB="27758"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72000" indent="-457200" algn="l">
                        <a:lnSpc>
                          <a:spcPct val="100000"/>
                        </a:lnSpc>
                        <a:spcAft>
                          <a:spcPts val="0"/>
                        </a:spcAft>
                      </a:pPr>
                      <a:r>
                        <a:rPr 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a:t>
                      </a:r>
                      <a:r>
                        <a:rPr lang="ja-JP" sz="9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公民戦略連携デスクの</a:t>
                      </a:r>
                      <a:r>
                        <a:rPr 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設置</a:t>
                      </a:r>
                      <a:r>
                        <a:rPr lang="en-US"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a:t>
                      </a:r>
                      <a:r>
                        <a:rPr lang="ja-JP" altLang="en-US"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済</a:t>
                      </a:r>
                      <a:r>
                        <a:rPr lang="en-US"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a:t>
                      </a:r>
                      <a:endParaRPr lang="ja-JP" sz="9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r>
                        <a:rPr lang="ja-JP" altLang="en-US"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a:t>
                      </a:r>
                      <a:r>
                        <a:rPr 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窓口</a:t>
                      </a:r>
                      <a:r>
                        <a:rPr lang="ja-JP" sz="9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・相談機能</a:t>
                      </a:r>
                    </a:p>
                    <a:p>
                      <a:pPr marL="72000" indent="-457200" algn="l">
                        <a:lnSpc>
                          <a:spcPct val="100000"/>
                        </a:lnSpc>
                        <a:spcAft>
                          <a:spcPts val="0"/>
                        </a:spcAft>
                      </a:pPr>
                      <a:r>
                        <a:rPr lang="ja-JP" altLang="en-US"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a:t>
                      </a:r>
                      <a:r>
                        <a:rPr 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庁内</a:t>
                      </a:r>
                      <a:r>
                        <a:rPr lang="ja-JP" sz="9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バックアップ機能</a:t>
                      </a:r>
                    </a:p>
                    <a:p>
                      <a:pPr marL="72000" indent="-457200" algn="l">
                        <a:lnSpc>
                          <a:spcPct val="100000"/>
                        </a:lnSpc>
                        <a:spcAft>
                          <a:spcPts val="0"/>
                        </a:spcAft>
                      </a:pPr>
                      <a:r>
                        <a:rPr lang="en-US" sz="9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a:t>
                      </a:r>
                      <a:endParaRPr lang="ja-JP" sz="9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r>
                        <a:rPr lang="ja-JP" sz="9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・協働</a:t>
                      </a:r>
                      <a:r>
                        <a:rPr 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企業</a:t>
                      </a:r>
                      <a:r>
                        <a:rPr lang="ja-JP" altLang="en-US"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・大学</a:t>
                      </a:r>
                      <a:r>
                        <a:rPr 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開拓</a:t>
                      </a:r>
                      <a:endParaRPr lang="ja-JP" sz="9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r>
                        <a:rPr lang="ja-JP" sz="9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企業等との連携に</a:t>
                      </a:r>
                      <a:r>
                        <a:rPr 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よる事業実施</a:t>
                      </a:r>
                      <a:endParaRPr lang="ja-JP" sz="9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r>
                        <a:rPr lang="en-US" sz="9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a:t>
                      </a:r>
                      <a:r>
                        <a:rPr lang="ja-JP" altLang="en-US"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≪目標≫</a:t>
                      </a:r>
                      <a:endParaRPr lang="en-US"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r>
                        <a:rPr 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a:t>
                      </a:r>
                      <a:r>
                        <a:rPr lang="ja-JP" sz="9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包括連携協定</a:t>
                      </a:r>
                      <a:r>
                        <a:rPr lang="en-US"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10</a:t>
                      </a:r>
                      <a:r>
                        <a:rPr lang="ja-JP" altLang="en-US"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件</a:t>
                      </a:r>
                      <a:r>
                        <a:rPr 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a:t>
                      </a:r>
                      <a:endParaRPr lang="en-US"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marR="0" indent="-457200" algn="l" defTabSz="914400" rtl="0" eaLnBrk="1" fontAlgn="auto" latinLnBrk="0" hangingPunct="1">
                        <a:lnSpc>
                          <a:spcPct val="100000"/>
                        </a:lnSpc>
                        <a:spcBef>
                          <a:spcPts val="0"/>
                        </a:spcBef>
                        <a:spcAft>
                          <a:spcPts val="0"/>
                        </a:spcAft>
                        <a:buClrTx/>
                        <a:buSzTx/>
                        <a:buFontTx/>
                        <a:buNone/>
                        <a:tabLst/>
                        <a:defRPr/>
                      </a:pPr>
                      <a:r>
                        <a:rPr lang="ja-JP"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【企業等とのマッチング件数</a:t>
                      </a:r>
                      <a:r>
                        <a:rPr lang="en-US"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25</a:t>
                      </a:r>
                      <a:r>
                        <a:rPr lang="ja-JP"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件】</a:t>
                      </a:r>
                    </a:p>
                    <a:p>
                      <a:pPr marL="72000" indent="-457200" algn="l">
                        <a:lnSpc>
                          <a:spcPct val="100000"/>
                        </a:lnSpc>
                        <a:spcAft>
                          <a:spcPts val="0"/>
                        </a:spcAft>
                      </a:pPr>
                      <a:endParaRPr lang="en-US"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r>
                        <a:rPr lang="ja-JP" altLang="en-US" sz="900" kern="1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rPr>
                        <a:t>⇒</a:t>
                      </a:r>
                      <a:endParaRPr lang="ja-JP" sz="900" kern="100" dirty="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endParaRPr>
                    </a:p>
                    <a:p>
                      <a:pPr marL="72000" indent="-457200" algn="l">
                        <a:lnSpc>
                          <a:spcPct val="100000"/>
                        </a:lnSpc>
                        <a:spcAft>
                          <a:spcPts val="0"/>
                        </a:spcAft>
                      </a:pPr>
                      <a:r>
                        <a:rPr lang="en-US" sz="900" kern="100" dirty="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rPr>
                        <a:t> </a:t>
                      </a:r>
                      <a:r>
                        <a:rPr lang="ja-JP" altLang="en-US" sz="900" kern="1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rPr>
                        <a:t>≪実績≫</a:t>
                      </a:r>
                      <a:endParaRPr lang="ja-JP" sz="900" kern="100" dirty="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endParaRPr>
                    </a:p>
                    <a:p>
                      <a:pPr marL="72000" marR="0" lvl="0" indent="-457200" algn="l" defTabSz="914400" rtl="0" eaLnBrk="1" fontAlgn="auto" latinLnBrk="0" hangingPunct="1">
                        <a:lnSpc>
                          <a:spcPct val="100000"/>
                        </a:lnSpc>
                        <a:spcBef>
                          <a:spcPts val="0"/>
                        </a:spcBef>
                        <a:spcAft>
                          <a:spcPts val="0"/>
                        </a:spcAft>
                        <a:buClrTx/>
                        <a:buSzTx/>
                        <a:buFontTx/>
                        <a:buNone/>
                        <a:tabLst/>
                        <a:defRPr/>
                      </a:pPr>
                      <a:r>
                        <a:rPr lang="en-US" sz="900" kern="100" dirty="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rPr>
                        <a:t> </a:t>
                      </a:r>
                      <a:r>
                        <a:rPr kumimoji="1" lang="en-US" altLang="ja-JP" sz="900" b="0" i="0" u="none" strike="noStrike" kern="100" cap="none" spc="0" normalizeH="0" baseline="0" noProof="0" dirty="0" smtClean="0">
                          <a:ln>
                            <a:noFill/>
                          </a:ln>
                          <a:solidFill>
                            <a:schemeClr val="tx1"/>
                          </a:solidFill>
                          <a:effectLst/>
                          <a:uLnTx/>
                          <a:uFillTx/>
                          <a:latin typeface="ＭＳ Ｐ明朝" panose="02020600040205080304" pitchFamily="18" charset="-128"/>
                          <a:ea typeface="ＭＳ Ｐ明朝" panose="02020600040205080304" pitchFamily="18" charset="-128"/>
                          <a:cs typeface="Meiryo UI" panose="020B0604030504040204" pitchFamily="50" charset="-128"/>
                        </a:rPr>
                        <a:t>【</a:t>
                      </a:r>
                      <a:r>
                        <a:rPr kumimoji="1" lang="ja-JP" altLang="en-US" sz="900" b="0" i="0" u="none" strike="noStrike" kern="100" cap="none" spc="0" normalizeH="0" baseline="0" noProof="0" dirty="0" smtClean="0">
                          <a:ln>
                            <a:noFill/>
                          </a:ln>
                          <a:solidFill>
                            <a:schemeClr val="tx1"/>
                          </a:solidFill>
                          <a:effectLst/>
                          <a:uLnTx/>
                          <a:uFillTx/>
                          <a:latin typeface="ＭＳ Ｐ明朝" panose="02020600040205080304" pitchFamily="18" charset="-128"/>
                          <a:ea typeface="ＭＳ Ｐ明朝" panose="02020600040205080304" pitchFamily="18" charset="-128"/>
                          <a:cs typeface="Meiryo UI" panose="020B0604030504040204" pitchFamily="50" charset="-128"/>
                        </a:rPr>
                        <a:t>包括連携協定</a:t>
                      </a:r>
                      <a:r>
                        <a:rPr kumimoji="1" lang="en-US" altLang="ja-JP" sz="900" b="0" i="0" u="none" strike="noStrike" kern="100" cap="none" spc="0" normalizeH="0" baseline="0" noProof="0" dirty="0" smtClean="0">
                          <a:ln>
                            <a:noFill/>
                          </a:ln>
                          <a:solidFill>
                            <a:schemeClr val="tx1"/>
                          </a:solidFill>
                          <a:effectLst/>
                          <a:uLnTx/>
                          <a:uFillTx/>
                          <a:latin typeface="ＭＳ Ｐ明朝" panose="02020600040205080304" pitchFamily="18" charset="-128"/>
                          <a:ea typeface="ＭＳ Ｐ明朝" panose="02020600040205080304" pitchFamily="18" charset="-128"/>
                          <a:cs typeface="Meiryo UI" panose="020B0604030504040204" pitchFamily="50" charset="-128"/>
                        </a:rPr>
                        <a:t>8</a:t>
                      </a:r>
                      <a:r>
                        <a:rPr kumimoji="1" lang="ja-JP" altLang="en-US" sz="900" b="0" i="0" u="none" strike="noStrike" kern="100" cap="none" spc="0" normalizeH="0" baseline="0" noProof="0" dirty="0" smtClean="0">
                          <a:ln>
                            <a:noFill/>
                          </a:ln>
                          <a:solidFill>
                            <a:schemeClr val="tx1"/>
                          </a:solidFill>
                          <a:effectLst/>
                          <a:uLnTx/>
                          <a:uFillTx/>
                          <a:latin typeface="ＭＳ Ｐ明朝" panose="02020600040205080304" pitchFamily="18" charset="-128"/>
                          <a:ea typeface="ＭＳ Ｐ明朝" panose="02020600040205080304" pitchFamily="18" charset="-128"/>
                          <a:cs typeface="Meiryo UI" panose="020B0604030504040204" pitchFamily="50" charset="-128"/>
                        </a:rPr>
                        <a:t>件（累計）</a:t>
                      </a:r>
                      <a:r>
                        <a:rPr kumimoji="1" lang="en-US" altLang="ja-JP" sz="900" b="0" i="0" u="none" strike="noStrike" kern="100" cap="none" spc="0" normalizeH="0" baseline="0" noProof="0" dirty="0" smtClean="0">
                          <a:ln>
                            <a:noFill/>
                          </a:ln>
                          <a:solidFill>
                            <a:schemeClr val="tx1"/>
                          </a:solidFill>
                          <a:effectLst/>
                          <a:uLnTx/>
                          <a:uFillTx/>
                          <a:latin typeface="ＭＳ Ｐ明朝" panose="02020600040205080304" pitchFamily="18" charset="-128"/>
                          <a:ea typeface="ＭＳ Ｐ明朝" panose="02020600040205080304" pitchFamily="18" charset="-128"/>
                          <a:cs typeface="Meiryo UI" panose="020B0604030504040204" pitchFamily="50" charset="-128"/>
                        </a:rPr>
                        <a:t>】</a:t>
                      </a:r>
                    </a:p>
                    <a:p>
                      <a:pPr marL="72000" marR="0" lvl="0" indent="-457200" algn="l" defTabSz="914400" rtl="0" eaLnBrk="1" fontAlgn="auto" latinLnBrk="0" hangingPunct="1">
                        <a:lnSpc>
                          <a:spcPct val="100000"/>
                        </a:lnSpc>
                        <a:spcBef>
                          <a:spcPts val="0"/>
                        </a:spcBef>
                        <a:spcAft>
                          <a:spcPts val="0"/>
                        </a:spcAft>
                        <a:buClrTx/>
                        <a:buSzTx/>
                        <a:buFontTx/>
                        <a:buNone/>
                        <a:tabLst/>
                        <a:defRPr/>
                      </a:pPr>
                      <a:r>
                        <a:rPr kumimoji="1" lang="en-US" altLang="ja-JP" sz="900" b="0" i="0" u="none" strike="noStrike" kern="100" cap="none" spc="0" normalizeH="0" baseline="0" noProof="0" dirty="0" smtClean="0">
                          <a:ln>
                            <a:noFill/>
                          </a:ln>
                          <a:solidFill>
                            <a:schemeClr val="tx1"/>
                          </a:solidFill>
                          <a:effectLst/>
                          <a:uLnTx/>
                          <a:uFillTx/>
                          <a:latin typeface="ＭＳ Ｐ明朝" panose="02020600040205080304" pitchFamily="18" charset="-128"/>
                          <a:ea typeface="ＭＳ Ｐ明朝" panose="02020600040205080304" pitchFamily="18" charset="-128"/>
                          <a:cs typeface="Meiryo UI" panose="020B0604030504040204" pitchFamily="50" charset="-128"/>
                        </a:rPr>
                        <a:t> </a:t>
                      </a:r>
                      <a:r>
                        <a:rPr kumimoji="1" lang="ja-JP" altLang="ja-JP" sz="900" b="0" i="0" u="none" strike="noStrike" kern="100" cap="none" spc="0" normalizeH="0" baseline="0" noProof="0" dirty="0" smtClean="0">
                          <a:ln>
                            <a:noFill/>
                          </a:ln>
                          <a:solidFill>
                            <a:schemeClr val="tx1"/>
                          </a:solidFill>
                          <a:effectLst/>
                          <a:uLnTx/>
                          <a:uFillTx/>
                          <a:latin typeface="ＭＳ Ｐ明朝" panose="02020600040205080304" pitchFamily="18" charset="-128"/>
                          <a:ea typeface="ＭＳ Ｐ明朝" panose="02020600040205080304" pitchFamily="18" charset="-128"/>
                          <a:cs typeface="Meiryo UI" panose="020B0604030504040204" pitchFamily="50" charset="-128"/>
                        </a:rPr>
                        <a:t>【企業等とのマッチング件数</a:t>
                      </a:r>
                      <a:r>
                        <a:rPr kumimoji="1" lang="en-US" altLang="ja-JP" sz="900" b="0" i="0" u="none" strike="noStrike" kern="100" cap="none" spc="0" normalizeH="0" baseline="0" noProof="0" dirty="0" smtClean="0">
                          <a:ln>
                            <a:noFill/>
                          </a:ln>
                          <a:solidFill>
                            <a:schemeClr val="tx1"/>
                          </a:solidFill>
                          <a:effectLst/>
                          <a:uLnTx/>
                          <a:uFillTx/>
                          <a:latin typeface="ＭＳ Ｐ明朝" panose="02020600040205080304" pitchFamily="18" charset="-128"/>
                          <a:ea typeface="ＭＳ Ｐ明朝" panose="02020600040205080304" pitchFamily="18" charset="-128"/>
                          <a:cs typeface="Meiryo UI" panose="020B0604030504040204" pitchFamily="50" charset="-128"/>
                        </a:rPr>
                        <a:t>30</a:t>
                      </a:r>
                      <a:r>
                        <a:rPr kumimoji="1" lang="ja-JP" altLang="ja-JP" sz="900" b="0" i="0" u="none" strike="noStrike" kern="100" cap="none" spc="0" normalizeH="0" baseline="0" noProof="0" dirty="0" smtClean="0">
                          <a:ln>
                            <a:noFill/>
                          </a:ln>
                          <a:solidFill>
                            <a:schemeClr val="tx1"/>
                          </a:solidFill>
                          <a:effectLst/>
                          <a:uLnTx/>
                          <a:uFillTx/>
                          <a:latin typeface="ＭＳ Ｐ明朝" panose="02020600040205080304" pitchFamily="18" charset="-128"/>
                          <a:ea typeface="ＭＳ Ｐ明朝" panose="02020600040205080304" pitchFamily="18" charset="-128"/>
                          <a:cs typeface="Meiryo UI" panose="020B0604030504040204" pitchFamily="50" charset="-128"/>
                        </a:rPr>
                        <a:t>件</a:t>
                      </a:r>
                      <a:r>
                        <a:rPr kumimoji="1" lang="en-US" altLang="ja-JP" sz="900" b="0" i="0" u="none" strike="noStrike" kern="100" cap="none" spc="0" normalizeH="0" baseline="0" noProof="0" dirty="0" smtClean="0">
                          <a:ln>
                            <a:noFill/>
                          </a:ln>
                          <a:solidFill>
                            <a:schemeClr val="tx1"/>
                          </a:solidFill>
                          <a:effectLst/>
                          <a:uLnTx/>
                          <a:uFillTx/>
                          <a:latin typeface="ＭＳ Ｐ明朝" panose="02020600040205080304" pitchFamily="18" charset="-128"/>
                          <a:ea typeface="ＭＳ Ｐ明朝" panose="02020600040205080304" pitchFamily="18" charset="-128"/>
                          <a:cs typeface="Meiryo UI" panose="020B0604030504040204" pitchFamily="50" charset="-128"/>
                        </a:rPr>
                        <a:t>】</a:t>
                      </a:r>
                      <a:endParaRPr lang="en-US" altLang="ja-JP" sz="900" kern="1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endParaRPr>
                    </a:p>
                    <a:p>
                      <a:pPr marL="72000" indent="-457200" algn="l">
                        <a:lnSpc>
                          <a:spcPct val="100000"/>
                        </a:lnSpc>
                        <a:spcAft>
                          <a:spcPts val="0"/>
                        </a:spcAft>
                      </a:pPr>
                      <a:endParaRPr lang="en-US"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endParaRPr lang="en-US"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endParaRPr lang="en-US"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r>
                        <a:rPr 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a:t>
                      </a:r>
                      <a:r>
                        <a:rPr lang="ja-JP" sz="9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公民連携ガイドラインの</a:t>
                      </a:r>
                      <a:r>
                        <a:rPr 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策定</a:t>
                      </a:r>
                      <a:endParaRPr lang="ja-JP" sz="9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endParaRPr lang="en-US"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r>
                        <a:rPr lang="ja-JP" altLang="en-US" sz="900" kern="1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rPr>
                        <a:t>⇒・</a:t>
                      </a:r>
                      <a:r>
                        <a:rPr kumimoji="1" lang="ja-JP" altLang="en-US" sz="900" b="0" i="0" u="none" strike="noStrike" kern="100" cap="none" spc="0" normalizeH="0" baseline="0" noProof="0" dirty="0" smtClean="0">
                          <a:ln>
                            <a:noFill/>
                          </a:ln>
                          <a:solidFill>
                            <a:schemeClr val="tx1"/>
                          </a:solidFill>
                          <a:effectLst/>
                          <a:uLnTx/>
                          <a:uFillTx/>
                          <a:latin typeface="ＭＳ Ｐ明朝" panose="02020600040205080304" pitchFamily="18" charset="-128"/>
                          <a:ea typeface="ＭＳ Ｐ明朝" panose="02020600040205080304" pitchFamily="18" charset="-128"/>
                          <a:cs typeface="Meiryo UI" panose="020B0604030504040204" pitchFamily="50" charset="-128"/>
                        </a:rPr>
                        <a:t>公民連携ガイドラインの策定</a:t>
                      </a:r>
                      <a:endParaRPr kumimoji="1" lang="en-US" altLang="ja-JP" sz="900" b="0" i="0" u="none" strike="noStrike" kern="100" cap="none" spc="0" normalizeH="0" baseline="0" noProof="0" dirty="0" smtClean="0">
                        <a:ln>
                          <a:noFill/>
                        </a:ln>
                        <a:solidFill>
                          <a:schemeClr val="tx1"/>
                        </a:solidFill>
                        <a:effectLst/>
                        <a:uLnTx/>
                        <a:uFillTx/>
                        <a:latin typeface="ＭＳ Ｐ明朝" panose="02020600040205080304" pitchFamily="18" charset="-128"/>
                        <a:ea typeface="ＭＳ Ｐ明朝" panose="02020600040205080304" pitchFamily="18" charset="-128"/>
                        <a:cs typeface="Meiryo UI" panose="020B0604030504040204" pitchFamily="50" charset="-128"/>
                      </a:endParaRPr>
                    </a:p>
                    <a:p>
                      <a:pPr marL="72000" indent="-457200" algn="l">
                        <a:lnSpc>
                          <a:spcPct val="100000"/>
                        </a:lnSpc>
                        <a:spcAft>
                          <a:spcPts val="0"/>
                        </a:spcAft>
                      </a:pPr>
                      <a:r>
                        <a:rPr lang="ja-JP" altLang="en-US" sz="900" kern="1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rPr>
                        <a:t>　　（平成</a:t>
                      </a:r>
                      <a:r>
                        <a:rPr lang="en-US" altLang="ja-JP" sz="900" kern="1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rPr>
                        <a:t>28</a:t>
                      </a:r>
                      <a:r>
                        <a:rPr lang="ja-JP" altLang="en-US" sz="900" kern="1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rPr>
                        <a:t>年</a:t>
                      </a:r>
                      <a:r>
                        <a:rPr lang="en-US" altLang="ja-JP" sz="900" kern="1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rPr>
                        <a:t>3</a:t>
                      </a:r>
                      <a:r>
                        <a:rPr lang="ja-JP" altLang="en-US" sz="900" kern="1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rPr>
                        <a:t>月）</a:t>
                      </a:r>
                      <a:endParaRPr lang="en-US" altLang="ja-JP" sz="900" kern="1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endParaRPr>
                    </a:p>
                    <a:p>
                      <a:pPr marL="72000" indent="-457200" algn="l">
                        <a:lnSpc>
                          <a:spcPct val="100000"/>
                        </a:lnSpc>
                        <a:spcAft>
                          <a:spcPts val="0"/>
                        </a:spcAft>
                      </a:pPr>
                      <a:endParaRPr lang="ja-JP" sz="9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r>
                        <a:rPr lang="en-US" sz="9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a:t>
                      </a:r>
                      <a:endParaRPr lang="en-US"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endParaRPr lang="en-US"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endParaRPr lang="en-US"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endParaRPr lang="en-US"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endParaRPr lang="en-US"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endParaRPr lang="ja-JP" sz="9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r>
                        <a:rPr lang="ja-JP" sz="9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・新たな取組みの検討</a:t>
                      </a:r>
                    </a:p>
                    <a:p>
                      <a:pPr marL="72000" indent="-457200" algn="l">
                        <a:lnSpc>
                          <a:spcPct val="100000"/>
                        </a:lnSpc>
                        <a:spcAft>
                          <a:spcPts val="0"/>
                        </a:spcAft>
                      </a:pPr>
                      <a:r>
                        <a:rPr lang="ja-JP" sz="9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（国内外の先進事例情報収集</a:t>
                      </a:r>
                      <a:r>
                        <a:rPr 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a:t>
                      </a:r>
                      <a:endParaRPr lang="en-US"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endParaRPr lang="en-US"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r>
                        <a:rPr lang="ja-JP" altLang="en-US" sz="900" kern="1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rPr>
                        <a:t>⇒・</a:t>
                      </a:r>
                      <a:r>
                        <a:rPr kumimoji="1" lang="ja-JP" altLang="en-US" sz="900" b="0" i="0" u="none" strike="noStrike" kern="100" cap="none" spc="0" normalizeH="0" baseline="0" noProof="0" dirty="0" smtClean="0">
                          <a:ln>
                            <a:noFill/>
                          </a:ln>
                          <a:solidFill>
                            <a:schemeClr val="tx1"/>
                          </a:solidFill>
                          <a:effectLst/>
                          <a:uLnTx/>
                          <a:uFillTx/>
                          <a:latin typeface="ＭＳ Ｐ明朝" panose="02020600040205080304" pitchFamily="18" charset="-128"/>
                          <a:ea typeface="ＭＳ Ｐ明朝" panose="02020600040205080304" pitchFamily="18" charset="-128"/>
                          <a:cs typeface="Meiryo UI" panose="020B0604030504040204" pitchFamily="50" charset="-128"/>
                        </a:rPr>
                        <a:t>ソーシャルインパクトボンドの情報</a:t>
                      </a:r>
                      <a:endParaRPr kumimoji="1" lang="en-US" altLang="ja-JP" sz="900" b="0" i="0" u="none" strike="noStrike" kern="100" cap="none" spc="0" normalizeH="0" baseline="0" noProof="0" dirty="0" smtClean="0">
                        <a:ln>
                          <a:noFill/>
                        </a:ln>
                        <a:solidFill>
                          <a:schemeClr val="tx1"/>
                        </a:solidFill>
                        <a:effectLst/>
                        <a:uLnTx/>
                        <a:uFillTx/>
                        <a:latin typeface="ＭＳ Ｐ明朝" panose="02020600040205080304" pitchFamily="18" charset="-128"/>
                        <a:ea typeface="ＭＳ Ｐ明朝" panose="02020600040205080304" pitchFamily="18" charset="-128"/>
                        <a:cs typeface="Meiryo UI" panose="020B0604030504040204" pitchFamily="50" charset="-128"/>
                      </a:endParaRPr>
                    </a:p>
                    <a:p>
                      <a:pPr marL="72000" indent="-457200" algn="l">
                        <a:lnSpc>
                          <a:spcPct val="100000"/>
                        </a:lnSpc>
                        <a:spcAft>
                          <a:spcPts val="0"/>
                        </a:spcAft>
                      </a:pPr>
                      <a:r>
                        <a:rPr kumimoji="1" lang="ja-JP" altLang="en-US" sz="900" b="0" i="0" u="none" strike="noStrike" kern="100" cap="none" spc="0" normalizeH="0" baseline="0" noProof="0" dirty="0" smtClean="0">
                          <a:ln>
                            <a:noFill/>
                          </a:ln>
                          <a:solidFill>
                            <a:schemeClr val="tx1"/>
                          </a:solidFill>
                          <a:effectLst/>
                          <a:uLnTx/>
                          <a:uFillTx/>
                          <a:latin typeface="ＭＳ Ｐ明朝" panose="02020600040205080304" pitchFamily="18" charset="-128"/>
                          <a:ea typeface="ＭＳ Ｐ明朝" panose="02020600040205080304" pitchFamily="18" charset="-128"/>
                          <a:cs typeface="Meiryo UI" panose="020B0604030504040204" pitchFamily="50" charset="-128"/>
                        </a:rPr>
                        <a:t>　　を収集</a:t>
                      </a:r>
                      <a:endParaRPr lang="ja-JP" sz="900" kern="100" dirty="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endParaRPr>
                    </a:p>
                  </a:txBody>
                  <a:tcPr marL="41393" marR="41393" marT="27758" marB="27758">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72000" indent="-457200" algn="l">
                        <a:lnSpc>
                          <a:spcPct val="100000"/>
                        </a:lnSpc>
                        <a:spcAft>
                          <a:spcPts val="0"/>
                        </a:spcAft>
                      </a:pPr>
                      <a:r>
                        <a:rPr lang="en-US" sz="9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a:t>
                      </a:r>
                      <a:endParaRPr lang="ja-JP" sz="9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r>
                        <a:rPr lang="en-US" sz="9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a:t>
                      </a:r>
                      <a:endParaRPr lang="ja-JP" sz="9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r>
                        <a:rPr lang="en-US" sz="9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a:t>
                      </a:r>
                      <a:endParaRPr lang="ja-JP" sz="9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r>
                        <a:rPr lang="en-US" sz="9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a:t>
                      </a:r>
                      <a:endParaRPr lang="ja-JP" sz="9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endParaRPr lang="en-US"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endParaRPr lang="ja-JP" sz="9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r>
                        <a:rPr lang="en-US" sz="9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a:t>
                      </a:r>
                      <a:r>
                        <a:rPr lang="en-US"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a:t>
                      </a:r>
                      <a:endParaRPr 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r>
                        <a:rPr 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a:t>
                      </a:r>
                      <a:r>
                        <a:rPr lang="ja-JP" altLang="en-US"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同　</a:t>
                      </a:r>
                      <a:r>
                        <a:rPr lang="en-US"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14</a:t>
                      </a:r>
                      <a:r>
                        <a:rPr lang="ja-JP" altLang="en-US"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件（累計）</a:t>
                      </a:r>
                      <a:r>
                        <a:rPr 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a:t>
                      </a:r>
                      <a:endParaRPr lang="en-US"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marR="0" indent="-457200" algn="l" defTabSz="914400" rtl="0" eaLnBrk="1" fontAlgn="auto" latinLnBrk="0" hangingPunct="1">
                        <a:lnSpc>
                          <a:spcPct val="100000"/>
                        </a:lnSpc>
                        <a:spcBef>
                          <a:spcPts val="0"/>
                        </a:spcBef>
                        <a:spcAft>
                          <a:spcPts val="0"/>
                        </a:spcAft>
                        <a:buClrTx/>
                        <a:buSzTx/>
                        <a:buFontTx/>
                        <a:buNone/>
                        <a:tabLst/>
                        <a:defRPr/>
                      </a:pPr>
                      <a:r>
                        <a:rPr lang="ja-JP"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【同　</a:t>
                      </a:r>
                      <a:r>
                        <a:rPr lang="en-US"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60</a:t>
                      </a:r>
                      <a:r>
                        <a:rPr lang="ja-JP"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件】</a:t>
                      </a:r>
                    </a:p>
                    <a:p>
                      <a:pPr marL="72000" indent="-457200" algn="l">
                        <a:lnSpc>
                          <a:spcPct val="100000"/>
                        </a:lnSpc>
                        <a:spcAft>
                          <a:spcPts val="0"/>
                        </a:spcAft>
                      </a:pPr>
                      <a:r>
                        <a:rPr lang="en-US" sz="9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a:t>
                      </a:r>
                      <a:endParaRPr lang="ja-JP" sz="9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endParaRPr lang="en-US"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marR="0" lvl="0" indent="-457200" algn="l" defTabSz="914400" rtl="0" eaLnBrk="1" fontAlgn="auto" latinLnBrk="0" hangingPunct="1">
                        <a:lnSpc>
                          <a:spcPct val="100000"/>
                        </a:lnSpc>
                        <a:spcBef>
                          <a:spcPts val="0"/>
                        </a:spcBef>
                        <a:spcAft>
                          <a:spcPts val="0"/>
                        </a:spcAft>
                        <a:buClrTx/>
                        <a:buSzTx/>
                        <a:buFontTx/>
                        <a:buNone/>
                        <a:tabLst/>
                        <a:defRPr/>
                      </a:pPr>
                      <a:endParaRPr lang="en-US"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marR="0" lvl="0" indent="-457200" algn="l" defTabSz="914400" rtl="0" eaLnBrk="1" fontAlgn="auto" latinLnBrk="0" hangingPunct="1">
                        <a:lnSpc>
                          <a:spcPct val="100000"/>
                        </a:lnSpc>
                        <a:spcBef>
                          <a:spcPts val="0"/>
                        </a:spcBef>
                        <a:spcAft>
                          <a:spcPts val="0"/>
                        </a:spcAft>
                        <a:buClrTx/>
                        <a:buSzTx/>
                        <a:buFontTx/>
                        <a:buNone/>
                        <a:tabLst/>
                        <a:defRPr/>
                      </a:pPr>
                      <a:r>
                        <a:rPr lang="en-US" altLang="ja-JP" sz="900" kern="1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rPr>
                        <a:t>【</a:t>
                      </a:r>
                      <a:r>
                        <a:rPr lang="ja-JP" altLang="en-US" sz="900" kern="1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rPr>
                        <a:t>同　</a:t>
                      </a:r>
                      <a:r>
                        <a:rPr lang="en-US" altLang="ja-JP" sz="900" kern="1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rPr>
                        <a:t>17</a:t>
                      </a:r>
                      <a:r>
                        <a:rPr lang="ja-JP" altLang="en-US" sz="900" kern="1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rPr>
                        <a:t>件（見込み）</a:t>
                      </a:r>
                      <a:r>
                        <a:rPr lang="en-US" altLang="ja-JP" sz="900" kern="1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rPr>
                        <a:t>】</a:t>
                      </a:r>
                    </a:p>
                    <a:p>
                      <a:pPr marL="72000" indent="-457200" algn="l">
                        <a:lnSpc>
                          <a:spcPct val="100000"/>
                        </a:lnSpc>
                        <a:spcAft>
                          <a:spcPts val="0"/>
                        </a:spcAft>
                      </a:pPr>
                      <a:r>
                        <a:rPr lang="en-US" altLang="ja-JP" sz="900" kern="1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rPr>
                        <a:t>【</a:t>
                      </a:r>
                      <a:r>
                        <a:rPr lang="ja-JP" altLang="en-US" sz="900" kern="1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rPr>
                        <a:t>同　</a:t>
                      </a:r>
                      <a:r>
                        <a:rPr lang="en-US" altLang="ja-JP" sz="900" kern="1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rPr>
                        <a:t>170</a:t>
                      </a:r>
                      <a:r>
                        <a:rPr lang="ja-JP" altLang="en-US" sz="900" kern="1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rPr>
                        <a:t>件</a:t>
                      </a:r>
                      <a:r>
                        <a:rPr lang="en-US" altLang="ja-JP" sz="900" kern="1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rPr>
                        <a:t>】</a:t>
                      </a:r>
                      <a:endParaRPr lang="ja-JP" sz="900" kern="100" dirty="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endParaRPr>
                    </a:p>
                    <a:p>
                      <a:pPr marL="72000" indent="-457200" algn="l">
                        <a:lnSpc>
                          <a:spcPct val="100000"/>
                        </a:lnSpc>
                        <a:spcAft>
                          <a:spcPts val="0"/>
                        </a:spcAft>
                      </a:pPr>
                      <a:endParaRPr lang="en-US" altLang="ja-JP" sz="700" kern="1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endParaRPr>
                    </a:p>
                    <a:p>
                      <a:pPr marL="72000" indent="-457200" algn="l">
                        <a:lnSpc>
                          <a:spcPct val="100000"/>
                        </a:lnSpc>
                        <a:spcAft>
                          <a:spcPts val="0"/>
                        </a:spcAft>
                      </a:pPr>
                      <a:endParaRPr lang="en-US" altLang="ja-JP" sz="700" kern="1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endParaRPr>
                    </a:p>
                    <a:p>
                      <a:pPr marL="72000" indent="-457200" algn="l">
                        <a:lnSpc>
                          <a:spcPct val="100000"/>
                        </a:lnSpc>
                        <a:spcAft>
                          <a:spcPts val="0"/>
                        </a:spcAft>
                      </a:pPr>
                      <a:endParaRPr lang="en-US" altLang="ja-JP" sz="700" kern="1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endParaRPr>
                    </a:p>
                    <a:p>
                      <a:pPr marL="72000" indent="-457200" algn="l">
                        <a:lnSpc>
                          <a:spcPct val="100000"/>
                        </a:lnSpc>
                        <a:spcAft>
                          <a:spcPts val="0"/>
                        </a:spcAft>
                      </a:pPr>
                      <a:endParaRPr lang="en-US" altLang="ja-JP" sz="1000" kern="1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endParaRPr>
                    </a:p>
                    <a:p>
                      <a:pPr marL="72000" indent="-457200" algn="l">
                        <a:lnSpc>
                          <a:spcPct val="100000"/>
                        </a:lnSpc>
                        <a:spcAft>
                          <a:spcPts val="0"/>
                        </a:spcAft>
                      </a:pPr>
                      <a:endParaRPr lang="en-US" altLang="ja-JP" sz="900" kern="1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endParaRPr>
                    </a:p>
                    <a:p>
                      <a:pPr marL="72000" indent="-457200" algn="l">
                        <a:lnSpc>
                          <a:spcPct val="100000"/>
                        </a:lnSpc>
                        <a:spcAft>
                          <a:spcPts val="0"/>
                        </a:spcAft>
                      </a:pPr>
                      <a:r>
                        <a:rPr lang="ja-JP" sz="900" kern="1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rPr>
                        <a:t>・</a:t>
                      </a:r>
                      <a:r>
                        <a:rPr lang="ja-JP" altLang="en-US" sz="900" kern="1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rPr>
                        <a:t>ガイドラインや成功事例を踏まえ、各部局が個別に企業と事業連携協定を締結するなど連携を推進</a:t>
                      </a:r>
                      <a:r>
                        <a:rPr lang="en-US" sz="900" kern="100" dirty="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rPr>
                        <a:t> </a:t>
                      </a:r>
                      <a:endParaRPr lang="en-US" sz="900" kern="1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endParaRPr>
                    </a:p>
                    <a:p>
                      <a:pPr marL="72000" indent="-457200" algn="l">
                        <a:lnSpc>
                          <a:spcPct val="100000"/>
                        </a:lnSpc>
                        <a:spcAft>
                          <a:spcPts val="0"/>
                        </a:spcAft>
                      </a:pPr>
                      <a:endParaRPr lang="en-US" altLang="ja-JP" sz="900" kern="1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endParaRPr>
                    </a:p>
                    <a:p>
                      <a:pPr marL="72000" indent="-457200" algn="l">
                        <a:lnSpc>
                          <a:spcPct val="100000"/>
                        </a:lnSpc>
                        <a:spcAft>
                          <a:spcPts val="0"/>
                        </a:spcAft>
                      </a:pPr>
                      <a:r>
                        <a:rPr lang="ja-JP" altLang="ja-JP" sz="900" kern="1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rPr>
                        <a:t>・</a:t>
                      </a:r>
                      <a:r>
                        <a:rPr lang="ja-JP" altLang="en-US" sz="900" kern="1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rPr>
                        <a:t>公民連携のノウハウを庁内に広げるため、若手研修を実施</a:t>
                      </a:r>
                      <a:endParaRPr lang="en-US" sz="900" kern="100" dirty="0" smtClean="0">
                        <a:solidFill>
                          <a:schemeClr val="tx1"/>
                        </a:solidFill>
                        <a:effectLst/>
                        <a:latin typeface="ＭＳ Ｐ明朝" panose="02020600040205080304" pitchFamily="18" charset="-128"/>
                        <a:ea typeface="ＭＳ Ｐ明朝" panose="02020600040205080304" pitchFamily="18" charset="-128"/>
                        <a:cs typeface="Meiryo UI" panose="020B0604030504040204" pitchFamily="50" charset="-128"/>
                      </a:endParaRPr>
                    </a:p>
                    <a:p>
                      <a:pPr marL="72000" indent="-457200" algn="l">
                        <a:lnSpc>
                          <a:spcPct val="100000"/>
                        </a:lnSpc>
                        <a:spcAft>
                          <a:spcPts val="0"/>
                        </a:spcAft>
                      </a:pPr>
                      <a:endParaRPr lang="en-US" altLang="ja-JP" sz="900" kern="12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endParaRPr lang="en-US"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endParaRPr lang="en-US"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r>
                        <a:rPr 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a:t>
                      </a:r>
                      <a:r>
                        <a:rPr lang="ja-JP" sz="9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導入可能なものから順次実施</a:t>
                      </a:r>
                    </a:p>
                    <a:p>
                      <a:pPr marL="72000" indent="-457200" algn="l">
                        <a:lnSpc>
                          <a:spcPct val="100000"/>
                        </a:lnSpc>
                        <a:spcAft>
                          <a:spcPts val="0"/>
                        </a:spcAft>
                      </a:pPr>
                      <a:r>
                        <a:rPr lang="en-US" sz="9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a:t>
                      </a:r>
                      <a:endParaRPr lang="ja-JP" sz="9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r>
                        <a:rPr lang="en-US" sz="9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a:t>
                      </a:r>
                      <a:endParaRPr lang="ja-JP" sz="9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41393" marR="41393" marT="27758" marB="27758">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72000" indent="-457200" algn="l">
                        <a:lnSpc>
                          <a:spcPct val="100000"/>
                        </a:lnSpc>
                        <a:spcAft>
                          <a:spcPts val="0"/>
                        </a:spcAft>
                      </a:pPr>
                      <a:r>
                        <a:rPr lang="en-US" sz="9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a:t>
                      </a:r>
                      <a:endParaRPr lang="ja-JP" sz="9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r>
                        <a:rPr lang="en-US" sz="9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a:t>
                      </a:r>
                      <a:endParaRPr lang="ja-JP" sz="9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r>
                        <a:rPr lang="en-US" sz="9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a:t>
                      </a:r>
                      <a:endParaRPr lang="ja-JP" sz="9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r>
                        <a:rPr lang="en-US" sz="9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a:t>
                      </a:r>
                      <a:endParaRPr lang="ja-JP" sz="9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r>
                        <a:rPr lang="en-US" sz="9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a:t>
                      </a:r>
                      <a:endParaRPr lang="en-US"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endParaRPr lang="ja-JP" sz="9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r>
                        <a:rPr lang="en-US"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a:t>
                      </a:r>
                      <a:endParaRPr lang="en-US"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r>
                        <a:rPr 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a:t>
                      </a:r>
                      <a:r>
                        <a:rPr lang="ja-JP" altLang="en-US"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同　</a:t>
                      </a:r>
                      <a:r>
                        <a:rPr lang="en-US"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23</a:t>
                      </a:r>
                      <a:r>
                        <a:rPr lang="ja-JP" altLang="en-US"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件（累計）</a:t>
                      </a:r>
                      <a:r>
                        <a:rPr 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a:t>
                      </a:r>
                      <a:endParaRPr lang="en-US"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r>
                        <a:rPr lang="ja-JP"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【同</a:t>
                      </a:r>
                      <a:r>
                        <a:rPr lang="ja-JP" altLang="en-US"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a:t>
                      </a:r>
                      <a:r>
                        <a:rPr lang="en-US"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150</a:t>
                      </a:r>
                      <a:r>
                        <a:rPr lang="ja-JP"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件】</a:t>
                      </a:r>
                      <a:endParaRPr lang="ja-JP" sz="9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r>
                        <a:rPr lang="en-US" sz="9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a:t>
                      </a:r>
                      <a:endParaRPr lang="en-US"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endParaRPr lang="en-US"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endParaRPr lang="ja-JP" sz="9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marR="0" lvl="0" indent="-457200" algn="l" defTabSz="914400" rtl="0" eaLnBrk="1" fontAlgn="auto" latinLnBrk="0" hangingPunct="1">
                        <a:lnSpc>
                          <a:spcPct val="100000"/>
                        </a:lnSpc>
                        <a:spcBef>
                          <a:spcPts val="0"/>
                        </a:spcBef>
                        <a:spcAft>
                          <a:spcPts val="0"/>
                        </a:spcAft>
                        <a:buClrTx/>
                        <a:buSzTx/>
                        <a:buFontTx/>
                        <a:buNone/>
                        <a:tabLst/>
                        <a:defRPr/>
                      </a:pPr>
                      <a:endParaRPr kumimoji="1" lang="ja-JP" altLang="en-US" sz="900" b="0" i="0" u="none" strike="noStrike" kern="1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endParaRPr lang="ja-JP" sz="9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r>
                        <a:rPr lang="en-US" sz="9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a:t>
                      </a:r>
                      <a:endParaRPr lang="ja-JP" sz="9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r>
                        <a:rPr lang="en-US" sz="9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a:t>
                      </a:r>
                      <a:endParaRPr lang="ja-JP" sz="9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r>
                        <a:rPr lang="en-US" sz="9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a:t>
                      </a:r>
                      <a:endParaRPr lang="ja-JP" sz="9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r>
                        <a:rPr lang="en-US" sz="9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a:t>
                      </a:r>
                      <a:endParaRPr lang="ja-JP" sz="9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r>
                        <a:rPr lang="en-US" sz="9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a:t>
                      </a:r>
                      <a:endParaRPr lang="ja-JP" sz="9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41393" marR="41393" marT="27758" marB="27758">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0000"/>
                        </a:lnSpc>
                        <a:spcAft>
                          <a:spcPts val="0"/>
                        </a:spcAft>
                      </a:pPr>
                      <a:endParaRPr lang="ja-JP" sz="9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41393" marR="41393" marT="27758" marB="27758"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7" name="AutoShape 5"/>
          <p:cNvSpPr>
            <a:spLocks noChangeArrowheads="1"/>
          </p:cNvSpPr>
          <p:nvPr/>
        </p:nvSpPr>
        <p:spPr bwMode="auto">
          <a:xfrm>
            <a:off x="3707904" y="1988840"/>
            <a:ext cx="1190625" cy="216000"/>
          </a:xfrm>
          <a:prstGeom prst="bracketPair">
            <a:avLst>
              <a:gd name="adj" fmla="val 16667"/>
            </a:avLst>
          </a:prstGeom>
          <a:noFill/>
          <a:ln w="9525">
            <a:solidFill>
              <a:srgbClr val="000000"/>
            </a:solidFill>
            <a:round/>
            <a:headEnd/>
            <a:tailEnd/>
          </a:ln>
          <a:extLst>
            <a:ext uri="{909E8E84-426E-40DD-AFC4-6F175D3DCCD1}">
              <a14:hiddenFill xmlns:a14="http://schemas.microsoft.com/office/drawing/2010/main">
                <a:solidFill>
                  <a:srgbClr val="FFFFFF"/>
                </a:solidFill>
              </a14:hiddenFill>
            </a:ext>
          </a:extLst>
        </p:spPr>
        <p:txBody>
          <a:bodyPr vert="horz" wrap="square" lIns="74295" tIns="8890" rIns="74295" bIns="8890" numCol="1" anchor="t" anchorCtr="0" compatLnSpc="1">
            <a:prstTxWarp prst="textNoShape">
              <a:avLst/>
            </a:prstTxWarp>
          </a:bodyPr>
          <a:lstStyle/>
          <a:p>
            <a:endParaRPr lang="ja-JP" altLang="en-US">
              <a:solidFill>
                <a:prstClr val="black"/>
              </a:solidFill>
            </a:endParaRPr>
          </a:p>
        </p:txBody>
      </p:sp>
      <p:cxnSp>
        <p:nvCxnSpPr>
          <p:cNvPr id="22" name="直線矢印コネクタ 21"/>
          <p:cNvCxnSpPr/>
          <p:nvPr/>
        </p:nvCxnSpPr>
        <p:spPr>
          <a:xfrm>
            <a:off x="5444480" y="4221088"/>
            <a:ext cx="2439888" cy="0"/>
          </a:xfrm>
          <a:prstGeom prst="straightConnector1">
            <a:avLst/>
          </a:prstGeom>
          <a:ln w="38100">
            <a:tailEnd type="arrow"/>
          </a:ln>
        </p:spPr>
        <p:style>
          <a:lnRef idx="1">
            <a:schemeClr val="dk1"/>
          </a:lnRef>
          <a:fillRef idx="0">
            <a:schemeClr val="dk1"/>
          </a:fillRef>
          <a:effectRef idx="0">
            <a:schemeClr val="dk1"/>
          </a:effectRef>
          <a:fontRef idx="minor">
            <a:schemeClr val="tx1"/>
          </a:fontRef>
        </p:style>
      </p:cxnSp>
      <p:cxnSp>
        <p:nvCxnSpPr>
          <p:cNvPr id="24" name="直線矢印コネクタ 23"/>
          <p:cNvCxnSpPr/>
          <p:nvPr/>
        </p:nvCxnSpPr>
        <p:spPr>
          <a:xfrm>
            <a:off x="5444480" y="5733256"/>
            <a:ext cx="2448272" cy="0"/>
          </a:xfrm>
          <a:prstGeom prst="straightConnector1">
            <a:avLst/>
          </a:prstGeom>
          <a:ln w="38100">
            <a:tailEnd type="arrow"/>
          </a:ln>
        </p:spPr>
        <p:style>
          <a:lnRef idx="1">
            <a:schemeClr val="dk1"/>
          </a:lnRef>
          <a:fillRef idx="0">
            <a:schemeClr val="dk1"/>
          </a:fillRef>
          <a:effectRef idx="0">
            <a:schemeClr val="dk1"/>
          </a:effectRef>
          <a:fontRef idx="minor">
            <a:schemeClr val="tx1"/>
          </a:fontRef>
        </p:style>
      </p:cxnSp>
      <p:sp>
        <p:nvSpPr>
          <p:cNvPr id="27" name="右矢印 26"/>
          <p:cNvSpPr/>
          <p:nvPr/>
        </p:nvSpPr>
        <p:spPr>
          <a:xfrm>
            <a:off x="5436096" y="2420888"/>
            <a:ext cx="2412000" cy="216024"/>
          </a:xfrm>
          <a:prstGeom prst="rightArrow">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ja-JP" altLang="en-US">
              <a:solidFill>
                <a:prstClr val="black"/>
              </a:solidFill>
            </a:endParaRPr>
          </a:p>
        </p:txBody>
      </p:sp>
      <p:sp>
        <p:nvSpPr>
          <p:cNvPr id="16" name="正方形/長方形 15"/>
          <p:cNvSpPr/>
          <p:nvPr/>
        </p:nvSpPr>
        <p:spPr>
          <a:xfrm>
            <a:off x="8432528" y="6489340"/>
            <a:ext cx="648072" cy="317860"/>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en-US" altLang="ja-JP" dirty="0" smtClean="0">
                <a:solidFill>
                  <a:prstClr val="black"/>
                </a:solidFill>
              </a:rPr>
              <a:t>12</a:t>
            </a:r>
            <a:endParaRPr lang="ja-JP" altLang="en-US" dirty="0">
              <a:solidFill>
                <a:prstClr val="black"/>
              </a:solidFill>
            </a:endParaRPr>
          </a:p>
        </p:txBody>
      </p:sp>
      <p:cxnSp>
        <p:nvCxnSpPr>
          <p:cNvPr id="11" name="直線矢印コネクタ 10"/>
          <p:cNvCxnSpPr/>
          <p:nvPr/>
        </p:nvCxnSpPr>
        <p:spPr>
          <a:xfrm>
            <a:off x="6668616" y="5229200"/>
            <a:ext cx="1224136" cy="0"/>
          </a:xfrm>
          <a:prstGeom prst="straightConnector1">
            <a:avLst/>
          </a:prstGeom>
          <a:ln w="38100">
            <a:tailEnd type="arrow"/>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4098915500"/>
      </p:ext>
    </p:extLst>
  </p:cSld>
  <p:clrMapOvr>
    <a:masterClrMapping/>
  </p:clrMapOvr>
  <p:timing>
    <p:tnLst>
      <p:par>
        <p:cTn id="1" dur="indefinite" restart="never" nodeType="tmRoot"/>
      </p:par>
    </p:tnLst>
  </p:timing>
</p:sld>
</file>

<file path=ppt/theme/theme1.xml><?xml version="1.0" encoding="utf-8"?>
<a:theme xmlns:a="http://schemas.openxmlformats.org/drawingml/2006/main" name="4_Office ​​テーマ">
  <a:themeElements>
    <a:clrScheme name="メトロ">
      <a:dk1>
        <a:sysClr val="windowText" lastClr="000000"/>
      </a:dk1>
      <a:lt1>
        <a:sysClr val="window" lastClr="FFFFFF"/>
      </a:lt1>
      <a:dk2>
        <a:srgbClr val="4E5B6F"/>
      </a:dk2>
      <a:lt2>
        <a:srgbClr val="D6ECFF"/>
      </a:lt2>
      <a:accent1>
        <a:srgbClr val="7FD13B"/>
      </a:accent1>
      <a:accent2>
        <a:srgbClr val="EA157A"/>
      </a:accent2>
      <a:accent3>
        <a:srgbClr val="FEB80A"/>
      </a:accent3>
      <a:accent4>
        <a:srgbClr val="00ADDC"/>
      </a:accent4>
      <a:accent5>
        <a:srgbClr val="738AC8"/>
      </a:accent5>
      <a:accent6>
        <a:srgbClr val="1AB39F"/>
      </a:accent6>
      <a:hlink>
        <a:srgbClr val="EB8803"/>
      </a:hlink>
      <a:folHlink>
        <a:srgbClr val="5F7791"/>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5_Office ​​テーマ">
  <a:themeElements>
    <a:clrScheme name="メトロ">
      <a:dk1>
        <a:sysClr val="windowText" lastClr="000000"/>
      </a:dk1>
      <a:lt1>
        <a:sysClr val="window" lastClr="FFFFFF"/>
      </a:lt1>
      <a:dk2>
        <a:srgbClr val="4E5B6F"/>
      </a:dk2>
      <a:lt2>
        <a:srgbClr val="D6ECFF"/>
      </a:lt2>
      <a:accent1>
        <a:srgbClr val="7FD13B"/>
      </a:accent1>
      <a:accent2>
        <a:srgbClr val="EA157A"/>
      </a:accent2>
      <a:accent3>
        <a:srgbClr val="FEB80A"/>
      </a:accent3>
      <a:accent4>
        <a:srgbClr val="00ADDC"/>
      </a:accent4>
      <a:accent5>
        <a:srgbClr val="738AC8"/>
      </a:accent5>
      <a:accent6>
        <a:srgbClr val="1AB39F"/>
      </a:accent6>
      <a:hlink>
        <a:srgbClr val="EB8803"/>
      </a:hlink>
      <a:folHlink>
        <a:srgbClr val="5F7791"/>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kumimoji="1"/>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documentManagement/>
</p:properties>
</file>

<file path=customXml/item3.xml><?xml version="1.0" encoding="utf-8"?>
<ct:contentTypeSchema xmlns:ct="http://schemas.microsoft.com/office/2006/metadata/contentType" xmlns:ma="http://schemas.microsoft.com/office/2006/metadata/properties/metaAttributes" ct:_="" ma:_="" ma:contentTypeName="ドキュメント" ma:contentTypeID="0x010100FEF5C6CA66625842BD9EABBB207E7DCF" ma:contentTypeVersion="0" ma:contentTypeDescription="新しいドキュメントを作成します。" ma:contentTypeScope="" ma:versionID="19e100ba22bd90536024203d1e7e716f">
  <xsd:schema xmlns:xsd="http://www.w3.org/2001/XMLSchema" xmlns:p="http://schemas.microsoft.com/office/2006/metadata/properties" targetNamespace="http://schemas.microsoft.com/office/2006/metadata/properties" ma:root="true" ma:fieldsID="f4cff559f9a06213828a8956bc5bb220">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office/internal/2005/internalDocumentation"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ma:readOnly="true"/>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lastPrinted" minOccurs="0" maxOccurs="1" type="xsd:dateTime"/>
        <xsd:element name="contentStatus" minOccurs="0" maxOccurs="1" type="xsd:string"/>
      </xsd:all>
    </xsd:complexType>
  </xsd:schema>
</ct:contentTypeSchema>
</file>

<file path=customXml/itemProps1.xml><?xml version="1.0" encoding="utf-8"?>
<ds:datastoreItem xmlns:ds="http://schemas.openxmlformats.org/officeDocument/2006/customXml" ds:itemID="{FD13421D-47B8-4EE1-AFD8-43F894A84F80}">
  <ds:schemaRefs>
    <ds:schemaRef ds:uri="http://schemas.microsoft.com/sharepoint/v3/contenttype/forms"/>
  </ds:schemaRefs>
</ds:datastoreItem>
</file>

<file path=customXml/itemProps2.xml><?xml version="1.0" encoding="utf-8"?>
<ds:datastoreItem xmlns:ds="http://schemas.openxmlformats.org/officeDocument/2006/customXml" ds:itemID="{B532240C-9678-49BC-876E-9028F5F0CBF7}">
  <ds:schemaRefs>
    <ds:schemaRef ds:uri="http://schemas.microsoft.com/office/2006/metadata/properties"/>
    <ds:schemaRef ds:uri="http://purl.org/dc/dcmitype/"/>
    <ds:schemaRef ds:uri="http://purl.org/dc/terms/"/>
    <ds:schemaRef ds:uri="http://schemas.openxmlformats.org/package/2006/metadata/core-properties"/>
    <ds:schemaRef ds:uri="http://schemas.microsoft.com/office/2006/documentManagement/types"/>
    <ds:schemaRef ds:uri="http://purl.org/dc/elements/1.1/"/>
    <ds:schemaRef ds:uri="http://www.w3.org/XML/1998/namespace"/>
  </ds:schemaRefs>
</ds:datastoreItem>
</file>

<file path=customXml/itemProps3.xml><?xml version="1.0" encoding="utf-8"?>
<ds:datastoreItem xmlns:ds="http://schemas.openxmlformats.org/officeDocument/2006/customXml" ds:itemID="{54BAA375-4434-4683-9766-7CA0A630586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office/internal/2005/internalDocumentation"/>
  </ds:schemaRefs>
</ds:datastoreItem>
</file>

<file path=docProps/app.xml><?xml version="1.0" encoding="utf-8"?>
<Properties xmlns="http://schemas.openxmlformats.org/officeDocument/2006/extended-properties" xmlns:vt="http://schemas.openxmlformats.org/officeDocument/2006/docPropsVTypes">
  <Template/>
  <TotalTime>16450</TotalTime>
  <Words>1827</Words>
  <Application>Microsoft Office PowerPoint</Application>
  <PresentationFormat>画面に合わせる (4:3)</PresentationFormat>
  <Paragraphs>838</Paragraphs>
  <Slides>10</Slides>
  <Notes>0</Notes>
  <HiddenSlides>0</HiddenSlides>
  <MMClips>0</MMClips>
  <ScaleCrop>false</ScaleCrop>
  <HeadingPairs>
    <vt:vector size="4" baseType="variant">
      <vt:variant>
        <vt:lpstr>テーマ</vt:lpstr>
      </vt:variant>
      <vt:variant>
        <vt:i4>2</vt:i4>
      </vt:variant>
      <vt:variant>
        <vt:lpstr>スライド タイトル</vt:lpstr>
      </vt:variant>
      <vt:variant>
        <vt:i4>10</vt:i4>
      </vt:variant>
    </vt:vector>
  </HeadingPairs>
  <TitlesOfParts>
    <vt:vector size="12" baseType="lpstr">
      <vt:lpstr>4_Office ​​テーマ</vt:lpstr>
      <vt:lpstr>5_Office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cp:lastPrinted>2017-02-14T08:26:02Z</cp:lastPrinted>
  <dcterms:created xsi:type="dcterms:W3CDTF">2014-06-17T12:02:58Z</dcterms:created>
  <dcterms:modified xsi:type="dcterms:W3CDTF">2017-02-15T01:19:31Z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0x010100FEF5C6CA66625842BD9EABBB207E7DCF</vt:lpwstr>
  </property>
</Properties>
</file>