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 id="2147483708" r:id="rId5"/>
    <p:sldMasterId id="2147483720" r:id="rId6"/>
  </p:sldMasterIdLst>
  <p:notesMasterIdLst>
    <p:notesMasterId r:id="rId52"/>
  </p:notesMasterIdLst>
  <p:sldIdLst>
    <p:sldId id="1584" r:id="rId7"/>
    <p:sldId id="1586" r:id="rId8"/>
    <p:sldId id="1588" r:id="rId9"/>
    <p:sldId id="1587" r:id="rId10"/>
    <p:sldId id="1470" r:id="rId11"/>
    <p:sldId id="1404" r:id="rId12"/>
    <p:sldId id="1405" r:id="rId13"/>
    <p:sldId id="1577" r:id="rId14"/>
    <p:sldId id="1578" r:id="rId15"/>
    <p:sldId id="1460" r:id="rId16"/>
    <p:sldId id="1408" r:id="rId17"/>
    <p:sldId id="1581" r:id="rId18"/>
    <p:sldId id="1582" r:id="rId19"/>
    <p:sldId id="1583" r:id="rId20"/>
    <p:sldId id="1411" r:id="rId21"/>
    <p:sldId id="1412" r:id="rId22"/>
    <p:sldId id="1579" r:id="rId23"/>
    <p:sldId id="1414" r:id="rId24"/>
    <p:sldId id="1464" r:id="rId25"/>
    <p:sldId id="1416" r:id="rId26"/>
    <p:sldId id="1570" r:id="rId27"/>
    <p:sldId id="1520" r:id="rId28"/>
    <p:sldId id="1580" r:id="rId29"/>
    <p:sldId id="1573" r:id="rId30"/>
    <p:sldId id="1419" r:id="rId31"/>
    <p:sldId id="1574" r:id="rId32"/>
    <p:sldId id="1467" r:id="rId33"/>
    <p:sldId id="1575" r:id="rId34"/>
    <p:sldId id="1567" r:id="rId35"/>
    <p:sldId id="1568" r:id="rId36"/>
    <p:sldId id="1610" r:id="rId37"/>
    <p:sldId id="1576" r:id="rId38"/>
    <p:sldId id="1589" r:id="rId39"/>
    <p:sldId id="1595" r:id="rId40"/>
    <p:sldId id="1596" r:id="rId41"/>
    <p:sldId id="1597" r:id="rId42"/>
    <p:sldId id="1598" r:id="rId43"/>
    <p:sldId id="1599" r:id="rId44"/>
    <p:sldId id="1600" r:id="rId45"/>
    <p:sldId id="1605" r:id="rId46"/>
    <p:sldId id="1601" r:id="rId47"/>
    <p:sldId id="1606" r:id="rId48"/>
    <p:sldId id="1607" r:id="rId49"/>
    <p:sldId id="1608" r:id="rId50"/>
    <p:sldId id="1609" r:id="rId5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74" autoAdjust="0"/>
    <p:restoredTop sz="97527" autoAdjust="0"/>
  </p:normalViewPr>
  <p:slideViewPr>
    <p:cSldViewPr>
      <p:cViewPr>
        <p:scale>
          <a:sx n="100" d="100"/>
          <a:sy n="100"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22</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6250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768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7152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66909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86831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4704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866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056253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88481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54079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00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29708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44588" y="2132856"/>
            <a:ext cx="7272808"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行財政改革推進プラン（案）の取組み状況</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オブジェクト 4"/>
          <p:cNvGraphicFramePr>
            <a:graphicFrameLocks noChangeAspect="1"/>
          </p:cNvGraphicFramePr>
          <p:nvPr/>
        </p:nvGraphicFramePr>
        <p:xfrm>
          <a:off x="161925" y="285750"/>
          <a:ext cx="428625" cy="361950"/>
        </p:xfrm>
        <a:graphic>
          <a:graphicData uri="http://schemas.openxmlformats.org/presentationml/2006/ole">
            <mc:AlternateContent xmlns:mc="http://schemas.openxmlformats.org/markup-compatibility/2006">
              <mc:Choice xmlns:v="urn:schemas-microsoft-com:vml" Requires="v">
                <p:oleObj spid="_x0000_s1095" r:id="rId3" imgW="914286" imgH="666667" progId="">
                  <p:embed/>
                </p:oleObj>
              </mc:Choice>
              <mc:Fallback>
                <p:oleObj r:id="rId3" imgW="914286" imgH="666667"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 y="285750"/>
                        <a:ext cx="428625" cy="361950"/>
                      </a:xfrm>
                      <a:prstGeom prst="rect">
                        <a:avLst/>
                      </a:prstGeom>
                      <a:noFill/>
                    </p:spPr>
                  </p:pic>
                </p:oleObj>
              </mc:Fallback>
            </mc:AlternateContent>
          </a:graphicData>
        </a:graphic>
      </p:graphicFrame>
      <p:sp>
        <p:nvSpPr>
          <p:cNvPr id="16" name="Text Box 4"/>
          <p:cNvSpPr txBox="1">
            <a:spLocks noChangeArrowheads="1"/>
          </p:cNvSpPr>
          <p:nvPr/>
        </p:nvSpPr>
        <p:spPr bwMode="auto">
          <a:xfrm>
            <a:off x="686015" y="332656"/>
            <a:ext cx="1147233" cy="37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ja-JP" altLang="en-US" sz="1900" b="0" i="0" u="none" strike="noStrike" baseline="0" dirty="0">
                <a:solidFill>
                  <a:srgbClr val="000000"/>
                </a:solidFill>
                <a:latin typeface="HG丸ｺﾞｼｯｸM-PRO"/>
                <a:ea typeface="HG丸ｺﾞｼｯｸM-PRO"/>
              </a:rPr>
              <a:t>大阪府</a:t>
            </a:r>
          </a:p>
        </p:txBody>
      </p:sp>
      <p:sp>
        <p:nvSpPr>
          <p:cNvPr id="17" name="テキスト ボックス 16"/>
          <p:cNvSpPr txBox="1"/>
          <p:nvPr/>
        </p:nvSpPr>
        <p:spPr>
          <a:xfrm>
            <a:off x="2663787" y="3037582"/>
            <a:ext cx="3888433"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2690080" y="5592188"/>
            <a:ext cx="4032448" cy="400110"/>
          </a:xfrm>
          <a:prstGeom prst="rect">
            <a:avLst/>
          </a:prstGeom>
          <a:noFill/>
        </p:spPr>
        <p:txBody>
          <a:bodyPr wrap="square" rtlCol="0">
            <a:spAutoFit/>
          </a:bodyPr>
          <a:lstStyle/>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1884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1793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57309619"/>
              </p:ext>
            </p:extLst>
          </p:nvPr>
        </p:nvGraphicFramePr>
        <p:xfrm>
          <a:off x="251520" y="1340769"/>
          <a:ext cx="8280920" cy="3168351"/>
        </p:xfrm>
        <a:graphic>
          <a:graphicData uri="http://schemas.openxmlformats.org/drawingml/2006/table">
            <a:tbl>
              <a:tblPr firstRow="1" firstCol="1" bandRow="1" bandCol="1"/>
              <a:tblGrid>
                <a:gridCol w="1080120"/>
                <a:gridCol w="1656184"/>
                <a:gridCol w="864096"/>
                <a:gridCol w="1656184"/>
                <a:gridCol w="1296144"/>
                <a:gridCol w="1080120"/>
                <a:gridCol w="648072"/>
              </a:tblGrid>
              <a:tr h="18958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95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78051">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府市連携の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大阪府市統合本部において取りまとめた、経営形態の見直し検討項目（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項目及び類似・重複している行政サービス（</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項目に係る「基本的方向性（案）」の着実な実施を図ります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政令市連携室</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基本的方向性（案）の実現に向けた具体化の取組みの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・府営住宅の大阪市への移管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・特別支援学校の府への一元化（平成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月予定）</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ctr">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r>
              <a:tr h="792088">
                <a:tc vMerge="1">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「事務事業の共同化」や「日常業務の一体的運営」などの府市連携の取組みを推進します。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各部局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・実施中の連携を維持しつつ、新たに連携できるものがあれば合意に向け協議</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508104" y="1916832"/>
            <a:ext cx="23762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508104" y="4005064"/>
            <a:ext cx="23762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6</a:t>
            </a:r>
            <a:endParaRPr lang="ja-JP" altLang="en-US" dirty="0">
              <a:solidFill>
                <a:prstClr val="black"/>
              </a:solidFill>
            </a:endParaRPr>
          </a:p>
        </p:txBody>
      </p:sp>
    </p:spTree>
    <p:extLst>
      <p:ext uri="{BB962C8B-B14F-4D97-AF65-F5344CB8AC3E}">
        <p14:creationId xmlns:p14="http://schemas.microsoft.com/office/powerpoint/2010/main" val="234262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3920470"/>
              </p:ext>
            </p:extLst>
          </p:nvPr>
        </p:nvGraphicFramePr>
        <p:xfrm>
          <a:off x="251520" y="1309822"/>
          <a:ext cx="8352928" cy="4135402"/>
        </p:xfrm>
        <a:graphic>
          <a:graphicData uri="http://schemas.openxmlformats.org/drawingml/2006/table">
            <a:tbl>
              <a:tblPr firstRow="1" firstCol="1" bandRow="1" bandCol="1"/>
              <a:tblGrid>
                <a:gridCol w="1080120"/>
                <a:gridCol w="1656184"/>
                <a:gridCol w="720080"/>
                <a:gridCol w="1728192"/>
                <a:gridCol w="1224136"/>
                <a:gridCol w="1296144"/>
                <a:gridCol w="648072"/>
              </a:tblGrid>
              <a:tr h="163765">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37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69946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P47</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p>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市町との間で地方税徴収機構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を設立し、個人府民税の徴収向上を図るととも</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に、滞納整理の共同実施を行います。</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機構を設置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運営規模</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町）</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効果額は、毎年度、市町から地方税徴収機構へ引継ぎを行うことから、引継がれる税額により変動する。</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当初見込</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億円を前提として、</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≪取組実績≫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億円（当初比▲</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億円以上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億円以上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の見込み</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・同機構の運営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年度以降の取組内容等は事業実績を踏まえ平成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年度中に参加団体と協議</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436096" y="1774065"/>
            <a:ext cx="252028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7</a:t>
            </a:r>
            <a:endParaRPr lang="ja-JP" altLang="en-US" dirty="0">
              <a:solidFill>
                <a:prstClr val="black"/>
              </a:solidFill>
            </a:endParaRPr>
          </a:p>
        </p:txBody>
      </p:sp>
    </p:spTree>
    <p:extLst>
      <p:ext uri="{BB962C8B-B14F-4D97-AF65-F5344CB8AC3E}">
        <p14:creationId xmlns:p14="http://schemas.microsoft.com/office/powerpoint/2010/main" val="187477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078495273"/>
              </p:ext>
            </p:extLst>
          </p:nvPr>
        </p:nvGraphicFramePr>
        <p:xfrm>
          <a:off x="322713" y="1296065"/>
          <a:ext cx="8281735" cy="5085263"/>
        </p:xfrm>
        <a:graphic>
          <a:graphicData uri="http://schemas.openxmlformats.org/drawingml/2006/table">
            <a:tbl>
              <a:tblPr firstRow="1" firstCol="1" bandRow="1" bandCol="1"/>
              <a:tblGrid>
                <a:gridCol w="1008927"/>
                <a:gridCol w="1656184"/>
                <a:gridCol w="792088"/>
                <a:gridCol w="2088232"/>
                <a:gridCol w="1008112"/>
                <a:gridCol w="1080120"/>
                <a:gridCol w="648072"/>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982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〔府と市町村〕</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〔行政と大学〕</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助言</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都市整備部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事業管理室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・土木事務所毎に「プラットフォーム」を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【情報・ノウハウの共有、研修など人材育成】</a:t>
                      </a: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・都市基盤施設（道路・治水・下水道・港湾・公園）の維持管理に係る情報、ノウハウの共有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⇒・各管理者のインフラ点検結果や補修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履歴等のデータを蓄積・活用するため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の維持管理データベースの基本設計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・橋梁点検実地研修、街路樹管理研修、補修工事検査</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⇒・市町村や大学等と連携し、各プラット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フォームにおいて</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橋梁点検実地</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や</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路樹管理研修</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等を開催</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【点検業務等の一括発注の検討】</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・スケールメリット等を活かした維持管理業務の地域一括発注のあり方を検討</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⇒・市町村の橋梁点検業務を、府都市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整備推進センターを活用し、一括し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て発注支援するしくみを構築、実施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・維持管理データベースシステムを構築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・各地域ﾆｰｽﾞに応じた研修等を継続実施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・他の市町村にも支援を拡大</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・維持管理データベースシステムの運用</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8" name="直線矢印コネクタ 27"/>
          <p:cNvCxnSpPr/>
          <p:nvPr/>
        </p:nvCxnSpPr>
        <p:spPr>
          <a:xfrm>
            <a:off x="5863939" y="2204864"/>
            <a:ext cx="205983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8</a:t>
            </a:r>
            <a:endParaRPr lang="ja-JP" altLang="en-US" dirty="0">
              <a:solidFill>
                <a:prstClr val="black"/>
              </a:solidFill>
            </a:endParaRPr>
          </a:p>
        </p:txBody>
      </p:sp>
      <p:sp>
        <p:nvSpPr>
          <p:cNvPr id="2" name="大かっこ 1"/>
          <p:cNvSpPr/>
          <p:nvPr/>
        </p:nvSpPr>
        <p:spPr>
          <a:xfrm>
            <a:off x="1402568" y="3540968"/>
            <a:ext cx="1478681"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3" name="直線矢印コネクタ 12"/>
          <p:cNvCxnSpPr/>
          <p:nvPr/>
        </p:nvCxnSpPr>
        <p:spPr>
          <a:xfrm>
            <a:off x="5863939" y="4941168"/>
            <a:ext cx="2107463"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25978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558723893"/>
              </p:ext>
            </p:extLst>
          </p:nvPr>
        </p:nvGraphicFramePr>
        <p:xfrm>
          <a:off x="322713" y="1296065"/>
          <a:ext cx="8281735" cy="4869239"/>
        </p:xfrm>
        <a:graphic>
          <a:graphicData uri="http://schemas.openxmlformats.org/drawingml/2006/table">
            <a:tbl>
              <a:tblPr firstRow="1" firstCol="1" bandRow="1" bandCol="1"/>
              <a:tblGrid>
                <a:gridCol w="1008927"/>
                <a:gridCol w="1656184"/>
                <a:gridCol w="720080"/>
                <a:gridCol w="2016224"/>
                <a:gridCol w="1152128"/>
                <a:gridCol w="1152128"/>
                <a:gridCol w="576064"/>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83805">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〔府と市町村〕</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〔行政と大学〕</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助言</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都市整備部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事業管理室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【大学への技術相談（テクニカル・アドバイスなど）】</a:t>
                      </a: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・都市基盤施設（道路・治水・下水道・港湾・公園）の維持管理に係る技術的助言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・府、市町村のフィールドやデータを活用した維持管理の共同研究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⇒・府内の</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大学（関大・工大・摂大・</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産大・近大・市大）と事業連携協定</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を締結し、技術相談や共同研究を</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実施</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・都市基盤施設（道路・治水・下水</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道・港湾・公園）の維持管理に係る</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技術相談窓口を各プラットフォーム</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に設置</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府のフィールドやデータを活用した</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維持管理の共同研究等の実施</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・他大学へも事業連携協定を拡大すべく調整</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・大学と連携しながら継続的に実施</a:t>
                      </a: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・同上</a:t>
                      </a: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9</a:t>
            </a:r>
            <a:endParaRPr lang="ja-JP" altLang="en-US" dirty="0">
              <a:solidFill>
                <a:prstClr val="black"/>
              </a:solidFill>
            </a:endParaRPr>
          </a:p>
        </p:txBody>
      </p:sp>
      <p:sp>
        <p:nvSpPr>
          <p:cNvPr id="2" name="大かっこ 1"/>
          <p:cNvSpPr/>
          <p:nvPr/>
        </p:nvSpPr>
        <p:spPr>
          <a:xfrm>
            <a:off x="1402568" y="3429000"/>
            <a:ext cx="1478681"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21" name="直線矢印コネクタ 20"/>
          <p:cNvCxnSpPr/>
          <p:nvPr/>
        </p:nvCxnSpPr>
        <p:spPr>
          <a:xfrm>
            <a:off x="5724128" y="1916832"/>
            <a:ext cx="230425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2356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992145067"/>
              </p:ext>
            </p:extLst>
          </p:nvPr>
        </p:nvGraphicFramePr>
        <p:xfrm>
          <a:off x="305433" y="1362080"/>
          <a:ext cx="8424936" cy="5383745"/>
        </p:xfrm>
        <a:graphic>
          <a:graphicData uri="http://schemas.openxmlformats.org/drawingml/2006/table">
            <a:tbl>
              <a:tblPr firstRow="1" firstCol="1" bandRow="1" bandCol="1"/>
              <a:tblGrid>
                <a:gridCol w="1080120"/>
                <a:gridCol w="1728192"/>
                <a:gridCol w="720080"/>
                <a:gridCol w="1962311"/>
                <a:gridCol w="1152128"/>
                <a:gridCol w="1152128"/>
                <a:gridCol w="629977"/>
              </a:tblGrid>
              <a:tr h="19499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15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28222">
                <a:tc rowSpan="2">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事務の効率化と併せて、市町村の水平連携の推進をサポートする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【市町村の自治体クラウド導入へのサポート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市町村</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の自治体クラウドの取組みについて、円滑に実施・運用できるよう、府は相談体制を整えるとともに、適切な助言等によるサポートを行います。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・府と市町村で構成する自治体クラウド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導入検討会（事務局：大阪府）を</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設置し、導入に向けた課題や導入方</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法等について検討するとともに、市町村</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からの個別相談に対し、技術的なアド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バイスや他市町村との仲介を行うなど</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積極的に支援する</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⇒・自治体クラウド検討会を実施し、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導入を検討している市町村に対し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○検討会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・システム事業者からの技術的な</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・府内での自治体クラウドの今後</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の進め方について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0385">
                <a:tc vMerge="1">
                  <a:txBody>
                    <a:bodyPr/>
                    <a:lstStyle/>
                    <a:p>
                      <a:endParaRPr kumimoji="1" lang="ja-JP" altLang="en-US"/>
                    </a:p>
                  </a:txBody>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【市町村間の広域連携等の体制整備にかかるコーディネート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サービスの提供体制を維持するため、市町村の広域連携の拡大等の取組みに対し、課題解決に向けた助言など、府がそのコーディネートを担います。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・市町村の広域連携の拡大等の取組み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して、コーディネートや情報提供等、積極的に支援する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地域（豊能、南河内、泉州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南）の広域連携研究会に参画し、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共同処理の円滑な推進や、さらな</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分野での広域連携が進むよう</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○研究会参加回数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・豊能（</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・南河内（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⇒泉州南地域において、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H28.4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～権限移譲事務の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共同処理を開始（農林分野）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B05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0" name="直線矢印コネクタ 19"/>
          <p:cNvCxnSpPr/>
          <p:nvPr/>
        </p:nvCxnSpPr>
        <p:spPr>
          <a:xfrm>
            <a:off x="5796136" y="458112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10</a:t>
            </a:r>
            <a:endParaRPr lang="ja-JP" altLang="en-US" dirty="0">
              <a:solidFill>
                <a:prstClr val="black"/>
              </a:solidFill>
            </a:endParaRPr>
          </a:p>
        </p:txBody>
      </p:sp>
      <p:cxnSp>
        <p:nvCxnSpPr>
          <p:cNvPr id="12" name="直線矢印コネクタ 11"/>
          <p:cNvCxnSpPr/>
          <p:nvPr/>
        </p:nvCxnSpPr>
        <p:spPr>
          <a:xfrm>
            <a:off x="5796136" y="206084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大かっこ 13"/>
          <p:cNvSpPr/>
          <p:nvPr/>
        </p:nvSpPr>
        <p:spPr>
          <a:xfrm>
            <a:off x="3923556" y="5662736"/>
            <a:ext cx="1728564" cy="987022"/>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5" name="大かっこ 14"/>
          <p:cNvSpPr/>
          <p:nvPr/>
        </p:nvSpPr>
        <p:spPr>
          <a:xfrm>
            <a:off x="3923556" y="3429000"/>
            <a:ext cx="1728564" cy="720080"/>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18438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0" y="484560"/>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583219889"/>
              </p:ext>
            </p:extLst>
          </p:nvPr>
        </p:nvGraphicFramePr>
        <p:xfrm>
          <a:off x="251520" y="1046480"/>
          <a:ext cx="8424936" cy="5766896"/>
        </p:xfrm>
        <a:graphic>
          <a:graphicData uri="http://schemas.openxmlformats.org/drawingml/2006/table">
            <a:tbl>
              <a:tblPr firstRow="1" firstCol="1" bandRow="1" bandCol="1"/>
              <a:tblGrid>
                <a:gridCol w="1089001"/>
                <a:gridCol w="1287263"/>
                <a:gridCol w="720080"/>
                <a:gridCol w="2232248"/>
                <a:gridCol w="1296144"/>
                <a:gridCol w="1224136"/>
                <a:gridCol w="576064"/>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47062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府民・</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NPO</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との協働の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広域自治体として、各団体の自主活動の活性化や寄附文化の醸成を図り、協働の取組みを一層促進していくため、市民公益税制の導入など</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環境</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整備</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男女参画・</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府民協働課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市民公益税制の普及</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及び利用促進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市民公益税制導入済市町村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市町村、自治会、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法人等が参画する交流会の実施</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≪実績≫</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○市民公益税制（府民税の税額控除）の対象となる指定法人数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号指定（社会福祉法人や公益法人、認定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 </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日現在）</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号指定（条例指定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法人（予定）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日現在）</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○本制度の説明会等の開催状況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・市町村や中間支援団体等への説明会（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○市民公益税制導入済市町村数：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○市町村、自治会、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法人等が参画する交流会の実施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月）、泉南市（２月）において、交流会を実施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・府内市町村における市民公益税制導入の促進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a:t>
                      </a: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市町村予定</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・市民公益税制の活用促進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法人予定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722">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民間開放の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新たな手法の導入可能性を幅広く研究するとともに、これまでの課題を検証しながら、引き続き「民でできるものは民へ」の基本姿勢により、指定管理者制度やアウトソーシング、</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などの民間開放について、効果的に取組みを進めていきます。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指定管理者制度やアウトソーシング、</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などの民間開放について、引き続き効果的に取組む</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（中央図書館への指定管理者制度導入）</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⇒・中央図書館において平成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施設管理業務等に指定管理者制度を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事例情報収集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⇒・他府県におけるＰＦＩの取組みの情報を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収集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（中之島図書館への指定管理者制度導入）</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0" dirty="0">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導入可能なものは</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順次実施</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5588155" y="5301208"/>
            <a:ext cx="252028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5580112" y="6460343"/>
            <a:ext cx="251423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11</a:t>
            </a:r>
            <a:endParaRPr lang="ja-JP" altLang="en-US" dirty="0">
              <a:solidFill>
                <a:prstClr val="black"/>
              </a:solidFill>
            </a:endParaRPr>
          </a:p>
        </p:txBody>
      </p:sp>
      <p:cxnSp>
        <p:nvCxnSpPr>
          <p:cNvPr id="18" name="直線矢印コネクタ 17"/>
          <p:cNvCxnSpPr/>
          <p:nvPr/>
        </p:nvCxnSpPr>
        <p:spPr>
          <a:xfrm>
            <a:off x="5588155" y="1628800"/>
            <a:ext cx="129614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6884299" y="1647255"/>
            <a:ext cx="122413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Rectangle 24"/>
          <p:cNvSpPr>
            <a:spLocks noChangeArrowheads="1"/>
          </p:cNvSpPr>
          <p:nvPr/>
        </p:nvSpPr>
        <p:spPr bwMode="auto">
          <a:xfrm>
            <a:off x="457200" y="740449"/>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11606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54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）民間との新たなパートナーシップ</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87222771"/>
              </p:ext>
            </p:extLst>
          </p:nvPr>
        </p:nvGraphicFramePr>
        <p:xfrm>
          <a:off x="251520" y="1336867"/>
          <a:ext cx="8352928" cy="4433870"/>
        </p:xfrm>
        <a:graphic>
          <a:graphicData uri="http://schemas.openxmlformats.org/drawingml/2006/table">
            <a:tbl>
              <a:tblPr firstRow="1" firstCol="1" bandRow="1" bandCol="1"/>
              <a:tblGrid>
                <a:gridCol w="1080120"/>
                <a:gridCol w="1527559"/>
                <a:gridCol w="704689"/>
                <a:gridCol w="1872208"/>
                <a:gridCol w="1224136"/>
                <a:gridCol w="1224136"/>
                <a:gridCol w="720080"/>
              </a:tblGrid>
              <a:tr h="17823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0160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995675">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民間との新たな</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従来の公民連携の枠組みを前進させ、府又は民間の提案を基に、連携を展開するなど、双方のニーズをマッチングすることにより新たなパートナーシップを実現します。</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公民戦略連携デスクの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・相談機能</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バックアップ機能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・協働</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開拓</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よる事業実施</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包括連携協定</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【企業等とのマッチング件数</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≪実績≫</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包括連携協定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社（累計）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【企業等とのマッチング件数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公民連携ガイドラインの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公民連携ガイドラインの策定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月予定）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・新たな取組みの検討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（国内外の先進事例情報収集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ソーシャルインパクトボンドの情報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を収集</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成功事例を参考にした部局の取組み拡大</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導入可能なものから順次実施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AutoShape 5"/>
          <p:cNvSpPr>
            <a:spLocks noChangeArrowheads="1"/>
          </p:cNvSpPr>
          <p:nvPr/>
        </p:nvSpPr>
        <p:spPr bwMode="auto">
          <a:xfrm>
            <a:off x="3707904" y="1930946"/>
            <a:ext cx="1190625" cy="21600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solidFill>
                <a:prstClr val="black"/>
              </a:solidFill>
            </a:endParaRPr>
          </a:p>
        </p:txBody>
      </p:sp>
      <p:cxnSp>
        <p:nvCxnSpPr>
          <p:cNvPr id="22" name="直線矢印コネクタ 21"/>
          <p:cNvCxnSpPr/>
          <p:nvPr/>
        </p:nvCxnSpPr>
        <p:spPr>
          <a:xfrm>
            <a:off x="5444480" y="4005064"/>
            <a:ext cx="243988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436096" y="5013176"/>
            <a:ext cx="244827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右矢印 26"/>
          <p:cNvSpPr/>
          <p:nvPr/>
        </p:nvSpPr>
        <p:spPr>
          <a:xfrm>
            <a:off x="5436096" y="2348880"/>
            <a:ext cx="237626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12</a:t>
            </a:r>
            <a:endParaRPr lang="ja-JP" altLang="en-US" dirty="0">
              <a:solidFill>
                <a:prstClr val="black"/>
              </a:solidFill>
            </a:endParaRPr>
          </a:p>
        </p:txBody>
      </p:sp>
    </p:spTree>
    <p:extLst>
      <p:ext uri="{BB962C8B-B14F-4D97-AF65-F5344CB8AC3E}">
        <p14:creationId xmlns:p14="http://schemas.microsoft.com/office/powerpoint/2010/main" val="2855825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157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97844168"/>
              </p:ext>
            </p:extLst>
          </p:nvPr>
        </p:nvGraphicFramePr>
        <p:xfrm>
          <a:off x="300386" y="1285558"/>
          <a:ext cx="8424936" cy="2406254"/>
        </p:xfrm>
        <a:graphic>
          <a:graphicData uri="http://schemas.openxmlformats.org/drawingml/2006/table">
            <a:tbl>
              <a:tblPr firstRow="1" firstCol="1" bandRow="1" bandCol="1"/>
              <a:tblGrid>
                <a:gridCol w="1089002"/>
                <a:gridCol w="1669800"/>
                <a:gridCol w="798600"/>
                <a:gridCol w="1771190"/>
                <a:gridCol w="1152128"/>
                <a:gridCol w="1152128"/>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6847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民間が活躍できる環境の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特区制度のさらなる活用や、国への規制改革の提案及び府自らの制度の見直しにより、世界で一番、創業・ビジネス活動がしやすく、グローバル人材が活躍しやすい環境づくりを進め、大阪経済の成長につなげ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戦略事業室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他</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・区域計画を策定し、特例を活用した特定事業等の実施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画の計４回の内閣総理大臣</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の認定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区域会議等を活用した新たな規制改革提案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国は、国家戦略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を活用し、更なる規制改革事項の実現を図ることとしている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4"/>
          <p:cNvSpPr>
            <a:spLocks noChangeArrowheads="1"/>
          </p:cNvSpPr>
          <p:nvPr/>
        </p:nvSpPr>
        <p:spPr bwMode="auto">
          <a:xfrm>
            <a:off x="311374" y="3889492"/>
            <a:ext cx="24128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③庁内連携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05308676"/>
              </p:ext>
            </p:extLst>
          </p:nvPr>
        </p:nvGraphicFramePr>
        <p:xfrm>
          <a:off x="301540" y="4166491"/>
          <a:ext cx="8424936" cy="2120371"/>
        </p:xfrm>
        <a:graphic>
          <a:graphicData uri="http://schemas.openxmlformats.org/drawingml/2006/table">
            <a:tbl>
              <a:tblPr firstRow="1" firstCol="1" bandRow="1" bandCol="1"/>
              <a:tblGrid>
                <a:gridCol w="1081596"/>
                <a:gridCol w="1671422"/>
                <a:gridCol w="799375"/>
                <a:gridCol w="1776199"/>
                <a:gridCol w="1152128"/>
                <a:gridCol w="1152128"/>
                <a:gridCol w="792088"/>
              </a:tblGrid>
              <a:tr h="18887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実　　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33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04947">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P59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新たな課題に対し、関係部局が部局の枠を越えて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・協力して取り組むことができるよう、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解決型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プロジェクトチーム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積極的</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年度補正予算の「地域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住民生活等緊急支援のための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交付金活用事業」を活用した、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福祉的配慮が必要な府民への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生活支援の検討にあたり、政策</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企画部、福祉部及び健康医療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部の関係室課からなるプロジェ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クトチームを設置</a:t>
                      </a:r>
                      <a:endParaRPr kumimoji="1" lang="ja-JP" altLang="ja-JP" sz="105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8" name="直線矢印コネクタ 17"/>
          <p:cNvCxnSpPr/>
          <p:nvPr/>
        </p:nvCxnSpPr>
        <p:spPr>
          <a:xfrm>
            <a:off x="5628479" y="1916832"/>
            <a:ext cx="22918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5628478" y="3068960"/>
            <a:ext cx="22918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5" name="右矢印 24"/>
          <p:cNvSpPr/>
          <p:nvPr/>
        </p:nvSpPr>
        <p:spPr>
          <a:xfrm>
            <a:off x="5651775" y="4653136"/>
            <a:ext cx="221988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13</a:t>
            </a:r>
            <a:endParaRPr lang="ja-JP" altLang="en-US" dirty="0">
              <a:solidFill>
                <a:prstClr val="black"/>
              </a:solidFill>
            </a:endParaRPr>
          </a:p>
        </p:txBody>
      </p:sp>
    </p:spTree>
    <p:extLst>
      <p:ext uri="{BB962C8B-B14F-4D97-AF65-F5344CB8AC3E}">
        <p14:creationId xmlns:p14="http://schemas.microsoft.com/office/powerpoint/2010/main" val="3558480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08111000"/>
              </p:ext>
            </p:extLst>
          </p:nvPr>
        </p:nvGraphicFramePr>
        <p:xfrm>
          <a:off x="232470" y="1327051"/>
          <a:ext cx="8371978" cy="4046165"/>
        </p:xfrm>
        <a:graphic>
          <a:graphicData uri="http://schemas.openxmlformats.org/drawingml/2006/table">
            <a:tbl>
              <a:tblPr firstRow="1" firstCol="1" bandRow="1" bandCol="1"/>
              <a:tblGrid>
                <a:gridCol w="1161600"/>
                <a:gridCol w="1574704"/>
                <a:gridCol w="792088"/>
                <a:gridCol w="1963266"/>
                <a:gridCol w="1152128"/>
                <a:gridCol w="1080120"/>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74988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将来を見据えた組織人員体制の検討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職員の年齢構成や若手職員のマネジメント能力の向上といった観点から、府の組織体制のあり方を検討します。また、引き続き、効率化に努めつつ、危機管理事象への適切な対応や内部統制の充実、知識・技術やノウハウの伝承といった新たな課題にも適切に対応できる組織人員体制の整備に向けた取組み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・将来の職員の年齢構成等を</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踏まえた</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組織体制</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のあり方検討</a:t>
                      </a: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・新たな課題に適切に対応できる人員体制の検討</a:t>
                      </a: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検討結果を踏まえた取組みの推進</a:t>
                      </a: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人員体制の検討状況等も踏まえ、引き続きあり方検討を進める</a:t>
                      </a: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自律型「人財」の採用</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年度の採用試験から取り組んでいる採用戦略に基づく職員の採用状況について、検証を行い、必要に応じて改善します。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人事委員会事務局</a:t>
                      </a:r>
                      <a:endPar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・より優秀な人材を獲得できる採用試験の実施</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⇒・より優秀な人材を確保できるよう、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採用試験について、試験内容の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一部見直し等を実施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（例：ＳＰＩ３（総合能力試験）の導入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・実施状況の検証</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再任用職員の活躍の場づくり</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再任用職員のもつ知識・技術やノウハウを活用できるような仕組みづくりについて検討します。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・再任用職員の知識・経験の更なる活用</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右矢印 20"/>
          <p:cNvSpPr/>
          <p:nvPr/>
        </p:nvSpPr>
        <p:spPr>
          <a:xfrm>
            <a:off x="6895478" y="2744924"/>
            <a:ext cx="1044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14</a:t>
            </a:r>
            <a:endParaRPr lang="ja-JP" altLang="en-US" dirty="0">
              <a:solidFill>
                <a:prstClr val="black"/>
              </a:solidFill>
            </a:endParaRPr>
          </a:p>
        </p:txBody>
      </p:sp>
      <p:cxnSp>
        <p:nvCxnSpPr>
          <p:cNvPr id="19" name="直線矢印コネクタ 18"/>
          <p:cNvCxnSpPr/>
          <p:nvPr/>
        </p:nvCxnSpPr>
        <p:spPr>
          <a:xfrm>
            <a:off x="5731042" y="3645024"/>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731042" y="1880828"/>
            <a:ext cx="2208552"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5738525" y="4936529"/>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5731042" y="2834097"/>
            <a:ext cx="1116124"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5830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の構築</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72199066"/>
              </p:ext>
            </p:extLst>
          </p:nvPr>
        </p:nvGraphicFramePr>
        <p:xfrm>
          <a:off x="403636" y="1315304"/>
          <a:ext cx="8352928" cy="2680574"/>
        </p:xfrm>
        <a:graphic>
          <a:graphicData uri="http://schemas.openxmlformats.org/drawingml/2006/table">
            <a:tbl>
              <a:tblPr firstRow="1" firstCol="1" bandRow="1" bandCol="1"/>
              <a:tblGrid>
                <a:gridCol w="1089000"/>
                <a:gridCol w="1503288"/>
                <a:gridCol w="792088"/>
                <a:gridCol w="1584176"/>
                <a:gridCol w="1347648"/>
                <a:gridCol w="1172632"/>
                <a:gridCol w="864096"/>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93684">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として、柔軟な働き方（時差勤務の弾力化など）、子育て中職員へのサポート、ワークライフバランスの推進などを検討します。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環境づくり</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、柔軟な働き方（時差出勤　など）、子育て中職員へのサポート、ワークライフバランスの推進及び</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これらを支援する</a:t>
                      </a:r>
                      <a:r>
                        <a:rPr kumimoji="1" lang="en-US"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等のあり方を検討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⇒・子育て支援の観点から、</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放課後児童クラブ等の送迎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を行う職員に係る早出遅出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勤務対象について、小学校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6732240" y="1876847"/>
            <a:ext cx="114216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15</a:t>
            </a:r>
            <a:endParaRPr lang="ja-JP" altLang="en-US" dirty="0">
              <a:solidFill>
                <a:prstClr val="black"/>
              </a:solidFill>
            </a:endParaRPr>
          </a:p>
        </p:txBody>
      </p:sp>
      <p:cxnSp>
        <p:nvCxnSpPr>
          <p:cNvPr id="9" name="直線矢印コネクタ 8"/>
          <p:cNvCxnSpPr/>
          <p:nvPr/>
        </p:nvCxnSpPr>
        <p:spPr>
          <a:xfrm>
            <a:off x="5371442" y="1984859"/>
            <a:ext cx="1360798"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6907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20605" y="2987660"/>
            <a:ext cx="2369726" cy="1440160"/>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a:solidFill>
                <a:prstClr val="black"/>
              </a:solidFill>
            </a:endParaRPr>
          </a:p>
        </p:txBody>
      </p:sp>
      <p:cxnSp>
        <p:nvCxnSpPr>
          <p:cNvPr id="8" name="直線コネクタ 7"/>
          <p:cNvCxnSpPr/>
          <p:nvPr/>
        </p:nvCxnSpPr>
        <p:spPr>
          <a:xfrm>
            <a:off x="971600" y="1340768"/>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683568" y="1729259"/>
            <a:ext cx="7468666" cy="923330"/>
          </a:xfrm>
          <a:prstGeom prst="rect">
            <a:avLst/>
          </a:prstGeom>
        </p:spPr>
        <p:txBody>
          <a:bodyPr wrap="square">
            <a:spAutoFit/>
          </a:bodyPr>
          <a:lstStyle/>
          <a:p>
            <a:pPr defTabSz="647700">
              <a:spcBef>
                <a:spcPct val="0"/>
              </a:spcBef>
              <a:tabLst>
                <a:tab pos="8256588" algn="r"/>
              </a:tabLs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「行財政改革推進プラン（案）」で掲げた「</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健全で規律ある財政運営の実現」及び「６．主な点検項目」について、</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具体的な取組みの状況（平成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年度）を掲載しています。</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右矢印 6"/>
          <p:cNvSpPr/>
          <p:nvPr/>
        </p:nvSpPr>
        <p:spPr>
          <a:xfrm>
            <a:off x="3267856" y="3369752"/>
            <a:ext cx="3600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10" name="直線矢印コネクタ 9"/>
          <p:cNvCxnSpPr/>
          <p:nvPr/>
        </p:nvCxnSpPr>
        <p:spPr>
          <a:xfrm>
            <a:off x="3287488" y="3840142"/>
            <a:ext cx="34040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267856" y="4200182"/>
            <a:ext cx="36004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3930466" y="3369752"/>
            <a:ext cx="1283068"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運用・発展（改善）</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930466" y="3707740"/>
            <a:ext cx="550004"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930466" y="4059107"/>
            <a:ext cx="776089" cy="246221"/>
          </a:xfrm>
          <a:prstGeom prst="rect">
            <a:avLst/>
          </a:prstGeom>
          <a:noFill/>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研究・検討</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059832" y="3025181"/>
            <a:ext cx="776089" cy="276999"/>
          </a:xfrm>
          <a:prstGeom prst="rect">
            <a:avLst/>
          </a:prstGeom>
          <a:noFill/>
        </p:spPr>
        <p:txBody>
          <a:bodyPr wrap="square" rtlCol="0">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凡例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0832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65968465"/>
              </p:ext>
            </p:extLst>
          </p:nvPr>
        </p:nvGraphicFramePr>
        <p:xfrm>
          <a:off x="251520" y="1338202"/>
          <a:ext cx="8496944" cy="2620345"/>
        </p:xfrm>
        <a:graphic>
          <a:graphicData uri="http://schemas.openxmlformats.org/drawingml/2006/table">
            <a:tbl>
              <a:tblPr firstRow="1" firstCol="1" bandRow="1" bandCol="1"/>
              <a:tblGrid>
                <a:gridCol w="1161601"/>
                <a:gridCol w="1452000"/>
                <a:gridCol w="842783"/>
                <a:gridCol w="1872208"/>
                <a:gridCol w="1368152"/>
                <a:gridCol w="1080120"/>
                <a:gridCol w="720080"/>
              </a:tblGrid>
              <a:tr h="174998">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77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2222133">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人材の育成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defTabSz="647700">
                        <a:spcBef>
                          <a:spcPct val="0"/>
                        </a:spcBef>
                        <a:tabLst>
                          <a:tab pos="8256588" algn="r"/>
                        </a:tabLst>
                        <a:defRPr/>
                      </a:pP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実務経験を通じた能力開発</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を中心に行うとともに、現場主義の人事配置等（人的マネジメント）に加え、行政課題の高度化、複雑化に対応するため、引き続き職員の専門的知識や経験を最大限</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活用した人事ローテーション、キャリアアップを行います。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適材適所の人事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や研修等を通じた能力開発により、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視野と専門領域を併せ持った職員を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・自律的なキャリア形成の支援策拡充（キャリアクリエイト制度の導入）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年度にキャリアクリエイト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制度を導入し、平成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定期人事異動から同制度による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人事配置を実施</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・キャリア形成の支援策実施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16</a:t>
            </a:r>
            <a:endParaRPr lang="ja-JP" altLang="en-US" dirty="0">
              <a:solidFill>
                <a:prstClr val="black"/>
              </a:solidFill>
            </a:endParaRPr>
          </a:p>
        </p:txBody>
      </p:sp>
      <p:cxnSp>
        <p:nvCxnSpPr>
          <p:cNvPr id="10" name="直線矢印コネクタ 9"/>
          <p:cNvCxnSpPr/>
          <p:nvPr/>
        </p:nvCxnSpPr>
        <p:spPr>
          <a:xfrm>
            <a:off x="5580112" y="2103537"/>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580112" y="2708920"/>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18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36528408"/>
              </p:ext>
            </p:extLst>
          </p:nvPr>
        </p:nvGraphicFramePr>
        <p:xfrm>
          <a:off x="331912" y="1340769"/>
          <a:ext cx="8344544" cy="5048384"/>
        </p:xfrm>
        <a:graphic>
          <a:graphicData uri="http://schemas.openxmlformats.org/drawingml/2006/table">
            <a:tbl>
              <a:tblPr firstRow="1" firstCol="1" bandRow="1" bandCol="1"/>
              <a:tblGrid>
                <a:gridCol w="1150324"/>
                <a:gridCol w="1437904"/>
                <a:gridCol w="834601"/>
                <a:gridCol w="1753363"/>
                <a:gridCol w="1296144"/>
                <a:gridCol w="1152128"/>
                <a:gridCol w="720080"/>
              </a:tblGrid>
              <a:tr h="194907">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49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1041947">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組織横断ネットワーク</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endParaRPr lang="en-US" altLang="ja-JP" sz="900" u="none"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u="none"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部局長マネジメントによる部局間交流、職種間交流（勉強会、プレゼンテーション機会等）を通じ、能力の研鑽と幅広い視点・視野からの企画力、判断力等を高めます。</a:t>
                      </a: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sz="900" u="none" kern="100" dirty="0">
                        <a:solidFill>
                          <a:srgbClr val="7030A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・部局長マネジメントによる部局間交流、勉強会やプレゼンテーションの機会などを通じ、能力の研鑽、幅広い視点・視野からの企画力等を養成</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47774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実効ある提案制度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r>
                        <a:rPr lang="ja-JP" altLang="en-US" sz="900" u="none"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職員提案による業務効率化の取組み等を組織的に共有し、業務へ反映する取組みとして、フォローアップや提案の実現を支援し、表彰等のインセンティブを導入することにより活性化を図ります。</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indent="-432000"/>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indent="-432000"/>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・職員提案の業務へ反映する取組みとして、フォローアップによる提案実現の支援、表彰等インセンティブを実施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おいて、期間を定めて集中的に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上で公表、共有することを通じ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て、それぞれの職場の業務に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・また、職員が直接知事へ提案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することができる「知事への職員</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提案」制度を創設</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そ</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の実現の可能性や課題に</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かか</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検証をサポート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endParaRPr kumimoji="1" lang="ja-JP" altLang="en-US" sz="900"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矢印コネクタ 13"/>
          <p:cNvCxnSpPr/>
          <p:nvPr/>
        </p:nvCxnSpPr>
        <p:spPr>
          <a:xfrm>
            <a:off x="5508103" y="2060848"/>
            <a:ext cx="2448273"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17</a:t>
            </a:r>
            <a:endParaRPr lang="ja-JP" altLang="en-US" dirty="0">
              <a:solidFill>
                <a:prstClr val="black"/>
              </a:solidFill>
            </a:endParaRPr>
          </a:p>
        </p:txBody>
      </p:sp>
      <p:sp>
        <p:nvSpPr>
          <p:cNvPr id="17" name="右矢印 16"/>
          <p:cNvSpPr/>
          <p:nvPr/>
        </p:nvSpPr>
        <p:spPr>
          <a:xfrm>
            <a:off x="5515321" y="3140968"/>
            <a:ext cx="2448273"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423356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13339636"/>
              </p:ext>
            </p:extLst>
          </p:nvPr>
        </p:nvGraphicFramePr>
        <p:xfrm>
          <a:off x="251520" y="1333186"/>
          <a:ext cx="8496944" cy="5423774"/>
        </p:xfrm>
        <a:graphic>
          <a:graphicData uri="http://schemas.openxmlformats.org/drawingml/2006/table">
            <a:tbl>
              <a:tblPr firstRow="1" firstCol="1" bandRow="1" bandCol="1"/>
              <a:tblGrid>
                <a:gridCol w="1154270"/>
                <a:gridCol w="1438018"/>
                <a:gridCol w="720080"/>
                <a:gridCol w="2952328"/>
                <a:gridCol w="936104"/>
                <a:gridCol w="864096"/>
                <a:gridCol w="43204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840098">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ナレッジマネジメントの検討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ポータルサイト（仮称</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マニュアル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の構築、運用など、知識・ノウハウの承継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ナレッジデータベース化（アーカイブ）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など庁内共有</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電子会議などのバーチャルＷＧ</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アドバイザー制度の導入（ＩＣＴ環境等により、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スを受ける仕組み）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全部局の対外的ネットワークの活用</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⇒・「しごとポータルサイト」の設置、運用（利用者アンケート、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デザインのリニューアル、検索機能の追加）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・全部局の対外的ネットワークの活用の取組みのひとつと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して、「企業・大学と締結している連携協定一覧」を整理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し、庁内共有</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・ナレッジデータベース化、電子会議、アドバイザー制度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など、効果的なナレッジマネジメントの手法について、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技術、経費・運用方法などを引き続き検討</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・職員提案の充実</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職員提案のフォローアップによる提案実現の支援、表彰等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インセンティブを実施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⇒・業務改善にかかる提案制度において、期間を定めて</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集中的に提案を募集し、表彰制度を導入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・応募のあった提案内容をＷＥＢ上で公表、共有すること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を通じて、それぞれの職場の業務に反映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・また、職員が直接知事へ提案することができる「知事へ</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の職員提案」制度を創設</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・提案のあった内容について、その実現の可能性や課題</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にかかる検証をサポート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18</a:t>
            </a:r>
            <a:endParaRPr lang="ja-JP" altLang="en-US" dirty="0">
              <a:solidFill>
                <a:prstClr val="black"/>
              </a:solidFill>
            </a:endParaRPr>
          </a:p>
        </p:txBody>
      </p:sp>
      <p:sp>
        <p:nvSpPr>
          <p:cNvPr id="6" name="大かっこ 5"/>
          <p:cNvSpPr/>
          <p:nvPr/>
        </p:nvSpPr>
        <p:spPr>
          <a:xfrm>
            <a:off x="3635896" y="1923347"/>
            <a:ext cx="2808312" cy="1001597"/>
          </a:xfrm>
          <a:prstGeom prst="bracketPair">
            <a:avLst>
              <a:gd name="adj" fmla="val 645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6" name="直線矢印コネクタ 15"/>
          <p:cNvCxnSpPr/>
          <p:nvPr/>
        </p:nvCxnSpPr>
        <p:spPr>
          <a:xfrm>
            <a:off x="6516216" y="2002784"/>
            <a:ext cx="93610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右矢印 16"/>
          <p:cNvSpPr/>
          <p:nvPr/>
        </p:nvSpPr>
        <p:spPr>
          <a:xfrm>
            <a:off x="7452320" y="1883980"/>
            <a:ext cx="864096"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9" name="右矢印 18"/>
          <p:cNvSpPr/>
          <p:nvPr/>
        </p:nvSpPr>
        <p:spPr>
          <a:xfrm>
            <a:off x="6516216" y="4702993"/>
            <a:ext cx="18002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1168089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15314668"/>
              </p:ext>
            </p:extLst>
          </p:nvPr>
        </p:nvGraphicFramePr>
        <p:xfrm>
          <a:off x="251520" y="1330268"/>
          <a:ext cx="8424936" cy="3034836"/>
        </p:xfrm>
        <a:graphic>
          <a:graphicData uri="http://schemas.openxmlformats.org/drawingml/2006/table">
            <a:tbl>
              <a:tblPr firstRow="1" firstCol="1" bandRow="1" bandCol="1"/>
              <a:tblGrid>
                <a:gridCol w="1080120"/>
                <a:gridCol w="1728192"/>
                <a:gridCol w="792088"/>
                <a:gridCol w="2016224"/>
                <a:gridCol w="1080120"/>
                <a:gridCol w="1080120"/>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36847">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オープンデータの提供</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P66</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府が保有するデータを二次的利用が可能な形で公開します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その取組みとして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利用者にわかりやすく提供するため、各部局の有するデータを整理して掲載するポータルサイトを開設し、府民が幅広く利用できるように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した。今後、国などの広域における取組みへの参画とともに、データの充実等を図っていきます。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・オープンデータポータルサイトの運用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⇒・ポータルサイトに掲載されたデータに</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ついて、随時更新を実施</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・国その他の広域における取組みに参画しながら</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の改訂・拡充</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⇒・同サイトについてデータ量の充実、</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利用可能性の向上を図るべく検討</a:t>
                      </a:r>
                      <a:endParaRPr lang="ja-JP"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112">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国における議論の方向を注視しつつ、データ収集やリンケージ等活用に必要な仕組みや費用対効果</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されたデータの活用可能性など、府として取り組むべき方向について検討を進めていきます。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戦略事業室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・ビッグデータの活用事例について、費用対効果も含め</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⇒・ビッグデータの活用可能性について</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費用対効果、個人情報保護にも留意</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しつつ研究</a:t>
                      </a:r>
                      <a:endParaRPr lang="ja-JP"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868144" y="2564904"/>
            <a:ext cx="21602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15" name="直線矢印コネクタ 14"/>
          <p:cNvCxnSpPr/>
          <p:nvPr/>
        </p:nvCxnSpPr>
        <p:spPr>
          <a:xfrm>
            <a:off x="5868143" y="3501008"/>
            <a:ext cx="2160241"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9" name="右矢印 18"/>
          <p:cNvSpPr/>
          <p:nvPr/>
        </p:nvSpPr>
        <p:spPr>
          <a:xfrm>
            <a:off x="5868144" y="1760687"/>
            <a:ext cx="21602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19</a:t>
            </a:r>
            <a:endParaRPr lang="ja-JP" altLang="en-US" dirty="0">
              <a:solidFill>
                <a:prstClr val="black"/>
              </a:solidFill>
            </a:endParaRPr>
          </a:p>
        </p:txBody>
      </p:sp>
    </p:spTree>
    <p:extLst>
      <p:ext uri="{BB962C8B-B14F-4D97-AF65-F5344CB8AC3E}">
        <p14:creationId xmlns:p14="http://schemas.microsoft.com/office/powerpoint/2010/main" val="1641723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0305942"/>
              </p:ext>
            </p:extLst>
          </p:nvPr>
        </p:nvGraphicFramePr>
        <p:xfrm>
          <a:off x="251520" y="1330268"/>
          <a:ext cx="8424936" cy="5051060"/>
        </p:xfrm>
        <a:graphic>
          <a:graphicData uri="http://schemas.openxmlformats.org/drawingml/2006/table">
            <a:tbl>
              <a:tblPr firstRow="1" firstCol="1" bandRow="1" bandCol="1"/>
              <a:tblGrid>
                <a:gridCol w="1080120"/>
                <a:gridCol w="1728192"/>
                <a:gridCol w="792088"/>
                <a:gridCol w="2088232"/>
                <a:gridCol w="1008112"/>
                <a:gridCol w="1080120"/>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61183">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平成</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年からのマイナンバー制度導入に向け必要なシステム基盤の整備を行うとともに、社会保障・税・災害</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対策</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分野でのマイナンバーの活用について、省令等や国の制度設計を踏まえて検討します。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改革課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について、国の制度設計を踏まえて検討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⇒・高等学校等への就学に要する経費</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の支弁に関する事務など、独自利用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を行う事務を規定したマイナンバー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利活用条例を平成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年１月に施行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制度に対応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庁内システム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の整備</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・情報連携の調整</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・府庁内での管理番号と個人番号を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紐付ける大阪府団体内統合宛名シ</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ステ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ムを構築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・マイナンバー制度導入に向けて、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個人番号利用事務を専用ネットワー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内で行う等のセキュリティ対策を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・特定個人情報（マイナンバーを含む</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個人情報）の適正な取扱いのための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規定整備</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の利用開始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・検討結果を踏まえた取組みの</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マイナンバーを活用した情報連携を</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開始</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月）</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7" name="直線矢印コネクタ 16"/>
          <p:cNvCxnSpPr/>
          <p:nvPr/>
        </p:nvCxnSpPr>
        <p:spPr>
          <a:xfrm>
            <a:off x="5940151" y="3212976"/>
            <a:ext cx="148024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3" name="右矢印 22"/>
          <p:cNvSpPr/>
          <p:nvPr/>
        </p:nvSpPr>
        <p:spPr>
          <a:xfrm>
            <a:off x="7454826" y="6010014"/>
            <a:ext cx="515985"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右矢印 17"/>
          <p:cNvSpPr/>
          <p:nvPr/>
        </p:nvSpPr>
        <p:spPr>
          <a:xfrm>
            <a:off x="5940150" y="5229200"/>
            <a:ext cx="2016225"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20" name="直線矢印コネクタ 19"/>
          <p:cNvCxnSpPr/>
          <p:nvPr/>
        </p:nvCxnSpPr>
        <p:spPr>
          <a:xfrm>
            <a:off x="5940151" y="1844824"/>
            <a:ext cx="208823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spTree>
    <p:extLst>
      <p:ext uri="{BB962C8B-B14F-4D97-AF65-F5344CB8AC3E}">
        <p14:creationId xmlns:p14="http://schemas.microsoft.com/office/powerpoint/2010/main" val="777638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77097030"/>
              </p:ext>
            </p:extLst>
          </p:nvPr>
        </p:nvGraphicFramePr>
        <p:xfrm>
          <a:off x="251520" y="1340768"/>
          <a:ext cx="8352928" cy="3392644"/>
        </p:xfrm>
        <a:graphic>
          <a:graphicData uri="http://schemas.openxmlformats.org/drawingml/2006/table">
            <a:tbl>
              <a:tblPr firstRow="1" firstCol="1" bandRow="1" bandCol="1"/>
              <a:tblGrid>
                <a:gridCol w="1152128"/>
                <a:gridCol w="1440160"/>
                <a:gridCol w="720080"/>
                <a:gridCol w="2160240"/>
                <a:gridCol w="1152128"/>
                <a:gridCol w="1152128"/>
                <a:gridCol w="576064"/>
              </a:tblGrid>
              <a:tr h="21602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6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87210">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【リモートアクセス機能の活用】</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モバイル端末と共にリモートアクセス機能の利用ルール等を整理し、利用拡大を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⇒・モバイル端末の使いやすさ向上のため、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設定変更を実施（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42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【無線ＬＡＮの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・耐震工事に合せて大手前庁舎の整備を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⇒・平成２７年度整備箇所について、当初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計画どおり実施済み</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庁舎については、</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整備を検討</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し、可能なものから順次導入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⇒・出先機関のネットワーク再構築時の検討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材料とするため、導入するとした場合に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必要となる概算費用を算出（</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19" name="直線矢印コネクタ 18"/>
          <p:cNvCxnSpPr/>
          <p:nvPr/>
        </p:nvCxnSpPr>
        <p:spPr>
          <a:xfrm>
            <a:off x="5724128" y="206084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5724128" y="2996952"/>
            <a:ext cx="93610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5724128" y="3861048"/>
            <a:ext cx="2304256"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21</a:t>
            </a:r>
            <a:endParaRPr lang="ja-JP" altLang="en-US" dirty="0">
              <a:solidFill>
                <a:prstClr val="black"/>
              </a:solidFill>
            </a:endParaRPr>
          </a:p>
        </p:txBody>
      </p:sp>
    </p:spTree>
    <p:extLst>
      <p:ext uri="{BB962C8B-B14F-4D97-AF65-F5344CB8AC3E}">
        <p14:creationId xmlns:p14="http://schemas.microsoft.com/office/powerpoint/2010/main" val="2972346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93515222"/>
              </p:ext>
            </p:extLst>
          </p:nvPr>
        </p:nvGraphicFramePr>
        <p:xfrm>
          <a:off x="251520" y="1340768"/>
          <a:ext cx="8505044" cy="5112568"/>
        </p:xfrm>
        <a:graphic>
          <a:graphicData uri="http://schemas.openxmlformats.org/drawingml/2006/table">
            <a:tbl>
              <a:tblPr firstRow="1" firstCol="1" bandRow="1" bandCol="1"/>
              <a:tblGrid>
                <a:gridCol w="1173110"/>
                <a:gridCol w="1466387"/>
                <a:gridCol w="733193"/>
                <a:gridCol w="2171926"/>
                <a:gridCol w="1296144"/>
                <a:gridCol w="1080120"/>
                <a:gridCol w="584164"/>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264162">
                <a:tc rowSpan="3">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【タブレット端末】</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が見込める業務について先行して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⇒・効果検証を開始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庁内コミュニケーションツールの利用検討】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コミュニケーションツール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（インスタントメッセージ、ビデオ通話等）</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の利用手法等</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し、利用を促進</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⇒・利用を促進するため、活用サイトを開設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62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システムマネジメント・人材育成】</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が有する情報システムのライフサイクル（企画、予算、調達、開発・構築、運用・保守等）に応じた助言・相談を行うことにより、最新の技術動向等に配慮しつつシステムの最適化に努める。併せて、助言・相談を通じて各部局のシステム担当職員にノウハウを伝えるなど、</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OJT</a:t>
                      </a:r>
                      <a:r>
                        <a:rPr lang="ja-JP" altLang="en-US" sz="9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研修による人材育成を図る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C</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Ｔのより適切な利用をめざし、現状システムの把握、予算や発注の最適化に努める取り組みを推進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・人材育成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を設置（平成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月予定）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21" name="直線矢印コネクタ 20"/>
          <p:cNvCxnSpPr/>
          <p:nvPr/>
        </p:nvCxnSpPr>
        <p:spPr>
          <a:xfrm>
            <a:off x="5804236" y="3284984"/>
            <a:ext cx="23681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a:off x="5804236" y="1916982"/>
            <a:ext cx="17921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22</a:t>
            </a:r>
            <a:endParaRPr lang="ja-JP" altLang="en-US" dirty="0">
              <a:solidFill>
                <a:prstClr val="black"/>
              </a:solidFill>
            </a:endParaRPr>
          </a:p>
        </p:txBody>
      </p:sp>
      <p:cxnSp>
        <p:nvCxnSpPr>
          <p:cNvPr id="20" name="直線矢印コネクタ 19"/>
          <p:cNvCxnSpPr/>
          <p:nvPr/>
        </p:nvCxnSpPr>
        <p:spPr>
          <a:xfrm>
            <a:off x="5804236" y="4869160"/>
            <a:ext cx="23681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3" name="大かっこ 12"/>
          <p:cNvSpPr/>
          <p:nvPr/>
        </p:nvSpPr>
        <p:spPr>
          <a:xfrm>
            <a:off x="3707904" y="2403376"/>
            <a:ext cx="1944216" cy="504056"/>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14</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所属</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15</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台で試行開始（</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8</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・導入</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所属に対する効果検証を</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実施（</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月、平成</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月予定）</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4" name="大かっこ 13"/>
          <p:cNvSpPr/>
          <p:nvPr/>
        </p:nvSpPr>
        <p:spPr>
          <a:xfrm>
            <a:off x="3736851" y="3952478"/>
            <a:ext cx="1944216" cy="432048"/>
          </a:xfrm>
          <a:prstGeom prst="bracketPair">
            <a:avLst>
              <a:gd name="adj" fmla="val 13881"/>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利用方法、活用事例の紹介、ＦＡＱ</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などを掲載</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7" name="右矢印 16"/>
          <p:cNvSpPr/>
          <p:nvPr/>
        </p:nvSpPr>
        <p:spPr>
          <a:xfrm>
            <a:off x="7596336" y="1802682"/>
            <a:ext cx="576064"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996329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90994997"/>
              </p:ext>
            </p:extLst>
          </p:nvPr>
        </p:nvGraphicFramePr>
        <p:xfrm>
          <a:off x="251520" y="1385692"/>
          <a:ext cx="8352928" cy="5067644"/>
        </p:xfrm>
        <a:graphic>
          <a:graphicData uri="http://schemas.openxmlformats.org/drawingml/2006/table">
            <a:tbl>
              <a:tblPr firstRow="1" firstCol="1" bandRow="1" bandCol="1"/>
              <a:tblGrid>
                <a:gridCol w="1081596"/>
                <a:gridCol w="1510692"/>
                <a:gridCol w="792088"/>
                <a:gridCol w="2160240"/>
                <a:gridCol w="1080120"/>
                <a:gridCol w="1080120"/>
                <a:gridCol w="648072"/>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0174">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府政広報の推進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lgn="just">
                        <a:lnSpc>
                          <a:spcPct val="100000"/>
                        </a:lnSpc>
                        <a:spcAft>
                          <a:spcPts val="0"/>
                        </a:spcAft>
                      </a:pPr>
                      <a:r>
                        <a:rPr kumimoji="1" lang="ja-JP" altLang="ja-JP" sz="9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戦略広報」の一環として、</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府民のみなさん</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親しみ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やすさと</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、参加意欲を高めるための有効な広報ツールとして、キャラクターを活用します。</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そのため、</a:t>
                      </a:r>
                      <a:r>
                        <a:rPr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府としての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メインキャラクター（もずやん）の設定や効果的な活用方策を盛り込んだ「大阪府キャラクター広報方針」</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90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戦略的な広報を行います。</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・「大阪府キャラクター広報方針」に基づき、府の主要な広報媒体・イベント・施策において、メインキャラクター「もずやん」</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・ツイッターフォロワー数：約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「もずやん」を軸とした民間企業等との連携に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広報を展開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仕組みを検討、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⇒・エースコック株式会社の「産経新聞</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大阪ラーメン」のパッケージに使用。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なお、エースコックは、府政広報に協</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力する「もずとも」第</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号として登録。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もず</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とも登録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者</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・（一社）大阪府専修学校各種学校連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合会の協力を得て、無償で「もずやん」</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の衣装を作成してもらう「おしゃれも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・りそな銀行キャラクター「りそにゃ」と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大阪「超」盛り上げ共同声明</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を締結</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し、包括連携協定を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・米国総領事からの指名で、米国独立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記念日イベントに特別ゲストとして招聘。</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国際的友好関係の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に貢献。</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・「もずやん」を軸とした広報展開</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796136" y="1844824"/>
            <a:ext cx="2106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5" name="右矢印 14"/>
          <p:cNvSpPr/>
          <p:nvPr/>
        </p:nvSpPr>
        <p:spPr>
          <a:xfrm>
            <a:off x="5796136" y="2996952"/>
            <a:ext cx="2106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23</a:t>
            </a:r>
            <a:endParaRPr lang="ja-JP" altLang="en-US" dirty="0">
              <a:solidFill>
                <a:prstClr val="black"/>
              </a:solidFill>
            </a:endParaRPr>
          </a:p>
        </p:txBody>
      </p:sp>
    </p:spTree>
    <p:extLst>
      <p:ext uri="{BB962C8B-B14F-4D97-AF65-F5344CB8AC3E}">
        <p14:creationId xmlns:p14="http://schemas.microsoft.com/office/powerpoint/2010/main" val="1839862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95899689"/>
              </p:ext>
            </p:extLst>
          </p:nvPr>
        </p:nvGraphicFramePr>
        <p:xfrm>
          <a:off x="287524" y="1257727"/>
          <a:ext cx="8568952" cy="5555649"/>
        </p:xfrm>
        <a:graphic>
          <a:graphicData uri="http://schemas.openxmlformats.org/drawingml/2006/table">
            <a:tbl>
              <a:tblPr firstRow="1" firstCol="1" bandRow="1" bandCol="1"/>
              <a:tblGrid>
                <a:gridCol w="1081596"/>
                <a:gridCol w="1510692"/>
                <a:gridCol w="720080"/>
                <a:gridCol w="2232248"/>
                <a:gridCol w="1152128"/>
                <a:gridCol w="1224136"/>
                <a:gridCol w="648072"/>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250014">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ネットワークサービスの充実</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　既存</a:t>
                      </a:r>
                      <a:r>
                        <a:rPr lang="en-US" sz="900" u="none" kern="100" dirty="0">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サイトのリニューアル及び民間事業者のサービスの活用などにより、府民のみなさんが</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スマート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フォンやタブレット端末</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介して府政情報を取得し、府政へ参加できるように、ネットワークサービスの充実</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改善について検討</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準備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関連の技術調査</a:t>
                      </a: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府県等の先進</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事例調査</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⇒・セキュリティ対策及び検査、並びにアクセシビリティ対応を実施。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サイト公開に係る機能などについて調査を実施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・他府県等の、スマートフォンサイトの導入、スマートフォン向けアプリの導入及び、リニューアルの考え方などの情報収集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民間事業者サービスの動向</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調査</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検討結果を踏まえ、可能なものは実施</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サイトのクラウド化による外部サービスの利用について検討。費用、機能の面から、府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サイトについては現行の構成のとおり、自前の機器類で構成する方針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SNS</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関連では、現行の</a:t>
                      </a:r>
                      <a:r>
                        <a:rPr kumimoji="1" lang="en-US" altLang="ja-JP"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facebook</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ブログを引き続き活用</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Web</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サイトのリニューアル</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165">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電子申請手続の拡充</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申請実績等を考慮しながら、申請手続について、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様式</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手続</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簡素化</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申請できる手続を増やすことにより、</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サービスの向上を図ります。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化</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の調査を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申請実績等を考慮しながら、可能なものを</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⇒・「産業廃棄物処理業の変更届（車両に限る）」を都道府県初で受付開始。その他、添付資料や電子収納の必要な申込みなどの電子化を新たに実施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・教員チャレンジテストの申込では、手続き方法の簡素化の観点から申込み手順の見直しを実施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&lt;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参考：申込者数</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&gt;</a:t>
                      </a: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Ｈ</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 4,292</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Ｈ</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 5,764</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直線矢印コネクタ 18"/>
          <p:cNvCxnSpPr/>
          <p:nvPr/>
        </p:nvCxnSpPr>
        <p:spPr>
          <a:xfrm flipV="1">
            <a:off x="5827756" y="1821444"/>
            <a:ext cx="1140190" cy="5358"/>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31" name="右矢印 30"/>
          <p:cNvSpPr/>
          <p:nvPr/>
        </p:nvSpPr>
        <p:spPr>
          <a:xfrm>
            <a:off x="7718498" y="1723033"/>
            <a:ext cx="43204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24</a:t>
            </a:r>
            <a:endParaRPr lang="ja-JP" altLang="en-US" dirty="0">
              <a:solidFill>
                <a:prstClr val="black"/>
              </a:solidFill>
            </a:endParaRPr>
          </a:p>
        </p:txBody>
      </p:sp>
      <p:cxnSp>
        <p:nvCxnSpPr>
          <p:cNvPr id="21" name="直線矢印コネクタ 20"/>
          <p:cNvCxnSpPr/>
          <p:nvPr/>
        </p:nvCxnSpPr>
        <p:spPr>
          <a:xfrm>
            <a:off x="5840877" y="5085184"/>
            <a:ext cx="233049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 name="大かっこ 2"/>
          <p:cNvSpPr/>
          <p:nvPr/>
        </p:nvSpPr>
        <p:spPr>
          <a:xfrm>
            <a:off x="3687130" y="1821444"/>
            <a:ext cx="1409700" cy="2880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cxnSp>
        <p:nvCxnSpPr>
          <p:cNvPr id="26" name="直線矢印コネクタ 25"/>
          <p:cNvCxnSpPr/>
          <p:nvPr/>
        </p:nvCxnSpPr>
        <p:spPr>
          <a:xfrm>
            <a:off x="6995150" y="1827225"/>
            <a:ext cx="687208" cy="382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5827756" y="3573016"/>
            <a:ext cx="234362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5109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88540940"/>
              </p:ext>
            </p:extLst>
          </p:nvPr>
        </p:nvGraphicFramePr>
        <p:xfrm>
          <a:off x="251521" y="1412776"/>
          <a:ext cx="8424935" cy="3103442"/>
        </p:xfrm>
        <a:graphic>
          <a:graphicData uri="http://schemas.openxmlformats.org/drawingml/2006/table">
            <a:tbl>
              <a:tblPr firstRow="1" firstCol="1" bandRow="1" bandCol="1"/>
              <a:tblGrid>
                <a:gridCol w="1080119"/>
                <a:gridCol w="1512168"/>
                <a:gridCol w="864096"/>
                <a:gridCol w="2016224"/>
                <a:gridCol w="1080120"/>
                <a:gridCol w="1080120"/>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29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3610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減債基金積立不足額の計画的</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年以内の解消を目指します。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減債基金への計画的な積立</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rgbClr val="00B05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積立額：２８０億円）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⇒・決算剰余金の１／２の積立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当初予算で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億円を積立</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36</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年まで</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年以内）に積立不足額の解消</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府債の適切な</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将来世代に負担を先送りしないため、必要性を厳格に精査し、府債の適切な管理を行います。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・府債発行の厳格な精査</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・府債の適切な管理</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財政運営基本条例に掲げる基本理念を踏まえ、将来世代に負担を先送りしないよう、健全で規律ある財政運営を行います。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財務部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・財政運営基本条例に基づく財政運営（財政規律の確保、計画性の確保、透明性の確保）</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715728" y="1988840"/>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15728" y="3140968"/>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25</a:t>
            </a:r>
            <a:endParaRPr lang="ja-JP" altLang="en-US" dirty="0">
              <a:solidFill>
                <a:prstClr val="black"/>
              </a:solidFill>
            </a:endParaRPr>
          </a:p>
        </p:txBody>
      </p:sp>
      <p:cxnSp>
        <p:nvCxnSpPr>
          <p:cNvPr id="13" name="直線矢印コネクタ 12"/>
          <p:cNvCxnSpPr/>
          <p:nvPr/>
        </p:nvCxnSpPr>
        <p:spPr>
          <a:xfrm>
            <a:off x="5715728" y="3933056"/>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1006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Rectangle 3"/>
          <p:cNvSpPr txBox="1">
            <a:spLocks noChangeArrowheads="1"/>
          </p:cNvSpPr>
          <p:nvPr/>
        </p:nvSpPr>
        <p:spPr>
          <a:xfrm>
            <a:off x="402582" y="836712"/>
            <a:ext cx="4817490" cy="5106526"/>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　</a:t>
            </a: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事業重点化（組み換え）の推進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成果重視による事業選択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ストックの活用</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 総合力の発揮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行政間連携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民間連携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庁内連携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組織活力の向上</a:t>
            </a:r>
          </a:p>
          <a:p>
            <a:pPr marL="0" indent="0" defTabSz="647700">
              <a:lnSpc>
                <a:spcPts val="1600"/>
              </a:lnSpc>
              <a:spcBef>
                <a:spcPct val="0"/>
              </a:spcBef>
              <a:buFont typeface="Arial" panose="020B0604020202020204" pitchFamily="34" charset="0"/>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自律的な改革を支える体制の構築</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835696" y="836712"/>
            <a:ext cx="6503929" cy="5001377"/>
          </a:xfrm>
          <a:prstGeom prst="rect">
            <a:avLst/>
          </a:prstGeom>
          <a:noFill/>
        </p:spPr>
        <p:txBody>
          <a:bodyPr wrap="square" lIns="0" rIns="0" rtlCol="0" anchor="t" anchorCtr="0">
            <a:noAutofit/>
          </a:bodyPr>
          <a:lstStyle/>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p>
          <a:p>
            <a:pPr lvl="0"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6074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65162109"/>
              </p:ext>
            </p:extLst>
          </p:nvPr>
        </p:nvGraphicFramePr>
        <p:xfrm>
          <a:off x="251520" y="1340768"/>
          <a:ext cx="8352928" cy="2783996"/>
        </p:xfrm>
        <a:graphic>
          <a:graphicData uri="http://schemas.openxmlformats.org/drawingml/2006/table">
            <a:tbl>
              <a:tblPr firstRow="1" firstCol="1" bandRow="1" bandCol="1"/>
              <a:tblGrid>
                <a:gridCol w="1107457"/>
                <a:gridCol w="1484831"/>
                <a:gridCol w="720080"/>
                <a:gridCol w="2016224"/>
                <a:gridCol w="1296144"/>
                <a:gridCol w="1080120"/>
                <a:gridCol w="648072"/>
              </a:tblGrid>
              <a:tr h="224479">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74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724802">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民間協働や資産活用など、「稼ぐ視点」も踏まえた歳入確保策を展開していきます。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クラウドファンディングなど、新たな歳入確保策の検討、導入 </a:t>
                      </a: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vMerge="1">
                  <a:txBody>
                    <a:bodyPr/>
                    <a:lstStyle/>
                    <a:p>
                      <a:endParaRPr kumimoji="1" lang="ja-JP" altLang="en-US"/>
                    </a:p>
                  </a:txBody>
                  <a:tcPr/>
                </a:tc>
                <a:tc>
                  <a:txBody>
                    <a:bodyPr/>
                    <a:lstStyle/>
                    <a:p>
                      <a:pPr marL="0" marR="0" indent="13335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使用料・手数料について、適正な受益者負担の観点から</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、料金水準の妥当性について検討を行います。</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フルコスト計算による原価を基本に、料金水準の妥当性について、点検を実施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（日本万国博覧会記念公園、男女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共同参画・青少年Ｃ）の使用料を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月議会で手数料を改定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予定（設定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・点検の内容、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情勢の変化等を踏まえ、適宜、改訂</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cxnSp>
        <p:nvCxnSpPr>
          <p:cNvPr id="15" name="直線矢印コネクタ 14"/>
          <p:cNvCxnSpPr/>
          <p:nvPr/>
        </p:nvCxnSpPr>
        <p:spPr>
          <a:xfrm>
            <a:off x="5567363" y="1988840"/>
            <a:ext cx="238901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5609741" y="2137776"/>
            <a:ext cx="230425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26</a:t>
            </a:r>
            <a:endParaRPr lang="ja-JP" altLang="en-US" dirty="0">
              <a:solidFill>
                <a:prstClr val="black"/>
              </a:solidFill>
            </a:endParaRPr>
          </a:p>
        </p:txBody>
      </p:sp>
      <p:cxnSp>
        <p:nvCxnSpPr>
          <p:cNvPr id="19" name="直線矢印コネクタ 18"/>
          <p:cNvCxnSpPr/>
          <p:nvPr/>
        </p:nvCxnSpPr>
        <p:spPr>
          <a:xfrm>
            <a:off x="6905885" y="2852936"/>
            <a:ext cx="10504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62570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29717693"/>
              </p:ext>
            </p:extLst>
          </p:nvPr>
        </p:nvGraphicFramePr>
        <p:xfrm>
          <a:off x="251520" y="1225182"/>
          <a:ext cx="8640960" cy="5156146"/>
        </p:xfrm>
        <a:graphic>
          <a:graphicData uri="http://schemas.openxmlformats.org/drawingml/2006/table">
            <a:tbl>
              <a:tblPr firstRow="1" firstCol="1" bandRow="1" bandCol="1"/>
              <a:tblGrid>
                <a:gridCol w="1145645"/>
                <a:gridCol w="1536032"/>
                <a:gridCol w="744910"/>
                <a:gridCol w="2085749"/>
                <a:gridCol w="1340839"/>
                <a:gridCol w="1117366"/>
                <a:gridCol w="670419"/>
              </a:tblGrid>
              <a:tr h="260188">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3185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6179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みどり推進室</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都市魅力創造局</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を行う場合、「受益と負担」や「税収の使途」を踏まえ、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森林環境税の導入</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b="1"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en-US" sz="900" b="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森林の有する公益的機能を維持する環境整備のため「森林環境税」を導入（</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H27.9</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議会）</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期間：</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H28</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月から４年間</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宿泊税の導入（予定）</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観光客の受入れ環境整備をはじめとする大阪の観光振興の取組みを推進するため宿泊税を導入予定（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月議会予定）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法人二税（法人事業税・法人府民税）</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の超過課税</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・道路網などの都市基盤整備や防災対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策の充実といった大都市圏特有の緊急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かつ膨大な財政需要に対処するため、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法人府民税法人税割及び法人事業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税の超過課税を実施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・大阪産業の再生に向けた緊急かつ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重大な課題に対処するため、法人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府民税均等割の超過課税を実施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延長予定（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月議会予定）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5768232" y="2060848"/>
            <a:ext cx="238901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27</a:t>
            </a:r>
            <a:endParaRPr lang="ja-JP" altLang="en-US" dirty="0">
              <a:solidFill>
                <a:prstClr val="black"/>
              </a:solidFill>
            </a:endParaRPr>
          </a:p>
        </p:txBody>
      </p:sp>
      <p:cxnSp>
        <p:nvCxnSpPr>
          <p:cNvPr id="19" name="直線矢印コネクタ 18"/>
          <p:cNvCxnSpPr/>
          <p:nvPr/>
        </p:nvCxnSpPr>
        <p:spPr>
          <a:xfrm>
            <a:off x="5766906" y="2564904"/>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行財政改革推進プラン（案）改革工程表の取組み状況</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p:cNvCxnSpPr/>
          <p:nvPr/>
        </p:nvCxnSpPr>
        <p:spPr>
          <a:xfrm>
            <a:off x="5768232" y="3356992"/>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66905" y="4077072"/>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3158528610"/>
              </p:ext>
            </p:extLst>
          </p:nvPr>
        </p:nvGraphicFramePr>
        <p:xfrm>
          <a:off x="5876244" y="5013176"/>
          <a:ext cx="2880320" cy="1203960"/>
        </p:xfrm>
        <a:graphic>
          <a:graphicData uri="http://schemas.openxmlformats.org/drawingml/2006/table">
            <a:tbl>
              <a:tblPr firstRow="1" bandRow="1">
                <a:tableStyleId>{5C22544A-7EE6-4342-B048-85BDC9FD1C3A}</a:tableStyleId>
              </a:tblPr>
              <a:tblGrid>
                <a:gridCol w="783539"/>
                <a:gridCol w="656621"/>
                <a:gridCol w="688772"/>
                <a:gridCol w="751388"/>
              </a:tblGrid>
              <a:tr h="291678">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種別</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見込み</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見込み</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189591">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189591">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宿泊税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２億円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291678">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法人二税の超過課税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３５６億円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３６５億円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３２１億円</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r>
              <a:tr h="189591">
                <a:tc>
                  <a:txBody>
                    <a:bodyPr/>
                    <a:lstStyle/>
                    <a:p>
                      <a:pPr algn="ctr"/>
                      <a:r>
                        <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   合   計   </a:t>
                      </a:r>
                      <a:r>
                        <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３５６億円</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３７８億円</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３４３億円</a:t>
                      </a:r>
                      <a:endPar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r>
            </a:tbl>
          </a:graphicData>
        </a:graphic>
      </p:graphicFrame>
      <p:sp>
        <p:nvSpPr>
          <p:cNvPr id="4" name="正方形/長方形 3"/>
          <p:cNvSpPr/>
          <p:nvPr/>
        </p:nvSpPr>
        <p:spPr>
          <a:xfrm>
            <a:off x="5768232" y="4701802"/>
            <a:ext cx="266429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　</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940151" y="2137776"/>
            <a:ext cx="197384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77327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1929183"/>
              </p:ext>
            </p:extLst>
          </p:nvPr>
        </p:nvGraphicFramePr>
        <p:xfrm>
          <a:off x="251520" y="1340768"/>
          <a:ext cx="8640960" cy="2950429"/>
        </p:xfrm>
        <a:graphic>
          <a:graphicData uri="http://schemas.openxmlformats.org/drawingml/2006/table">
            <a:tbl>
              <a:tblPr firstRow="1" firstCol="1" bandRow="1" bandCol="1"/>
              <a:tblGrid>
                <a:gridCol w="1107457"/>
                <a:gridCol w="1484831"/>
                <a:gridCol w="792088"/>
                <a:gridCol w="1872208"/>
                <a:gridCol w="1152128"/>
                <a:gridCol w="1152128"/>
                <a:gridCol w="1080120"/>
              </a:tblGrid>
              <a:tr h="14401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09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52217">
                <a:tc>
                  <a:txBody>
                    <a:bodyPr/>
                    <a:lstStyle/>
                    <a:p>
                      <a:pPr algn="just">
                        <a:lnSpc>
                          <a:spcPct val="100000"/>
                        </a:lnSpc>
                        <a:spcAft>
                          <a:spcPts val="0"/>
                        </a:spcAft>
                      </a:pPr>
                      <a:r>
                        <a:rPr lang="ja-JP" sz="900" dirty="0">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財政調整基金の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財政運営基本条例に基づく目標額（平成</a:t>
                      </a:r>
                      <a:r>
                        <a:rPr 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6</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年度</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末までに</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1,450</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億円）の達成に向け、着実に財政調整基金を確保します。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alt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毎年度、決算剰余金</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の計画的な</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積立</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年度決算剰余金のうち、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・財政調整基金積立目標額の再積算</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積立目標額は</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年ごとに再積算</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積立目標額の達成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30" name="直線矢印コネクタ 29"/>
          <p:cNvCxnSpPr/>
          <p:nvPr/>
        </p:nvCxnSpPr>
        <p:spPr>
          <a:xfrm>
            <a:off x="5508104" y="1916832"/>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28</a:t>
            </a:r>
            <a:endParaRPr lang="ja-JP" altLang="en-US" dirty="0">
              <a:solidFill>
                <a:prstClr val="black"/>
              </a:solidFill>
            </a:endParaRPr>
          </a:p>
        </p:txBody>
      </p:sp>
    </p:spTree>
    <p:extLst>
      <p:ext uri="{BB962C8B-B14F-4D97-AF65-F5344CB8AC3E}">
        <p14:creationId xmlns:p14="http://schemas.microsoft.com/office/powerpoint/2010/main" val="4288288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74460"/>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69417191"/>
              </p:ext>
            </p:extLst>
          </p:nvPr>
        </p:nvGraphicFramePr>
        <p:xfrm>
          <a:off x="331911" y="1207219"/>
          <a:ext cx="8560568" cy="5130457"/>
        </p:xfrm>
        <a:graphic>
          <a:graphicData uri="http://schemas.openxmlformats.org/drawingml/2006/table">
            <a:tbl>
              <a:tblPr firstRow="1" bandRow="1">
                <a:tableStyleId>{5C22544A-7EE6-4342-B048-85BDC9FD1C3A}</a:tableStyleId>
              </a:tblPr>
              <a:tblGrid>
                <a:gridCol w="423665"/>
                <a:gridCol w="1656184"/>
                <a:gridCol w="1080120"/>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１０１．３億円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９８．</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・現中期計画における取組状況を踏まえ、次期計画期間中においても更なる効率的な運営や自主財源の確保に取り組む。</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なお、次期計画期間中の運営費交付金については、統合など大学の今後のあり方を踏まえて、改めて検討する。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○更なる効率的な運営や自主財源の確保に向けて、外部資金や寄付金の獲得体制の強化、利用料金の見直し等に取り組んでいる。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○統合に向けた法人の中期目標の一部変更について、９月議会で可決されたことを踏まえ、次期計画期間中の運営費交付金についても、具体的な検討を行う。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大阪府立病院機構運営費負担金</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９８．０億円</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９８．１億円</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７７．３億円</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年度は、基礎年金拠出金等公的負担金を分離して予算化</a:t>
                      </a:r>
                      <a:endPar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　</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・元利償還金の増加が見込まれる中にあっても、経営改善の効果、政策医療・保健衛生行政経費における内容のさらなる精査を行い、段階的に負担金（運営費部分）の縮減を図る。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年度の運営費負担金を算出するにあたり、直近の決算データに置き換えて原価計算を実施するとともに、政策医療とそれ以外の医療を区分する判定基準及び保健衛生行政経費を精査し、運営費部分の縮減を</a:t>
                      </a:r>
                      <a:r>
                        <a:rPr kumimoji="1" lang="ja-JP" altLang="en-US" sz="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行った。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大阪府立環境農林水産総合研究所運営費交付金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zh-TW"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１９．５億円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１８．５億円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環境農林水産総務課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・独立行政法人化による効果である研究所の自律的、弾力的な業務運営を進め、外部の研究資金のさらなる獲得や研究事業の収益化等、法人の自己収入の確保を図る。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そのうえで、次期中期計画策定時に運営費交付金の見直しを図る。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○外部研究資金の獲得や、依頼試験の実施などにより、自己収入の確保に努めた。また、次期中期計画期間における自己収入の一層の確保に向けて取り組むこととした。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●運営管理費等の縮減に努め、運営費交付金の見直しを行った。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２１．２億円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２１．３億円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の策定にあたっては、必要な研究員を確保しつつ、中小企業のニーズに応える質の高いサービスを提供し、さらなる事業収入の確保を図るとともに、事務職員の採用形態の見直し等による効率化などの経費削減を図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なお、次期計画期間中の運営費交付金については、市立工業研究所との統合など今後のあり方を踏まえて、改めて検討する。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●市立工業研究所との統合を目指していることから、現行中期計画</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年延長（</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まで）することとした。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なお、運営費交付金については、市立工業研究所との統合などを踏まえ、改めて検討する。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29</a:t>
            </a:r>
            <a:endParaRPr lang="ja-JP" altLang="en-US" dirty="0">
              <a:solidFill>
                <a:prstClr val="black"/>
              </a:solidFill>
            </a:endParaRPr>
          </a:p>
        </p:txBody>
      </p:sp>
    </p:spTree>
    <p:extLst>
      <p:ext uri="{BB962C8B-B14F-4D97-AF65-F5344CB8AC3E}">
        <p14:creationId xmlns:p14="http://schemas.microsoft.com/office/powerpoint/2010/main" val="38708839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48383" y="692696"/>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1" y="923053"/>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21125769"/>
              </p:ext>
            </p:extLst>
          </p:nvPr>
        </p:nvGraphicFramePr>
        <p:xfrm>
          <a:off x="331911" y="1207219"/>
          <a:ext cx="8560568" cy="5501005"/>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中小企業向け制度融資</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預託     </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３，８５９．２億円</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４８．８億円</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預託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３，０２７．５億円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３６．８億円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預託　   ３，６２３．７億円</a:t>
                      </a:r>
                      <a:b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損失補償　  　　３３．７億円</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商工労働部</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支援室</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・責任共有制度により実施している成長支援型の融資メニューについては、平成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制度の効果や手法の妥当性、効率性についての検証の手法について、検討を進める。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年度からチャレンジ応援資金の一部の融資メニューについて、府と信用保証協会の損失補償割合を１：１に見直しを実施した。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効果や手法の妥当性、効率性についての検証の手法の検討について、主要金融機関・信用保証協会・主要都道府県に対するヒアリング、制度融資の承諾実績と関連経済指標の推移の比較等を実施し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福祉医療費助成制度</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２０３．４億円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２００．４億円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１９６．２億円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・制度全体の抜本的な見直しについては、国における医療保険制度等を見極めつつ、市町村との研究会での検討を踏まえ、持続可能な制度を構築していく。</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このうち、乳幼児医療費助成制度については、平成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補助制度（年齢及び所得制限による対象者の範囲）の再構築を図るとともに、子ども・子育て支援新制度の実施に合わせ、乳幼児医療を含む子育て支援サービスの水準向上に向け、「新子育て支援交付金」を創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また、福祉医療費助成制度は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すべての都道府県で実施されており、事実上</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ナショナル・ミニマムとなっていることから、国において制度化されるよう、引き続き強く要請。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○厚生労働省に対して、福祉医療費助成制度の国における制度化及び国庫負担金減額措置の廃止に関して要望した。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年度国の施策並びに予算に関する最重点 </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年度国の施策並びに予算に関する提案・要</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望（福祉関連）</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●市長会・町村長会との共同要望</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○将来に向けた持続可能な制度とする観点から、府と市町村が</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共同で設置した研究会において</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制度の実態について検証、今後のあり方について研究</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し、報告書として取りまとめた。</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研究会２回開催、ワーキンググループ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会議５回開催</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私立幼稚園振興助成費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１５６．０億円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１５６．８億円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子育て支援新制度の導入後、私立幼稚園として存続する幼稚園については、引き続き経常費助成等を実施するとともに、新制度の趣旨を踏まえ、長時間の預かり保育に対する補助制度を再構築することで、認定こども園への移行を促進し、府内の待機児童の解消や子育て支援の充実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制度の趣旨を踏まえ、認定こども園への移行を促進し、府内の待機児童の解消や子育て支援の充実を図るため、私立幼稚園に対して個別相談や意見交換会などを実施するとともに、長時間の預かり保育に対する補助事業を認定こども園移行支援事業に再構築した。</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30</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91240"/>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08" y="1068239"/>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42824264"/>
              </p:ext>
            </p:extLst>
          </p:nvPr>
        </p:nvGraphicFramePr>
        <p:xfrm>
          <a:off x="331908" y="1340768"/>
          <a:ext cx="8560568" cy="4540885"/>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私立高等学校等生徒授業料支援補助金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２１８．８億円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２１８．２億円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２０３．１億円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・これまでの授業料支援補助金制度の効果検証を踏まえ、今後の制度のあり方について検討中。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●授業料無償化制度の見直しにあたっては、公私の流動化やアンケート調査結果の分析、また、私学経営への影響、多額の一般財源を投入していることなど、様々な観点から検討を行った。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その結果、平成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年度以降については、多子世帯に配慮した支援を講じるとともに、制度の持続可能性の観点から、保護者負担を一部見直し、平成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年度の新入生が卒業するまでの</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年間、適用することとした。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＜見直しによる効果額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大阪府育英会助成費</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１２．１億円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１１．２億円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・育英会奨学資金貸付は、国の就学支援金や、府の授業料支援補助金制度と一体的に運営していることから、授業料支援補助金制度の検討を踏まえ、より効果的な制度となるよう検討中。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●授業料支援補助金制度の変更に伴い、平成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年度以降の新入生に対する奨学金貸付制度を改正した。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１０．４億円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１０．４億円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１０．０億円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・本補助金が、市町村における広域連携体制の整備、行財政基盤の強化等の取組みを後押しする制度としての役割を果たしているか、効果を検証していく。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分権改革の取組みに対する府のサポートにあわせ、当該取組みを後押しする制度として運用した結果、下記のとおり、新たな権限移譲及び広域連携の構築、並びに分権改革を支える行財政改革が促進され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○中核市移行表明　２件（岸和田市・八尾市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●新たな権限移譲の推進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●広域連携体制の整備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執行機関の共同設置、消防事務の委託　等</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●行財政改革の推進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公共施設の統廃合　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62824471"/>
              </p:ext>
            </p:extLst>
          </p:nvPr>
        </p:nvGraphicFramePr>
        <p:xfrm>
          <a:off x="331912" y="1257727"/>
          <a:ext cx="8560568" cy="4800892"/>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総合相談事業交付金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２．３億円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・各市町村の実情や自主性を尊重しつつ、平成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○市町村の協力を得て、コスト関係調査及びヒアリング等を実施するなど効果検証を行っているところ。今後、検証結果を踏まえ課題の整理と改善策の検討を進めていく。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地域福祉・子育て支援交付金</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１９．９億円</a:t>
                      </a: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地域福祉推進室</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高齢介護室</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・市町村が地域の実情に応じて事業を選択し実施できる交付金の趣旨を活かしつつ、交付対象の見直しなど、より効果的に事業目的の実現に寄与する制度をめざす。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年度、対象事業を精査し、国庫補助対象事業や個人に対する現金給付等を対象外とするなど、交付対象の見直しを実施した。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○引き続き、より効果的な事業目的の実現に向けて、</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効果検証により</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事業内容の的確な把握に努め、対象事業の精査に取り組む。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モノレールの延伸</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０．５億円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０．４億円</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３．０億円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の延伸の採算性については、交通計画や経営に関する有識者等第三者の意見を確認しながら検証を深める。また、近鉄新駅や乗継施設等の整備については、沿線市に応分の負担の内容を確定させ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●採算性については、有識者による検証を実施し、一定の条件のもと、事業採算性が確保できることを確認した。また、沿線市との負担内容を確定した。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月の大阪府戦略本部会議において、事業化の意思決定がされた。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府立高等学校再編整備事業費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教育振興室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・閉校により生じる財源の範囲内で再編整備（学科の見直し等）に必要不可欠な事業のみを実施する。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なお、閉校により生じる財源は将来的なものであり、不確実性が存在することから、事業の実施にあたっては、一定の見込みを精査したうえで判断を行う。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○閉校により生じる財源の見込みを精査したうえで、エンパワメントスクールの設置、普通科総合選択制の改編等のために必要不可欠な事業を実施している。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32</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36167698"/>
              </p:ext>
            </p:extLst>
          </p:nvPr>
        </p:nvGraphicFramePr>
        <p:xfrm>
          <a:off x="331912" y="1263854"/>
          <a:ext cx="8560568" cy="398272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府立学校建設事業費（耐震工事を除く）</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４４．０億円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４０．３億円</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５０．７億円</a:t>
                      </a: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施設財務課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・具体的な府立学校施設整備計画の策定にあたっては、今後の生徒数減少予測への対応を十分に考慮し、必要な規模・内容を精査する。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また、公共施設等総合管理計画（平成２７年度とりまとめ予定）等との整合性を図りつつ、各年度の対応量の平準化、トータルコストの縮減を進める。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月に策定された「大阪府ファシリティマネジメント基本方針（大阪府公共施設総合管理計画）」のもとに定める「府立学校施設整備方針（府立学校施設総合管理計画）」を平成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年度中に策定予定。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○劣化が激しく、特に緊急対策が必要な施設設備については改修を実施予定。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公営住宅への行政投資のあり方（府営住宅事業特別会計）</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１，３９３．３億円</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ja-JP" altLang="en-US" sz="9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１，４０７．９億円</a:t>
                      </a: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１，３２３．５億円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住宅まちづくり総務課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都市居住課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住宅経営室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の人口、世帯の動向、空き家数の増加等、最新のデータを踏まえ、住宅セーフティネットに関する政策を効果検証し、府営住宅の供給を中心とした政策から、府域の住宅全体のストックを活用し、府民の安心居住と活力を創造する新たな住宅政策への転換を一層推進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府営住宅ストックについては、将来的に量的な縮小を図るという方向性を踏まえ、平成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年度に改定するストック総合活用計画において、必要な建替え戸数（活用戸数・用途廃止戸数）の精査を行う。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また、基礎自治体が地域のまちづくりに府営住宅を活用する観点から、府営住宅の市町移管について、市町と緊密な連携・協力のもと、さらに推進する。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月に、大阪府住宅まちづくり審議会に「大阪における住宅まちづくり政策のあり方」を諮問。平成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月答申予定。</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答申を踏まえ、平成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年度に、今後の住宅まちづくり政策がめざすべき目標、政策の枠組みや施策の展開の方向性を示す「大阪府住宅まちづくりマスタープラン」を改定予定。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年度改定予定）を踏まえた「大阪府営住宅ストック総合活用計画」の平成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年度改定に向けて検討中。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月に大阪市への府営住宅移管を実施（事業中住宅を除く）。</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○大阪市以外の市町への府営住宅移管について個別協議を実施中。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79857731"/>
              </p:ext>
            </p:extLst>
          </p:nvPr>
        </p:nvGraphicFramePr>
        <p:xfrm>
          <a:off x="331911" y="1207219"/>
          <a:ext cx="8632577" cy="3296920"/>
        </p:xfrm>
        <a:graphic>
          <a:graphicData uri="http://schemas.openxmlformats.org/drawingml/2006/table">
            <a:tbl>
              <a:tblPr firstRow="1" bandRow="1">
                <a:tableStyleId>{5C22544A-7EE6-4342-B048-85BDC9FD1C3A}</a:tableStyleId>
              </a:tblPr>
              <a:tblGrid>
                <a:gridCol w="423665"/>
                <a:gridCol w="1728192"/>
                <a:gridCol w="1008112"/>
                <a:gridCol w="2637956"/>
                <a:gridCol w="283465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流域下水道事業特別会計繰出金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１７８．４億円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１７３．</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１６４．５億円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資産）情報や減価償却費など下水道の経営情報を的確に把握し、インフラマネジメントの推進や経営の透明性向上を図るため、地方公営企業法の適用に向けた取組みを行うとともに、事業をより効率的・持続的に行うための運営のあり方等について、外部有識者等の意見を聞きながら検討を行う。</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処理区の資産調査を実施し、ストック（資産）情報を的確に把握するとともに、減価償却費の算出が可能になった。より精緻なストックマネジメントを行うための基礎資料として、これを引き続き活用する予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年度の地方公営企業法適用に向け作業中。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◯将来にわたり、事業をより効率的・持続的に行うための</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経営戦略</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を策定するため、外部有識者をメンバーとする経営戦略検討懇話会を開催し、策定作業中。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箕面北部丘陵整備事業特別会計繰出金</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２６．０　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２０．１　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３２．２　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・本事業を取り巻く状況変化に常に留意しつつ、事業費のコストカットや保留地処分金の収入確保などの取組みを進めていくことで、府費負担のさらなる縮減に努める。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年度の工事完了に向け、事業費を精査するなどコスト意識を徹底し、事業費の削減に努めている。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月より第３区域の企業用地の募集を開始。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○第３区域の企業用地及び第１区域の住宅地の販売により保留地処分金の収入確保に取り組んでいる。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第１区域（５３６区画中３４５区画 販売済）</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第３区域（１７区画中１４区画 販売済）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88404604"/>
              </p:ext>
            </p:extLst>
          </p:nvPr>
        </p:nvGraphicFramePr>
        <p:xfrm>
          <a:off x="395538" y="1257727"/>
          <a:ext cx="8549554" cy="4714240"/>
        </p:xfrm>
        <a:graphic>
          <a:graphicData uri="http://schemas.openxmlformats.org/drawingml/2006/table">
            <a:tbl>
              <a:tblPr firstRow="1" bandRow="1">
                <a:tableStyleId>{5C22544A-7EE6-4342-B048-85BDC9FD1C3A}</a:tableStyleId>
              </a:tblPr>
              <a:tblGrid>
                <a:gridCol w="432046"/>
                <a:gridCol w="1368152"/>
                <a:gridCol w="936104"/>
                <a:gridCol w="2808312"/>
                <a:gridCol w="3004940"/>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府有財産の活用と売却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財産活用課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・府民共通の財産として、今後の取組みを踏まえ、活用可能財産については積極的に売却・貸付を行う。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使用料・手数料の点検</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・フルコスト（直接的な経費のほか、人件費、維持管理費など）計算による原価を基本に、現行の料金水準の妥当性について、平成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年度中に一斉点検を行う。</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・これらの点検の内容、情勢の変化等を踏まえながら、料金水準の妥当性について検討を行う。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月にかけて一斉点検を実施し、</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施設の使用料に</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ついて、料金改定を行った。（</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○手数料は、新規</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件、料金改定</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件を設定予定。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a:t>
                      </a: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府税収入の確保</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・今後さらに、市町村との新たなパートナーシップなどの観点からも、市町村と共同で徴収する仕組みとして、大阪府域地方税徴収機構（仮称）を平成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月に設置し、徴収向上方策を推進する。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・府が自ら徴収する税目について、課税調査を適宜行うなどして適正な課税を推進する。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徴収向上方策の推進</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日より府内</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市町と大阪府域地方税徴収機構を設置し、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3,844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億円）を引継ぐ。</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効果額実績見込み</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引継税額は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億円（当初比▲</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％）も効果額（大阪府分）は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億円（当初比▲</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％）以上を見込む。</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適正課税の推進</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適正課税の実施に係る収入見込み額について、目標である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月末実績（見込み）は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債権管理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・「大阪府債権の回収及び整理に関する条例」に基づき、適正な債権の回収及び整理を進める。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年８月に平成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年度債権回収・整理計画を策定・公表し、この計画に基づき、債権の回収及び整理に積極的に取り組んだ。</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年度に繰り越した滞納額は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億円（府税含む）</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⇒回収・整理により</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億円（府税を含む）の圧縮を目標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計画］ </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目標額：回収</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7,981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1,803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⇒進捗状況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日現在、</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億円を圧縮</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処理額：回収</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35</a:t>
            </a:r>
            <a:endParaRPr lang="ja-JP" altLang="en-US" dirty="0">
              <a:solidFill>
                <a:prstClr val="black"/>
              </a:solidFill>
            </a:endParaRPr>
          </a:p>
        </p:txBody>
      </p:sp>
    </p:spTree>
    <p:extLst>
      <p:ext uri="{BB962C8B-B14F-4D97-AF65-F5344CB8AC3E}">
        <p14:creationId xmlns:p14="http://schemas.microsoft.com/office/powerpoint/2010/main" val="501976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Rectangle 3"/>
          <p:cNvSpPr txBox="1">
            <a:spLocks noChangeArrowheads="1"/>
          </p:cNvSpPr>
          <p:nvPr/>
        </p:nvSpPr>
        <p:spPr>
          <a:xfrm>
            <a:off x="402582" y="662808"/>
            <a:ext cx="4817490" cy="2144177"/>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defTabSz="647700">
              <a:lnSpc>
                <a:spcPts val="1600"/>
              </a:lnSpc>
              <a:spcBef>
                <a:spcPct val="0"/>
              </a:spcBef>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a:p>
            <a:pPr marL="0" lvl="0" indent="0" defTabSz="647700">
              <a:lnSpc>
                <a:spcPts val="1600"/>
              </a:lnSpc>
              <a:spcBef>
                <a:spcPct val="0"/>
              </a:spcBef>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健全財政に向けた中長期での取組み</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歳出改革</a:t>
            </a: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歳入確保</a:t>
            </a: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出資法人等の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647700">
              <a:lnSpc>
                <a:spcPts val="1600"/>
              </a:lnSpc>
              <a:spcBef>
                <a:spcPct val="0"/>
              </a:spcBef>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④　公の施設の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835696" y="659871"/>
            <a:ext cx="6503929" cy="2553105"/>
          </a:xfrm>
          <a:prstGeom prst="rect">
            <a:avLst/>
          </a:prstGeom>
          <a:noFill/>
        </p:spPr>
        <p:txBody>
          <a:bodyPr wrap="square" lIns="0" rIns="0" rtlCol="0" anchor="t" anchorCtr="0">
            <a:noAutofit/>
          </a:bodyPr>
          <a:lstStyle/>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p>
          <a:p>
            <a:pPr lvl="0"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41</a:t>
            </a: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505172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79210152"/>
              </p:ext>
            </p:extLst>
          </p:nvPr>
        </p:nvGraphicFramePr>
        <p:xfrm>
          <a:off x="417730" y="1257727"/>
          <a:ext cx="8308540" cy="2513232"/>
        </p:xfrm>
        <a:graphic>
          <a:graphicData uri="http://schemas.openxmlformats.org/drawingml/2006/table">
            <a:tbl>
              <a:tblPr firstRow="1" bandRow="1">
                <a:tableStyleId>{5C22544A-7EE6-4342-B048-85BDC9FD1C3A}</a:tableStyleId>
              </a:tblPr>
              <a:tblGrid>
                <a:gridCol w="481862"/>
                <a:gridCol w="1107657"/>
                <a:gridCol w="1052583"/>
                <a:gridCol w="2520280"/>
                <a:gridCol w="3146158"/>
              </a:tblGrid>
              <a:tr h="364392">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302825">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課税自主権の活用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みどり推進室</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・歳入確保に向けたさまざまな取組みの中で、課税自主権の活用を行う場合は、「受益と負担」や「税収の使途」を踏まえ、検討を行う。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森林環境税の導入</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月議会で「大阪府森林の有する公益的機能を</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維持増進するための環境の整備に係る個人の府民税の税率</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の特例に関する条例」を制定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宿泊税の導入（予定）</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月議会に条例案を提出（予定）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法人事業税・法人府民税に係る超過課税</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●法人府民税均等割に係る超過課税について、</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までとなっている期限を、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月末まで延長する条例案</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月議会に提出（予定）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●法人事業税及び法人府民税法人税割に係る超過課税を</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実施（</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月末までに終了する事業年度まで）</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Tree>
    <p:extLst>
      <p:ext uri="{BB962C8B-B14F-4D97-AF65-F5344CB8AC3E}">
        <p14:creationId xmlns:p14="http://schemas.microsoft.com/office/powerpoint/2010/main" val="38718577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7098968"/>
              </p:ext>
            </p:extLst>
          </p:nvPr>
        </p:nvGraphicFramePr>
        <p:xfrm>
          <a:off x="331912" y="1257727"/>
          <a:ext cx="8560568" cy="4259505"/>
        </p:xfrm>
        <a:graphic>
          <a:graphicData uri="http://schemas.openxmlformats.org/drawingml/2006/table">
            <a:tbl>
              <a:tblPr firstRow="1" bandRow="1">
                <a:tableStyleId>{5C22544A-7EE6-4342-B048-85BDC9FD1C3A}</a:tableStyleId>
              </a:tblPr>
              <a:tblGrid>
                <a:gridCol w="423665"/>
                <a:gridCol w="1656183"/>
                <a:gridCol w="1008112"/>
                <a:gridCol w="576064"/>
                <a:gridCol w="2304256"/>
                <a:gridCol w="2592288"/>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（公財）大阪府国際交流財団</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　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・新公益法人移行時の定款の定めに基づき、平成３４年３月に解散予定。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○平成２７年３月に策定した中期経営計画に基づき、取組みを行っている。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3">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タウン推進局</a:t>
                      </a:r>
                    </a:p>
                  </a:txBody>
                  <a:tcPr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・地元市や関係者等の理解を求め、千里地区における保有資産の早期処分や近隣センターの円滑な引継ぎをすすめる。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○平成２７年に改定した中期経営計画に基づき、取組みを行っている。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・こうした資産処分の取組みをすすめ、（公財）大阪府都市整備推進センターとの早期統合をめざす。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年度に府へ</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億円の特定寄附を実施。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（株）大阪府食品流通センター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月の完全民営化をめざす。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月に完全民営化を実施。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18177">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（株）大阪鶴見フラワーセンター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月に策定した中期経営計画の期間内に民営化を進める。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大阪外環鉄道（株）</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・建設事業完了後、株式の一部売却による資本的関与を見直すとともに、府派遣職員についてもその時点で引き揚げる。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○事業計画に基づき、平成３０年度末完成に向け、事業執行。</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（株）大阪国際会議場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・府の法人に対する関与のあり方については、法人の事業実施状況や経営状況等を踏まえ、その方向性について指定管理期間中に検討を行う。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○平成２６年１２月に策定した中期経営計画に基づき、取組みを行っている。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Tree>
    <p:extLst>
      <p:ext uri="{BB962C8B-B14F-4D97-AF65-F5344CB8AC3E}">
        <p14:creationId xmlns:p14="http://schemas.microsoft.com/office/powerpoint/2010/main" val="5019767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69709489"/>
              </p:ext>
            </p:extLst>
          </p:nvPr>
        </p:nvGraphicFramePr>
        <p:xfrm>
          <a:off x="331911" y="1257728"/>
          <a:ext cx="8560569" cy="4986758"/>
        </p:xfrm>
        <a:graphic>
          <a:graphicData uri="http://schemas.openxmlformats.org/drawingml/2006/table">
            <a:tbl>
              <a:tblPr firstRow="1" bandRow="1">
                <a:tableStyleId>{5C22544A-7EE6-4342-B048-85BDC9FD1C3A}</a:tableStyleId>
              </a:tblPr>
              <a:tblGrid>
                <a:gridCol w="420131"/>
                <a:gridCol w="1371686"/>
                <a:gridCol w="1008112"/>
                <a:gridCol w="648072"/>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25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（公財）大阪保健医療財団</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・中河内救命救急センターの運営形態のあり方について東大阪市・東大阪市立総合病院と引き続き協議。</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〇府補助事業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は平成２８年度で終了予定。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767">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・上記協議結果や府補助事業の終了などを踏まえ、自立化を検討。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25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（公財）大阪産業振興機構</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・（公財）大阪市都市型産業振興センターとの統合に向けた手続きを実施し、平成２７年度以降の法人統合をめざす。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○関係者間の協議・調整、連携事業（展示商談会等）を実施。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・連携推進会議において、以下の取組みを実施。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①法人統合に向けた課題・手続きの協議・調整</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②法人統合実現までの間も、連携推進会議に</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おいて経営戦略・目標を共有し、両法人の事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業を効率的・　効果的に実施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63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大阪府道路公社</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・引き続き、利用促進、経費節減による収支改善、国への償還期限延長の継続など、借入金の償還財源の確保に努める。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○平成２５年に策定した中期経営計画に基づき、取組みをすすめている。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○平成２７年度に次期３ヶ年（平成２８年度から平成３０年度）の中期経営計画を策定し、取り組みを継続していく。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視点に立った阪神都市圏高速道路の一体的な管理・運営を実現するため、平成２９年度当初を目途に道路公社路線も含めた料金体系の一元化をめざすとともに、接続する高速道路会社への路線移管に向けた取組み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○平成２９年度当初の高速道路料金の一元化と併せて高速道路に接続する公社路線の移管をめざし、国、高速道路会社と協議、調整をすすめている。</a:t>
                      </a:r>
                    </a:p>
                    <a:p>
                      <a:pPr algn="l"/>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D8EECE"/>
                    </a:solidFill>
                  </a:tcPr>
                </a:tc>
              </a:tr>
              <a:tr h="232979">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堺泉北埠頭（株）</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港湾局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・阪神国際港湾（株）との経営統合をめざす。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日港湾運営会社として指定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○運営会社指定を受けて、港湾振興への更なる貢献や法人としての収益性の向上などに取り組むとともに、阪神国際港湾㈱との経営統合を目指す。</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98938">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年度からの運営開始をめざすとともに、法人として収益性の向上、安定的な経営の維持や事業展開を引き続き行う。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spTree>
    <p:extLst>
      <p:ext uri="{BB962C8B-B14F-4D97-AF65-F5344CB8AC3E}">
        <p14:creationId xmlns:p14="http://schemas.microsoft.com/office/powerpoint/2010/main" val="33452418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5524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■指定出資法人が出資等をする法人（いわゆる孫法人）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19457440"/>
              </p:ext>
            </p:extLst>
          </p:nvPr>
        </p:nvGraphicFramePr>
        <p:xfrm>
          <a:off x="439028" y="1266508"/>
          <a:ext cx="8265943" cy="2931160"/>
        </p:xfrm>
        <a:graphic>
          <a:graphicData uri="http://schemas.openxmlformats.org/drawingml/2006/table">
            <a:tbl>
              <a:tblPr firstRow="1" bandRow="1">
                <a:tableStyleId>{5C22544A-7EE6-4342-B048-85BDC9FD1C3A}</a:tableStyleId>
              </a:tblPr>
              <a:tblGrid>
                <a:gridCol w="434678"/>
                <a:gridCol w="1699236"/>
                <a:gridCol w="1034318"/>
                <a:gridCol w="2438036"/>
                <a:gridCol w="2659675"/>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出資法人が出資等をする法人（いわゆる孫法人）の点検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行政改革課</a:t>
                      </a:r>
                      <a:endPar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〇出資法人が出資等を行っている法人（いわゆる孫法人）は、２法人あります。</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・大阪モノレールサービス（株）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大阪高速鉄道（株）</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・千里北センター（株）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（一財）大阪府タウン管理財団</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人が府や出資法人の事業の一翼を担っている場合などには、孫法人の状況も点検しておく必要があることから、出資法人の孫法人に対する関与の状況等を踏まえながら、出資法人を通じて、以下の観点から定期的に点検していきま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①孫法人の必要性　②出資法人から孫法人への委託の必要性　③孫法人に関する透明性の確保　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○出資法人から孫法人への委託など、孫法人の状況について、点検を実施し、府ホームページに公表。</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平成２７年６月１日に保証協会コンピュータサービス（株）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大阪信用保証協会が設立され、現在、出資法人が出資等を行っている法人（いわゆる孫法人）は、３法人あります。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p>
        </p:txBody>
      </p:sp>
    </p:spTree>
    <p:extLst>
      <p:ext uri="{BB962C8B-B14F-4D97-AF65-F5344CB8AC3E}">
        <p14:creationId xmlns:p14="http://schemas.microsoft.com/office/powerpoint/2010/main" val="38868314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■地方独立行政法人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77884764"/>
              </p:ext>
            </p:extLst>
          </p:nvPr>
        </p:nvGraphicFramePr>
        <p:xfrm>
          <a:off x="417191" y="1286729"/>
          <a:ext cx="8496943" cy="4675073"/>
        </p:xfrm>
        <a:graphic>
          <a:graphicData uri="http://schemas.openxmlformats.org/drawingml/2006/table">
            <a:tbl>
              <a:tblPr firstRow="1" bandRow="1">
                <a:tableStyleId>{5C22544A-7EE6-4342-B048-85BDC9FD1C3A}</a:tableStyleId>
              </a:tblPr>
              <a:tblGrid>
                <a:gridCol w="434678"/>
                <a:gridCol w="1941585"/>
                <a:gridCol w="1008112"/>
                <a:gridCol w="576064"/>
                <a:gridCol w="1728192"/>
                <a:gridCol w="280831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CN" altLang="en-US" sz="900" dirty="0" smtClean="0">
                          <a:latin typeface="Meiryo UI" panose="020B0604030504040204" pitchFamily="50" charset="-128"/>
                          <a:ea typeface="Meiryo UI" panose="020B0604030504040204" pitchFamily="50" charset="-128"/>
                          <a:cs typeface="Meiryo UI" panose="020B0604030504040204" pitchFamily="50" charset="-128"/>
                        </a:rPr>
                        <a:t>公立大学法人大阪府立大学</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私学・大学課</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月に両大学が「</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新・公立大学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大阪モデル（基本構想）」を公表。</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●統合に向けた法人の中期目標の一部変更について、９月議会で可決。</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○次期中期目標期間中における統合に向け、準備を進める。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地方独立行政法人大阪府立病院機構</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・府立病院、市民病院の法人統合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○２７年度に策定した第３期中期目標等を踏まえて、市及び府市法人と連携を図り、法人統合に向けた検討を進める。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地方独立行政法人大阪府立産業技術総合研究所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・府立産業技術総合研究所、市立工業研究所の法人統合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○法人統合に向けた取組みを実施。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府立公衆衛生研究所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健康医療総務課</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・府立公衆衛生研究所と市立環境科学研究所を統合し、地方独立行政法人大阪健康安全基盤研究所の設立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○法人の設立準備。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文化施設</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府：弥生文化博物館、近</a:t>
                      </a:r>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飛鳥</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博物館、日本民家集落博物館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市：大阪歴史博物館、東洋陶磁美</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術館、自然史博物館、美術館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科学館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endPar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文化財保護課</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地方独立行政法人の設立に向けた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・市単独による地方独立行政法人を設立したのち、府施設を合流し、府市の文化施設８施設（博物館等）を一体運営する地方独立行政法人の設立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○市による、文化施設の地方独立行政法人化に向けた基本プランの検討等。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40</a:t>
            </a:r>
            <a:endParaRPr lang="ja-JP" altLang="en-US" dirty="0">
              <a:solidFill>
                <a:prstClr val="black"/>
              </a:solidFill>
            </a:endParaRPr>
          </a:p>
        </p:txBody>
      </p:sp>
    </p:spTree>
    <p:extLst>
      <p:ext uri="{BB962C8B-B14F-4D97-AF65-F5344CB8AC3E}">
        <p14:creationId xmlns:p14="http://schemas.microsoft.com/office/powerpoint/2010/main" val="28971068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r>
              <a:rPr lang="ja-JP" altLang="en-US" sz="12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48405102"/>
              </p:ext>
            </p:extLst>
          </p:nvPr>
        </p:nvGraphicFramePr>
        <p:xfrm>
          <a:off x="406363" y="1257727"/>
          <a:ext cx="8331273" cy="4537913"/>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上方演芸資料館（ワッハ上方）</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月から府の直営施設とし、収蔵資料をしっかりと整理活用し、その魅力を十分に引き出せる資料館とするための取組みを推進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月から直営化。</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○収蔵資料の整理を進めるとともに、その魅力を十分に引き出せる資料館とするための取組みを検討中。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金剛コロニー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整肢学院</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・通所については、民間支援機関や市町村と協働のうえ、廃止をめざす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年度末をもって廃止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・入所については、入所実態を踏まえた施設のあり方を検討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登校・ひきこもりの状態にある中卒児童から、家庭における不適切養育等を背景とした問題行動のある中卒児童へと、入所児童の状況が大きく変化している入所実態を踏まえ、当該児童の就労自立を支援する体制に再構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a:t>
                      </a:r>
                      <a:r>
                        <a:rPr kumimoji="1" lang="ja-JP" altLang="en-US" sz="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協議を継続</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中央図書館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中之島図書館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Tree>
    <p:extLst>
      <p:ext uri="{BB962C8B-B14F-4D97-AF65-F5344CB8AC3E}">
        <p14:creationId xmlns:p14="http://schemas.microsoft.com/office/powerpoint/2010/main" val="115204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ext uri="{D42A27DB-BD31-4B8C-83A1-F6EECF244321}">
                <p14:modId xmlns:p14="http://schemas.microsoft.com/office/powerpoint/2010/main" val="611601188"/>
              </p:ext>
            </p:extLst>
          </p:nvPr>
        </p:nvGraphicFramePr>
        <p:xfrm>
          <a:off x="323528" y="1412777"/>
          <a:ext cx="8280920" cy="4690244"/>
        </p:xfrm>
        <a:graphic>
          <a:graphicData uri="http://schemas.openxmlformats.org/drawingml/2006/table">
            <a:tbl>
              <a:tblPr firstRow="1" firstCol="1" bandRow="1" bandCol="1"/>
              <a:tblGrid>
                <a:gridCol w="1070808"/>
                <a:gridCol w="1641907"/>
                <a:gridCol w="743669"/>
                <a:gridCol w="2016224"/>
                <a:gridCol w="1023631"/>
                <a:gridCol w="1070809"/>
                <a:gridCol w="713872"/>
              </a:tblGrid>
              <a:tr h="19223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437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49442">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P33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事業重点化をサポートする機能として、各部局（長）が、主要事業マネジメントシートを活用し、事業優先性、事業選択、事業効果（費用対効果）の</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900" kern="100" dirty="0" err="1">
                          <a:effectLst/>
                          <a:latin typeface="Meiryo UI" panose="020B0604030504040204" pitchFamily="50" charset="-128"/>
                          <a:ea typeface="Meiryo UI" panose="020B0604030504040204" pitchFamily="50" charset="-128"/>
                          <a:cs typeface="Meiryo UI" panose="020B0604030504040204" pitchFamily="50" charset="-128"/>
                        </a:rPr>
                        <a:t>つの</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観点から、継続的に点検（</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PDCA</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）を進める仕組みを導入します。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 </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年度当初予算編成より導入</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済み</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・活用効果の検討と事業の重点化に向けた改善（様式の見直し等）</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改訂（８月）</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年度の当初予算要求及び知</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事重点事業に活用</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strike="sngStrike"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・各部局において、優先性や効果の高い事業への組み換え（重点化）を行う仕組みの検討・実施</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16">
                <a:tc>
                  <a:txBody>
                    <a:bodyPr/>
                    <a:lstStyle/>
                    <a:p>
                      <a:pPr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活用したコストパフォーマンス評価</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新公会計制度を活用し、単位あたりの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コスト</a:t>
                      </a:r>
                      <a:r>
                        <a:rPr lang="ja-JP" altLang="en-US" sz="900" u="sng" kern="1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算出することにより、</a:t>
                      </a:r>
                      <a:r>
                        <a:rPr lang="ja-JP" altLang="en-US" sz="900" u="none" strike="noStrik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事業の効率性やコストパフォーマンスを計測するとともに、</a:t>
                      </a: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各部局（長）が、</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当初</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の目標との達成度合い、経年変化等を比較することで、各事業の達成度合い</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その</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効率性の「見える化」を行い、点検指標として活用します。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会計局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会計</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指導課</a:t>
                      </a:r>
                      <a:endParaRPr lang="ja-JP" sz="900" u="none" strike="sngStrike" kern="100" baseline="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において、主要事業マネジメントシート</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新公会計制度を活用した</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コスト分析</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」を記載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⇒・マニュアルの改訂やフルコスト分析</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に必要な情報の提供を行い、各部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局において「フルコスト分析」を実施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活用効果の検討と改善（様式の見直し等）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a:xfrm>
            <a:off x="5830019" y="2693926"/>
            <a:ext cx="201622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697536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05555011"/>
              </p:ext>
            </p:extLst>
          </p:nvPr>
        </p:nvGraphicFramePr>
        <p:xfrm>
          <a:off x="251520" y="1412776"/>
          <a:ext cx="8352928" cy="2570898"/>
        </p:xfrm>
        <a:graphic>
          <a:graphicData uri="http://schemas.openxmlformats.org/drawingml/2006/table">
            <a:tbl>
              <a:tblPr firstRow="1" firstCol="1" bandRow="1" bandCol="1"/>
              <a:tblGrid>
                <a:gridCol w="1080120"/>
                <a:gridCol w="1656184"/>
                <a:gridCol w="792088"/>
                <a:gridCol w="1872208"/>
                <a:gridCol w="1080120"/>
                <a:gridCol w="1152128"/>
                <a:gridCol w="720080"/>
              </a:tblGrid>
              <a:tr h="198880">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517619">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予算編成過程における部局の創意工夫を促す仕組みの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P38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メリットシステムの導入など、部局長が主体的なマネジメントを発揮し、その実効性を高めるための仕組みづくりについて、様々な角度から検討を進めます。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・広告事業におけるメリットシステムの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当初予算編成から実施（予算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編成要領に明記）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r>
                        <a:rPr lang="ja-JP" sz="9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部局の創意工夫を促す仕組みの検討</a:t>
                      </a:r>
                      <a:r>
                        <a:rPr lang="ja-JP" sz="900" dirty="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⇒・経常的経費のシーリング以上の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削減額を、政策的経費の財源に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活用できる仕組みを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予算編成で導入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a:t>
            </a:r>
            <a:endParaRPr lang="ja-JP" altLang="en-US" dirty="0">
              <a:solidFill>
                <a:prstClr val="black"/>
              </a:solidFill>
            </a:endParaRPr>
          </a:p>
        </p:txBody>
      </p:sp>
      <p:cxnSp>
        <p:nvCxnSpPr>
          <p:cNvPr id="10" name="直線矢印コネクタ 9"/>
          <p:cNvCxnSpPr/>
          <p:nvPr/>
        </p:nvCxnSpPr>
        <p:spPr>
          <a:xfrm>
            <a:off x="5654507" y="2204864"/>
            <a:ext cx="2179557"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654506" y="3086869"/>
            <a:ext cx="2179557"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1320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83310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②ストックの活用</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32848798"/>
              </p:ext>
            </p:extLst>
          </p:nvPr>
        </p:nvGraphicFramePr>
        <p:xfrm>
          <a:off x="251520" y="1416031"/>
          <a:ext cx="8424936" cy="3885177"/>
        </p:xfrm>
        <a:graphic>
          <a:graphicData uri="http://schemas.openxmlformats.org/drawingml/2006/table">
            <a:tbl>
              <a:tblPr firstRow="1" firstCol="1" bandRow="1" bandCol="1"/>
              <a:tblGrid>
                <a:gridCol w="1080120"/>
                <a:gridCol w="1656184"/>
                <a:gridCol w="864096"/>
                <a:gridCol w="1872208"/>
                <a:gridCol w="1080120"/>
                <a:gridCol w="1152128"/>
                <a:gridCol w="720080"/>
              </a:tblGrid>
              <a:tr h="231553">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9358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360039">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公共施設等の最適な経営管理（ファシリティマネジメント）の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41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施設等をできる限り長期にわたり安全・安心に利用できるよう、計画的に管理・修繕</a:t>
                      </a:r>
                      <a:r>
                        <a:rPr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（予防保全）、</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長寿命化することによって、</a:t>
                      </a:r>
                      <a:r>
                        <a:rPr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施設等の建設や維持管理等に要する総費用（ライフサイクルコスト）の縮減と、施設等の建替時期の分散による毎年度の財政負担を平準化します。</a:t>
                      </a:r>
                      <a:endParaRPr lang="en-US" altLang="ja-JP"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また、</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公共施設等の劣化や利用状況等を把握しながら、既存施設等の有効活用（組み換え）や総量の最適化を図ることによって、</a:t>
                      </a:r>
                      <a:r>
                        <a:rPr kumimoji="0"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必要とされる規模への適正化・縮小や低未利用財産の有効活用・売却などにより、新たな施策展開につなげます。</a:t>
                      </a:r>
                      <a:endParaRPr kumimoji="0" lang="en-US" altLang="ja-JP"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財産活用課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住宅まちづくり部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公共建築室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（※（仮称）都市基盤施設長寿命化計画など各部局が作成するファシリティマネジメント関連の計画との整合を図る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⇒・ファシリティマネジメント推進会議</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の設置（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ファシリティマネジメント基本方針</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の策定（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・財産の基本情報（公有財産台帳）のほか保全情報等のデータ把握・一元的管理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⇒・長寿命化の技術検討に関する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ワーキンググループの設置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・劣化度調査項目等の選定</a:t>
                      </a: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基本方針に基づくマネジメントの実施</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724126" y="1957598"/>
            <a:ext cx="2232249" cy="2065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endParaRPr lang="ja-JP" altLang="en-US" dirty="0">
              <a:solidFill>
                <a:prstClr val="black"/>
              </a:solidFill>
            </a:endParaRPr>
          </a:p>
        </p:txBody>
      </p:sp>
      <p:sp>
        <p:nvSpPr>
          <p:cNvPr id="13" name="右矢印 12"/>
          <p:cNvSpPr/>
          <p:nvPr/>
        </p:nvSpPr>
        <p:spPr>
          <a:xfrm>
            <a:off x="5724127" y="3933056"/>
            <a:ext cx="2232249"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rgbClr val="FF0000"/>
              </a:solidFill>
            </a:endParaRPr>
          </a:p>
        </p:txBody>
      </p:sp>
      <p:sp>
        <p:nvSpPr>
          <p:cNvPr id="10" name="正方形/長方形 9"/>
          <p:cNvSpPr/>
          <p:nvPr/>
        </p:nvSpPr>
        <p:spPr>
          <a:xfrm>
            <a:off x="6156176" y="4365104"/>
            <a:ext cx="129614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劣化度調査を実施</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3233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64698327"/>
              </p:ext>
            </p:extLst>
          </p:nvPr>
        </p:nvGraphicFramePr>
        <p:xfrm>
          <a:off x="270942" y="1288135"/>
          <a:ext cx="8424936" cy="4110280"/>
        </p:xfrm>
        <a:graphic>
          <a:graphicData uri="http://schemas.openxmlformats.org/drawingml/2006/table">
            <a:tbl>
              <a:tblPr firstRow="1" firstCol="1" bandRow="1" bandCol="1"/>
              <a:tblGrid>
                <a:gridCol w="1080120"/>
                <a:gridCol w="1728192"/>
                <a:gridCol w="792088"/>
                <a:gridCol w="1872208"/>
                <a:gridCol w="1080120"/>
                <a:gridCol w="1152128"/>
                <a:gridCol w="720080"/>
              </a:tblGrid>
              <a:tr h="217599">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694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46963">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国への提案の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特区制度等を用いた規制改革の推進や、双眼型国土構造を見据えたリニア中央新幹線の早期実現など、大阪・関西の成長を通じた日本の再生に向けた課題解決型の具体的提案をさらに強化していきます。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政策課題に応じて、適宜具体的な提案を</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⇒・国への提案・要望（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津波浸水対策（南海トラフ巨大地</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震への備え）など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208">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広域課題への対応）</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⇒・奈良県が関西広域連合に正式</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加入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分野の広域事務に追加して広域</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スポーツの振興に取り組む体制を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整備</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・広域連合へ持ち寄る新たな事務の検討</a:t>
                      </a:r>
                    </a:p>
                    <a:p>
                      <a:pPr marL="72000" indent="-457200" algn="l">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引き続き、関西広域連合広域計画（Ｈ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6" name="直線矢印コネクタ 15"/>
          <p:cNvCxnSpPr/>
          <p:nvPr/>
        </p:nvCxnSpPr>
        <p:spPr>
          <a:xfrm>
            <a:off x="5724128" y="1909614"/>
            <a:ext cx="2193552"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5724128" y="4784179"/>
            <a:ext cx="2193552"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a:t>
            </a:r>
            <a:endParaRPr lang="ja-JP" altLang="en-US" dirty="0">
              <a:solidFill>
                <a:prstClr val="black"/>
              </a:solidFill>
            </a:endParaRPr>
          </a:p>
        </p:txBody>
      </p:sp>
    </p:spTree>
    <p:extLst>
      <p:ext uri="{BB962C8B-B14F-4D97-AF65-F5344CB8AC3E}">
        <p14:creationId xmlns:p14="http://schemas.microsoft.com/office/powerpoint/2010/main" val="399189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16779997"/>
              </p:ext>
            </p:extLst>
          </p:nvPr>
        </p:nvGraphicFramePr>
        <p:xfrm>
          <a:off x="251520" y="1367008"/>
          <a:ext cx="8568952" cy="4798296"/>
        </p:xfrm>
        <a:graphic>
          <a:graphicData uri="http://schemas.openxmlformats.org/drawingml/2006/table">
            <a:tbl>
              <a:tblPr firstRow="1" firstCol="1" bandRow="1" bandCol="1"/>
              <a:tblGrid>
                <a:gridCol w="1080120"/>
                <a:gridCol w="1728192"/>
                <a:gridCol w="792088"/>
                <a:gridCol w="1872208"/>
                <a:gridCol w="1224136"/>
                <a:gridCol w="1152128"/>
                <a:gridCol w="720080"/>
              </a:tblGrid>
              <a:tr h="202561">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54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49195">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・関西圏域の展望研究に係る基本戦略（仮称）のとりまとめ等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関西圏域の展望研究に関する報</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告書のとりまとめ（</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・関西広域連合における「関西版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総合戦略」の検討を実施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月策定予定）</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国出先機関の丸ごと移管</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・国家要望等国への働きかけ</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⇒・本府から国に対し、国出先機関の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連合への移管の推進等について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要望するとともに（平成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関西広域連合として国の予算編成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等に対する提案を実施し、国出先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機関の地方移管の強力な推進等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を要望（</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・次期広域計画の策定検討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・次期広域計画の推進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引き続き、関西広域連合広域計画（Ｈ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の推進に取り組む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4" name="直線矢印コネクタ 23"/>
          <p:cNvCxnSpPr/>
          <p:nvPr/>
        </p:nvCxnSpPr>
        <p:spPr>
          <a:xfrm>
            <a:off x="6362080" y="1988840"/>
            <a:ext cx="171483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5731526" y="4509120"/>
            <a:ext cx="234539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a:t>
            </a:r>
            <a:endParaRPr lang="ja-JP" altLang="en-US" dirty="0">
              <a:solidFill>
                <a:prstClr val="black"/>
              </a:solidFill>
            </a:endParaRPr>
          </a:p>
        </p:txBody>
      </p:sp>
      <p:cxnSp>
        <p:nvCxnSpPr>
          <p:cNvPr id="12" name="直線矢印コネクタ 11"/>
          <p:cNvCxnSpPr/>
          <p:nvPr/>
        </p:nvCxnSpPr>
        <p:spPr>
          <a:xfrm>
            <a:off x="5751084" y="1988840"/>
            <a:ext cx="610996"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6362080" y="2214857"/>
            <a:ext cx="1441080" cy="3384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indent="-457200">
              <a:defRPr/>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総合戦略に基づき</a:t>
            </a:r>
            <a:r>
              <a:rPr lang="ja-JP"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新たな広域課題に対応</a:t>
            </a:r>
          </a:p>
        </p:txBody>
      </p:sp>
      <p:cxnSp>
        <p:nvCxnSpPr>
          <p:cNvPr id="13" name="直線矢印コネクタ 12"/>
          <p:cNvCxnSpPr/>
          <p:nvPr/>
        </p:nvCxnSpPr>
        <p:spPr>
          <a:xfrm>
            <a:off x="5751084" y="3749055"/>
            <a:ext cx="1221993"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6973077" y="3749055"/>
            <a:ext cx="1103841"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4510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14913</TotalTime>
  <Words>9606</Words>
  <Application>Microsoft Office PowerPoint</Application>
  <PresentationFormat>画面に合わせる (4:3)</PresentationFormat>
  <Paragraphs>2467</Paragraphs>
  <Slides>45</Slides>
  <Notes>4</Notes>
  <HiddenSlides>0</HiddenSlides>
  <MMClips>0</MMClips>
  <ScaleCrop>false</ScaleCrop>
  <HeadingPairs>
    <vt:vector size="6" baseType="variant">
      <vt:variant>
        <vt:lpstr>テーマ</vt:lpstr>
      </vt:variant>
      <vt:variant>
        <vt:i4>3</vt:i4>
      </vt:variant>
      <vt:variant>
        <vt:lpstr>埋め込まれた OLE サーバー</vt:lpstr>
      </vt:variant>
      <vt:variant>
        <vt:i4>0</vt:i4>
      </vt:variant>
      <vt:variant>
        <vt:lpstr>スライド タイトル</vt:lpstr>
      </vt:variant>
      <vt:variant>
        <vt:i4>45</vt:i4>
      </vt:variant>
    </vt:vector>
  </HeadingPairs>
  <TitlesOfParts>
    <vt:vector size="48" baseType="lpstr">
      <vt:lpstr>4_Office ​​テーマ</vt:lpstr>
      <vt:lpstr>5_Office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1404</cp:revision>
  <cp:lastPrinted>2016-02-15T08:14:19Z</cp:lastPrinted>
  <dcterms:created xsi:type="dcterms:W3CDTF">2014-06-17T12:02:58Z</dcterms:created>
  <dcterms:modified xsi:type="dcterms:W3CDTF">2016-02-16T07:50:22Z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