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708" r:id="rId4"/>
  </p:sldMasterIdLst>
  <p:notesMasterIdLst>
    <p:notesMasterId r:id="rId6"/>
  </p:notesMasterIdLst>
  <p:sldIdLst>
    <p:sldId id="1609" r:id="rId5"/>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8EECE"/>
    <a:srgbClr val="EDF7E9"/>
    <a:srgbClr val="6699FF"/>
    <a:srgbClr val="9999FF"/>
    <a:srgbClr val="99CCFF"/>
    <a:srgbClr val="CCECFF"/>
    <a:srgbClr val="0099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17292A2E-F333-43FB-9621-5CBBE7FDCDCB}" styleName="淡色スタイル 2 - アクセント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1E171933-4619-4E11-9A3F-F7608DF75F80}" styleName="中間スタイル 1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C4B1156A-380E-4F78-BDF5-A606A8083BF9}" styleName="中間スタイル 4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ED083AE6-46FA-4A59-8FB0-9F97EB10719F}" styleName="淡色スタイル 3 - アクセント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5074" autoAdjust="0"/>
    <p:restoredTop sz="97527" autoAdjust="0"/>
  </p:normalViewPr>
  <p:slideViewPr>
    <p:cSldViewPr>
      <p:cViewPr>
        <p:scale>
          <a:sx n="100" d="100"/>
          <a:sy n="100" d="100"/>
        </p:scale>
        <p:origin x="-330"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2949787" cy="496967"/>
          </a:xfrm>
          <a:prstGeom prst="rect">
            <a:avLst/>
          </a:prstGeom>
        </p:spPr>
        <p:txBody>
          <a:bodyPr vert="horz" lIns="91434" tIns="45717" rIns="91434" bIns="45717"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9" y="1"/>
            <a:ext cx="2949787" cy="496967"/>
          </a:xfrm>
          <a:prstGeom prst="rect">
            <a:avLst/>
          </a:prstGeom>
        </p:spPr>
        <p:txBody>
          <a:bodyPr vert="horz" lIns="91434" tIns="45717" rIns="91434" bIns="45717" rtlCol="0"/>
          <a:lstStyle>
            <a:lvl1pPr algn="r">
              <a:defRPr sz="1200"/>
            </a:lvl1pPr>
          </a:lstStyle>
          <a:p>
            <a:fld id="{3F2D28A0-6F62-4A73-959C-6359E5DDD042}" type="datetimeFigureOut">
              <a:rPr kumimoji="1" lang="ja-JP" altLang="en-US" smtClean="0"/>
              <a:t>2016/2/16</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34" tIns="45717" rIns="91434" bIns="45717"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34" tIns="45717" rIns="91434" bIns="45717"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1" y="9440647"/>
            <a:ext cx="2949787" cy="496967"/>
          </a:xfrm>
          <a:prstGeom prst="rect">
            <a:avLst/>
          </a:prstGeom>
        </p:spPr>
        <p:txBody>
          <a:bodyPr vert="horz" lIns="91434" tIns="45717" rIns="91434" bIns="45717"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9" y="9440647"/>
            <a:ext cx="2949787" cy="496967"/>
          </a:xfrm>
          <a:prstGeom prst="rect">
            <a:avLst/>
          </a:prstGeom>
        </p:spPr>
        <p:txBody>
          <a:bodyPr vert="horz" lIns="91434" tIns="45717" rIns="91434" bIns="45717" rtlCol="0" anchor="b"/>
          <a:lstStyle>
            <a:lvl1pPr algn="r">
              <a:defRPr sz="1200"/>
            </a:lvl1pPr>
          </a:lstStyle>
          <a:p>
            <a:fld id="{51875A66-8240-4C7B-8F63-ACC40D2513BA}" type="slidenum">
              <a:rPr kumimoji="1" lang="ja-JP" altLang="en-US" smtClean="0"/>
              <a:t>‹#›</a:t>
            </a:fld>
            <a:endParaRPr kumimoji="1" lang="ja-JP" altLang="en-US"/>
          </a:p>
        </p:txBody>
      </p:sp>
    </p:spTree>
    <p:extLst>
      <p:ext uri="{BB962C8B-B14F-4D97-AF65-F5344CB8AC3E}">
        <p14:creationId xmlns:p14="http://schemas.microsoft.com/office/powerpoint/2010/main" val="313664826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2016/2/16</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4992048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2016/2/16</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7064414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2016/2/16</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7528041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2016/2/16</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3637771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2016/2/16</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8321813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2016/2/16</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1744608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2016/2/16</a:t>
            </a:fld>
            <a:endParaRPr lang="ja-JP" altLang="en-US">
              <a:solidFill>
                <a:prstClr val="black">
                  <a:tint val="75000"/>
                </a:prstClr>
              </a:solidFill>
            </a:endParaRPr>
          </a:p>
        </p:txBody>
      </p:sp>
      <p:sp>
        <p:nvSpPr>
          <p:cNvPr id="8" name="フッター プレースホルダー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ー 8"/>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6264141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2016/2/16</a:t>
            </a:fld>
            <a:endParaRPr lang="ja-JP" altLang="en-US">
              <a:solidFill>
                <a:prstClr val="black">
                  <a:tint val="75000"/>
                </a:prstClr>
              </a:solidFill>
            </a:endParaRPr>
          </a:p>
        </p:txBody>
      </p:sp>
      <p:sp>
        <p:nvSpPr>
          <p:cNvPr id="4" name="フッター プレースホルダー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4200159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2016/2/16</a:t>
            </a:fld>
            <a:endParaRPr lang="ja-JP" altLang="en-US">
              <a:solidFill>
                <a:prstClr val="black">
                  <a:tint val="75000"/>
                </a:prstClr>
              </a:solidFill>
            </a:endParaRPr>
          </a:p>
        </p:txBody>
      </p:sp>
      <p:sp>
        <p:nvSpPr>
          <p:cNvPr id="3" name="フッター プレースホルダー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ー 3"/>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5411589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2016/2/16</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0978873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2016/2/16</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9874422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71654AF-DE53-4D28-BB8B-1507640BFA94}" type="datetimeFigureOut">
              <a:rPr lang="ja-JP" altLang="en-US" smtClean="0">
                <a:solidFill>
                  <a:prstClr val="black">
                    <a:tint val="75000"/>
                  </a:prstClr>
                </a:solidFill>
              </a:rPr>
              <a:pPr/>
              <a:t>2016/2/16</a:t>
            </a:fld>
            <a:endParaRPr lang="ja-JP" altLang="en-US">
              <a:solidFill>
                <a:prstClr val="black">
                  <a:tint val="75000"/>
                </a:prstClr>
              </a:solidFill>
            </a:endParaRPr>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517636811"/>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angle 24"/>
          <p:cNvSpPr>
            <a:spLocks noChangeArrowheads="1"/>
          </p:cNvSpPr>
          <p:nvPr/>
        </p:nvSpPr>
        <p:spPr bwMode="auto">
          <a:xfrm>
            <a:off x="179512" y="764704"/>
            <a:ext cx="5112568"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fontAlgn="base">
              <a:spcBef>
                <a:spcPct val="0"/>
              </a:spcBef>
              <a:spcAft>
                <a:spcPct val="0"/>
              </a:spcAft>
            </a:pP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６</a:t>
            </a:r>
            <a:r>
              <a:rPr lang="ja-JP"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主な点検項目</a:t>
            </a:r>
            <a:r>
              <a:rPr lang="ja-JP" altLang="en-US" sz="120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（１）平成</a:t>
            </a:r>
            <a:r>
              <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27</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年度の取組み</a:t>
            </a:r>
            <a:endParaRPr lang="ja-JP"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33" name="直線コネクタ 32"/>
          <p:cNvCxnSpPr/>
          <p:nvPr/>
        </p:nvCxnSpPr>
        <p:spPr>
          <a:xfrm>
            <a:off x="179512" y="620688"/>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34" name="Rectangle 24"/>
          <p:cNvSpPr>
            <a:spLocks noChangeArrowheads="1"/>
          </p:cNvSpPr>
          <p:nvPr/>
        </p:nvSpPr>
        <p:spPr bwMode="auto">
          <a:xfrm>
            <a:off x="331912" y="980728"/>
            <a:ext cx="3231976"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fontAlgn="base">
              <a:spcBef>
                <a:spcPct val="0"/>
              </a:spcBef>
              <a:spcAft>
                <a:spcPct val="0"/>
              </a:spcAft>
            </a:pP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④公の施設の改革　</a:t>
            </a:r>
            <a:endParaRPr lang="ja-JP"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Rectangle 8"/>
          <p:cNvSpPr>
            <a:spLocks noChangeArrowheads="1"/>
          </p:cNvSpPr>
          <p:nvPr/>
        </p:nvSpPr>
        <p:spPr bwMode="auto">
          <a:xfrm>
            <a:off x="3763963" y="-1023938"/>
            <a:ext cx="1803400" cy="21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4295" tIns="8890" rIns="74295" bIns="8890" numCol="1" anchor="t" anchorCtr="0" compatLnSpc="1">
            <a:prstTxWarp prst="textNoShape">
              <a:avLst/>
            </a:prstTxWarp>
          </a:bodyPr>
          <a:lstStyle/>
          <a:p>
            <a:pPr fontAlgn="base">
              <a:spcBef>
                <a:spcPct val="0"/>
              </a:spcBef>
              <a:spcAft>
                <a:spcPct val="0"/>
              </a:spcAft>
            </a:pPr>
            <a:endParaRPr lang="ja-JP" altLang="ja-JP" smtClean="0">
              <a:solidFill>
                <a:prstClr val="black"/>
              </a:solidFill>
              <a:latin typeface="Arial" pitchFamily="34" charset="0"/>
              <a:cs typeface="ＭＳ Ｐゴシック" pitchFamily="50" charset="-128"/>
            </a:endParaRPr>
          </a:p>
        </p:txBody>
      </p:sp>
      <p:graphicFrame>
        <p:nvGraphicFramePr>
          <p:cNvPr id="3" name="表 2"/>
          <p:cNvGraphicFramePr>
            <a:graphicFrameLocks noGrp="1"/>
          </p:cNvGraphicFramePr>
          <p:nvPr>
            <p:extLst>
              <p:ext uri="{D42A27DB-BD31-4B8C-83A1-F6EECF244321}">
                <p14:modId xmlns:p14="http://schemas.microsoft.com/office/powerpoint/2010/main" val="1548405102"/>
              </p:ext>
            </p:extLst>
          </p:nvPr>
        </p:nvGraphicFramePr>
        <p:xfrm>
          <a:off x="406363" y="1257727"/>
          <a:ext cx="8331273" cy="4537913"/>
        </p:xfrm>
        <a:graphic>
          <a:graphicData uri="http://schemas.openxmlformats.org/drawingml/2006/table">
            <a:tbl>
              <a:tblPr firstRow="1" bandRow="1">
                <a:tableStyleId>{5C22544A-7EE6-4342-B048-85BDC9FD1C3A}</a:tableStyleId>
              </a:tblPr>
              <a:tblGrid>
                <a:gridCol w="457199"/>
                <a:gridCol w="1753394"/>
                <a:gridCol w="1008112"/>
                <a:gridCol w="2376264"/>
                <a:gridCol w="2736304"/>
              </a:tblGrid>
              <a:tr h="370840">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番号</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法人名</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担当部局・室</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今後の方向性</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実績（●は実施済、○は取組み中）</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r>
              <a:tr h="370840">
                <a:tc>
                  <a:txBody>
                    <a:bodyPr/>
                    <a:lstStyle/>
                    <a:p>
                      <a:pPr algn="ctr"/>
                      <a:r>
                        <a:rPr kumimoji="1" lang="en-US" altLang="ja-JP" sz="900" dirty="0" smtClean="0">
                          <a:latin typeface="Meiryo UI" panose="020B0604030504040204" pitchFamily="50" charset="-128"/>
                          <a:ea typeface="Meiryo UI" panose="020B0604030504040204" pitchFamily="50" charset="-128"/>
                          <a:cs typeface="Meiryo UI" panose="020B0604030504040204" pitchFamily="50" charset="-128"/>
                        </a:rPr>
                        <a:t>1</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900" dirty="0" smtClean="0">
                          <a:latin typeface="Meiryo UI" panose="020B0604030504040204" pitchFamily="50" charset="-128"/>
                          <a:ea typeface="Meiryo UI" panose="020B0604030504040204" pitchFamily="50" charset="-128"/>
                          <a:cs typeface="Meiryo UI" panose="020B0604030504040204" pitchFamily="50" charset="-128"/>
                        </a:rPr>
                        <a:t>上方演芸資料館（ワッハ上方）</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900" dirty="0" smtClean="0">
                          <a:latin typeface="Meiryo UI" panose="020B0604030504040204" pitchFamily="50" charset="-128"/>
                          <a:ea typeface="Meiryo UI" panose="020B0604030504040204" pitchFamily="50" charset="-128"/>
                          <a:cs typeface="Meiryo UI" panose="020B0604030504040204" pitchFamily="50" charset="-128"/>
                        </a:rPr>
                        <a:t>府民文化部</a:t>
                      </a:r>
                    </a:p>
                    <a:p>
                      <a:r>
                        <a:rPr kumimoji="1" lang="ja-JP" altLang="en-US" sz="900" dirty="0" smtClean="0">
                          <a:latin typeface="Meiryo UI" panose="020B0604030504040204" pitchFamily="50" charset="-128"/>
                          <a:ea typeface="Meiryo UI" panose="020B0604030504040204" pitchFamily="50" charset="-128"/>
                          <a:cs typeface="Meiryo UI" panose="020B0604030504040204" pitchFamily="50" charset="-128"/>
                        </a:rPr>
                        <a:t>都市魅力創造局</a:t>
                      </a:r>
                    </a:p>
                  </a:txBody>
                  <a:tcPr anchor="ct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・提言を踏まえ、平成</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27</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月から府の直営施設とし、収蔵資料をしっかりと整理活用し、その魅力を十分に引き出せる資料館とするための取組みを推進</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27</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月から直営化。</a:t>
                      </a:r>
                    </a:p>
                    <a:p>
                      <a:endPar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○収蔵資料の整理を進めるとともに、その魅力を十分に引き出せる資料館とするための取組みを検討中。</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r>
              <a:tr h="638641">
                <a:tc>
                  <a:txBody>
                    <a:bodyPr/>
                    <a:lstStyle/>
                    <a:p>
                      <a:pPr algn="ctr"/>
                      <a:r>
                        <a:rPr kumimoji="1" lang="en-US" altLang="ja-JP" sz="900" dirty="0" smtClean="0">
                          <a:latin typeface="Meiryo UI" panose="020B0604030504040204" pitchFamily="50" charset="-128"/>
                          <a:ea typeface="Meiryo UI" panose="020B0604030504040204" pitchFamily="50" charset="-128"/>
                          <a:cs typeface="Meiryo UI" panose="020B0604030504040204" pitchFamily="50" charset="-128"/>
                        </a:rPr>
                        <a:t>2</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lnR w="12700" cmpd="sng">
                      <a:noFill/>
                    </a:lnR>
                    <a:solidFill>
                      <a:srgbClr val="EDF7E9"/>
                    </a:solidFill>
                  </a:tcPr>
                </a:tc>
                <a:tc>
                  <a:txBody>
                    <a:bodyPr/>
                    <a:lstStyle/>
                    <a:p>
                      <a:r>
                        <a:rPr kumimoji="1" lang="ja-JP" altLang="en-US" sz="900" dirty="0" smtClean="0">
                          <a:latin typeface="Meiryo UI" panose="020B0604030504040204" pitchFamily="50" charset="-128"/>
                          <a:ea typeface="Meiryo UI" panose="020B0604030504040204" pitchFamily="50" charset="-128"/>
                          <a:cs typeface="Meiryo UI" panose="020B0604030504040204" pitchFamily="50" charset="-128"/>
                        </a:rPr>
                        <a:t>金剛コロニー</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mpd="sng">
                      <a:noFill/>
                    </a:lnL>
                    <a:solidFill>
                      <a:srgbClr val="EDF7E9"/>
                    </a:solidFill>
                  </a:tcPr>
                </a:tc>
                <a:tc>
                  <a:txBody>
                    <a:bodyPr/>
                    <a:lstStyle/>
                    <a:p>
                      <a:r>
                        <a:rPr kumimoji="1" lang="ja-JP" altLang="en-US" sz="900" dirty="0" smtClean="0">
                          <a:latin typeface="Meiryo UI" panose="020B0604030504040204" pitchFamily="50" charset="-128"/>
                          <a:ea typeface="Meiryo UI" panose="020B0604030504040204" pitchFamily="50" charset="-128"/>
                          <a:cs typeface="Meiryo UI" panose="020B0604030504040204" pitchFamily="50" charset="-128"/>
                        </a:rPr>
                        <a:t>福祉部</a:t>
                      </a:r>
                    </a:p>
                    <a:p>
                      <a:r>
                        <a:rPr kumimoji="1" lang="ja-JP" altLang="en-US" sz="900" dirty="0" err="1" smtClean="0">
                          <a:latin typeface="Meiryo UI" panose="020B0604030504040204" pitchFamily="50" charset="-128"/>
                          <a:ea typeface="Meiryo UI" panose="020B0604030504040204" pitchFamily="50" charset="-128"/>
                          <a:cs typeface="Meiryo UI" panose="020B0604030504040204" pitchFamily="50" charset="-128"/>
                        </a:rPr>
                        <a:t>障がい</a:t>
                      </a:r>
                      <a:r>
                        <a:rPr kumimoji="1" lang="ja-JP" altLang="en-US" sz="900" dirty="0" smtClean="0">
                          <a:latin typeface="Meiryo UI" panose="020B0604030504040204" pitchFamily="50" charset="-128"/>
                          <a:ea typeface="Meiryo UI" panose="020B0604030504040204" pitchFamily="50" charset="-128"/>
                          <a:cs typeface="Meiryo UI" panose="020B0604030504040204" pitchFamily="50" charset="-128"/>
                        </a:rPr>
                        <a:t>福祉室</a:t>
                      </a:r>
                    </a:p>
                  </a:txBody>
                  <a:tcPr anchor="ctr">
                    <a:solidFill>
                      <a:srgbClr val="EDF7E9"/>
                    </a:solidFill>
                  </a:tcP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29</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年度の民営化に向けた取組みを継続</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rgbClr val="EDF7E9"/>
                    </a:solidFill>
                  </a:tcP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29</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年度の民営化に向けた取組みを継続。</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rgbClr val="EDF7E9"/>
                    </a:solidFill>
                  </a:tcPr>
                </a:tc>
              </a:tr>
              <a:tr h="648072">
                <a:tc>
                  <a:txBody>
                    <a:bodyPr/>
                    <a:lstStyle/>
                    <a:p>
                      <a:pPr algn="ctr"/>
                      <a:r>
                        <a:rPr kumimoji="1" lang="en-US" altLang="ja-JP" sz="900" dirty="0" smtClean="0">
                          <a:latin typeface="Meiryo UI" panose="020B0604030504040204" pitchFamily="50" charset="-128"/>
                          <a:ea typeface="Meiryo UI" panose="020B0604030504040204" pitchFamily="50" charset="-128"/>
                          <a:cs typeface="Meiryo UI" panose="020B0604030504040204" pitchFamily="50" charset="-128"/>
                        </a:rPr>
                        <a:t>3</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900" dirty="0" smtClean="0">
                          <a:latin typeface="Meiryo UI" panose="020B0604030504040204" pitchFamily="50" charset="-128"/>
                          <a:ea typeface="Meiryo UI" panose="020B0604030504040204" pitchFamily="50" charset="-128"/>
                          <a:cs typeface="Meiryo UI" panose="020B0604030504040204" pitchFamily="50" charset="-128"/>
                        </a:rPr>
                        <a:t>整肢学院</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900" dirty="0" smtClean="0">
                          <a:latin typeface="Meiryo UI" panose="020B0604030504040204" pitchFamily="50" charset="-128"/>
                          <a:ea typeface="Meiryo UI" panose="020B0604030504040204" pitchFamily="50" charset="-128"/>
                          <a:cs typeface="Meiryo UI" panose="020B0604030504040204" pitchFamily="50" charset="-128"/>
                        </a:rPr>
                        <a:t>福祉部</a:t>
                      </a:r>
                    </a:p>
                    <a:p>
                      <a:r>
                        <a:rPr kumimoji="1" lang="ja-JP" altLang="en-US" sz="900" dirty="0" err="1" smtClean="0">
                          <a:latin typeface="Meiryo UI" panose="020B0604030504040204" pitchFamily="50" charset="-128"/>
                          <a:ea typeface="Meiryo UI" panose="020B0604030504040204" pitchFamily="50" charset="-128"/>
                          <a:cs typeface="Meiryo UI" panose="020B0604030504040204" pitchFamily="50" charset="-128"/>
                        </a:rPr>
                        <a:t>障がい</a:t>
                      </a:r>
                      <a:r>
                        <a:rPr kumimoji="1" lang="ja-JP" altLang="en-US" sz="900" dirty="0" smtClean="0">
                          <a:latin typeface="Meiryo UI" panose="020B0604030504040204" pitchFamily="50" charset="-128"/>
                          <a:ea typeface="Meiryo UI" panose="020B0604030504040204" pitchFamily="50" charset="-128"/>
                          <a:cs typeface="Meiryo UI" panose="020B0604030504040204" pitchFamily="50" charset="-128"/>
                        </a:rPr>
                        <a:t>福祉室</a:t>
                      </a:r>
                    </a:p>
                  </a:txBody>
                  <a:tcPr anchor="ct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27</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月から民営化（予定）</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27</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月から民営化。</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r>
              <a:tr h="245720">
                <a:tc rowSpan="2">
                  <a:txBody>
                    <a:bodyPr/>
                    <a:lstStyle/>
                    <a:p>
                      <a:pPr algn="ctr"/>
                      <a:r>
                        <a:rPr kumimoji="1" lang="en-US" altLang="ja-JP" sz="900" dirty="0" smtClean="0">
                          <a:latin typeface="Meiryo UI" panose="020B0604030504040204" pitchFamily="50" charset="-128"/>
                          <a:ea typeface="Meiryo UI" panose="020B0604030504040204" pitchFamily="50" charset="-128"/>
                          <a:cs typeface="Meiryo UI" panose="020B0604030504040204" pitchFamily="50" charset="-128"/>
                        </a:rPr>
                        <a:t>4</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solidFill>
                      <a:srgbClr val="EDF7E9"/>
                    </a:solidFill>
                  </a:tcPr>
                </a:tc>
                <a:tc rowSpan="2">
                  <a:txBody>
                    <a:bodyPr/>
                    <a:lstStyle/>
                    <a:p>
                      <a:r>
                        <a:rPr kumimoji="1" lang="ja-JP" altLang="en-US" sz="900" dirty="0" smtClean="0">
                          <a:latin typeface="Meiryo UI" panose="020B0604030504040204" pitchFamily="50" charset="-128"/>
                          <a:ea typeface="Meiryo UI" panose="020B0604030504040204" pitchFamily="50" charset="-128"/>
                          <a:cs typeface="Meiryo UI" panose="020B0604030504040204" pitchFamily="50" charset="-128"/>
                        </a:rPr>
                        <a:t>子どもライフサポートセンター</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solidFill>
                      <a:srgbClr val="EDF7E9"/>
                    </a:solidFill>
                  </a:tcPr>
                </a:tc>
                <a:tc rowSpan="2">
                  <a:txBody>
                    <a:bodyPr/>
                    <a:lstStyle/>
                    <a:p>
                      <a:r>
                        <a:rPr kumimoji="1" lang="ja-JP" altLang="en-US" sz="900" dirty="0" smtClean="0">
                          <a:latin typeface="Meiryo UI" panose="020B0604030504040204" pitchFamily="50" charset="-128"/>
                          <a:ea typeface="Meiryo UI" panose="020B0604030504040204" pitchFamily="50" charset="-128"/>
                          <a:cs typeface="Meiryo UI" panose="020B0604030504040204" pitchFamily="50" charset="-128"/>
                        </a:rPr>
                        <a:t>福祉部</a:t>
                      </a:r>
                    </a:p>
                    <a:p>
                      <a:r>
                        <a:rPr kumimoji="1" lang="ja-JP" altLang="en-US" sz="900" dirty="0" smtClean="0">
                          <a:latin typeface="Meiryo UI" panose="020B0604030504040204" pitchFamily="50" charset="-128"/>
                          <a:ea typeface="Meiryo UI" panose="020B0604030504040204" pitchFamily="50" charset="-128"/>
                          <a:cs typeface="Meiryo UI" panose="020B0604030504040204" pitchFamily="50" charset="-128"/>
                        </a:rPr>
                        <a:t>子ども室</a:t>
                      </a:r>
                    </a:p>
                  </a:txBody>
                  <a:tcPr anchor="ctr">
                    <a:solidFill>
                      <a:srgbClr val="EDF7E9"/>
                    </a:solidFill>
                  </a:tcP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・通所については、民間支援機関や市町村と協働のうえ、廃止をめざす</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rgbClr val="EDF7E9"/>
                    </a:solidFill>
                  </a:tcP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27</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年度末をもって廃止</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rgbClr val="EDF7E9"/>
                    </a:solidFill>
                  </a:tcPr>
                </a:tc>
              </a:tr>
              <a:tr h="245720">
                <a:tc vMerge="1">
                  <a:txBody>
                    <a:bodyPr/>
                    <a:lstStyle/>
                    <a:p>
                      <a:pPr algn="ct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solidFill>
                      <a:srgbClr val="EDF7E9"/>
                    </a:solidFill>
                  </a:tcPr>
                </a:tc>
                <a:tc vMerge="1">
                  <a:txBody>
                    <a:bodyPr/>
                    <a:lstStyle/>
                    <a:p>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solidFill>
                      <a:srgbClr val="EDF7E9"/>
                    </a:solidFill>
                  </a:tcPr>
                </a:tc>
                <a:tc vMerge="1">
                  <a:txBody>
                    <a:bodyPr/>
                    <a:lstStyle/>
                    <a:p>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solidFill>
                      <a:srgbClr val="EDF7E9"/>
                    </a:solidFill>
                  </a:tcP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・入所については、入所実態を踏まえた施設のあり方を検討</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rgbClr val="EDF7E9"/>
                    </a:solidFill>
                  </a:tcP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不登校・ひきこもりの状態にある中卒児童から、家庭における不適切養育等を背景とした問題行動のある中卒児童へと、入所児童の状況が大きく変化している入所実態を踏まえ、当該児童の就労自立を支援する体制に再構築。</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rgbClr val="EDF7E9"/>
                    </a:solidFill>
                  </a:tcPr>
                </a:tc>
              </a:tr>
              <a:tr h="245720">
                <a:tc>
                  <a:txBody>
                    <a:bodyPr/>
                    <a:lstStyle/>
                    <a:p>
                      <a:pPr algn="ctr"/>
                      <a:r>
                        <a:rPr kumimoji="1" lang="en-US" altLang="ja-JP" sz="900" dirty="0" smtClean="0">
                          <a:latin typeface="Meiryo UI" panose="020B0604030504040204" pitchFamily="50" charset="-128"/>
                          <a:ea typeface="Meiryo UI" panose="020B0604030504040204" pitchFamily="50" charset="-128"/>
                          <a:cs typeface="Meiryo UI" panose="020B0604030504040204" pitchFamily="50" charset="-128"/>
                        </a:rPr>
                        <a:t>5</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solidFill>
                      <a:srgbClr val="D8EECE"/>
                    </a:solidFill>
                  </a:tcPr>
                </a:tc>
                <a:tc>
                  <a:txBody>
                    <a:bodyPr/>
                    <a:lstStyle/>
                    <a:p>
                      <a:r>
                        <a:rPr kumimoji="1" lang="ja-JP" altLang="en-US" sz="900" dirty="0" smtClean="0">
                          <a:latin typeface="Meiryo UI" panose="020B0604030504040204" pitchFamily="50" charset="-128"/>
                          <a:ea typeface="Meiryo UI" panose="020B0604030504040204" pitchFamily="50" charset="-128"/>
                          <a:cs typeface="Meiryo UI" panose="020B0604030504040204" pitchFamily="50" charset="-128"/>
                        </a:rPr>
                        <a:t>中河内救命救急センター</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solidFill>
                      <a:srgbClr val="D8EECE"/>
                    </a:solidFill>
                  </a:tcPr>
                </a:tc>
                <a:tc>
                  <a:txBody>
                    <a:bodyPr/>
                    <a:lstStyle/>
                    <a:p>
                      <a:r>
                        <a:rPr kumimoji="1" lang="zh-TW" altLang="en-US" sz="900" dirty="0" smtClean="0">
                          <a:latin typeface="Meiryo UI" panose="020B0604030504040204" pitchFamily="50" charset="-128"/>
                          <a:ea typeface="Meiryo UI" panose="020B0604030504040204" pitchFamily="50" charset="-128"/>
                          <a:cs typeface="Meiryo UI" panose="020B0604030504040204" pitchFamily="50" charset="-128"/>
                        </a:rPr>
                        <a:t>健康医療部</a:t>
                      </a:r>
                    </a:p>
                    <a:p>
                      <a:r>
                        <a:rPr kumimoji="1" lang="zh-TW" altLang="en-US" sz="900" dirty="0" smtClean="0">
                          <a:latin typeface="Meiryo UI" panose="020B0604030504040204" pitchFamily="50" charset="-128"/>
                          <a:ea typeface="Meiryo UI" panose="020B0604030504040204" pitchFamily="50" charset="-128"/>
                          <a:cs typeface="Meiryo UI" panose="020B0604030504040204" pitchFamily="50" charset="-128"/>
                        </a:rPr>
                        <a:t>保健医療室</a:t>
                      </a:r>
                    </a:p>
                  </a:txBody>
                  <a:tcPr anchor="ctr">
                    <a:solidFill>
                      <a:srgbClr val="D8EECE"/>
                    </a:solidFill>
                  </a:tcP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・運営形態のあり方について、東大阪市・東大阪市立総合病院と</a:t>
                      </a:r>
                      <a:r>
                        <a:rPr kumimoji="1" lang="ja-JP" altLang="en-US" sz="90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協議を継続</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していく</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rgbClr val="D8EECE"/>
                    </a:solidFill>
                  </a:tcP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○運営形態のあり方について、東大阪市・東大阪市立総合病院と協議を継続中。</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rgbClr val="D8EECE"/>
                    </a:solidFill>
                  </a:tcPr>
                </a:tc>
              </a:tr>
              <a:tr h="245720">
                <a:tc>
                  <a:txBody>
                    <a:bodyPr/>
                    <a:lstStyle/>
                    <a:p>
                      <a:pPr algn="ctr"/>
                      <a:r>
                        <a:rPr kumimoji="1" lang="en-US" altLang="ja-JP" sz="900" dirty="0" smtClean="0">
                          <a:latin typeface="Meiryo UI" panose="020B0604030504040204" pitchFamily="50" charset="-128"/>
                          <a:ea typeface="Meiryo UI" panose="020B0604030504040204" pitchFamily="50" charset="-128"/>
                          <a:cs typeface="Meiryo UI" panose="020B0604030504040204" pitchFamily="50" charset="-128"/>
                        </a:rPr>
                        <a:t>6</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solidFill>
                      <a:srgbClr val="EDF7E9"/>
                    </a:solidFill>
                  </a:tcPr>
                </a:tc>
                <a:tc>
                  <a:txBody>
                    <a:bodyPr/>
                    <a:lstStyle/>
                    <a:p>
                      <a:r>
                        <a:rPr kumimoji="1" lang="ja-JP" altLang="en-US" sz="900" dirty="0" smtClean="0">
                          <a:latin typeface="Meiryo UI" panose="020B0604030504040204" pitchFamily="50" charset="-128"/>
                          <a:ea typeface="Meiryo UI" panose="020B0604030504040204" pitchFamily="50" charset="-128"/>
                          <a:cs typeface="Meiryo UI" panose="020B0604030504040204" pitchFamily="50" charset="-128"/>
                        </a:rPr>
                        <a:t>中央図書館</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solidFill>
                      <a:srgbClr val="EDF7E9"/>
                    </a:solidFill>
                  </a:tcPr>
                </a:tc>
                <a:tc>
                  <a:txBody>
                    <a:bodyPr/>
                    <a:lstStyle/>
                    <a:p>
                      <a:r>
                        <a:rPr kumimoji="1" lang="zh-TW" altLang="en-US" sz="900" dirty="0" smtClean="0">
                          <a:latin typeface="Meiryo UI" panose="020B0604030504040204" pitchFamily="50" charset="-128"/>
                          <a:ea typeface="Meiryo UI" panose="020B0604030504040204" pitchFamily="50" charset="-128"/>
                          <a:cs typeface="Meiryo UI" panose="020B0604030504040204" pitchFamily="50" charset="-128"/>
                        </a:rPr>
                        <a:t>教育委員会</a:t>
                      </a:r>
                    </a:p>
                    <a:p>
                      <a:r>
                        <a:rPr kumimoji="1" lang="zh-TW" altLang="en-US" sz="900" dirty="0" smtClean="0">
                          <a:latin typeface="Meiryo UI" panose="020B0604030504040204" pitchFamily="50" charset="-128"/>
                          <a:ea typeface="Meiryo UI" panose="020B0604030504040204" pitchFamily="50" charset="-128"/>
                          <a:cs typeface="Meiryo UI" panose="020B0604030504040204" pitchFamily="50" charset="-128"/>
                        </a:rPr>
                        <a:t>市町村教育室</a:t>
                      </a:r>
                    </a:p>
                  </a:txBody>
                  <a:tcPr anchor="ctr">
                    <a:solidFill>
                      <a:srgbClr val="EDF7E9"/>
                    </a:solidFill>
                  </a:tcP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27</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月から施設管理業務等に指定管理者制度を導入</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rgbClr val="EDF7E9"/>
                    </a:solidFill>
                  </a:tcP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27</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月から施設管理業務等に指定管理者制度を導入。</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rgbClr val="EDF7E9"/>
                    </a:solidFill>
                  </a:tcPr>
                </a:tc>
              </a:tr>
              <a:tr h="245720">
                <a:tc>
                  <a:txBody>
                    <a:bodyPr/>
                    <a:lstStyle/>
                    <a:p>
                      <a:pPr algn="ctr"/>
                      <a:r>
                        <a:rPr kumimoji="1" lang="en-US" altLang="ja-JP" sz="900" dirty="0" smtClean="0">
                          <a:latin typeface="Meiryo UI" panose="020B0604030504040204" pitchFamily="50" charset="-128"/>
                          <a:ea typeface="Meiryo UI" panose="020B0604030504040204" pitchFamily="50" charset="-128"/>
                          <a:cs typeface="Meiryo UI" panose="020B0604030504040204" pitchFamily="50" charset="-128"/>
                        </a:rPr>
                        <a:t>7</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solidFill>
                      <a:srgbClr val="D8EECE"/>
                    </a:solidFill>
                  </a:tcPr>
                </a:tc>
                <a:tc>
                  <a:txBody>
                    <a:bodyPr/>
                    <a:lstStyle/>
                    <a:p>
                      <a:r>
                        <a:rPr kumimoji="1" lang="zh-TW" altLang="en-US" sz="900" dirty="0" smtClean="0">
                          <a:latin typeface="Meiryo UI" panose="020B0604030504040204" pitchFamily="50" charset="-128"/>
                          <a:ea typeface="Meiryo UI" panose="020B0604030504040204" pitchFamily="50" charset="-128"/>
                          <a:cs typeface="Meiryo UI" panose="020B0604030504040204" pitchFamily="50" charset="-128"/>
                        </a:rPr>
                        <a:t>中之島図書館</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solidFill>
                      <a:srgbClr val="D8EECE"/>
                    </a:solidFill>
                  </a:tcPr>
                </a:tc>
                <a:tc>
                  <a:txBody>
                    <a:bodyPr/>
                    <a:lstStyle/>
                    <a:p>
                      <a:r>
                        <a:rPr kumimoji="1" lang="zh-TW" altLang="en-US" sz="900" dirty="0" smtClean="0">
                          <a:latin typeface="Meiryo UI" panose="020B0604030504040204" pitchFamily="50" charset="-128"/>
                          <a:ea typeface="Meiryo UI" panose="020B0604030504040204" pitchFamily="50" charset="-128"/>
                          <a:cs typeface="Meiryo UI" panose="020B0604030504040204" pitchFamily="50" charset="-128"/>
                        </a:rPr>
                        <a:t>教育委員会</a:t>
                      </a:r>
                    </a:p>
                    <a:p>
                      <a:r>
                        <a:rPr kumimoji="1" lang="zh-TW" altLang="en-US" sz="900" dirty="0" smtClean="0">
                          <a:latin typeface="Meiryo UI" panose="020B0604030504040204" pitchFamily="50" charset="-128"/>
                          <a:ea typeface="Meiryo UI" panose="020B0604030504040204" pitchFamily="50" charset="-128"/>
                          <a:cs typeface="Meiryo UI" panose="020B0604030504040204" pitchFamily="50" charset="-128"/>
                        </a:rPr>
                        <a:t>市町村教育室</a:t>
                      </a:r>
                    </a:p>
                  </a:txBody>
                  <a:tcPr anchor="ctr">
                    <a:solidFill>
                      <a:srgbClr val="D8EECE"/>
                    </a:solidFill>
                  </a:tcP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28</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月から施設管理業務等に指定管理者制度を導入</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rgbClr val="D8EECE"/>
                    </a:solidFill>
                  </a:tcP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28</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月から施設管理業務等に指定管理者制度を導入予定。</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rgbClr val="D8EECE"/>
                    </a:solidFill>
                  </a:tcPr>
                </a:tc>
              </a:tr>
            </a:tbl>
          </a:graphicData>
        </a:graphic>
      </p:graphicFrame>
      <p:sp>
        <p:nvSpPr>
          <p:cNvPr id="16" name="正方形/長方形 15"/>
          <p:cNvSpPr/>
          <p:nvPr/>
        </p:nvSpPr>
        <p:spPr>
          <a:xfrm>
            <a:off x="8316416"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prstClr val="black"/>
                </a:solidFill>
              </a:rPr>
              <a:t>41</a:t>
            </a:r>
            <a:endParaRPr lang="ja-JP" altLang="en-US" dirty="0">
              <a:solidFill>
                <a:prstClr val="black"/>
              </a:solidFill>
            </a:endParaRPr>
          </a:p>
        </p:txBody>
      </p:sp>
    </p:spTree>
    <p:extLst>
      <p:ext uri="{BB962C8B-B14F-4D97-AF65-F5344CB8AC3E}">
        <p14:creationId xmlns:p14="http://schemas.microsoft.com/office/powerpoint/2010/main" val="1152048895"/>
      </p:ext>
    </p:extLst>
  </p:cSld>
  <p:clrMapOvr>
    <a:masterClrMapping/>
  </p:clrMapOvr>
  <p:timing>
    <p:tnLst>
      <p:par>
        <p:cTn id="1" dur="indefinite" restart="never" nodeType="tmRoot"/>
      </p:par>
    </p:tnLst>
  </p:timing>
</p:sld>
</file>

<file path=ppt/theme/theme1.xml><?xml version="1.0" encoding="utf-8"?>
<a:theme xmlns:a="http://schemas.openxmlformats.org/drawingml/2006/main" name="5_Office ​​テーマ">
  <a:themeElements>
    <a:clrScheme name="メトロ">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documentManagement/>
</p:properti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FEF5C6CA66625842BD9EABBB207E7DCF" ma:contentTypeVersion="0" ma:contentTypeDescription="新しいドキュメントを作成します。" ma:contentTypeScope="" ma:versionID="19e100ba22bd90536024203d1e7e716f">
  <xsd:schema xmlns:xsd="http://www.w3.org/2001/XMLSchema" xmlns:p="http://schemas.microsoft.com/office/2006/metadata/properties" targetNamespace="http://schemas.microsoft.com/office/2006/metadata/properties" ma:root="true" ma:fieldsID="f4cff559f9a06213828a8956bc5bb220">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ma:readOnly="true"/>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Props1.xml><?xml version="1.0" encoding="utf-8"?>
<ds:datastoreItem xmlns:ds="http://schemas.openxmlformats.org/officeDocument/2006/customXml" ds:itemID="{FD13421D-47B8-4EE1-AFD8-43F894A84F80}">
  <ds:schemaRefs>
    <ds:schemaRef ds:uri="http://schemas.microsoft.com/sharepoint/v3/contenttype/forms"/>
  </ds:schemaRefs>
</ds:datastoreItem>
</file>

<file path=customXml/itemProps2.xml><?xml version="1.0" encoding="utf-8"?>
<ds:datastoreItem xmlns:ds="http://schemas.openxmlformats.org/officeDocument/2006/customXml" ds:itemID="{B532240C-9678-49BC-876E-9028F5F0CBF7}">
  <ds:schemaRefs>
    <ds:schemaRef ds:uri="http://schemas.openxmlformats.org/package/2006/metadata/core-properties"/>
    <ds:schemaRef ds:uri="http://schemas.microsoft.com/office/2006/metadata/properties"/>
    <ds:schemaRef ds:uri="http://schemas.microsoft.com/office/2006/documentManagement/types"/>
    <ds:schemaRef ds:uri="http://purl.org/dc/elements/1.1/"/>
    <ds:schemaRef ds:uri="http://purl.org/dc/terms/"/>
    <ds:schemaRef ds:uri="http://purl.org/dc/dcmitype/"/>
    <ds:schemaRef ds:uri="http://www.w3.org/XML/1998/namespace"/>
  </ds:schemaRefs>
</ds:datastoreItem>
</file>

<file path=customXml/itemProps3.xml><?xml version="1.0" encoding="utf-8"?>
<ds:datastoreItem xmlns:ds="http://schemas.openxmlformats.org/officeDocument/2006/customXml" ds:itemID="{54BAA375-4434-4683-9766-7CA0A630586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docProps/app.xml><?xml version="1.0" encoding="utf-8"?>
<Properties xmlns="http://schemas.openxmlformats.org/officeDocument/2006/extended-properties" xmlns:vt="http://schemas.openxmlformats.org/officeDocument/2006/docPropsVTypes">
  <Template/>
  <TotalTime>14913</TotalTime>
  <Words>420</Words>
  <Application>Microsoft Office PowerPoint</Application>
  <PresentationFormat>画面に合わせる (4:3)</PresentationFormat>
  <Paragraphs>54</Paragraphs>
  <Slides>1</Slides>
  <Notes>0</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5_Office ​​テーマ</vt:lpstr>
      <vt:lpstr>PowerPoint プレゼンテーション</vt:lpstr>
    </vt:vector>
  </TitlesOfParts>
  <Company>大阪府庁</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大阪府庁</dc:creator>
  <cp:lastModifiedBy>HOSTNAME</cp:lastModifiedBy>
  <cp:revision>1405</cp:revision>
  <cp:lastPrinted>2016-02-15T08:14:19Z</cp:lastPrinted>
  <dcterms:created xsi:type="dcterms:W3CDTF">2014-06-17T12:02:58Z</dcterms:created>
  <dcterms:modified xsi:type="dcterms:W3CDTF">2016-02-16T07:43:32Z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0x010100FEF5C6CA66625842BD9EABBB207E7DCF</vt:lpwstr>
  </property>
</Properties>
</file>