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08" r:id="rId4"/>
  </p:sldMasterIdLst>
  <p:notesMasterIdLst>
    <p:notesMasterId r:id="rId7"/>
  </p:notesMasterIdLst>
  <p:sldIdLst>
    <p:sldId id="1600" r:id="rId5"/>
    <p:sldId id="1605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EECE"/>
    <a:srgbClr val="EDF7E9"/>
    <a:srgbClr val="6699FF"/>
    <a:srgbClr val="9999FF"/>
    <a:srgbClr val="99CCFF"/>
    <a:srgbClr val="CCE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74" autoAdjust="0"/>
    <p:restoredTop sz="97527" autoAdjust="0"/>
  </p:normalViewPr>
  <p:slideViewPr>
    <p:cSldViewPr>
      <p:cViewPr>
        <p:scale>
          <a:sx n="100" d="100"/>
          <a:sy n="100" d="100"/>
        </p:scale>
        <p:origin x="-330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3F2D28A0-6F62-4A73-959C-6359E5DDD042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51875A66-8240-4C7B-8F63-ACC40D251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648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204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441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80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7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18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460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414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015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15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88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442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654AF-DE53-4D28-BB8B-1507640BFA94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2016/2/16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A27F1-685B-4265-9CB2-83D2B165A90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636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179512" y="764704"/>
            <a:ext cx="51125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ja-JP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主な点検項目　（１）平成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年度の取組み</a:t>
            </a:r>
            <a:endParaRPr lang="ja-JP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179512" y="620688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Rectangle 24"/>
          <p:cNvSpPr>
            <a:spLocks noChangeArrowheads="1"/>
          </p:cNvSpPr>
          <p:nvPr/>
        </p:nvSpPr>
        <p:spPr bwMode="auto">
          <a:xfrm>
            <a:off x="331912" y="980728"/>
            <a:ext cx="9541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歳入確保</a:t>
            </a:r>
            <a:endParaRPr lang="ja-JP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763963" y="-1023938"/>
            <a:ext cx="18034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ja-JP" smtClean="0">
              <a:solidFill>
                <a:prstClr val="black"/>
              </a:solidFill>
              <a:latin typeface="Arial" pitchFamily="34" charset="0"/>
              <a:cs typeface="ＭＳ Ｐゴシック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404604"/>
              </p:ext>
            </p:extLst>
          </p:nvPr>
        </p:nvGraphicFramePr>
        <p:xfrm>
          <a:off x="395538" y="1257727"/>
          <a:ext cx="8549554" cy="471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6"/>
                <a:gridCol w="1368152"/>
                <a:gridCol w="936104"/>
                <a:gridCol w="2808312"/>
                <a:gridCol w="30049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番号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項目名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担当部局・室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取組内容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実績（●は実施済、○は取組み中）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府有財産の活用と売却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財務部</a:t>
                      </a:r>
                    </a:p>
                    <a:p>
                      <a:r>
                        <a:rPr kumimoji="1" lang="zh-TW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財産活用課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・府民共通の財産として、今後の取組みを踏まえ、活用可能財産については積極的に売却・貸付を行う。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●活用可能な府有財産について、年４回の入札を実施するなど積極的な売却・貸付を進めた。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年度当初予算：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億円</a:t>
                      </a:r>
                      <a:endParaRPr kumimoji="1" lang="en-US" altLang="ja-JP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年度最終予算：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42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億円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使用料・手数料の点検</a:t>
                      </a:r>
                      <a:endParaRPr lang="zh-TW" altLang="en-US" sz="9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財務部</a:t>
                      </a:r>
                    </a:p>
                    <a:p>
                      <a:r>
                        <a:rPr kumimoji="1" lang="zh-TW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財政課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・フルコスト（直接的な経費のほか、人件費、維持管理費など）計算による原価を基本に、現行の料金水準の妥当性について、平成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年度中に一斉点検を行う。</a:t>
                      </a:r>
                    </a:p>
                    <a:p>
                      <a:endParaRPr kumimoji="1" lang="ja-JP" altLang="en-US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・これらの点検の内容、情勢の変化等を踏まえながら、料金水準の妥当性について検討を行う。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月から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月にかけて一斉点検を実施し、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施設の使用料に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ついて、料金改定を行った。（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H27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月議会）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○手数料は、新規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件、料金改定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件を設定予定。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H28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月議会）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府税収入の確保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財務部</a:t>
                      </a:r>
                    </a:p>
                    <a:p>
                      <a:r>
                        <a:rPr kumimoji="1" lang="zh-TW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税務局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・今後さらに、市町村との新たなパートナーシップなどの観点からも、市町村と共同で徴収する仕組みとして、大阪府域地方税徴収機構（仮称）を平成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月に設置し、徴収向上方策を推進する。</a:t>
                      </a:r>
                    </a:p>
                    <a:p>
                      <a:endParaRPr kumimoji="1" lang="ja-JP" altLang="en-US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・府が自ら徴収する税目について、課税調査を適宜行うなどして適正な課税を推進する。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徴収向上方策の推進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日より府内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市町と大阪府域地方税徴収機構を設置し、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3,844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件（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33.6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億円）を引継ぐ。</a:t>
                      </a:r>
                    </a:p>
                    <a:p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効果額実績見込み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引継税額は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33.6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億円（当初比▲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％）も効果額（大阪府分）は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2.7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億円（当初比▲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％）以上を見込む。</a:t>
                      </a:r>
                    </a:p>
                    <a:p>
                      <a:endParaRPr kumimoji="1" lang="ja-JP" altLang="en-US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適正課税の推進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適正課税の実施に係る収入見込み額について、目標である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億円に対し、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月末実績（見込み）は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億円。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27537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債権管理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財務部</a:t>
                      </a:r>
                    </a:p>
                    <a:p>
                      <a:r>
                        <a:rPr kumimoji="1" lang="zh-TW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税務局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・「大阪府債権の回収及び整理に関する条例」に基づき、適正な債権の回収及び整理を進める。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●平成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年８月に平成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年度債権回収・整理計画を策定・公表し、この計画に基づき、債権の回収及び整理に積極的に取り組んだ。</a:t>
                      </a: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・平成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年度に繰り越した滞納額は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243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億円（府税含む）</a:t>
                      </a: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　⇒回収・整理により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98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億円（府税を含む）の圧縮を目標</a:t>
                      </a: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［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年度 計画］ </a:t>
                      </a: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　目標額：回収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7,981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百万円／整理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1,803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百万円</a:t>
                      </a: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 ⇒進捗状況 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日現在、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億円を圧縮</a:t>
                      </a: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 処理額：回収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3,229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百万円／整理</a:t>
                      </a:r>
                      <a:r>
                        <a:rPr kumimoji="1" lang="en-US" altLang="ja-JP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405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百万円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8316416" y="6489340"/>
            <a:ext cx="648072" cy="317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prstClr val="black"/>
                </a:solidFill>
              </a:rPr>
              <a:t>35</a:t>
            </a:r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9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4"/>
          <p:cNvSpPr>
            <a:spLocks noChangeArrowheads="1"/>
          </p:cNvSpPr>
          <p:nvPr/>
        </p:nvSpPr>
        <p:spPr bwMode="auto">
          <a:xfrm>
            <a:off x="179512" y="764704"/>
            <a:ext cx="51125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ja-JP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．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主な点検項目　（１）平成</a:t>
            </a:r>
            <a:r>
              <a:rPr lang="en-US" altLang="ja-JP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年度の取組み</a:t>
            </a:r>
            <a:endParaRPr lang="ja-JP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179512" y="620688"/>
            <a:ext cx="878497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4" name="Rectangle 24"/>
          <p:cNvSpPr>
            <a:spLocks noChangeArrowheads="1"/>
          </p:cNvSpPr>
          <p:nvPr/>
        </p:nvSpPr>
        <p:spPr bwMode="auto">
          <a:xfrm>
            <a:off x="331912" y="980728"/>
            <a:ext cx="95410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歳入確保</a:t>
            </a:r>
            <a:endParaRPr lang="ja-JP" altLang="ja-JP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3763963" y="-1023938"/>
            <a:ext cx="180340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ja-JP" smtClean="0">
              <a:solidFill>
                <a:prstClr val="black"/>
              </a:solidFill>
              <a:latin typeface="Arial" pitchFamily="34" charset="0"/>
              <a:cs typeface="ＭＳ Ｐゴシック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10152"/>
              </p:ext>
            </p:extLst>
          </p:nvPr>
        </p:nvGraphicFramePr>
        <p:xfrm>
          <a:off x="417730" y="1257727"/>
          <a:ext cx="8308540" cy="2513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862"/>
                <a:gridCol w="1107657"/>
                <a:gridCol w="1052583"/>
                <a:gridCol w="2520280"/>
                <a:gridCol w="3146158"/>
              </a:tblGrid>
              <a:tr h="3643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番号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項目名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担当部局・室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取組内容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実績（●は実施済、○は取組み中）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  <a:tr h="130282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課税自主権の活用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財務部</a:t>
                      </a: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税務局</a:t>
                      </a:r>
                    </a:p>
                    <a:p>
                      <a:endParaRPr kumimoji="1" lang="ja-JP" altLang="en-US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環境農林水産部</a:t>
                      </a: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みどり推進室</a:t>
                      </a:r>
                    </a:p>
                    <a:p>
                      <a:endParaRPr kumimoji="1" lang="ja-JP" altLang="en-US" sz="9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府民文化部</a:t>
                      </a:r>
                    </a:p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都市魅力創造局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・歳入確保に向けたさまざまな取組みの中で、課税自主権の活用を行う場合は、「受益と負担」や「税収の使途」を踏まえ、検討を行う。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森林環境税の導入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月議会で「大阪府森林の有する公益的機能を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維持増進するための環境の整備に係る個人の府民税の税率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の特例に関する条例」を制定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宿泊税の導入（予定）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月議会に条例案を提出（予定）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法人事業税・法人府民税に係る超過課税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】</a:t>
                      </a:r>
                      <a:endParaRPr kumimoji="1" lang="ja-JP" altLang="en-US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●法人府民税均等割に係る超過課税について、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H28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月末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までとなっている期限を、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H31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月末まで延長する条例案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を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H28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月議会に提出（予定）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●法人事業税及び法人府民税法人税割に係る超過課税を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実施（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H29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9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月末までに終了する事業年度まで）</a:t>
                      </a:r>
                      <a:endParaRPr kumimoji="1" lang="en-US" altLang="ja-JP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8316416" y="6489340"/>
            <a:ext cx="648072" cy="3178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prstClr val="black"/>
                </a:solidFill>
              </a:rPr>
              <a:t>36</a:t>
            </a:r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85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EF5C6CA66625842BD9EABBB207E7DCF" ma:contentTypeVersion="0" ma:contentTypeDescription="新しいドキュメントを作成します。" ma:contentTypeScope="" ma:versionID="19e100ba22bd90536024203d1e7e716f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BAA375-4434-4683-9766-7CA0A63058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B532240C-9678-49BC-876E-9028F5F0CBF7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D13421D-47B8-4EE1-AFD8-43F894A84F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14914</TotalTime>
  <Words>571</Words>
  <Application>Microsoft Office PowerPoint</Application>
  <PresentationFormat>画面に合わせる (4:3)</PresentationFormat>
  <Paragraphs>88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5_Office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HOSTNAME</cp:lastModifiedBy>
  <cp:revision>1406</cp:revision>
  <cp:lastPrinted>2016-02-15T08:14:19Z</cp:lastPrinted>
  <dcterms:created xsi:type="dcterms:W3CDTF">2014-06-17T12:02:58Z</dcterms:created>
  <dcterms:modified xsi:type="dcterms:W3CDTF">2016-02-16T07:46:59Z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0x010100FEF5C6CA66625842BD9EABBB207E7DCF</vt:lpwstr>
  </property>
</Properties>
</file>