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08" r:id="rId4"/>
  </p:sldMasterIdLst>
  <p:notesMasterIdLst>
    <p:notesMasterId r:id="rId9"/>
  </p:notesMasterIdLst>
  <p:sldIdLst>
    <p:sldId id="1567" r:id="rId5"/>
    <p:sldId id="1568" r:id="rId6"/>
    <p:sldId id="1610" r:id="rId7"/>
    <p:sldId id="1576" r:id="rId8"/>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8EECE"/>
    <a:srgbClr val="EDF7E9"/>
    <a:srgbClr val="6699FF"/>
    <a:srgbClr val="9999FF"/>
    <a:srgbClr val="99CCFF"/>
    <a:srgbClr val="CCECFF"/>
    <a:srgbClr val="00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17292A2E-F333-43FB-9621-5CBBE7FDCDCB}" styleName="淡色スタイル 2 - アクセント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 styleId="{1E171933-4619-4E11-9A3F-F7608DF75F80}" styleName="中間スタイル 1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C4B1156A-380E-4F78-BDF5-A606A8083BF9}" styleName="中間スタイル 4 - アクセント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ED083AE6-46FA-4A59-8FB0-9F97EB10719F}" styleName="淡色スタイル 3 - アクセント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5074" autoAdjust="0"/>
    <p:restoredTop sz="97527" autoAdjust="0"/>
  </p:normalViewPr>
  <p:slideViewPr>
    <p:cSldViewPr>
      <p:cViewPr>
        <p:scale>
          <a:sx n="100" d="100"/>
          <a:sy n="100" d="100"/>
        </p:scale>
        <p:origin x="-282" y="9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viewProps" Target="viewProps.xml"/><Relationship Id="rId5" Type="http://schemas.openxmlformats.org/officeDocument/2006/relationships/slide" Target="slides/slide1.xml"/><Relationship Id="rId10"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1"/>
            <a:ext cx="2949787" cy="496967"/>
          </a:xfrm>
          <a:prstGeom prst="rect">
            <a:avLst/>
          </a:prstGeom>
        </p:spPr>
        <p:txBody>
          <a:bodyPr vert="horz" lIns="91434" tIns="45717" rIns="91434" bIns="45717"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5839" y="1"/>
            <a:ext cx="2949787" cy="496967"/>
          </a:xfrm>
          <a:prstGeom prst="rect">
            <a:avLst/>
          </a:prstGeom>
        </p:spPr>
        <p:txBody>
          <a:bodyPr vert="horz" lIns="91434" tIns="45717" rIns="91434" bIns="45717" rtlCol="0"/>
          <a:lstStyle>
            <a:lvl1pPr algn="r">
              <a:defRPr sz="1200"/>
            </a:lvl1pPr>
          </a:lstStyle>
          <a:p>
            <a:fld id="{3F2D28A0-6F62-4A73-959C-6359E5DDD042}" type="datetimeFigureOut">
              <a:rPr kumimoji="1" lang="ja-JP" altLang="en-US" smtClean="0"/>
              <a:t>2016/2/16</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34" tIns="45717" rIns="91434" bIns="45717" rtlCol="0" anchor="ctr"/>
          <a:lstStyle/>
          <a:p>
            <a:endParaRPr lang="ja-JP" altLang="en-US"/>
          </a:p>
        </p:txBody>
      </p:sp>
      <p:sp>
        <p:nvSpPr>
          <p:cNvPr id="5" name="ノート プレースホルダー 4"/>
          <p:cNvSpPr>
            <a:spLocks noGrp="1"/>
          </p:cNvSpPr>
          <p:nvPr>
            <p:ph type="body" sz="quarter" idx="3"/>
          </p:nvPr>
        </p:nvSpPr>
        <p:spPr>
          <a:xfrm>
            <a:off x="680720" y="4721186"/>
            <a:ext cx="5445760" cy="4472702"/>
          </a:xfrm>
          <a:prstGeom prst="rect">
            <a:avLst/>
          </a:prstGeom>
        </p:spPr>
        <p:txBody>
          <a:bodyPr vert="horz" lIns="91434" tIns="45717" rIns="91434" bIns="45717"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440647"/>
            <a:ext cx="2949787" cy="496967"/>
          </a:xfrm>
          <a:prstGeom prst="rect">
            <a:avLst/>
          </a:prstGeom>
        </p:spPr>
        <p:txBody>
          <a:bodyPr vert="horz" lIns="91434" tIns="45717" rIns="91434" bIns="45717"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5839" y="9440647"/>
            <a:ext cx="2949787" cy="496967"/>
          </a:xfrm>
          <a:prstGeom prst="rect">
            <a:avLst/>
          </a:prstGeom>
        </p:spPr>
        <p:txBody>
          <a:bodyPr vert="horz" lIns="91434" tIns="45717" rIns="91434" bIns="45717" rtlCol="0" anchor="b"/>
          <a:lstStyle>
            <a:lvl1pPr algn="r">
              <a:defRPr sz="1200"/>
            </a:lvl1pPr>
          </a:lstStyle>
          <a:p>
            <a:fld id="{51875A66-8240-4C7B-8F63-ACC40D2513BA}" type="slidenum">
              <a:rPr kumimoji="1" lang="ja-JP" altLang="en-US" smtClean="0"/>
              <a:t>‹#›</a:t>
            </a:fld>
            <a:endParaRPr kumimoji="1" lang="ja-JP" altLang="en-US"/>
          </a:p>
        </p:txBody>
      </p:sp>
    </p:spTree>
    <p:extLst>
      <p:ext uri="{BB962C8B-B14F-4D97-AF65-F5344CB8AC3E}">
        <p14:creationId xmlns:p14="http://schemas.microsoft.com/office/powerpoint/2010/main" val="3136648269"/>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4992048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7064414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7528041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3637771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11"/>
          </p:nvPr>
        </p:nvSpPr>
        <p:spPr/>
        <p:txBody>
          <a:body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832181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41744608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8" name="フッター プレースホルダー 7"/>
          <p:cNvSpPr>
            <a:spLocks noGrp="1"/>
          </p:cNvSpPr>
          <p:nvPr>
            <p:ph type="ftr" sz="quarter" idx="11"/>
          </p:nvPr>
        </p:nvSpPr>
        <p:spPr/>
        <p:txBody>
          <a:bodyPr/>
          <a:lstStyle/>
          <a:p>
            <a:endParaRPr lang="ja-JP" altLang="en-US">
              <a:solidFill>
                <a:prstClr val="black">
                  <a:tint val="75000"/>
                </a:prstClr>
              </a:solidFill>
            </a:endParaRPr>
          </a:p>
        </p:txBody>
      </p:sp>
      <p:sp>
        <p:nvSpPr>
          <p:cNvPr id="9" name="スライド番号プレースホルダー 8"/>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6264141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4" name="フッター プレースホルダー 3"/>
          <p:cNvSpPr>
            <a:spLocks noGrp="1"/>
          </p:cNvSpPr>
          <p:nvPr>
            <p:ph type="ftr" sz="quarter" idx="11"/>
          </p:nvPr>
        </p:nvSpPr>
        <p:spPr/>
        <p:txBody>
          <a:bodyPr/>
          <a:lstStyle/>
          <a:p>
            <a:endParaRPr lang="ja-JP" altLang="en-US">
              <a:solidFill>
                <a:prstClr val="black">
                  <a:tint val="75000"/>
                </a:prstClr>
              </a:solidFill>
            </a:endParaRPr>
          </a:p>
        </p:txBody>
      </p:sp>
      <p:sp>
        <p:nvSpPr>
          <p:cNvPr id="5" name="スライド番号プレースホルダー 4"/>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24200159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3" name="フッター プレースホルダー 2"/>
          <p:cNvSpPr>
            <a:spLocks noGrp="1"/>
          </p:cNvSpPr>
          <p:nvPr>
            <p:ph type="ftr" sz="quarter" idx="11"/>
          </p:nvPr>
        </p:nvSpPr>
        <p:spPr/>
        <p:txBody>
          <a:bodyPr/>
          <a:lstStyle/>
          <a:p>
            <a:endParaRPr lang="ja-JP" altLang="en-US">
              <a:solidFill>
                <a:prstClr val="black">
                  <a:tint val="75000"/>
                </a:prstClr>
              </a:solidFill>
            </a:endParaRPr>
          </a:p>
        </p:txBody>
      </p:sp>
      <p:sp>
        <p:nvSpPr>
          <p:cNvPr id="4" name="スライド番号プレースホルダー 3"/>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15411589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0978873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6" name="フッター プレースホルダー 5"/>
          <p:cNvSpPr>
            <a:spLocks noGrp="1"/>
          </p:cNvSpPr>
          <p:nvPr>
            <p:ph type="ftr" sz="quarter" idx="11"/>
          </p:nvPr>
        </p:nvSpPr>
        <p:spPr/>
        <p:txBody>
          <a:bodyPr/>
          <a:lstStyle/>
          <a:p>
            <a:endParaRPr lang="ja-JP" altLang="en-US">
              <a:solidFill>
                <a:prstClr val="black">
                  <a:tint val="75000"/>
                </a:prstClr>
              </a:solidFill>
            </a:endParaRPr>
          </a:p>
        </p:txBody>
      </p:sp>
      <p:sp>
        <p:nvSpPr>
          <p:cNvPr id="7" name="スライド番号プレースホルダー 6"/>
          <p:cNvSpPr>
            <a:spLocks noGrp="1"/>
          </p:cNvSpPr>
          <p:nvPr>
            <p:ph type="sldNum" sz="quarter" idx="12"/>
          </p:nvPr>
        </p:nvSpPr>
        <p:spPr/>
        <p:txBody>
          <a:body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39874422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1654AF-DE53-4D28-BB8B-1507640BFA94}" type="datetimeFigureOut">
              <a:rPr lang="ja-JP" altLang="en-US" smtClean="0">
                <a:solidFill>
                  <a:prstClr val="black">
                    <a:tint val="75000"/>
                  </a:prstClr>
                </a:solidFill>
              </a:rPr>
              <a:pPr/>
              <a:t>2016/2/16</a:t>
            </a:fld>
            <a:endParaRPr lang="ja-JP" altLang="en-US">
              <a:solidFill>
                <a:prstClr val="black">
                  <a:tint val="75000"/>
                </a:prstClr>
              </a:solidFill>
            </a:endParaRPr>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ja-JP" altLang="en-US">
              <a:solidFill>
                <a:prstClr val="black">
                  <a:tint val="75000"/>
                </a:prstClr>
              </a:solidFill>
            </a:endParaRPr>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CA27F1-685B-4265-9CB2-83D2B165A909}" type="slidenum">
              <a:rPr lang="ja-JP" altLang="en-US" smtClean="0">
                <a:solidFill>
                  <a:prstClr val="black">
                    <a:tint val="75000"/>
                  </a:prstClr>
                </a:solidFill>
              </a:rPr>
              <a:pPr/>
              <a:t>‹#›</a:t>
            </a:fld>
            <a:endParaRPr lang="ja-JP" altLang="en-US">
              <a:solidFill>
                <a:prstClr val="black">
                  <a:tint val="75000"/>
                </a:prstClr>
              </a:solidFill>
            </a:endParaRPr>
          </a:p>
        </p:txBody>
      </p:sp>
    </p:spTree>
    <p:extLst>
      <p:ext uri="{BB962C8B-B14F-4D97-AF65-F5344CB8AC3E}">
        <p14:creationId xmlns:p14="http://schemas.microsoft.com/office/powerpoint/2010/main" val="51763681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25234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2341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（１）健全財政の確保に向けた取組み　②健全財政に向けた中長期での取組み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3" name="表 2"/>
          <p:cNvGraphicFramePr>
            <a:graphicFrameLocks noGrp="1"/>
          </p:cNvGraphicFramePr>
          <p:nvPr>
            <p:extLst>
              <p:ext uri="{D42A27DB-BD31-4B8C-83A1-F6EECF244321}">
                <p14:modId xmlns:p14="http://schemas.microsoft.com/office/powerpoint/2010/main" val="3988540940"/>
              </p:ext>
            </p:extLst>
          </p:nvPr>
        </p:nvGraphicFramePr>
        <p:xfrm>
          <a:off x="251521" y="1412776"/>
          <a:ext cx="8424935" cy="3103442"/>
        </p:xfrm>
        <a:graphic>
          <a:graphicData uri="http://schemas.openxmlformats.org/drawingml/2006/table">
            <a:tbl>
              <a:tblPr firstRow="1" firstCol="1" bandRow="1" bandCol="1"/>
              <a:tblGrid>
                <a:gridCol w="1080119"/>
                <a:gridCol w="1512168"/>
                <a:gridCol w="864096"/>
                <a:gridCol w="2016224"/>
                <a:gridCol w="1080120"/>
                <a:gridCol w="1080120"/>
                <a:gridCol w="792088"/>
              </a:tblGrid>
              <a:tr h="198880">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3294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２７</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２８</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２９</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936104">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減債基金積立不足額の計画的</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解消</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P82</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平成</a:t>
                      </a: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27</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年度以降も、減債基金の積立不足額の解消に向け、確実に積み立てることにより、</a:t>
                      </a: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10</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年以内の解消を目指します。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財政課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減債基金への計画的な積立</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00" cap="none" spc="0" normalizeH="0" baseline="0" noProof="0" dirty="0" smtClean="0">
                          <a:ln>
                            <a:noFill/>
                          </a:ln>
                          <a:solidFill>
                            <a:srgbClr val="00B050"/>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積立額：２８０億円）</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⇒・決算剰余金の１／２の積立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年度決算剰余金</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億円編入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l"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H28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当初予算で</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276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億円を積立</a:t>
                      </a:r>
                    </a:p>
                    <a:p>
                      <a:pPr marL="72000" marR="0" lvl="0" indent="-457200" algn="l" defTabSz="914400" rtl="0" eaLnBrk="1" fontAlgn="auto" latinLnBrk="0" hangingPunct="1">
                        <a:lnSpc>
                          <a:spcPct val="100000"/>
                        </a:lnSpc>
                        <a:spcBef>
                          <a:spcPts val="0"/>
                        </a:spcBef>
                        <a:spcAft>
                          <a:spcPts val="0"/>
                        </a:spcAft>
                        <a:buClrTx/>
                        <a:buSzTx/>
                        <a:buFontTx/>
                        <a:buNone/>
                        <a:tabLst/>
                        <a:defRPr/>
                      </a:pPr>
                      <a:endPar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b="1"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r">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36</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年まで</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10</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年以内）に積立不足額の解消</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0080">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府債の適切な</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管理</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将来世代に負担を先送りしないため、必要性を厳格に精査し、府債の適切な管理を行います。</a:t>
                      </a: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財政課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・府債発行の厳格な精査</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・府債の適切な管理</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b="1"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92088">
                <a:tc>
                  <a:txBody>
                    <a:bodyPr/>
                    <a:lstStyle/>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将来世代に負担を先送りしない財政運営</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just" defTabSz="914400" rtl="0" eaLnBrk="1" fontAlgn="auto" latinLnBrk="0" hangingPunct="1">
                        <a:lnSpc>
                          <a:spcPct val="100000"/>
                        </a:lnSpc>
                        <a:spcBef>
                          <a:spcPts val="0"/>
                        </a:spcBef>
                        <a:spcAft>
                          <a:spcPts val="0"/>
                        </a:spcAft>
                        <a:buClrTx/>
                        <a:buSzTx/>
                        <a:buFontTx/>
                        <a:buNone/>
                        <a:tabLst/>
                        <a:defRPr/>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indent="133350" algn="just" defTabSz="914400" rtl="0" eaLnBrk="1" fontAlgn="auto" latinLnBrk="0" hangingPunct="1">
                        <a:lnSpc>
                          <a:spcPct val="100000"/>
                        </a:lnSpc>
                        <a:spcBef>
                          <a:spcPts val="0"/>
                        </a:spcBef>
                        <a:spcAft>
                          <a:spcPts val="0"/>
                        </a:spcAft>
                        <a:buClrTx/>
                        <a:buSzTx/>
                        <a:buFontTx/>
                        <a:buNone/>
                        <a:tabLst/>
                        <a:defRPr/>
                      </a:pPr>
                      <a:r>
                        <a:rPr lang="ja-JP" altLang="en-US" sz="900" dirty="0" smtClean="0">
                          <a:latin typeface="Meiryo UI" panose="020B0604030504040204" pitchFamily="50" charset="-128"/>
                          <a:ea typeface="Meiryo UI" panose="020B0604030504040204" pitchFamily="50" charset="-128"/>
                          <a:cs typeface="Meiryo UI" panose="020B0604030504040204" pitchFamily="50" charset="-128"/>
                        </a:rPr>
                        <a:t>財政運営基本条例に掲げる基本理念を踏まえ、将来世代に負担を先送りしないよう、健全で規律ある財政運営を行います。</a:t>
                      </a:r>
                      <a:endParaRPr lang="en-US" altLang="ja-JP" sz="900" dirty="0" smtClean="0">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財務部</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財政課</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・財政運営基本条例に基づく財政運営（財政規律の確保、計画性の確保、透明性の確保）</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2" name="直線矢印コネクタ 11"/>
          <p:cNvCxnSpPr/>
          <p:nvPr/>
        </p:nvCxnSpPr>
        <p:spPr>
          <a:xfrm>
            <a:off x="5715728" y="1988840"/>
            <a:ext cx="216864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4" name="直線矢印コネクタ 13"/>
          <p:cNvCxnSpPr/>
          <p:nvPr/>
        </p:nvCxnSpPr>
        <p:spPr>
          <a:xfrm>
            <a:off x="5715728" y="3140968"/>
            <a:ext cx="216864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1" name="正方形/長方形 10"/>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25</a:t>
            </a:r>
            <a:endParaRPr lang="ja-JP" altLang="en-US" dirty="0">
              <a:solidFill>
                <a:prstClr val="black"/>
              </a:solidFill>
            </a:endParaRPr>
          </a:p>
        </p:txBody>
      </p:sp>
      <p:cxnSp>
        <p:nvCxnSpPr>
          <p:cNvPr id="13" name="直線矢印コネクタ 12"/>
          <p:cNvCxnSpPr/>
          <p:nvPr/>
        </p:nvCxnSpPr>
        <p:spPr>
          <a:xfrm>
            <a:off x="5715728" y="3933056"/>
            <a:ext cx="2168640"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338100618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25234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2341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（１）健全財政の確保に向けた取組み　②健全財政に向けた中長期での取組み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3765162109"/>
              </p:ext>
            </p:extLst>
          </p:nvPr>
        </p:nvGraphicFramePr>
        <p:xfrm>
          <a:off x="251520" y="1340768"/>
          <a:ext cx="8352928" cy="2783996"/>
        </p:xfrm>
        <a:graphic>
          <a:graphicData uri="http://schemas.openxmlformats.org/drawingml/2006/table">
            <a:tbl>
              <a:tblPr firstRow="1" firstCol="1" bandRow="1" bandCol="1"/>
              <a:tblGrid>
                <a:gridCol w="1107457"/>
                <a:gridCol w="1484831"/>
                <a:gridCol w="720080"/>
                <a:gridCol w="2016224"/>
                <a:gridCol w="1296144"/>
                <a:gridCol w="1080120"/>
                <a:gridCol w="648072"/>
              </a:tblGrid>
              <a:tr h="224479">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27485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２７</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２８</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２９</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724802">
                <a:tc rowSpan="2">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歳入（財源）の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確保</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民間協働や資産活用など、「稼ぐ視点」も踏まえた歳入確保策を展開していきます。</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行政改革課</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財産活用課</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72000" indent="-457200">
                        <a:lnSpc>
                          <a:spcPct val="100000"/>
                        </a:lnSpc>
                      </a:pPr>
                      <a:r>
                        <a:rPr lang="ja-JP" sz="9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クラウドファンディングなど、新たな歳入確保策の検討、導入 </a:t>
                      </a: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a:txBody>
                    <a:bodyPr/>
                    <a:lstStyle/>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dash"/>
                      <a:round/>
                      <a:headEnd type="none" w="med" len="med"/>
                      <a:tailEnd type="none" w="med" len="med"/>
                    </a:lnB>
                  </a:tcPr>
                </a:tc>
                <a:tc rowSpan="2">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296144">
                <a:tc vMerge="1">
                  <a:txBody>
                    <a:bodyPr/>
                    <a:lstStyle/>
                    <a:p>
                      <a:endParaRPr kumimoji="1" lang="ja-JP" altLang="en-US"/>
                    </a:p>
                  </a:txBody>
                  <a:tcPr/>
                </a:tc>
                <a:tc>
                  <a:txBody>
                    <a:bodyPr/>
                    <a:lstStyle/>
                    <a:p>
                      <a:pPr marL="0" marR="0" indent="133350" algn="l"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使用料・手数料について、適正な受益者負担の観点から</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、料金水準の妥当性について検討を行います。</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marR="0" indent="-457200" algn="just" defTabSz="914400" rtl="0" eaLnBrk="1" fontAlgn="auto" latinLnBrk="0" hangingPunct="1">
                        <a:lnSpc>
                          <a:spcPct val="100000"/>
                        </a:lnSpc>
                        <a:spcBef>
                          <a:spcPts val="0"/>
                        </a:spcBef>
                        <a:spcAft>
                          <a:spcPts val="0"/>
                        </a:spcAft>
                        <a:buClrTx/>
                        <a:buSzTx/>
                        <a:buFontTx/>
                        <a:buNone/>
                        <a:tabLst/>
                        <a:defRPr/>
                      </a:pPr>
                      <a:r>
                        <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フルコスト計算による原価を基本に、料金水準の妥当性について、点検を実施</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27</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月議会で</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施設</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（日本万国博覧会記念公園、男女</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共同参画・青少年Ｃ）の使用料を</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改定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月議会で手数料を改定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予定（設定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件、改定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44</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件）</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marR="0" indent="-457200" algn="just" defTabSz="914400" rtl="0" eaLnBrk="1" fontAlgn="auto" latinLnBrk="0" hangingPunct="1">
                        <a:lnSpc>
                          <a:spcPct val="100000"/>
                        </a:lnSpc>
                        <a:spcBef>
                          <a:spcPts val="0"/>
                        </a:spcBef>
                        <a:spcAft>
                          <a:spcPts val="0"/>
                        </a:spcAft>
                        <a:buClrTx/>
                        <a:buSzTx/>
                        <a:buFontTx/>
                        <a:buNone/>
                        <a:tabLst/>
                        <a:defRPr/>
                      </a:pPr>
                      <a:r>
                        <a:rPr lang="ja-JP" altLang="en-US" sz="900" u="none"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・点検の内容、</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情勢の変化等を踏まえ、適宜、改訂</a:t>
                      </a:r>
                      <a:endParaRPr lang="ja-JP"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tc vMerge="1">
                  <a:txBody>
                    <a:bodyPr/>
                    <a:lstStyle/>
                    <a:p>
                      <a:endParaRPr kumimoji="1" lang="ja-JP" altLang="en-US"/>
                    </a:p>
                  </a:txBody>
                  <a:tcPr/>
                </a:tc>
              </a:tr>
            </a:tbl>
          </a:graphicData>
        </a:graphic>
      </p:graphicFrame>
      <p:cxnSp>
        <p:nvCxnSpPr>
          <p:cNvPr id="15" name="直線矢印コネクタ 14"/>
          <p:cNvCxnSpPr/>
          <p:nvPr/>
        </p:nvCxnSpPr>
        <p:spPr>
          <a:xfrm>
            <a:off x="5567363" y="1988840"/>
            <a:ext cx="2389013"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17" name="正方形/長方形 16"/>
          <p:cNvSpPr/>
          <p:nvPr/>
        </p:nvSpPr>
        <p:spPr>
          <a:xfrm>
            <a:off x="5609741" y="2137776"/>
            <a:ext cx="2304256" cy="2286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（導入可能なものから順次実施）</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6" name="正方形/長方形 1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26</a:t>
            </a:r>
            <a:endParaRPr lang="ja-JP" altLang="en-US" dirty="0">
              <a:solidFill>
                <a:prstClr val="black"/>
              </a:solidFill>
            </a:endParaRPr>
          </a:p>
        </p:txBody>
      </p:sp>
      <p:cxnSp>
        <p:nvCxnSpPr>
          <p:cNvPr id="19" name="直線矢印コネクタ 18"/>
          <p:cNvCxnSpPr/>
          <p:nvPr/>
        </p:nvCxnSpPr>
        <p:spPr>
          <a:xfrm>
            <a:off x="6905885" y="2852936"/>
            <a:ext cx="1050491"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562570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25234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2341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（１）健全財政の確保に向けた取組み　②健全財政に向けた中長期での取組み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329717693"/>
              </p:ext>
            </p:extLst>
          </p:nvPr>
        </p:nvGraphicFramePr>
        <p:xfrm>
          <a:off x="251520" y="1225182"/>
          <a:ext cx="8640960" cy="5156146"/>
        </p:xfrm>
        <a:graphic>
          <a:graphicData uri="http://schemas.openxmlformats.org/drawingml/2006/table">
            <a:tbl>
              <a:tblPr firstRow="1" firstCol="1" bandRow="1" bandCol="1"/>
              <a:tblGrid>
                <a:gridCol w="1145645"/>
                <a:gridCol w="1536032"/>
                <a:gridCol w="744910"/>
                <a:gridCol w="2085749"/>
                <a:gridCol w="1340839"/>
                <a:gridCol w="1117366"/>
                <a:gridCol w="670419"/>
              </a:tblGrid>
              <a:tr h="260188">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318578">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２７</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２８</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２９</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4461794">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歳入（財源）の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確保</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indent="133350"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課税</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自主権の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を行う場合は、</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受益と負担」や「税収の使途」を踏まえ、検討</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行い</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ます</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財務部</a:t>
                      </a:r>
                    </a:p>
                    <a:p>
                      <a:pPr algn="just">
                        <a:lnSpc>
                          <a:spcPct val="100000"/>
                        </a:lnSpc>
                        <a:spcAft>
                          <a:spcPts val="0"/>
                        </a:spcAft>
                      </a:pP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財政課</a:t>
                      </a:r>
                    </a:p>
                    <a:p>
                      <a:pPr algn="just">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税務局</a:t>
                      </a: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みどり推進室</a:t>
                      </a:r>
                      <a:endPar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en-US" altLang="ja-JP"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en-US" sz="900" b="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都市魅力創造局</a:t>
                      </a:r>
                      <a:endParaRPr lang="ja-JP" sz="900" b="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l">
                        <a:lnSpc>
                          <a:spcPct val="100000"/>
                        </a:lnSpc>
                        <a:spcAft>
                          <a:spcPts val="0"/>
                        </a:spcAft>
                      </a:pP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・課税</a:t>
                      </a:r>
                      <a:r>
                        <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自主権の</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活用</a:t>
                      </a:r>
                      <a:r>
                        <a:rPr lang="ja-JP" alt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を行う場合、「受益と負担」や「税収の使途」を踏まえ、</a:t>
                      </a:r>
                      <a:r>
                        <a:rPr lang="ja-JP"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検討</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r>
                        <a:rPr lang="ja-JP" altLang="en-US"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en-US" altLang="ja-JP"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r>
                        <a:rPr lang="ja-JP" altLang="en-US"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森林環境税の導入</a:t>
                      </a:r>
                      <a:r>
                        <a:rPr lang="en-US" altLang="ja-JP" sz="900" b="1"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a:t>
                      </a:r>
                      <a:endParaRPr lang="ja-JP" sz="900" b="1"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lang="en-US" sz="900" b="0" kern="100" dirty="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森林の有する公益的機能を維持する環境整備のため「森林環境税」を導入（</a:t>
                      </a: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H27.9</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議会）</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　期間：</a:t>
                      </a: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H28</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年</a:t>
                      </a:r>
                      <a:r>
                        <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4</a:t>
                      </a:r>
                      <a:r>
                        <a:rPr lang="ja-JP" alt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rPr>
                        <a:t>月から４年間</a:t>
                      </a:r>
                      <a:endParaRPr lang="en-US" altLang="ja-JP"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lang="en-US" sz="900" b="0" kern="100" dirty="0" smtClean="0">
                        <a:solidFill>
                          <a:schemeClr val="tx1"/>
                        </a:solidFill>
                        <a:effectLst/>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宿泊税の導入（予定）</a:t>
                      </a:r>
                      <a:r>
                        <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観光客の受入れ環境整備をはじめとする大阪の観光振興の取組みを推進するため宿泊税を導入予定（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H28.2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月議会予定）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法人二税（法人事業税・法人府民税）</a:t>
                      </a:r>
                      <a:endPar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の超過課税</a:t>
                      </a:r>
                      <a:r>
                        <a:rPr kumimoji="1" lang="en-US" altLang="ja-JP" sz="900" b="1"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a:t>
                      </a: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・道路網などの都市基盤整備や防災対</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策の充実といった大都市圏特有の緊急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かつ膨大な財政需要に対処するため、</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法人府民税法人税割及び法人事業</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税の超過課税を実施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期間：</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H29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10</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月末までに終了する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事業年度</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・大阪産業の再生に向けた緊急かつ</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重大な課題に対処するため、法人</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府民税均等割の超過課税を実施</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期間：</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H28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月末までに終了する</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事業年度。</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H31</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3</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月末まで</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延長予定（</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H28</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月議会予定）</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1" i="0" u="none" strike="noStrike" kern="1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endParaRPr kumimoji="1" lang="en-US" altLang="ja-JP" sz="900" b="1" i="0" u="none" strike="noStrike" kern="100" cap="none" spc="0" normalizeH="0" baseline="0" noProof="0" dirty="0" smtClean="0">
                        <a:ln>
                          <a:noFill/>
                        </a:ln>
                        <a:solidFill>
                          <a:schemeClr val="tx1"/>
                        </a:solidFill>
                        <a:effectLst>
                          <a:outerShdw blurRad="38100" dist="38100" dir="2700000" algn="tl">
                            <a:srgbClr val="000000">
                              <a:alpha val="43137"/>
                            </a:srgbClr>
                          </a:outerShdw>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r>
                        <a:rPr lang="en-US"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15" name="直線矢印コネクタ 14"/>
          <p:cNvCxnSpPr/>
          <p:nvPr/>
        </p:nvCxnSpPr>
        <p:spPr>
          <a:xfrm>
            <a:off x="5768232" y="2060848"/>
            <a:ext cx="2389013" cy="0"/>
          </a:xfrm>
          <a:prstGeom prst="straightConnector1">
            <a:avLst/>
          </a:prstGeom>
          <a:ln w="12700">
            <a:tailEnd type="arrow"/>
          </a:ln>
        </p:spPr>
        <p:style>
          <a:lnRef idx="1">
            <a:schemeClr val="dk1"/>
          </a:lnRef>
          <a:fillRef idx="0">
            <a:schemeClr val="dk1"/>
          </a:fillRef>
          <a:effectRef idx="0">
            <a:schemeClr val="dk1"/>
          </a:effectRef>
          <a:fontRef idx="minor">
            <a:schemeClr val="tx1"/>
          </a:fontRef>
        </p:style>
      </p:cxnSp>
      <p:sp>
        <p:nvSpPr>
          <p:cNvPr id="16" name="正方形/長方形 1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27</a:t>
            </a:r>
            <a:endParaRPr lang="ja-JP" altLang="en-US" dirty="0">
              <a:solidFill>
                <a:prstClr val="black"/>
              </a:solidFill>
            </a:endParaRPr>
          </a:p>
        </p:txBody>
      </p:sp>
      <p:cxnSp>
        <p:nvCxnSpPr>
          <p:cNvPr id="19" name="直線矢印コネクタ 18"/>
          <p:cNvCxnSpPr/>
          <p:nvPr/>
        </p:nvCxnSpPr>
        <p:spPr>
          <a:xfrm>
            <a:off x="5766906" y="2564904"/>
            <a:ext cx="2390339"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20" name="正方形/長方形 19"/>
          <p:cNvSpPr/>
          <p:nvPr/>
        </p:nvSpPr>
        <p:spPr>
          <a:xfrm>
            <a:off x="323528" y="159144"/>
            <a:ext cx="8136904" cy="369332"/>
          </a:xfrm>
          <a:prstGeom prst="rect">
            <a:avLst/>
          </a:prstGeom>
        </p:spPr>
        <p:txBody>
          <a:bodyPr wrap="square">
            <a:spAutoFit/>
          </a:bodyPr>
          <a:lstStyle/>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行財政改革推進プラン（案）改革工程表の取組み状況</a:t>
            </a:r>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13" name="直線矢印コネクタ 12"/>
          <p:cNvCxnSpPr/>
          <p:nvPr/>
        </p:nvCxnSpPr>
        <p:spPr>
          <a:xfrm>
            <a:off x="5768232" y="3356992"/>
            <a:ext cx="2390339"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cxnSp>
        <p:nvCxnSpPr>
          <p:cNvPr id="14" name="直線矢印コネクタ 13"/>
          <p:cNvCxnSpPr/>
          <p:nvPr/>
        </p:nvCxnSpPr>
        <p:spPr>
          <a:xfrm>
            <a:off x="5766905" y="4077072"/>
            <a:ext cx="2390339"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graphicFrame>
        <p:nvGraphicFramePr>
          <p:cNvPr id="3" name="表 2"/>
          <p:cNvGraphicFramePr>
            <a:graphicFrameLocks noGrp="1"/>
          </p:cNvGraphicFramePr>
          <p:nvPr>
            <p:extLst>
              <p:ext uri="{D42A27DB-BD31-4B8C-83A1-F6EECF244321}">
                <p14:modId xmlns:p14="http://schemas.microsoft.com/office/powerpoint/2010/main" val="3158528610"/>
              </p:ext>
            </p:extLst>
          </p:nvPr>
        </p:nvGraphicFramePr>
        <p:xfrm>
          <a:off x="5876244" y="5013176"/>
          <a:ext cx="2880320" cy="1203960"/>
        </p:xfrm>
        <a:graphic>
          <a:graphicData uri="http://schemas.openxmlformats.org/drawingml/2006/table">
            <a:tbl>
              <a:tblPr firstRow="1" bandRow="1">
                <a:tableStyleId>{5C22544A-7EE6-4342-B048-85BDC9FD1C3A}</a:tableStyleId>
              </a:tblPr>
              <a:tblGrid>
                <a:gridCol w="783539"/>
                <a:gridCol w="656621"/>
                <a:gridCol w="688772"/>
                <a:gridCol w="751388"/>
              </a:tblGrid>
              <a:tr h="291678">
                <a:tc>
                  <a:txBody>
                    <a:bodyPr/>
                    <a:lstStyle/>
                    <a:p>
                      <a:pPr algn="ct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種別</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700" baseline="0" dirty="0" smtClean="0">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700" baseline="0"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700" baseline="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見込み</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ct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700" baseline="0" dirty="0" smtClean="0">
                          <a:latin typeface="Meiryo UI" panose="020B0604030504040204" pitchFamily="50" charset="-128"/>
                          <a:ea typeface="Meiryo UI" panose="020B0604030504040204" pitchFamily="50" charset="-128"/>
                          <a:cs typeface="Meiryo UI" panose="020B0604030504040204" pitchFamily="50" charset="-128"/>
                        </a:rPr>
                        <a:t>29</a:t>
                      </a: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年度</a:t>
                      </a:r>
                      <a:endParaRPr kumimoji="1" lang="en-US" altLang="ja-JP" sz="700" baseline="0" dirty="0" smtClean="0">
                        <a:latin typeface="Meiryo UI" panose="020B0604030504040204" pitchFamily="50" charset="-128"/>
                        <a:ea typeface="Meiryo UI" panose="020B0604030504040204" pitchFamily="50" charset="-128"/>
                        <a:cs typeface="Meiryo UI" panose="020B0604030504040204" pitchFamily="50" charset="-128"/>
                      </a:endParaRPr>
                    </a:p>
                    <a:p>
                      <a:pPr algn="ct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見込み</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tc>
              </a:tr>
              <a:tr h="189591">
                <a:tc>
                  <a:txBody>
                    <a:bodyPr/>
                    <a:lstStyle/>
                    <a:p>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森林環境税</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０円</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１１億円</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１１億円</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tc>
              </a:tr>
              <a:tr h="189591">
                <a:tc>
                  <a:txBody>
                    <a:bodyPr/>
                    <a:lstStyle/>
                    <a:p>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宿泊税</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０円</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２億円</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tc>
                <a:tc>
                  <a:txBody>
                    <a:bodyPr/>
                    <a:lstStyle/>
                    <a:p>
                      <a:pPr algn="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１１億円</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tc>
              </a:tr>
              <a:tr h="291678">
                <a:tc>
                  <a:txBody>
                    <a:bodyPr/>
                    <a:lstStyle/>
                    <a:p>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法人二税の超過課税</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a:txBody>
                    <a:bodyPr/>
                    <a:lstStyle/>
                    <a:p>
                      <a:pPr algn="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３５６億円</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a:txBody>
                    <a:bodyPr/>
                    <a:lstStyle/>
                    <a:p>
                      <a:pPr algn="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３６５億円</a:t>
                      </a:r>
                      <a:endParaRPr kumimoji="1" lang="ja-JP" altLang="en-US" sz="700" baseline="0" dirty="0">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bg1"/>
                      </a:solidFill>
                      <a:prstDash val="solid"/>
                      <a:round/>
                      <a:headEnd type="none" w="med" len="med"/>
                      <a:tailEnd type="none" w="med" len="med"/>
                    </a:lnB>
                  </a:tcPr>
                </a:tc>
                <a:tc>
                  <a:txBody>
                    <a:bodyPr/>
                    <a:lstStyle/>
                    <a:p>
                      <a:pPr algn="r"/>
                      <a:r>
                        <a:rPr kumimoji="1" lang="ja-JP" altLang="en-US" sz="700" baseline="0" dirty="0" smtClean="0">
                          <a:latin typeface="Meiryo UI" panose="020B0604030504040204" pitchFamily="50" charset="-128"/>
                          <a:ea typeface="Meiryo UI" panose="020B0604030504040204" pitchFamily="50" charset="-128"/>
                          <a:cs typeface="Meiryo UI" panose="020B0604030504040204" pitchFamily="50" charset="-128"/>
                        </a:rPr>
                        <a:t>３２１億円</a:t>
                      </a:r>
                      <a:endParaRPr kumimoji="1" lang="en-US" altLang="ja-JP" sz="700" baseline="0" dirty="0" smtClean="0">
                        <a:latin typeface="Meiryo UI" panose="020B0604030504040204" pitchFamily="50" charset="-128"/>
                        <a:ea typeface="Meiryo UI" panose="020B0604030504040204" pitchFamily="50" charset="-128"/>
                        <a:cs typeface="Meiryo UI" panose="020B0604030504040204" pitchFamily="50" charset="-128"/>
                      </a:endParaRPr>
                    </a:p>
                  </a:txBody>
                  <a:tcPr>
                    <a:lnB w="12700" cap="flat" cmpd="sng" algn="ctr">
                      <a:solidFill>
                        <a:schemeClr val="bg1"/>
                      </a:solidFill>
                      <a:prstDash val="solid"/>
                      <a:round/>
                      <a:headEnd type="none" w="med" len="med"/>
                      <a:tailEnd type="none" w="med" len="med"/>
                    </a:lnB>
                  </a:tcPr>
                </a:tc>
              </a:tr>
              <a:tr h="189591">
                <a:tc>
                  <a:txBody>
                    <a:bodyPr/>
                    <a:lstStyle/>
                    <a:p>
                      <a:pPr algn="ctr"/>
                      <a:r>
                        <a:rPr kumimoji="1" lang="en-US" altLang="ja-JP" sz="700" b="1" baseline="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700" b="1" baseline="0" dirty="0" smtClean="0">
                          <a:latin typeface="Meiryo UI" panose="020B0604030504040204" pitchFamily="50" charset="-128"/>
                          <a:ea typeface="Meiryo UI" panose="020B0604030504040204" pitchFamily="50" charset="-128"/>
                          <a:cs typeface="Meiryo UI" panose="020B0604030504040204" pitchFamily="50" charset="-128"/>
                        </a:rPr>
                        <a:t>   合   計   </a:t>
                      </a:r>
                      <a:r>
                        <a:rPr kumimoji="1" lang="en-US" altLang="ja-JP" sz="700" b="1" baseline="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ja-JP" altLang="en-US" sz="700" b="1" baseline="0" dirty="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bg1"/>
                      </a:solidFill>
                      <a:prstDash val="solid"/>
                      <a:round/>
                      <a:headEnd type="none" w="med" len="med"/>
                      <a:tailEnd type="none" w="med" len="med"/>
                    </a:lnT>
                  </a:tcPr>
                </a:tc>
                <a:tc>
                  <a:txBody>
                    <a:bodyPr/>
                    <a:lstStyle/>
                    <a:p>
                      <a:pPr algn="r"/>
                      <a:r>
                        <a:rPr kumimoji="1" lang="ja-JP" altLang="en-US" sz="700" b="1" baseline="0" dirty="0" smtClean="0">
                          <a:latin typeface="Meiryo UI" panose="020B0604030504040204" pitchFamily="50" charset="-128"/>
                          <a:ea typeface="Meiryo UI" panose="020B0604030504040204" pitchFamily="50" charset="-128"/>
                          <a:cs typeface="Meiryo UI" panose="020B0604030504040204" pitchFamily="50" charset="-128"/>
                        </a:rPr>
                        <a:t>３５６億円</a:t>
                      </a:r>
                      <a:endParaRPr kumimoji="1" lang="ja-JP" altLang="en-US" sz="700" b="1" baseline="0" dirty="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bg1"/>
                      </a:solidFill>
                      <a:prstDash val="solid"/>
                      <a:round/>
                      <a:headEnd type="none" w="med" len="med"/>
                      <a:tailEnd type="none" w="med" len="med"/>
                    </a:lnT>
                  </a:tcPr>
                </a:tc>
                <a:tc>
                  <a:txBody>
                    <a:bodyPr/>
                    <a:lstStyle/>
                    <a:p>
                      <a:pPr algn="r"/>
                      <a:r>
                        <a:rPr kumimoji="1" lang="ja-JP" altLang="en-US" sz="700" b="1" baseline="0" dirty="0" smtClean="0">
                          <a:latin typeface="Meiryo UI" panose="020B0604030504040204" pitchFamily="50" charset="-128"/>
                          <a:ea typeface="Meiryo UI" panose="020B0604030504040204" pitchFamily="50" charset="-128"/>
                          <a:cs typeface="Meiryo UI" panose="020B0604030504040204" pitchFamily="50" charset="-128"/>
                        </a:rPr>
                        <a:t>３７８億円</a:t>
                      </a:r>
                      <a:endParaRPr kumimoji="1" lang="ja-JP" altLang="en-US" sz="700" b="1" baseline="0" dirty="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bg1"/>
                      </a:solidFill>
                      <a:prstDash val="solid"/>
                      <a:round/>
                      <a:headEnd type="none" w="med" len="med"/>
                      <a:tailEnd type="none" w="med" len="med"/>
                    </a:lnT>
                  </a:tcPr>
                </a:tc>
                <a:tc>
                  <a:txBody>
                    <a:bodyPr/>
                    <a:lstStyle/>
                    <a:p>
                      <a:pPr algn="r"/>
                      <a:r>
                        <a:rPr kumimoji="1" lang="ja-JP" altLang="en-US" sz="700" b="1" baseline="0" dirty="0" smtClean="0">
                          <a:latin typeface="Meiryo UI" panose="020B0604030504040204" pitchFamily="50" charset="-128"/>
                          <a:ea typeface="Meiryo UI" panose="020B0604030504040204" pitchFamily="50" charset="-128"/>
                          <a:cs typeface="Meiryo UI" panose="020B0604030504040204" pitchFamily="50" charset="-128"/>
                        </a:rPr>
                        <a:t>３４３億円</a:t>
                      </a:r>
                      <a:endParaRPr kumimoji="1" lang="en-US" altLang="ja-JP" sz="700" b="1" baseline="0" dirty="0" smtClean="0">
                        <a:latin typeface="Meiryo UI" panose="020B0604030504040204" pitchFamily="50" charset="-128"/>
                        <a:ea typeface="Meiryo UI" panose="020B0604030504040204" pitchFamily="50" charset="-128"/>
                        <a:cs typeface="Meiryo UI" panose="020B0604030504040204" pitchFamily="50" charset="-128"/>
                      </a:endParaRPr>
                    </a:p>
                  </a:txBody>
                  <a:tcPr>
                    <a:lnT w="12700" cap="flat" cmpd="sng" algn="ctr">
                      <a:solidFill>
                        <a:schemeClr val="bg1"/>
                      </a:solidFill>
                      <a:prstDash val="solid"/>
                      <a:round/>
                      <a:headEnd type="none" w="med" len="med"/>
                      <a:tailEnd type="none" w="med" len="med"/>
                    </a:lnT>
                  </a:tcPr>
                </a:tc>
              </a:tr>
            </a:tbl>
          </a:graphicData>
        </a:graphic>
      </p:graphicFrame>
      <p:sp>
        <p:nvSpPr>
          <p:cNvPr id="4" name="正方形/長方形 3"/>
          <p:cNvSpPr/>
          <p:nvPr/>
        </p:nvSpPr>
        <p:spPr>
          <a:xfrm>
            <a:off x="5768232" y="4701802"/>
            <a:ext cx="2664296"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8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効果額　</a:t>
            </a:r>
            <a:endParaRPr kumimoji="1" lang="ja-JP" altLang="en-US" sz="8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正方形/長方形 16"/>
          <p:cNvSpPr/>
          <p:nvPr/>
        </p:nvSpPr>
        <p:spPr>
          <a:xfrm>
            <a:off x="5940151" y="2137776"/>
            <a:ext cx="1973845" cy="1143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9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（導入可能なものから順次実施）</a:t>
            </a:r>
            <a:endParaRPr lang="ja-JP" altLang="en-US" sz="900"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5773278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Rectangle 24"/>
          <p:cNvSpPr>
            <a:spLocks noChangeArrowheads="1"/>
          </p:cNvSpPr>
          <p:nvPr/>
        </p:nvSpPr>
        <p:spPr bwMode="auto">
          <a:xfrm>
            <a:off x="179512" y="764704"/>
            <a:ext cx="252344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５</a:t>
            </a:r>
            <a:r>
              <a:rPr lang="ja-JP" altLang="ja-JP"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健全で規律ある財政運営の実現</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cxnSp>
        <p:nvCxnSpPr>
          <p:cNvPr id="33" name="直線コネクタ 32"/>
          <p:cNvCxnSpPr/>
          <p:nvPr/>
        </p:nvCxnSpPr>
        <p:spPr>
          <a:xfrm>
            <a:off x="179512" y="620688"/>
            <a:ext cx="8784976" cy="0"/>
          </a:xfrm>
          <a:prstGeom prst="line">
            <a:avLst/>
          </a:prstGeom>
        </p:spPr>
        <p:style>
          <a:lnRef idx="3">
            <a:schemeClr val="accent1"/>
          </a:lnRef>
          <a:fillRef idx="0">
            <a:schemeClr val="accent1"/>
          </a:fillRef>
          <a:effectRef idx="2">
            <a:schemeClr val="accent1"/>
          </a:effectRef>
          <a:fontRef idx="minor">
            <a:schemeClr val="tx1"/>
          </a:fontRef>
        </p:style>
      </p:cxnSp>
      <p:sp>
        <p:nvSpPr>
          <p:cNvPr id="34" name="Rectangle 24"/>
          <p:cNvSpPr>
            <a:spLocks noChangeArrowheads="1"/>
          </p:cNvSpPr>
          <p:nvPr/>
        </p:nvSpPr>
        <p:spPr bwMode="auto">
          <a:xfrm>
            <a:off x="331912" y="980728"/>
            <a:ext cx="523412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fontAlgn="base">
              <a:spcBef>
                <a:spcPct val="0"/>
              </a:spcBef>
              <a:spcAft>
                <a:spcPct val="0"/>
              </a:spcAft>
            </a:pPr>
            <a:r>
              <a:rPr lang="ja-JP" altLang="en-US" sz="1200"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（１）健全財政の確保に向けた取組み　②健全財政に向けた中長期での取組み</a:t>
            </a:r>
            <a:endParaRPr lang="ja-JP"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 name="Rectangle 8"/>
          <p:cNvSpPr>
            <a:spLocks noChangeArrowheads="1"/>
          </p:cNvSpPr>
          <p:nvPr/>
        </p:nvSpPr>
        <p:spPr bwMode="auto">
          <a:xfrm>
            <a:off x="3763963" y="-1023938"/>
            <a:ext cx="1803400" cy="21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74295" tIns="8890" rIns="74295" bIns="8890" numCol="1" anchor="t" anchorCtr="0" compatLnSpc="1">
            <a:prstTxWarp prst="textNoShape">
              <a:avLst/>
            </a:prstTxWarp>
          </a:bodyPr>
          <a:lstStyle/>
          <a:p>
            <a:pPr fontAlgn="base">
              <a:spcBef>
                <a:spcPct val="0"/>
              </a:spcBef>
              <a:spcAft>
                <a:spcPct val="0"/>
              </a:spcAft>
            </a:pPr>
            <a:endParaRPr lang="ja-JP" altLang="ja-JP" smtClean="0">
              <a:solidFill>
                <a:prstClr val="black"/>
              </a:solidFill>
              <a:latin typeface="Arial" pitchFamily="34" charset="0"/>
              <a:cs typeface="ＭＳ Ｐゴシック"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501929183"/>
              </p:ext>
            </p:extLst>
          </p:nvPr>
        </p:nvGraphicFramePr>
        <p:xfrm>
          <a:off x="251520" y="1340768"/>
          <a:ext cx="8640960" cy="2950429"/>
        </p:xfrm>
        <a:graphic>
          <a:graphicData uri="http://schemas.openxmlformats.org/drawingml/2006/table">
            <a:tbl>
              <a:tblPr firstRow="1" firstCol="1" bandRow="1" bandCol="1"/>
              <a:tblGrid>
                <a:gridCol w="1107457"/>
                <a:gridCol w="1484831"/>
                <a:gridCol w="792088"/>
                <a:gridCol w="1872208"/>
                <a:gridCol w="1152128"/>
                <a:gridCol w="1152128"/>
                <a:gridCol w="1080120"/>
              </a:tblGrid>
              <a:tr h="144016">
                <a:tc rowSpan="2">
                  <a:txBody>
                    <a:bodyPr/>
                    <a:lstStyle/>
                    <a:p>
                      <a:pPr algn="ctr">
                        <a:lnSpc>
                          <a:spcPct val="100000"/>
                        </a:lnSpc>
                        <a:spcAft>
                          <a:spcPts val="0"/>
                        </a:spcAft>
                      </a:pPr>
                      <a:r>
                        <a:rPr lang="ja-JP" sz="900" b="1" kern="100" dirty="0">
                          <a:effectLst/>
                          <a:latin typeface="Meiryo UI" panose="020B0604030504040204" pitchFamily="50" charset="-128"/>
                          <a:ea typeface="Meiryo UI" panose="020B0604030504040204" pitchFamily="50" charset="-128"/>
                          <a:cs typeface="Meiryo UI" panose="020B0604030504040204" pitchFamily="50" charset="-128"/>
                        </a:rPr>
                        <a:t>項目名</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取組内容</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rowSpan="2">
                  <a:txBody>
                    <a:bodyPr/>
                    <a:lstStyle/>
                    <a:p>
                      <a:pPr algn="ctr">
                        <a:lnSpc>
                          <a:spcPct val="100000"/>
                        </a:lnSpc>
                        <a:spcAft>
                          <a:spcPts val="0"/>
                        </a:spcAft>
                      </a:pPr>
                      <a:r>
                        <a:rPr lang="ja-JP" sz="900" b="1" kern="100">
                          <a:effectLst/>
                          <a:latin typeface="Meiryo UI" panose="020B0604030504040204" pitchFamily="50" charset="-128"/>
                          <a:ea typeface="Meiryo UI" panose="020B0604030504040204" pitchFamily="50" charset="-128"/>
                          <a:cs typeface="Meiryo UI" panose="020B0604030504040204" pitchFamily="50" charset="-128"/>
                        </a:rPr>
                        <a:t>担当部局・室</a:t>
                      </a:r>
                      <a:endParaRPr lang="ja-JP" sz="900" kern="10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取組み状況</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今後の予定（工程）</a:t>
                      </a:r>
                      <a:endParaRPr lang="ja-JP" altLang="ja-JP" sz="900" b="1"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lnL w="12700" cap="flat" cmpd="sng" algn="ctr">
                      <a:solidFill>
                        <a:schemeClr val="tx1"/>
                      </a:solidFill>
                      <a:prstDash val="solid"/>
                      <a:round/>
                      <a:headEnd type="none" w="med" len="med"/>
                      <a:tailEnd type="none" w="med" len="med"/>
                    </a:lnL>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c hMerge="1">
                  <a:txBody>
                    <a:bodyPr/>
                    <a:lstStyle/>
                    <a:p>
                      <a:endParaRPr kumimoji="1" lang="ja-JP" altLang="en-US"/>
                    </a:p>
                  </a:txBody>
                  <a:tcPr/>
                </a:tc>
                <a:tc rowSpan="2">
                  <a:txBody>
                    <a:bodyPr/>
                    <a:lstStyle/>
                    <a:p>
                      <a:pPr algn="ctr">
                        <a:lnSpc>
                          <a:spcPct val="100000"/>
                        </a:lnSpc>
                        <a:spcAft>
                          <a:spcPts val="0"/>
                        </a:spcAft>
                      </a:pPr>
                      <a:r>
                        <a:rPr lang="ja-JP" altLang="en-US" sz="900" b="1" kern="100" dirty="0" smtClean="0">
                          <a:effectLst/>
                          <a:latin typeface="Meiryo UI" panose="020B0604030504040204" pitchFamily="50" charset="-128"/>
                          <a:ea typeface="Meiryo UI" panose="020B0604030504040204" pitchFamily="50" charset="-128"/>
                          <a:cs typeface="Meiryo UI" panose="020B0604030504040204" pitchFamily="50" charset="-128"/>
                        </a:rPr>
                        <a:t>備考</a:t>
                      </a:r>
                      <a:endParaRPr lang="ja-JP" sz="900" b="1"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8CCE4"/>
                    </a:solidFill>
                  </a:tcPr>
                </a:tc>
              </a:tr>
              <a:tr h="160934">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２７</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２８</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chemeClr val="tx1"/>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a:txBody>
                    <a:bodyPr/>
                    <a:lstStyle/>
                    <a:p>
                      <a:pPr algn="ctr">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２９</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46188" marR="46188" marT="30973" marB="30973"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BE5F1"/>
                    </a:solidFill>
                  </a:tcPr>
                </a:tc>
                <a:tc vMerge="1">
                  <a:txBody>
                    <a:bodyPr/>
                    <a:lstStyle/>
                    <a:p>
                      <a:endParaRPr kumimoji="1" lang="ja-JP" altLang="en-US"/>
                    </a:p>
                  </a:txBody>
                  <a:tcPr/>
                </a:tc>
              </a:tr>
              <a:tr h="2552217">
                <a:tc>
                  <a:txBody>
                    <a:bodyPr/>
                    <a:lstStyle/>
                    <a:p>
                      <a:pPr algn="just">
                        <a:lnSpc>
                          <a:spcPct val="100000"/>
                        </a:lnSpc>
                        <a:spcAft>
                          <a:spcPts val="0"/>
                        </a:spcAft>
                      </a:pPr>
                      <a:r>
                        <a:rPr lang="ja-JP" sz="900" dirty="0">
                          <a:effectLst/>
                          <a:latin typeface="Meiryo UI" panose="020B0604030504040204" pitchFamily="50" charset="-128"/>
                          <a:ea typeface="Meiryo UI" panose="020B0604030504040204" pitchFamily="50" charset="-128"/>
                          <a:cs typeface="Meiryo UI" panose="020B0604030504040204" pitchFamily="50" charset="-128"/>
                        </a:rPr>
                        <a:t/>
                      </a:r>
                      <a:br>
                        <a:rPr lang="ja-JP" sz="900" dirty="0">
                          <a:effectLst/>
                          <a:latin typeface="Meiryo UI" panose="020B0604030504040204" pitchFamily="50" charset="-128"/>
                          <a:ea typeface="Meiryo UI" panose="020B0604030504040204" pitchFamily="50" charset="-128"/>
                          <a:cs typeface="Meiryo UI" panose="020B0604030504040204" pitchFamily="50" charset="-128"/>
                        </a:rPr>
                      </a:b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財政調整基金の</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確保</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（本文</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P83</a:t>
                      </a:r>
                      <a:r>
                        <a:rPr lang="ja-JP" alt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財政運営基本条例に基づく目標額（平成</a:t>
                      </a:r>
                      <a:r>
                        <a:rPr lang="en-US" sz="900" kern="100" dirty="0" smtClean="0">
                          <a:effectLst/>
                          <a:latin typeface="Meiryo UI" panose="020B0604030504040204" pitchFamily="50" charset="-128"/>
                          <a:ea typeface="Meiryo UI" panose="020B0604030504040204" pitchFamily="50" charset="-128"/>
                          <a:cs typeface="Meiryo UI" panose="020B0604030504040204" pitchFamily="50" charset="-128"/>
                        </a:rPr>
                        <a:t>3</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6</a:t>
                      </a:r>
                      <a:r>
                        <a:rPr 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年度</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末までに</a:t>
                      </a:r>
                      <a:r>
                        <a:rPr lang="en-US" sz="900" kern="100" dirty="0">
                          <a:effectLst/>
                          <a:latin typeface="Meiryo UI" panose="020B0604030504040204" pitchFamily="50" charset="-128"/>
                          <a:ea typeface="Meiryo UI" panose="020B0604030504040204" pitchFamily="50" charset="-128"/>
                          <a:cs typeface="Meiryo UI" panose="020B0604030504040204" pitchFamily="50" charset="-128"/>
                        </a:rPr>
                        <a:t>1,450</a:t>
                      </a:r>
                      <a:r>
                        <a:rPr lang="ja-JP" sz="900" kern="100" dirty="0">
                          <a:effectLst/>
                          <a:latin typeface="Meiryo UI" panose="020B0604030504040204" pitchFamily="50" charset="-128"/>
                          <a:ea typeface="Meiryo UI" panose="020B0604030504040204" pitchFamily="50" charset="-128"/>
                          <a:cs typeface="Meiryo UI" panose="020B0604030504040204" pitchFamily="50" charset="-128"/>
                        </a:rPr>
                        <a:t>億円）の達成に向け、着実に財政調整基金を確保します。</a:t>
                      </a: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財務部</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財政課</a:t>
                      </a:r>
                      <a:endParaRPr lang="ja-JP" alt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毎年度、決算剰余金</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の</a:t>
                      </a: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r>
                      <a:b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br>
                      <a:r>
                        <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1</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2</a:t>
                      </a:r>
                      <a:r>
                        <a:rPr lang="ja-JP"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の計画的な</a:t>
                      </a:r>
                      <a:r>
                        <a:rPr 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積立</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⇒・平成</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26</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年度決算剰余金のうち、</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marR="0" lvl="0" indent="-457200" algn="just" defTabSz="914400" rtl="0" eaLnBrk="1" fontAlgn="auto" latinLnBrk="0" hangingPunct="1">
                        <a:lnSpc>
                          <a:spcPct val="100000"/>
                        </a:lnSpc>
                        <a:spcBef>
                          <a:spcPts val="0"/>
                        </a:spcBef>
                        <a:spcAft>
                          <a:spcPts val="0"/>
                        </a:spcAft>
                        <a:buClrTx/>
                        <a:buSzTx/>
                        <a:buFontTx/>
                        <a:buNone/>
                        <a:tabLst/>
                        <a:defRPr/>
                      </a:pP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　　</a:t>
                      </a:r>
                      <a:r>
                        <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19</a:t>
                      </a:r>
                      <a:r>
                        <a:rPr kumimoji="1" lang="ja-JP" altLang="en-US"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rPr>
                        <a:t>億円を編入</a:t>
                      </a:r>
                      <a:endParaRPr kumimoji="1" lang="en-US" altLang="ja-JP" sz="900" b="0" i="0" u="none" strike="noStrike" kern="100" cap="none" spc="0" normalizeH="0" baseline="0" noProof="0" dirty="0" smtClean="0">
                        <a:ln>
                          <a:noFill/>
                        </a:ln>
                        <a:solidFill>
                          <a:schemeClr val="tx1"/>
                        </a:solidFill>
                        <a:effectLst/>
                        <a:uLnTx/>
                        <a:uFillTx/>
                        <a:latin typeface="ＭＳ Ｐ明朝" panose="02020600040205080304" pitchFamily="18" charset="-128"/>
                        <a:ea typeface="ＭＳ Ｐ明朝" panose="02020600040205080304" pitchFamily="18" charset="-128"/>
                        <a:cs typeface="Meiryo UI" panose="020B0604030504040204" pitchFamily="50" charset="-128"/>
                      </a:endParaRPr>
                    </a:p>
                    <a:p>
                      <a:pPr marL="72000" indent="-457200"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72000" indent="-457200" algn="just">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・財政調整基金積立目標額の再積算</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just">
                        <a:lnSpc>
                          <a:spcPct val="100000"/>
                        </a:lnSpc>
                        <a:spcAft>
                          <a:spcPts val="0"/>
                        </a:spcAft>
                      </a:pPr>
                      <a:r>
                        <a:rPr lang="en-US" sz="900" kern="100"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sz="900" kern="100" dirty="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lnSpc>
                          <a:spcPct val="100000"/>
                        </a:lnSpc>
                        <a:spcAft>
                          <a:spcPts val="0"/>
                        </a:spcAft>
                      </a:pP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積立目標額は</a:t>
                      </a:r>
                      <a:r>
                        <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3</a:t>
                      </a:r>
                      <a:r>
                        <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rPr>
                        <a:t>年ごとに再積算</a:t>
                      </a: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algn="just">
                        <a:lnSpc>
                          <a:spcPct val="100000"/>
                        </a:lnSpc>
                        <a:spcAft>
                          <a:spcPts val="0"/>
                        </a:spcAft>
                      </a:pPr>
                      <a:endParaRPr lang="en-US"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36</a:t>
                      </a: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年度</a:t>
                      </a:r>
                      <a:r>
                        <a:rPr lang="ja-JP" altLang="en-US"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a:t>
                      </a:r>
                      <a:endParaRPr lang="en-US"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r>
                        <a:rPr lang="ja-JP" altLang="ja-JP" sz="900" kern="100" dirty="0" smtClean="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積立目標額の達成</a:t>
                      </a: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p>
                      <a:pPr marL="72000" indent="-457200" algn="l">
                        <a:lnSpc>
                          <a:spcPct val="100000"/>
                        </a:lnSpc>
                        <a:spcAft>
                          <a:spcPts val="0"/>
                        </a:spcAft>
                      </a:pPr>
                      <a:endParaRPr lang="ja-JP" altLang="ja-JP" sz="900" kern="100" dirty="0" smtClean="0">
                        <a:effectLst/>
                        <a:latin typeface="Meiryo UI" panose="020B0604030504040204" pitchFamily="50" charset="-128"/>
                        <a:ea typeface="Meiryo UI" panose="020B0604030504040204" pitchFamily="50" charset="-128"/>
                        <a:cs typeface="Meiryo UI" panose="020B0604030504040204" pitchFamily="50" charset="-128"/>
                      </a:endParaRPr>
                    </a:p>
                  </a:txBody>
                  <a:tcPr marL="38101" marR="38101" marT="25550" marB="2555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cxnSp>
        <p:nvCxnSpPr>
          <p:cNvPr id="30" name="直線矢印コネクタ 29"/>
          <p:cNvCxnSpPr/>
          <p:nvPr/>
        </p:nvCxnSpPr>
        <p:spPr>
          <a:xfrm>
            <a:off x="5508104" y="1916832"/>
            <a:ext cx="2232248" cy="0"/>
          </a:xfrm>
          <a:prstGeom prst="straightConnector1">
            <a:avLst/>
          </a:prstGeom>
          <a:ln w="38100">
            <a:tailEnd type="arrow"/>
          </a:ln>
        </p:spPr>
        <p:style>
          <a:lnRef idx="1">
            <a:schemeClr val="dk1"/>
          </a:lnRef>
          <a:fillRef idx="0">
            <a:schemeClr val="dk1"/>
          </a:fillRef>
          <a:effectRef idx="0">
            <a:schemeClr val="dk1"/>
          </a:effectRef>
          <a:fontRef idx="minor">
            <a:schemeClr val="tx1"/>
          </a:fontRef>
        </p:style>
      </p:cxnSp>
      <p:sp>
        <p:nvSpPr>
          <p:cNvPr id="16" name="正方形/長方形 15"/>
          <p:cNvSpPr/>
          <p:nvPr/>
        </p:nvSpPr>
        <p:spPr>
          <a:xfrm>
            <a:off x="8432528" y="6489340"/>
            <a:ext cx="648072" cy="31786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altLang="ja-JP" dirty="0" smtClean="0">
                <a:solidFill>
                  <a:prstClr val="black"/>
                </a:solidFill>
              </a:rPr>
              <a:t>28</a:t>
            </a:r>
            <a:endParaRPr lang="ja-JP" altLang="en-US" dirty="0">
              <a:solidFill>
                <a:prstClr val="black"/>
              </a:solidFill>
            </a:endParaRPr>
          </a:p>
        </p:txBody>
      </p:sp>
    </p:spTree>
    <p:extLst>
      <p:ext uri="{BB962C8B-B14F-4D97-AF65-F5344CB8AC3E}">
        <p14:creationId xmlns:p14="http://schemas.microsoft.com/office/powerpoint/2010/main" val="428828859"/>
      </p:ext>
    </p:extLst>
  </p:cSld>
  <p:clrMapOvr>
    <a:masterClrMapping/>
  </p:clrMapOvr>
  <p:timing>
    <p:tnLst>
      <p:par>
        <p:cTn id="1" dur="indefinite" restart="never" nodeType="tmRoot"/>
      </p:par>
    </p:tnLst>
  </p:timing>
</p:sld>
</file>

<file path=ppt/theme/theme1.xml><?xml version="1.0" encoding="utf-8"?>
<a:theme xmlns:a="http://schemas.openxmlformats.org/drawingml/2006/main" name="5_Office ​​テーマ">
  <a:themeElements>
    <a:clrScheme name="メトロ">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rtlCol="0" anchor="ctr"/>
      <a:lstStyle>
        <a:defPPr algn="ctr">
          <a:defRPr kumimoji="1"/>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FEF5C6CA66625842BD9EABBB207E7DCF" ma:contentTypeVersion="0" ma:contentTypeDescription="新しいドキュメントを作成します。" ma:contentTypeScope="" ma:versionID="19e100ba22bd90536024203d1e7e716f">
  <xsd:schema xmlns:xsd="http://www.w3.org/2001/XMLSchema" xmlns:p="http://schemas.microsoft.com/office/2006/metadata/properties" targetNamespace="http://schemas.microsoft.com/office/2006/metadata/properties" ma:root="true" ma:fieldsID="f4cff559f9a06213828a8956bc5bb220">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ma:readOnly="true"/>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D13421D-47B8-4EE1-AFD8-43F894A84F80}">
  <ds:schemaRefs>
    <ds:schemaRef ds:uri="http://schemas.microsoft.com/sharepoint/v3/contenttype/forms"/>
  </ds:schemaRefs>
</ds:datastoreItem>
</file>

<file path=customXml/itemProps2.xml><?xml version="1.0" encoding="utf-8"?>
<ds:datastoreItem xmlns:ds="http://schemas.openxmlformats.org/officeDocument/2006/customXml" ds:itemID="{B532240C-9678-49BC-876E-9028F5F0CBF7}">
  <ds:schemaRefs>
    <ds:schemaRef ds:uri="http://schemas.microsoft.com/office/2006/documentManagement/types"/>
    <ds:schemaRef ds:uri="http://purl.org/dc/dcmitype/"/>
    <ds:schemaRef ds:uri="http://purl.org/dc/elements/1.1/"/>
    <ds:schemaRef ds:uri="http://schemas.microsoft.com/office/2006/metadata/properties"/>
    <ds:schemaRef ds:uri="http://schemas.openxmlformats.org/package/2006/metadata/core-properties"/>
    <ds:schemaRef ds:uri="http://www.w3.org/XML/1998/namespace"/>
    <ds:schemaRef ds:uri="http://purl.org/dc/terms/"/>
  </ds:schemaRefs>
</ds:datastoreItem>
</file>

<file path=customXml/itemProps3.xml><?xml version="1.0" encoding="utf-8"?>
<ds:datastoreItem xmlns:ds="http://schemas.openxmlformats.org/officeDocument/2006/customXml" ds:itemID="{54BAA375-4434-4683-9766-7CA0A630586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
  <TotalTime>14914</TotalTime>
  <Words>724</Words>
  <Application>Microsoft Office PowerPoint</Application>
  <PresentationFormat>画面に合わせる (4:3)</PresentationFormat>
  <Paragraphs>199</Paragraphs>
  <Slides>4</Slides>
  <Notes>0</Notes>
  <HiddenSlides>0</HiddenSlides>
  <MMClips>0</MMClips>
  <ScaleCrop>false</ScaleCrop>
  <HeadingPairs>
    <vt:vector size="4" baseType="variant">
      <vt:variant>
        <vt:lpstr>テーマ</vt:lpstr>
      </vt:variant>
      <vt:variant>
        <vt:i4>1</vt:i4>
      </vt:variant>
      <vt:variant>
        <vt:lpstr>スライド タイトル</vt:lpstr>
      </vt:variant>
      <vt:variant>
        <vt:i4>4</vt:i4>
      </vt:variant>
    </vt:vector>
  </HeadingPairs>
  <TitlesOfParts>
    <vt:vector size="5" baseType="lpstr">
      <vt:lpstr>5_Office ​​テーマ</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HOSTNAME</cp:lastModifiedBy>
  <cp:revision>1405</cp:revision>
  <cp:lastPrinted>2016-02-15T08:14:19Z</cp:lastPrinted>
  <dcterms:created xsi:type="dcterms:W3CDTF">2014-06-17T12:02:58Z</dcterms:created>
  <dcterms:modified xsi:type="dcterms:W3CDTF">2016-02-16T07:33:20Z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0x010100FEF5C6CA66625842BD9EABBB207E7DCF</vt:lpwstr>
  </property>
</Properties>
</file>