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08" r:id="rId4"/>
  </p:sldMasterIdLst>
  <p:notesMasterIdLst>
    <p:notesMasterId r:id="rId16"/>
  </p:notesMasterIdLst>
  <p:sldIdLst>
    <p:sldId id="1414" r:id="rId5"/>
    <p:sldId id="1464" r:id="rId6"/>
    <p:sldId id="1416" r:id="rId7"/>
    <p:sldId id="1570" r:id="rId8"/>
    <p:sldId id="1520" r:id="rId9"/>
    <p:sldId id="1580" r:id="rId10"/>
    <p:sldId id="1573" r:id="rId11"/>
    <p:sldId id="1419" r:id="rId12"/>
    <p:sldId id="1574" r:id="rId13"/>
    <p:sldId id="1467" r:id="rId14"/>
    <p:sldId id="1575" r:id="rId1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8EECE"/>
    <a:srgbClr val="EDF7E9"/>
    <a:srgbClr val="6699FF"/>
    <a:srgbClr val="9999FF"/>
    <a:srgbClr val="99CCFF"/>
    <a:srgbClr val="CCECFF"/>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074" autoAdjust="0"/>
    <p:restoredTop sz="97527" autoAdjust="0"/>
  </p:normalViewPr>
  <p:slideViewPr>
    <p:cSldViewPr>
      <p:cViewPr>
        <p:scale>
          <a:sx n="100" d="100"/>
          <a:sy n="100" d="100"/>
        </p:scale>
        <p:origin x="-282" y="6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6967"/>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6967"/>
          </a:xfrm>
          <a:prstGeom prst="rect">
            <a:avLst/>
          </a:prstGeom>
        </p:spPr>
        <p:txBody>
          <a:bodyPr vert="horz" lIns="91434" tIns="45717" rIns="91434" bIns="45717" rtlCol="0"/>
          <a:lstStyle>
            <a:lvl1pPr algn="r">
              <a:defRPr sz="1200"/>
            </a:lvl1pPr>
          </a:lstStyle>
          <a:p>
            <a:fld id="{3F2D28A0-6F62-4A73-959C-6359E5DDD042}" type="datetimeFigureOut">
              <a:rPr kumimoji="1" lang="ja-JP" altLang="en-US" smtClean="0"/>
              <a:t>2016/2/16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34" tIns="45717" rIns="91434"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7"/>
            <a:ext cx="2949787" cy="49696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4" tIns="45717" rIns="91434" bIns="45717" rtlCol="0" anchor="b"/>
          <a:lstStyle>
            <a:lvl1pPr algn="r">
              <a:defRPr sz="1200"/>
            </a:lvl1pPr>
          </a:lstStyle>
          <a:p>
            <a:fld id="{51875A66-8240-4C7B-8F63-ACC40D2513BA}" type="slidenum">
              <a:rPr kumimoji="1" lang="ja-JP" altLang="en-US" smtClean="0"/>
              <a:t>‹#›</a:t>
            </a:fld>
            <a:endParaRPr kumimoji="1" lang="ja-JP" altLang="en-US"/>
          </a:p>
        </p:txBody>
      </p:sp>
    </p:spTree>
    <p:extLst>
      <p:ext uri="{BB962C8B-B14F-4D97-AF65-F5344CB8AC3E}">
        <p14:creationId xmlns:p14="http://schemas.microsoft.com/office/powerpoint/2010/main" val="31366482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37968BE-A1B1-47AA-9A8B-BF9103CFFD0C}" type="slidenum">
              <a:rPr lang="ja-JP" altLang="en-US" smtClean="0">
                <a:solidFill>
                  <a:prstClr val="black"/>
                </a:solidFill>
              </a:rPr>
              <a:pPr/>
              <a:t>5</a:t>
            </a:fld>
            <a:endParaRPr lang="ja-JP" altLang="en-US">
              <a:solidFill>
                <a:prstClr val="black"/>
              </a:solidFill>
            </a:endParaRPr>
          </a:p>
        </p:txBody>
      </p:sp>
    </p:spTree>
    <p:extLst>
      <p:ext uri="{BB962C8B-B14F-4D97-AF65-F5344CB8AC3E}">
        <p14:creationId xmlns:p14="http://schemas.microsoft.com/office/powerpoint/2010/main" val="2917785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37968BE-A1B1-47AA-9A8B-BF9103CFFD0C}" type="slidenum">
              <a:rPr lang="ja-JP" altLang="en-US" smtClean="0">
                <a:solidFill>
                  <a:prstClr val="black"/>
                </a:solidFill>
              </a:rPr>
              <a:pPr/>
              <a:t>6</a:t>
            </a:fld>
            <a:endParaRPr lang="ja-JP" altLang="en-US">
              <a:solidFill>
                <a:prstClr val="black"/>
              </a:solidFill>
            </a:endParaRPr>
          </a:p>
        </p:txBody>
      </p:sp>
    </p:spTree>
    <p:extLst>
      <p:ext uri="{BB962C8B-B14F-4D97-AF65-F5344CB8AC3E}">
        <p14:creationId xmlns:p14="http://schemas.microsoft.com/office/powerpoint/2010/main" val="2917785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99204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06441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52804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63777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32181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74460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26414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20015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41158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97887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87442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1763681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786305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（３）組織活力の向上　①自律的な改革を支える体制の構築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）マンパワーを最大限発揮できる組織人員体制の構築</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908111000"/>
              </p:ext>
            </p:extLst>
          </p:nvPr>
        </p:nvGraphicFramePr>
        <p:xfrm>
          <a:off x="232470" y="1327051"/>
          <a:ext cx="8371978" cy="4046165"/>
        </p:xfrm>
        <a:graphic>
          <a:graphicData uri="http://schemas.openxmlformats.org/drawingml/2006/table">
            <a:tbl>
              <a:tblPr firstRow="1" firstCol="1" bandRow="1" bandCol="1"/>
              <a:tblGrid>
                <a:gridCol w="1161600"/>
                <a:gridCol w="1574704"/>
                <a:gridCol w="792088"/>
                <a:gridCol w="1963266"/>
                <a:gridCol w="1152128"/>
                <a:gridCol w="1080120"/>
                <a:gridCol w="648072"/>
              </a:tblGrid>
              <a:tr h="198880">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249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1749889">
                <a:tc>
                  <a:txBody>
                    <a:bodyPr/>
                    <a:lstStyle/>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将来を見据えた組織人員体制の検討</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P62</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133350" algn="just" defTabSz="914400" rtl="0" eaLnBrk="1" fontAlgn="auto" latinLnBrk="0" hangingPunct="1">
                        <a:lnSpc>
                          <a:spcPct val="100000"/>
                        </a:lnSpc>
                        <a:spcBef>
                          <a:spcPts val="0"/>
                        </a:spcBef>
                        <a:spcAft>
                          <a:spcPts val="0"/>
                        </a:spcAft>
                        <a:buClrTx/>
                        <a:buSzTx/>
                        <a:buFontTx/>
                        <a:buNone/>
                        <a:tabLst/>
                        <a:defRPr/>
                      </a:pP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将来の職員の年齢構成や若手職員のマネジメント能力の向上といった観点から、府の組織体制のあり方を検討します。また、引き続き、効率化に努めつつ、危機管理事象への適切な対応や内部統制の充実、知識・技術やノウハウの伝承といった新たな課題にも適切に対応できる組織人員体制の整備に向けた取組みを進め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u="none"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総務部</a:t>
                      </a:r>
                      <a:endParaRPr lang="ja-JP" sz="900" u="none"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u="none"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人事局</a:t>
                      </a:r>
                      <a:endParaRPr lang="ja-JP" sz="900" u="none"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indent="-457200" algn="just" defTabSz="914400" rtl="0" eaLnBrk="1" fontAlgn="auto" latinLnBrk="0" hangingPunct="1">
                        <a:lnSpc>
                          <a:spcPct val="100000"/>
                        </a:lnSpc>
                        <a:spcBef>
                          <a:spcPts val="0"/>
                        </a:spcBef>
                        <a:spcAft>
                          <a:spcPts val="0"/>
                        </a:spcAft>
                        <a:buClrTx/>
                        <a:buSzTx/>
                        <a:buFontTx/>
                        <a:buNone/>
                        <a:tabLst/>
                        <a:defRPr/>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・将来の職員の年齢構成等を</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踏まえた</a:t>
                      </a:r>
                      <a:r>
                        <a:rPr lang="ja-JP"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組織体制</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のあり方検討</a:t>
                      </a: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・新たな課題に適切に対応できる人員体制の検討</a:t>
                      </a:r>
                    </a:p>
                    <a:p>
                      <a:pPr marL="72000" indent="-457200"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indent="-457200" algn="just" defTabSz="914400" rtl="0" eaLnBrk="1" fontAlgn="auto" latinLnBrk="0" hangingPunct="1">
                        <a:lnSpc>
                          <a:spcPct val="100000"/>
                        </a:lnSpc>
                        <a:spcBef>
                          <a:spcPts val="0"/>
                        </a:spcBef>
                        <a:spcAft>
                          <a:spcPts val="0"/>
                        </a:spcAft>
                        <a:buClrTx/>
                        <a:buSzTx/>
                        <a:buFontTx/>
                        <a:buNone/>
                        <a:tabLst/>
                        <a:defRPr/>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just"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just"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just"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just"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just"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just"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just">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検討結果を踏まえた取組みの推進</a:t>
                      </a:r>
                    </a:p>
                    <a:p>
                      <a:pPr marL="72000" indent="-457200" algn="just">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人員体制の検討状況等も踏まえ、引き続きあり方検討を進める</a:t>
                      </a: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9614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ja-JP"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自律型「人財」の採用</a:t>
                      </a:r>
                      <a:endParaRPr kumimoji="1" lang="en-US" altLang="ja-JP"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（本文</a:t>
                      </a:r>
                      <a:r>
                        <a:rPr kumimoji="1" lang="en-US" altLang="ja-JP"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P62</a:t>
                      </a:r>
                      <a:r>
                        <a:rPr kumimoji="1" lang="ja-JP" altLang="en-US"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ja-JP" altLang="ja-JP"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23</a:t>
                      </a:r>
                      <a:r>
                        <a:rPr kumimoji="1" lang="ja-JP" altLang="en-US"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年度の採用試験から取り組んでいる採用戦略に基づく職員の採用状況について、検証を行い、必要に応じて改善します。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ja-JP"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総務部</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ja-JP"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人事局</a:t>
                      </a:r>
                      <a:endParaRPr kumimoji="1" lang="en-US" altLang="ja-JP"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人事委員会事務局</a:t>
                      </a:r>
                      <a:endParaRPr kumimoji="1" lang="ja-JP" altLang="ja-JP"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・より優秀な人材を獲得できる採用試験の実施</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⇒・より優秀な人材を確保できるよう、</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採用試験について、試験内容の</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一部見直し等を実施</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（例：ＳＰＩ３（総合能力試験）の導入</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など）</a:t>
                      </a:r>
                      <a:endPar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・実施状況の検証</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（必要に応じ、随時見直し）</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just">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606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ja-JP"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再任用職員の活躍の場づくり</a:t>
                      </a:r>
                      <a:endParaRPr kumimoji="1" lang="en-US" altLang="ja-JP"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（本文</a:t>
                      </a:r>
                      <a:r>
                        <a:rPr kumimoji="1" lang="en-US" altLang="ja-JP"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P62</a:t>
                      </a:r>
                      <a:r>
                        <a:rPr kumimoji="1" lang="ja-JP" altLang="en-US"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再任用職員のもつ知識・技術やノウハウを活用できるような仕組みづくりについて検討します。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ja-JP"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総務部</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ja-JP"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人事局</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・再任用職員の知識・経験の更なる活用</a:t>
                      </a:r>
                      <a:endParaRPr kumimoji="1" lang="en-US" altLang="ja-JP"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72000" indent="-457200"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72000" indent="-457200" algn="just">
                        <a:lnSpc>
                          <a:spcPct val="100000"/>
                        </a:lnSpc>
                        <a:spcAft>
                          <a:spcPts val="0"/>
                        </a:spcAft>
                      </a:pPr>
                      <a:endParaRPr 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1" name="右矢印 20"/>
          <p:cNvSpPr/>
          <p:nvPr/>
        </p:nvSpPr>
        <p:spPr>
          <a:xfrm>
            <a:off x="6895478" y="2744924"/>
            <a:ext cx="1044116" cy="21602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14" name="正方形/長方形 1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14</a:t>
            </a:r>
            <a:endParaRPr lang="ja-JP" altLang="en-US" dirty="0">
              <a:solidFill>
                <a:prstClr val="black"/>
              </a:solidFill>
            </a:endParaRPr>
          </a:p>
        </p:txBody>
      </p:sp>
      <p:cxnSp>
        <p:nvCxnSpPr>
          <p:cNvPr id="19" name="直線矢印コネクタ 18"/>
          <p:cNvCxnSpPr/>
          <p:nvPr/>
        </p:nvCxnSpPr>
        <p:spPr>
          <a:xfrm>
            <a:off x="5731042" y="3645024"/>
            <a:ext cx="2232248"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13" name="直線矢印コネクタ 12"/>
          <p:cNvCxnSpPr/>
          <p:nvPr/>
        </p:nvCxnSpPr>
        <p:spPr>
          <a:xfrm>
            <a:off x="5731042" y="1880828"/>
            <a:ext cx="2208552" cy="0"/>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15" name="直線矢印コネクタ 14"/>
          <p:cNvCxnSpPr/>
          <p:nvPr/>
        </p:nvCxnSpPr>
        <p:spPr>
          <a:xfrm>
            <a:off x="5738525" y="4936529"/>
            <a:ext cx="2232248"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18" name="直線矢印コネクタ 17"/>
          <p:cNvCxnSpPr/>
          <p:nvPr/>
        </p:nvCxnSpPr>
        <p:spPr>
          <a:xfrm>
            <a:off x="5731042" y="2834097"/>
            <a:ext cx="1116124" cy="0"/>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2058301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537198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（３）組織活力の向上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②業務</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改革の推進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）府民との対話・利便性の向上</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a:solidFill>
                <a:prstClr val="black"/>
              </a:solidFill>
              <a:latin typeface="Arial" pitchFamily="34" charset="0"/>
              <a:cs typeface="ＭＳ Ｐゴシック"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4290994997"/>
              </p:ext>
            </p:extLst>
          </p:nvPr>
        </p:nvGraphicFramePr>
        <p:xfrm>
          <a:off x="251520" y="1385692"/>
          <a:ext cx="8352928" cy="5067644"/>
        </p:xfrm>
        <a:graphic>
          <a:graphicData uri="http://schemas.openxmlformats.org/drawingml/2006/table">
            <a:tbl>
              <a:tblPr firstRow="1" firstCol="1" bandRow="1" bandCol="1"/>
              <a:tblGrid>
                <a:gridCol w="1081596"/>
                <a:gridCol w="1510692"/>
                <a:gridCol w="792088"/>
                <a:gridCol w="2160240"/>
                <a:gridCol w="1080120"/>
                <a:gridCol w="1080120"/>
                <a:gridCol w="648072"/>
              </a:tblGrid>
              <a:tr h="132287">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14963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4690174">
                <a:tc>
                  <a:txBody>
                    <a:bodyPr/>
                    <a:lstStyle/>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府政広報の推進</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P72</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133350" algn="just">
                        <a:lnSpc>
                          <a:spcPct val="100000"/>
                        </a:lnSpc>
                        <a:spcAft>
                          <a:spcPts val="0"/>
                        </a:spcAft>
                      </a:pPr>
                      <a:r>
                        <a:rPr kumimoji="1" lang="ja-JP" altLang="ja-JP" sz="900" kern="12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府の「</a:t>
                      </a:r>
                      <a:r>
                        <a:rPr kumimoji="1" lang="ja-JP"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戦略広報」の一環として、</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府民のみなさん</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府政</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への</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親しみ</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やすさと</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、参加意欲を高めるための有効な広報ツールとして、キャラクターを活用します。</a:t>
                      </a:r>
                    </a:p>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そのため、</a:t>
                      </a:r>
                      <a:r>
                        <a:rPr lang="ja-JP"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府としての</a:t>
                      </a:r>
                      <a:r>
                        <a:rPr kumimoji="1" lang="ja-JP"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メインキャラクター（もずやん）の設定や効果的な活用方策を盛り込んだ「大阪府キャラクター広報方針」</a:t>
                      </a:r>
                      <a:r>
                        <a:rPr kumimoji="1" lang="ja-JP" altLang="ja-JP" sz="900" strike="noStrike"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kumimoji="1" lang="ja-JP" altLang="ja-JP" sz="900" b="0" u="none" strike="noStrike"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策定</a:t>
                      </a:r>
                      <a:r>
                        <a:rPr kumimoji="1" lang="ja-JP" altLang="ja-JP" sz="900" strike="noStrike"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a:t>
                      </a:r>
                      <a:r>
                        <a:rPr kumimoji="1" lang="ja-JP" altLang="ja-JP" sz="900"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戦略的な広報を行います。</a:t>
                      </a:r>
                      <a:endParaRPr lang="ja-JP" alt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府民文化部</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府政情報室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・「大阪府キャラクター広報方針」に基づき、府の主要な広報媒体・イベント・施策において、メインキャラクター「もずやん」</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を活用</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⇒・イベント等出演：約</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400</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回</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・メディア露出：約</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100</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回</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・ツイッターフォロワー数：約</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10,000</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など</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「もずやん」を軸とした民間企業等との連携に</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よる</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広報を展開</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する</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仕組みを検討、</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構築</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⇒・エースコック株式会社の「産経新聞</a:t>
                      </a: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大阪ラーメン」のパッケージに使用。</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なお、エースコックは、府政広報に協</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力する「もずとも」第</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号として登録。</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1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もず</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とも登録</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者</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・（一社）大阪府専修学校各種学校連</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合会の協力を得て、無償で「もずやん」</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の衣装を作成してもらう「おしゃれも</a:t>
                      </a:r>
                      <a:r>
                        <a:rPr kumimoji="1" lang="ja-JP" altLang="en-US" sz="900" b="0" i="0" u="none" strike="noStrike" kern="1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ず</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やん</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プロジェクト」を実施</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・りそな銀行キャラクター「りそにゃ」と</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大阪「超」盛り上げ共同声明</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を締結</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し、包括連携協定を</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PR</a:t>
                      </a:r>
                      <a:r>
                        <a:rPr kumimoji="1" lang="ja-JP" altLang="en-US" sz="900" b="0" i="0" u="none" strike="noStrike" kern="1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・米国総領事からの指名で、米国独立</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記念日イベントに特別ゲストとして招聘。</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国際的友好関係の</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PR</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に貢献。</a:t>
                      </a: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・「もずやん」を軸とした広報展開</a:t>
                      </a:r>
                      <a:endParaRPr lang="ja-JP" alt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4" name="右矢印 13"/>
          <p:cNvSpPr/>
          <p:nvPr/>
        </p:nvSpPr>
        <p:spPr>
          <a:xfrm>
            <a:off x="5796136" y="1844824"/>
            <a:ext cx="2106116" cy="21602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15" name="右矢印 14"/>
          <p:cNvSpPr/>
          <p:nvPr/>
        </p:nvSpPr>
        <p:spPr>
          <a:xfrm>
            <a:off x="5796136" y="2996952"/>
            <a:ext cx="2106116" cy="21602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18" name="正方形/長方形 17"/>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23</a:t>
            </a:r>
            <a:endParaRPr lang="ja-JP" altLang="en-US" dirty="0">
              <a:solidFill>
                <a:prstClr val="black"/>
              </a:solidFill>
            </a:endParaRPr>
          </a:p>
        </p:txBody>
      </p:sp>
    </p:spTree>
    <p:extLst>
      <p:ext uri="{BB962C8B-B14F-4D97-AF65-F5344CB8AC3E}">
        <p14:creationId xmlns:p14="http://schemas.microsoft.com/office/powerpoint/2010/main" val="18398629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537198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（３）組織活力の向上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②業務</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改革の推進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）府民との対話・利便性の向上</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a:solidFill>
                <a:prstClr val="black"/>
              </a:solidFill>
              <a:latin typeface="Arial" pitchFamily="34" charset="0"/>
              <a:cs typeface="ＭＳ Ｐゴシック"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295899689"/>
              </p:ext>
            </p:extLst>
          </p:nvPr>
        </p:nvGraphicFramePr>
        <p:xfrm>
          <a:off x="287524" y="1257727"/>
          <a:ext cx="8568952" cy="5555649"/>
        </p:xfrm>
        <a:graphic>
          <a:graphicData uri="http://schemas.openxmlformats.org/drawingml/2006/table">
            <a:tbl>
              <a:tblPr firstRow="1" firstCol="1" bandRow="1" bandCol="1"/>
              <a:tblGrid>
                <a:gridCol w="1081596"/>
                <a:gridCol w="1510692"/>
                <a:gridCol w="720080"/>
                <a:gridCol w="2232248"/>
                <a:gridCol w="1152128"/>
                <a:gridCol w="1224136"/>
                <a:gridCol w="648072"/>
              </a:tblGrid>
              <a:tr h="132287">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14963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3250014">
                <a:tc>
                  <a:txBody>
                    <a:bodyPr/>
                    <a:lstStyle/>
                    <a:p>
                      <a:pPr algn="just">
                        <a:lnSpc>
                          <a:spcPct val="100000"/>
                        </a:lnSpc>
                        <a:spcAft>
                          <a:spcPts val="0"/>
                        </a:spcAft>
                      </a:pPr>
                      <a:r>
                        <a:rPr lang="ja-JP"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ネットワークサービスの充実</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P72</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ja-JP" sz="900" u="none" kern="100" dirty="0">
                          <a:effectLst/>
                          <a:latin typeface="Meiryo UI" panose="020B0604030504040204" pitchFamily="50" charset="-128"/>
                          <a:ea typeface="Meiryo UI" panose="020B0604030504040204" pitchFamily="50" charset="-128"/>
                          <a:cs typeface="Meiryo UI" panose="020B0604030504040204" pitchFamily="50" charset="-128"/>
                        </a:rPr>
                        <a:t>　既存</a:t>
                      </a:r>
                      <a:r>
                        <a:rPr lang="en-US" sz="900" u="none" kern="100" dirty="0">
                          <a:effectLst/>
                          <a:latin typeface="Meiryo UI" panose="020B0604030504040204" pitchFamily="50" charset="-128"/>
                          <a:ea typeface="Meiryo UI" panose="020B0604030504040204" pitchFamily="50" charset="-128"/>
                          <a:cs typeface="Meiryo UI" panose="020B0604030504040204" pitchFamily="50" charset="-128"/>
                        </a:rPr>
                        <a:t>Web</a:t>
                      </a:r>
                      <a:r>
                        <a:rPr lang="ja-JP" sz="900" u="none" kern="100" dirty="0">
                          <a:effectLst/>
                          <a:latin typeface="Meiryo UI" panose="020B0604030504040204" pitchFamily="50" charset="-128"/>
                          <a:ea typeface="Meiryo UI" panose="020B0604030504040204" pitchFamily="50" charset="-128"/>
                          <a:cs typeface="Meiryo UI" panose="020B0604030504040204" pitchFamily="50" charset="-128"/>
                        </a:rPr>
                        <a:t>サイトのリニューアル及び民間事業者のサービスの活用などにより、府民のみなさんが</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スマート</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フォンやタブレット端末</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介して府政情報を取得し、府政へ参加できるように、ネットワークサービスの充実</a:t>
                      </a:r>
                      <a:r>
                        <a:rPr lang="ja-JP" sz="900" u="none" kern="100" dirty="0">
                          <a:effectLst/>
                          <a:latin typeface="Meiryo UI" panose="020B0604030504040204" pitchFamily="50" charset="-128"/>
                          <a:ea typeface="Meiryo UI" panose="020B0604030504040204" pitchFamily="50" charset="-128"/>
                          <a:cs typeface="Meiryo UI" panose="020B0604030504040204" pitchFamily="50" charset="-128"/>
                        </a:rPr>
                        <a:t>を図ります。</a:t>
                      </a: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u="none"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府民文化部</a:t>
                      </a:r>
                      <a:endParaRPr lang="ja-JP" sz="900" u="none"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u="none"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府政情報室</a:t>
                      </a:r>
                      <a:endParaRPr lang="ja-JP" sz="900" u="none"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Web</a:t>
                      </a: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サイトの</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改善について検討</a:t>
                      </a: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・実施</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準備</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Web</a:t>
                      </a: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関連の技術調査</a:t>
                      </a:r>
                    </a:p>
                    <a:p>
                      <a:pPr marL="72000" indent="-457200" algn="l">
                        <a:lnSpc>
                          <a:spcPct val="100000"/>
                        </a:lnSpc>
                        <a:spcAft>
                          <a:spcPts val="0"/>
                        </a:spcAft>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他</a:t>
                      </a: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府県等の先進</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事例調査</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tab pos="90488" algn="l"/>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⇒・セキュリティ対策及び検査、並びにアクセシビリティ対応を実施。</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Web</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サイト公開に係る機能などについて調査を実施</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tab pos="90488" algn="l"/>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・他府県等の、スマートフォンサイトの導入、スマートフォン向けアプリの導入及び、リニューアルの考え方などの情報収集</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民間事業者サービスの動向</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調査</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、検討</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検討結果を踏まえ、可能なものは実施</a:t>
                      </a:r>
                      <a:r>
                        <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p>
                    <a:p>
                      <a:pPr marL="72000" marR="0" indent="-457200" algn="l" defTabSz="914400" rtl="0" eaLnBrk="1" fontAlgn="auto" latinLnBrk="0" hangingPunct="1">
                        <a:lnSpc>
                          <a:spcPct val="100000"/>
                        </a:lnSpc>
                        <a:spcBef>
                          <a:spcPts val="0"/>
                        </a:spcBef>
                        <a:spcAft>
                          <a:spcPts val="0"/>
                        </a:spcAft>
                        <a:buClrTx/>
                        <a:buSzTx/>
                        <a:buFontTx/>
                        <a:buNone/>
                        <a:tabLst/>
                        <a:defRPr/>
                      </a:pPr>
                      <a:endParaRPr lang="ja-JP"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⇒・府</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Web</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サイトのクラウド化による外部サービスの利用について検討。費用、機能の面から、府</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Web</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サイトについては現行の構成のとおり、自前の機器類で構成する方針</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SNS</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関連では、現行の</a:t>
                      </a:r>
                      <a:r>
                        <a:rPr kumimoji="1" lang="en-US" altLang="ja-JP" sz="900" b="0" i="0" u="none" strike="noStrike" kern="1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facebook</a:t>
                      </a:r>
                      <a:r>
                        <a:rPr kumimoji="1" lang="ja-JP" altLang="en-US" sz="900" b="0" i="0" u="none" strike="noStrike" kern="1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Twitter</a:t>
                      </a:r>
                      <a:r>
                        <a:rPr kumimoji="1" lang="ja-JP" altLang="en-US" sz="900" b="0" i="0" u="none" strike="noStrike" kern="1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ブログを引き続き活用</a:t>
                      </a:r>
                      <a:endPar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30722" marR="30722" marT="20602" marB="206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Web</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サイトのリニューアル</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8165">
                <a:tc>
                  <a:txBody>
                    <a:bodyPr/>
                    <a:lstStyle/>
                    <a:p>
                      <a:pPr algn="just">
                        <a:lnSpc>
                          <a:spcPct val="100000"/>
                        </a:lnSpc>
                        <a:spcAft>
                          <a:spcPts val="0"/>
                        </a:spcAft>
                      </a:pPr>
                      <a:r>
                        <a:rPr lang="ja-JP"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電子申請手続の拡充</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P73</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altLang="en-US" sz="900" u="none"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申請実績等を考慮しながら、申請手続について、</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様式</a:t>
                      </a: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見直し</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や</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手続</a:t>
                      </a: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簡素化</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申請できる手続を増やすことにより、</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府民</a:t>
                      </a:r>
                      <a:r>
                        <a:rPr lang="ja-JP" sz="900" u="none" kern="100" dirty="0">
                          <a:effectLst/>
                          <a:latin typeface="Meiryo UI" panose="020B0604030504040204" pitchFamily="50" charset="-128"/>
                          <a:ea typeface="Meiryo UI" panose="020B0604030504040204" pitchFamily="50" charset="-128"/>
                          <a:cs typeface="Meiryo UI" panose="020B0604030504040204" pitchFamily="50" charset="-128"/>
                        </a:rPr>
                        <a:t>サービスの向上を図ります。</a:t>
                      </a: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u="none"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財務部</a:t>
                      </a:r>
                      <a:endParaRPr lang="ja-JP" sz="900" u="none"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u="none"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行政改革課</a:t>
                      </a:r>
                      <a:endParaRPr lang="ja-JP" sz="900" u="none"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en-US" sz="900" u="none"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u="none"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u="none"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府民文化部</a:t>
                      </a:r>
                      <a:endParaRPr lang="ja-JP" sz="900" u="none"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u="none"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府政情報室</a:t>
                      </a:r>
                      <a:endParaRPr lang="ja-JP" sz="900" u="none"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・電子</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申請</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化</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の調査を</a:t>
                      </a: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踏まえ</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申請実績等を考慮しながら、可能なものを</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電子化</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⇒・「産業廃棄物処理業の変更届（車両に限る）」を都道府県初で受付開始。その他、添付資料や電子収納の必要な申込みなどの電子化を新たに実施</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・教員チャレンジテストの申込では、手続き方法の簡素化の観点から申込み手順の見直しを実施</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zh-CN"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&lt;</a:t>
                      </a:r>
                      <a:r>
                        <a:rPr kumimoji="1" lang="zh-CN"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参考：申込者数</a:t>
                      </a:r>
                      <a:r>
                        <a:rPr kumimoji="1" lang="en-US" altLang="zh-CN"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&gt;</a:t>
                      </a: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zh-CN"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Ｈ</a:t>
                      </a:r>
                      <a:r>
                        <a:rPr kumimoji="1" lang="en-US" altLang="zh-CN"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26: 4,292</a:t>
                      </a:r>
                      <a:r>
                        <a:rPr kumimoji="1" lang="zh-CN"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a:t>
                      </a:r>
                      <a:r>
                        <a:rPr kumimoji="1" lang="ja-JP" altLang="en-US" sz="900" b="0" i="0" u="none" strike="noStrike" kern="1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zh-CN"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Ｈ</a:t>
                      </a:r>
                      <a:r>
                        <a:rPr kumimoji="1" lang="en-US" altLang="zh-CN"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27: 5,764</a:t>
                      </a:r>
                      <a:r>
                        <a:rPr kumimoji="1" lang="zh-CN"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a:t>
                      </a:r>
                    </a:p>
                  </a:txBody>
                  <a:tcPr marL="30722" marR="30722" marT="20602" marB="206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0722" marR="30722" marT="20602" marB="2060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19" name="直線矢印コネクタ 18"/>
          <p:cNvCxnSpPr/>
          <p:nvPr/>
        </p:nvCxnSpPr>
        <p:spPr>
          <a:xfrm flipV="1">
            <a:off x="5827756" y="1821444"/>
            <a:ext cx="1140190" cy="5358"/>
          </a:xfrm>
          <a:prstGeom prst="straightConnector1">
            <a:avLst/>
          </a:prstGeom>
          <a:ln w="12700">
            <a:tailEnd type="arrow"/>
          </a:ln>
        </p:spPr>
        <p:style>
          <a:lnRef idx="1">
            <a:schemeClr val="dk1"/>
          </a:lnRef>
          <a:fillRef idx="0">
            <a:schemeClr val="dk1"/>
          </a:fillRef>
          <a:effectRef idx="0">
            <a:schemeClr val="dk1"/>
          </a:effectRef>
          <a:fontRef idx="minor">
            <a:schemeClr val="tx1"/>
          </a:fontRef>
        </p:style>
      </p:cxnSp>
      <p:sp>
        <p:nvSpPr>
          <p:cNvPr id="31" name="右矢印 30"/>
          <p:cNvSpPr/>
          <p:nvPr/>
        </p:nvSpPr>
        <p:spPr>
          <a:xfrm>
            <a:off x="7718498" y="1723033"/>
            <a:ext cx="432048" cy="21602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18" name="正方形/長方形 17"/>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24</a:t>
            </a:r>
            <a:endParaRPr lang="ja-JP" altLang="en-US" dirty="0">
              <a:solidFill>
                <a:prstClr val="black"/>
              </a:solidFill>
            </a:endParaRPr>
          </a:p>
        </p:txBody>
      </p:sp>
      <p:cxnSp>
        <p:nvCxnSpPr>
          <p:cNvPr id="21" name="直線矢印コネクタ 20"/>
          <p:cNvCxnSpPr/>
          <p:nvPr/>
        </p:nvCxnSpPr>
        <p:spPr>
          <a:xfrm>
            <a:off x="5840877" y="5085184"/>
            <a:ext cx="2330499"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3" name="大かっこ 2"/>
          <p:cNvSpPr/>
          <p:nvPr/>
        </p:nvSpPr>
        <p:spPr>
          <a:xfrm>
            <a:off x="3687130" y="1821444"/>
            <a:ext cx="1409700" cy="288033"/>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p>
        </p:txBody>
      </p:sp>
      <p:cxnSp>
        <p:nvCxnSpPr>
          <p:cNvPr id="26" name="直線矢印コネクタ 25"/>
          <p:cNvCxnSpPr/>
          <p:nvPr/>
        </p:nvCxnSpPr>
        <p:spPr>
          <a:xfrm>
            <a:off x="6995150" y="1827225"/>
            <a:ext cx="687208" cy="382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22" name="直線矢印コネクタ 21"/>
          <p:cNvCxnSpPr/>
          <p:nvPr/>
        </p:nvCxnSpPr>
        <p:spPr>
          <a:xfrm>
            <a:off x="5827756" y="3573016"/>
            <a:ext cx="2343620"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685109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786305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（３）組織活力の向上　①自律的な改革を支える体制</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の構築</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）マンパワーを最大限発揮できる組織人員体制の構築</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972199066"/>
              </p:ext>
            </p:extLst>
          </p:nvPr>
        </p:nvGraphicFramePr>
        <p:xfrm>
          <a:off x="403636" y="1315304"/>
          <a:ext cx="8352928" cy="2680574"/>
        </p:xfrm>
        <a:graphic>
          <a:graphicData uri="http://schemas.openxmlformats.org/drawingml/2006/table">
            <a:tbl>
              <a:tblPr firstRow="1" firstCol="1" bandRow="1" bandCol="1"/>
              <a:tblGrid>
                <a:gridCol w="1089000"/>
                <a:gridCol w="1503288"/>
                <a:gridCol w="792088"/>
                <a:gridCol w="1584176"/>
                <a:gridCol w="1347648"/>
                <a:gridCol w="1172632"/>
                <a:gridCol w="864096"/>
              </a:tblGrid>
              <a:tr h="198880">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algn="ctr">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249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2193684">
                <a:tc>
                  <a:txBody>
                    <a:bodyPr/>
                    <a:lstStyle/>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職員が働きやすい環境づくり</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P62</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133350" algn="just" defTabSz="914400" rtl="0" eaLnBrk="1" fontAlgn="auto" latinLnBrk="0" hangingPunct="1">
                        <a:lnSpc>
                          <a:spcPct val="100000"/>
                        </a:lnSpc>
                        <a:spcBef>
                          <a:spcPts val="0"/>
                        </a:spcBef>
                        <a:spcAft>
                          <a:spcPts val="0"/>
                        </a:spcAft>
                        <a:buClrTx/>
                        <a:buSzTx/>
                        <a:buFontTx/>
                        <a:buNone/>
                        <a:tabLst/>
                        <a:defRPr/>
                      </a:pPr>
                      <a:r>
                        <a:rPr lang="ja-JP"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職員が働きやすい環境づくり</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として、柔軟な働き方（時差勤務の弾力化など）、子育て中職員へのサポート、ワークライフバランスの推進などを検討します。</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indent="133350"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総務部</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人事局</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IT</a:t>
                      </a: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推進課</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財務部</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行政改革課</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・職員が働きやすい</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環境づくり</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として</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、柔軟な働き方（時差出勤　など）、子育て中職員へのサポート、ワークライフバランスの推進及び</a:t>
                      </a:r>
                      <a:r>
                        <a:rPr kumimoji="1" lang="ja-JP" altLang="ja-JP" sz="9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これらを支援する</a:t>
                      </a:r>
                      <a:r>
                        <a:rPr kumimoji="1" lang="en-US" altLang="ja-JP" sz="9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ICT</a:t>
                      </a:r>
                      <a:r>
                        <a:rPr kumimoji="1" lang="ja-JP" altLang="ja-JP" sz="9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の活用</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等のあり方を検討</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⇒・子育て支援の観点から、</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放課後児童クラブ等の送迎</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を行う職員に係る早出遅出</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勤務対象について、小学校</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年生までを</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6</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年生までに</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拡大</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・検討結果を踏まえた取組みの推進</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4" name="右矢印 13"/>
          <p:cNvSpPr/>
          <p:nvPr/>
        </p:nvSpPr>
        <p:spPr>
          <a:xfrm>
            <a:off x="6732240" y="1876847"/>
            <a:ext cx="1142164" cy="21602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10" name="正方形/長方形 9"/>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15</a:t>
            </a:r>
            <a:endParaRPr lang="ja-JP" altLang="en-US" dirty="0">
              <a:solidFill>
                <a:prstClr val="black"/>
              </a:solidFill>
            </a:endParaRPr>
          </a:p>
        </p:txBody>
      </p:sp>
      <p:cxnSp>
        <p:nvCxnSpPr>
          <p:cNvPr id="9" name="直線矢印コネクタ 8"/>
          <p:cNvCxnSpPr/>
          <p:nvPr/>
        </p:nvCxnSpPr>
        <p:spPr>
          <a:xfrm>
            <a:off x="5371442" y="1984859"/>
            <a:ext cx="1360798" cy="0"/>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6969070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p:cNvGraphicFramePr>
            <a:graphicFrameLocks noGrp="1"/>
          </p:cNvGraphicFramePr>
          <p:nvPr>
            <p:extLst>
              <p:ext uri="{D42A27DB-BD31-4B8C-83A1-F6EECF244321}">
                <p14:modId xmlns:p14="http://schemas.microsoft.com/office/powerpoint/2010/main" val="2965968465"/>
              </p:ext>
            </p:extLst>
          </p:nvPr>
        </p:nvGraphicFramePr>
        <p:xfrm>
          <a:off x="251520" y="1338202"/>
          <a:ext cx="8496944" cy="2620345"/>
        </p:xfrm>
        <a:graphic>
          <a:graphicData uri="http://schemas.openxmlformats.org/drawingml/2006/table">
            <a:tbl>
              <a:tblPr firstRow="1" firstCol="1" bandRow="1" bandCol="1"/>
              <a:tblGrid>
                <a:gridCol w="1161601"/>
                <a:gridCol w="1452000"/>
                <a:gridCol w="842783"/>
                <a:gridCol w="1872208"/>
                <a:gridCol w="1368152"/>
                <a:gridCol w="1080120"/>
                <a:gridCol w="720080"/>
              </a:tblGrid>
              <a:tr h="174998">
                <a:tc row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c row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c row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c hMerge="1">
                  <a:txBody>
                    <a:bodyPr/>
                    <a:lstStyle/>
                    <a:p>
                      <a:endParaRPr kumimoji="1" lang="ja-JP" altLang="en-US"/>
                    </a:p>
                  </a:txBody>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r>
              <a:tr h="19772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BE5F1"/>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BE5F1"/>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BE5F1"/>
                    </a:solidFill>
                  </a:tcPr>
                </a:tc>
                <a:tc vMerge="1">
                  <a:txBody>
                    <a:bodyPr/>
                    <a:lstStyle/>
                    <a:p>
                      <a:endParaRPr kumimoji="1" lang="ja-JP" altLang="en-US"/>
                    </a:p>
                  </a:txBody>
                  <a:tcPr/>
                </a:tc>
              </a:tr>
              <a:tr h="2222133">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人材の育成</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P63</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defTabSz="647700">
                        <a:spcBef>
                          <a:spcPct val="0"/>
                        </a:spcBef>
                        <a:tabLst>
                          <a:tab pos="8256588" algn="r"/>
                        </a:tabLst>
                        <a:defRPr/>
                      </a:pPr>
                      <a:r>
                        <a:rPr lang="ja-JP" altLang="en-US" sz="9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実務経験を通じた能力開発</a:t>
                      </a: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(OJT)</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を中心に行うとともに、現場主義の人事配置等（人的マネジメント）に加え、行政課題の高度化、複雑化に対応するため、引き続き職員の専門的知識や経験を最大限</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tabLst>
                          <a:tab pos="8256588" algn="r"/>
                        </a:tabLst>
                        <a:defRPr/>
                      </a:pP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活用した人事ローテーション、キャリアアップを行います。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総務部</a:t>
                      </a:r>
                    </a:p>
                    <a:p>
                      <a:pPr algn="just">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人事局</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72000" indent="-457200" algn="l">
                        <a:lnSpc>
                          <a:spcPct val="100000"/>
                        </a:lnSpc>
                        <a:spcAft>
                          <a:spcPts val="0"/>
                        </a:spcAft>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36000" indent="-457200" algn="l">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適材適所の人事</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配置</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や研修等を通じた能力開発により、</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幅広い</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視野と専門領域を併せ持った職員を</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育成</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36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36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36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・自律的なキャリア形成の支援策拡充（キャリアクリエイト制度の導入）</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36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36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26</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年度にキャリアクリエイト</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36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制度を導入し、平成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27</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年度当初</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36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定期人事異動から同制度による</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36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人事配置を実施</a:t>
                      </a:r>
                      <a:endPar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36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・キャリア形成の支援策実施</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8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（必要に応じ、随時見直し）</a:t>
                      </a:r>
                      <a:endParaRPr lang="ja-JP" sz="8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628409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（３）組織活力の向上　①自律的な改革を支える体制の構築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）能力・モチベーションの向上</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16</a:t>
            </a:r>
            <a:endParaRPr lang="ja-JP" altLang="en-US" dirty="0">
              <a:solidFill>
                <a:prstClr val="black"/>
              </a:solidFill>
            </a:endParaRPr>
          </a:p>
        </p:txBody>
      </p:sp>
      <p:cxnSp>
        <p:nvCxnSpPr>
          <p:cNvPr id="10" name="直線矢印コネクタ 9"/>
          <p:cNvCxnSpPr/>
          <p:nvPr/>
        </p:nvCxnSpPr>
        <p:spPr>
          <a:xfrm>
            <a:off x="5580112" y="2103537"/>
            <a:ext cx="2448270"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12" name="直線矢印コネクタ 11"/>
          <p:cNvCxnSpPr/>
          <p:nvPr/>
        </p:nvCxnSpPr>
        <p:spPr>
          <a:xfrm>
            <a:off x="5580112" y="2708920"/>
            <a:ext cx="2448270"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21180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p:cNvGraphicFramePr>
            <a:graphicFrameLocks noGrp="1"/>
          </p:cNvGraphicFramePr>
          <p:nvPr>
            <p:extLst>
              <p:ext uri="{D42A27DB-BD31-4B8C-83A1-F6EECF244321}">
                <p14:modId xmlns:p14="http://schemas.microsoft.com/office/powerpoint/2010/main" val="2436528408"/>
              </p:ext>
            </p:extLst>
          </p:nvPr>
        </p:nvGraphicFramePr>
        <p:xfrm>
          <a:off x="331912" y="1340769"/>
          <a:ext cx="8344544" cy="5048384"/>
        </p:xfrm>
        <a:graphic>
          <a:graphicData uri="http://schemas.openxmlformats.org/drawingml/2006/table">
            <a:tbl>
              <a:tblPr firstRow="1" firstCol="1" bandRow="1" bandCol="1"/>
              <a:tblGrid>
                <a:gridCol w="1150324"/>
                <a:gridCol w="1437904"/>
                <a:gridCol w="834601"/>
                <a:gridCol w="1753363"/>
                <a:gridCol w="1296144"/>
                <a:gridCol w="1152128"/>
                <a:gridCol w="720080"/>
              </a:tblGrid>
              <a:tr h="194907">
                <a:tc row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c row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c row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c hMerge="1">
                  <a:txBody>
                    <a:bodyPr/>
                    <a:lstStyle/>
                    <a:p>
                      <a:endParaRPr kumimoji="1" lang="ja-JP" altLang="en-US"/>
                    </a:p>
                  </a:txBody>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r>
              <a:tr h="19490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BE5F1"/>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BE5F1"/>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BE5F1"/>
                    </a:solidFill>
                  </a:tcPr>
                </a:tc>
                <a:tc vMerge="1">
                  <a:txBody>
                    <a:bodyPr/>
                    <a:lstStyle/>
                    <a:p>
                      <a:endParaRPr kumimoji="1" lang="ja-JP" altLang="en-US"/>
                    </a:p>
                  </a:txBody>
                  <a:tcPr/>
                </a:tc>
              </a:tr>
              <a:tr h="1041947">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組織横断ネットワーク</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P63</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defTabSz="647700">
                        <a:spcBef>
                          <a:spcPct val="0"/>
                        </a:spcBef>
                        <a:tabLst>
                          <a:tab pos="8256588" algn="r"/>
                        </a:tabLst>
                        <a:defRPr/>
                      </a:pPr>
                      <a:endParaRPr lang="en-US" altLang="ja-JP" sz="900" u="none" dirty="0" smtClean="0">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tabLst>
                          <a:tab pos="8256588" algn="r"/>
                        </a:tabLst>
                        <a:defRPr/>
                      </a:pPr>
                      <a:r>
                        <a:rPr lang="ja-JP" altLang="en-US" sz="900" u="none" dirty="0" smtClean="0">
                          <a:solidFill>
                            <a:srgbClr val="7030A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部局長マネジメントによる部局間交流、職種間交流（勉強会、プレゼンテーション機会等）を通じ、能力の研鑽と幅広い視点・視野からの企画力、判断力等を高めます。</a:t>
                      </a:r>
                      <a:endParaRPr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tabLst>
                          <a:tab pos="8256588" algn="r"/>
                        </a:tabLst>
                        <a:defRPr/>
                      </a:pPr>
                      <a:endParaRPr lang="ja-JP" sz="900" u="none" kern="100" dirty="0">
                        <a:solidFill>
                          <a:srgbClr val="7030A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全部局</a:t>
                      </a: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36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6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・部局長マネジメントによる部局間交流、勉強会やプレゼンテーションの機会などを通じ、能力の研鑽、幅広い視点・視野からの企画力等を養成</a:t>
                      </a:r>
                      <a:endParaRPr kumimoji="1" lang="en-US" altLang="ja-JP"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72000" indent="-457200" algn="l">
                        <a:lnSpc>
                          <a:spcPct val="100000"/>
                        </a:lnSpc>
                        <a:spcAft>
                          <a:spcPts val="0"/>
                        </a:spcAft>
                      </a:pPr>
                      <a:endParaRPr lang="ja-JP" sz="8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72000" indent="-457200" algn="l">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2477740">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実効ある提案制度</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P63</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defTabSz="647700">
                        <a:spcBef>
                          <a:spcPct val="0"/>
                        </a:spcBef>
                        <a:tabLst>
                          <a:tab pos="8256588" algn="r"/>
                        </a:tabLst>
                        <a:defRPr/>
                      </a:pPr>
                      <a:r>
                        <a:rPr lang="ja-JP" altLang="en-US" sz="900" u="none" dirty="0" smtClean="0">
                          <a:solidFill>
                            <a:srgbClr val="7030A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職員提案による業務効率化の取組み等を組織的に共有し、業務へ反映する取組みとして、フォローアップや提案の実現を支援し、表彰等のインセンティブを導入することにより活性化を図ります。</a:t>
                      </a:r>
                      <a:endPar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p>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行政改革課</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36000" indent="-432000"/>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6000" indent="-432000"/>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・職員提案の業務へ反映する取組みとして、フォローアップによる提案実現の支援、表彰等インセンティブを実施</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schemeClr val="tx1"/>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⇒・業務改善にかかる提案制度に  　　</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おいて、期間を定めて集中的に</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提案を募集し、表彰制度を導入</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・応募のあった提案内容をＷＥＢ</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上で公表、共有することを通じ　</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て、それぞれの職場の業務に</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反映</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・また、職員が直接知事へ提案</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することができる「知事への職員</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提案」制度を創設</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・提案のあった内容について、</a:t>
                      </a:r>
                      <a:r>
                        <a:rPr kumimoji="1" lang="ja-JP" altLang="en-US" sz="900" b="0" i="0" u="none" strike="noStrike" kern="12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そ</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の実現の可能性や課題に</a:t>
                      </a:r>
                      <a:r>
                        <a:rPr kumimoji="1" lang="ja-JP" altLang="en-US" sz="900" b="0" i="0" u="none" strike="noStrike" kern="12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かか</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る</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検証をサポート</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（提案数</a:t>
                      </a: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35</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件、検証対象</a:t>
                      </a: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17</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endParaRPr kumimoji="1" lang="ja-JP" altLang="en-US" sz="900" dirty="0">
                        <a:solidFill>
                          <a:schemeClr val="tx1"/>
                        </a:solidFill>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72000" indent="-457200" algn="l">
                        <a:lnSpc>
                          <a:spcPct val="100000"/>
                        </a:lnSpc>
                        <a:spcAft>
                          <a:spcPts val="0"/>
                        </a:spcAft>
                      </a:pPr>
                      <a:endParaRPr lang="ja-JP" sz="8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72000" indent="-457200" algn="l">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628409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（３）組織活力の向上　①自律的な改革を支える体制の構築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）能力・モチベーションの向上</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 name="直線矢印コネクタ 13"/>
          <p:cNvCxnSpPr/>
          <p:nvPr/>
        </p:nvCxnSpPr>
        <p:spPr>
          <a:xfrm>
            <a:off x="5508103" y="2060848"/>
            <a:ext cx="2448273"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11" name="正方形/長方形 10"/>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17</a:t>
            </a:r>
            <a:endParaRPr lang="ja-JP" altLang="en-US" dirty="0">
              <a:solidFill>
                <a:prstClr val="black"/>
              </a:solidFill>
            </a:endParaRPr>
          </a:p>
        </p:txBody>
      </p:sp>
      <p:sp>
        <p:nvSpPr>
          <p:cNvPr id="17" name="右矢印 16"/>
          <p:cNvSpPr/>
          <p:nvPr/>
        </p:nvSpPr>
        <p:spPr>
          <a:xfrm>
            <a:off x="5515321" y="3140968"/>
            <a:ext cx="2448273" cy="21602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Tree>
    <p:extLst>
      <p:ext uri="{BB962C8B-B14F-4D97-AF65-F5344CB8AC3E}">
        <p14:creationId xmlns:p14="http://schemas.microsoft.com/office/powerpoint/2010/main" val="24233568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729077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（３）組織活力の向上　①自律的な改革を支える体制の構築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）知的ストックの活用（ナレッジマネジメント）</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913339636"/>
              </p:ext>
            </p:extLst>
          </p:nvPr>
        </p:nvGraphicFramePr>
        <p:xfrm>
          <a:off x="251520" y="1333186"/>
          <a:ext cx="8496944" cy="5423774"/>
        </p:xfrm>
        <a:graphic>
          <a:graphicData uri="http://schemas.openxmlformats.org/drawingml/2006/table">
            <a:tbl>
              <a:tblPr firstRow="1" firstCol="1" bandRow="1" bandCol="1"/>
              <a:tblGrid>
                <a:gridCol w="1154270"/>
                <a:gridCol w="1438018"/>
                <a:gridCol w="720080"/>
                <a:gridCol w="2952328"/>
                <a:gridCol w="936104"/>
                <a:gridCol w="864096"/>
                <a:gridCol w="432048"/>
              </a:tblGrid>
              <a:tr h="198880">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algn="ctr">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249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4840098">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知的ストックの活用（ナレッジマネジメント</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P64</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65</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　職員・組織のもつ知識・ノウハウやネットワークを組織全体で共有化し、横断的に活用することにより、能力育成をはじめ、効率的、効果的な業務遂行及び創造性の発揮につなげます。</a:t>
                      </a:r>
                    </a:p>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　併せて、チームワークを重視する組織風土へ変革していくことにより、組織全体の強みを束ね、総合力の向上をめざします。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総務部</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IT</a:t>
                      </a: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推進課</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財務部</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行政改革課</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ナレッジマネジメントの検討</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しごと</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ポータルサイト（仮称</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マニュアル</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・通知</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など</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集約</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サイト</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の構築、運用など、知識・ノウハウの承継</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ナレッジデータベース化（アーカイブ）</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など庁内共有</a:t>
                      </a: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　電子会議などのバーチャルＷＧ</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の活用</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　アドバイザー制度の導入（ＩＣＴ環境等により、</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アドバ</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イ</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スを受ける仕組み）</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　全部局の対外的ネットワークの活用</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⇒・「しごとポータルサイト」の設置、運用（利用者アンケート、</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デザインのリニューアル、検索機能の追加）</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・全部局の対外的ネットワークの活用の取組みのひとつと</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して、「企業・大学と締結している連携協定一覧」を整理</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し、庁内共有</a:t>
                      </a: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・ナレッジデータベース化、電子会議、アドバイザー制度</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など、効果的なナレッジマネジメントの手法について、</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技術、経費・運用方法などを引き続き検討</a:t>
                      </a: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・職員提案の充実</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u="none"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職員提案のフォローアップによる提案実現の支援、表彰等</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インセンティブを実施</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⇒・業務改善にかかる提案制度において、期間を定めて</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集中的に提案を募集し、表彰制度を導入</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・応募のあった提案内容をＷＥＢ上で公表、共有すること</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を通じて、それぞれの職場の業務に反映</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・また、職員が直接知事へ提案することができる「知事へ</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の職員提案」制度を創設</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・提案のあった内容について、その実現の可能性や課題</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にかかる検証をサポート （提案数</a:t>
                      </a: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35</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件、検証対象</a:t>
                      </a: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17</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a:t>
                      </a: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・検討結果を踏まえた取組みの推進</a:t>
                      </a: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4" name="正方形/長方形 1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18</a:t>
            </a:r>
            <a:endParaRPr lang="ja-JP" altLang="en-US" dirty="0">
              <a:solidFill>
                <a:prstClr val="black"/>
              </a:solidFill>
            </a:endParaRPr>
          </a:p>
        </p:txBody>
      </p:sp>
      <p:sp>
        <p:nvSpPr>
          <p:cNvPr id="6" name="大かっこ 5"/>
          <p:cNvSpPr/>
          <p:nvPr/>
        </p:nvSpPr>
        <p:spPr>
          <a:xfrm>
            <a:off x="3635896" y="1923347"/>
            <a:ext cx="2808312" cy="1001597"/>
          </a:xfrm>
          <a:prstGeom prst="bracketPair">
            <a:avLst>
              <a:gd name="adj" fmla="val 6459"/>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cxnSp>
        <p:nvCxnSpPr>
          <p:cNvPr id="16" name="直線矢印コネクタ 15"/>
          <p:cNvCxnSpPr/>
          <p:nvPr/>
        </p:nvCxnSpPr>
        <p:spPr>
          <a:xfrm>
            <a:off x="6516216" y="2002784"/>
            <a:ext cx="936104"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7" name="右矢印 16"/>
          <p:cNvSpPr/>
          <p:nvPr/>
        </p:nvSpPr>
        <p:spPr>
          <a:xfrm>
            <a:off x="7452320" y="1883980"/>
            <a:ext cx="864096" cy="216024"/>
          </a:xfrm>
          <a:prstGeom prst="rightArrow">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19" name="右矢印 18"/>
          <p:cNvSpPr/>
          <p:nvPr/>
        </p:nvSpPr>
        <p:spPr>
          <a:xfrm>
            <a:off x="6516216" y="4702993"/>
            <a:ext cx="1800200" cy="21602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Tree>
    <p:extLst>
      <p:ext uri="{BB962C8B-B14F-4D97-AF65-F5344CB8AC3E}">
        <p14:creationId xmlns:p14="http://schemas.microsoft.com/office/powerpoint/2010/main" val="11680895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42611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（３）組織活力の向上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②業務</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改革の推進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の活用</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815314668"/>
              </p:ext>
            </p:extLst>
          </p:nvPr>
        </p:nvGraphicFramePr>
        <p:xfrm>
          <a:off x="251520" y="1330268"/>
          <a:ext cx="8424936" cy="3034836"/>
        </p:xfrm>
        <a:graphic>
          <a:graphicData uri="http://schemas.openxmlformats.org/drawingml/2006/table">
            <a:tbl>
              <a:tblPr firstRow="1" firstCol="1" bandRow="1" bandCol="1"/>
              <a:tblGrid>
                <a:gridCol w="1080120"/>
                <a:gridCol w="1728192"/>
                <a:gridCol w="792088"/>
                <a:gridCol w="2016224"/>
                <a:gridCol w="1080120"/>
                <a:gridCol w="1080120"/>
                <a:gridCol w="648072"/>
              </a:tblGrid>
              <a:tr h="168652">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19077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1636847">
                <a:tc>
                  <a:txBody>
                    <a:bodyPr/>
                    <a:lstStyle/>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オープンデータの提供</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P66</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　</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府が保有するデータを二次的利用が可能な形で公開します</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その取組みとして</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利用者にわかりやすく提供するため、各部局の有するデータを整理して掲載するポータルサイトを開設し、府民が幅広く利用できるように</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しま</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した。今後、国などの広域における取組みへの参画とともに、データの充実等を図っていきます。</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政策企画部</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企画室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・オープンデータポータルサイトの運用</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⇒・ポータルサイトに掲載されたデータに</a:t>
                      </a:r>
                      <a:endPar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ついて、随時更新を実施</a:t>
                      </a:r>
                      <a:endPar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・国その他の広域における取組みに参画しながら</a:t>
                      </a:r>
                      <a:r>
                        <a:rPr lang="ja-JP"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同</a:t>
                      </a:r>
                      <a:r>
                        <a:rPr lang="ja-JP"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サイト</a:t>
                      </a:r>
                      <a:r>
                        <a:rPr lang="ja-JP" altLang="en-US"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の改訂・拡充</a:t>
                      </a:r>
                      <a:endParaRPr lang="en-US"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⇒・同サイトについてデータ量の充実、</a:t>
                      </a:r>
                      <a:endPar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利用可能性の向上を図るべく検討</a:t>
                      </a:r>
                      <a:endParaRPr lang="ja-JP"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39168" marR="39168" marT="26266" marB="262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08112">
                <a:tc>
                  <a:txBody>
                    <a:bodyPr/>
                    <a:lstStyle/>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ビッグデータの活用</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P67</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　国における議論の方向を注視しつつ、データ収集やリンケージ等活用に必要な仕組みや費用対効果</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、集約</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されたデータの活用可能性など、府として取り組むべき方向について検討を進めていきます。</a:t>
                      </a: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政策企画部</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企画室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戦略事業室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・ビッグデータの活用事例について、費用対効果も含め</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研究</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⇒・ビッグデータの活用可能性について</a:t>
                      </a:r>
                      <a:endPar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費用対効果、個人情報保護にも留意</a:t>
                      </a:r>
                      <a:endPar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しつつ研究</a:t>
                      </a:r>
                      <a:endParaRPr lang="ja-JP"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39168" marR="39168" marT="26266" marB="262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4" name="右矢印 13"/>
          <p:cNvSpPr/>
          <p:nvPr/>
        </p:nvSpPr>
        <p:spPr>
          <a:xfrm>
            <a:off x="5868144" y="2564904"/>
            <a:ext cx="2160240" cy="21602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cxnSp>
        <p:nvCxnSpPr>
          <p:cNvPr id="15" name="直線矢印コネクタ 14"/>
          <p:cNvCxnSpPr/>
          <p:nvPr/>
        </p:nvCxnSpPr>
        <p:spPr>
          <a:xfrm>
            <a:off x="5868143" y="3501008"/>
            <a:ext cx="2160241" cy="0"/>
          </a:xfrm>
          <a:prstGeom prst="straightConnector1">
            <a:avLst/>
          </a:prstGeom>
          <a:ln w="12700">
            <a:tailEnd type="arrow"/>
          </a:ln>
        </p:spPr>
        <p:style>
          <a:lnRef idx="1">
            <a:schemeClr val="dk1"/>
          </a:lnRef>
          <a:fillRef idx="0">
            <a:schemeClr val="dk1"/>
          </a:fillRef>
          <a:effectRef idx="0">
            <a:schemeClr val="dk1"/>
          </a:effectRef>
          <a:fontRef idx="minor">
            <a:schemeClr val="tx1"/>
          </a:fontRef>
        </p:style>
      </p:cxnSp>
      <p:sp>
        <p:nvSpPr>
          <p:cNvPr id="19" name="右矢印 18"/>
          <p:cNvSpPr/>
          <p:nvPr/>
        </p:nvSpPr>
        <p:spPr>
          <a:xfrm>
            <a:off x="5868144" y="1760687"/>
            <a:ext cx="2160240" cy="21602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21" name="正方形/長方形 20"/>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19</a:t>
            </a:r>
            <a:endParaRPr lang="ja-JP" altLang="en-US" dirty="0">
              <a:solidFill>
                <a:prstClr val="black"/>
              </a:solidFill>
            </a:endParaRPr>
          </a:p>
        </p:txBody>
      </p:sp>
    </p:spTree>
    <p:extLst>
      <p:ext uri="{BB962C8B-B14F-4D97-AF65-F5344CB8AC3E}">
        <p14:creationId xmlns:p14="http://schemas.microsoft.com/office/powerpoint/2010/main" val="16417237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42611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（３）組織活力の向上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②業務</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改革の推進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の活用</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500305942"/>
              </p:ext>
            </p:extLst>
          </p:nvPr>
        </p:nvGraphicFramePr>
        <p:xfrm>
          <a:off x="251520" y="1330268"/>
          <a:ext cx="8424936" cy="5051060"/>
        </p:xfrm>
        <a:graphic>
          <a:graphicData uri="http://schemas.openxmlformats.org/drawingml/2006/table">
            <a:tbl>
              <a:tblPr firstRow="1" firstCol="1" bandRow="1" bandCol="1"/>
              <a:tblGrid>
                <a:gridCol w="1080120"/>
                <a:gridCol w="1728192"/>
                <a:gridCol w="792088"/>
                <a:gridCol w="2088232"/>
                <a:gridCol w="1008112"/>
                <a:gridCol w="1080120"/>
                <a:gridCol w="648072"/>
              </a:tblGrid>
              <a:tr h="168652">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19077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4661183">
                <a:tc>
                  <a:txBody>
                    <a:bodyPr/>
                    <a:lstStyle/>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マイナンバーの活用</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P68</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　平成</a:t>
                      </a:r>
                      <a:r>
                        <a:rPr lang="en-US" sz="900" kern="100" dirty="0">
                          <a:effectLst/>
                          <a:latin typeface="Meiryo UI" panose="020B0604030504040204" pitchFamily="50" charset="-128"/>
                          <a:ea typeface="Meiryo UI" panose="020B0604030504040204" pitchFamily="50" charset="-128"/>
                          <a:cs typeface="Meiryo UI" panose="020B0604030504040204" pitchFamily="50" charset="-128"/>
                        </a:rPr>
                        <a:t>28</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年からのマイナンバー制度導入に向け必要なシステム基盤の整備を行うとともに、社会保障・税・災害</a:t>
                      </a: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対策</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分野でのマイナンバーの活用について、省令等や国の制度設計を踏まえて検討します。</a:t>
                      </a: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総務部</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推進課</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財務部</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行政</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改革課</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府民文化部</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府政情報室</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マイナンバーの活用</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について、国の制度設計を踏まえて検討</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⇒・高等学校等への就学に要する経費</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の支弁に関する事務など、独自利用</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を行う事務を規定したマイナンバー</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利活用条例を平成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28</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年１月に施行</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・マイナンバー</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制度に対応</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た</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庁内システム</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等</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の整備</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・情報連携の調整</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・府庁内での管理番号と個人番号を</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紐付ける大阪府団体内統合宛名シ</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ステ</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ムを構築</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28</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月予定</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・マイナンバー制度導入に向けて、</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個人番号利用事務を専用ネットワー</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ク</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内で行う等のセキュリティ対策を</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検討</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・特定個人情報（マイナンバーを含む</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個人情報）の適正な取扱いのための</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規定整備</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マイナンバー</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の利用開始</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p>
                  </a:txBody>
                  <a:tcPr marL="39168" marR="39168" marT="26266" marB="262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・検討結果を踏まえた取組みの</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実施</a:t>
                      </a:r>
                      <a:endPar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マイナンバーを活用した情報連携を</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開始</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a:t>
                      </a: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a:t>
                      </a: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7</a:t>
                      </a: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月）</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9168" marR="39168" marT="26266" marB="262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17" name="直線矢印コネクタ 16"/>
          <p:cNvCxnSpPr/>
          <p:nvPr/>
        </p:nvCxnSpPr>
        <p:spPr>
          <a:xfrm>
            <a:off x="5940151" y="3212976"/>
            <a:ext cx="1480244"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23" name="右矢印 22"/>
          <p:cNvSpPr/>
          <p:nvPr/>
        </p:nvSpPr>
        <p:spPr>
          <a:xfrm>
            <a:off x="7454826" y="6010014"/>
            <a:ext cx="515985" cy="21602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18" name="右矢印 17"/>
          <p:cNvSpPr/>
          <p:nvPr/>
        </p:nvSpPr>
        <p:spPr>
          <a:xfrm>
            <a:off x="5940150" y="5229200"/>
            <a:ext cx="2016225" cy="21602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cxnSp>
        <p:nvCxnSpPr>
          <p:cNvPr id="20" name="直線矢印コネクタ 19"/>
          <p:cNvCxnSpPr/>
          <p:nvPr/>
        </p:nvCxnSpPr>
        <p:spPr>
          <a:xfrm>
            <a:off x="5940151" y="1844824"/>
            <a:ext cx="2088233" cy="0"/>
          </a:xfrm>
          <a:prstGeom prst="straightConnector1">
            <a:avLst/>
          </a:prstGeom>
          <a:ln w="12700">
            <a:tailEnd type="arrow"/>
          </a:ln>
        </p:spPr>
        <p:style>
          <a:lnRef idx="1">
            <a:schemeClr val="dk1"/>
          </a:lnRef>
          <a:fillRef idx="0">
            <a:schemeClr val="dk1"/>
          </a:fillRef>
          <a:effectRef idx="0">
            <a:schemeClr val="dk1"/>
          </a:effectRef>
          <a:fontRef idx="minor">
            <a:schemeClr val="tx1"/>
          </a:fontRef>
        </p:style>
      </p:cxnSp>
      <p:sp>
        <p:nvSpPr>
          <p:cNvPr id="21" name="正方形/長方形 20"/>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20</a:t>
            </a:r>
            <a:endParaRPr lang="ja-JP" altLang="en-US" dirty="0">
              <a:solidFill>
                <a:prstClr val="black"/>
              </a:solidFill>
            </a:endParaRPr>
          </a:p>
        </p:txBody>
      </p:sp>
    </p:spTree>
    <p:extLst>
      <p:ext uri="{BB962C8B-B14F-4D97-AF65-F5344CB8AC3E}">
        <p14:creationId xmlns:p14="http://schemas.microsoft.com/office/powerpoint/2010/main" val="7776385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42611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（３）組織活力の向上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②業務</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改革の推進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の活用</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4177097030"/>
              </p:ext>
            </p:extLst>
          </p:nvPr>
        </p:nvGraphicFramePr>
        <p:xfrm>
          <a:off x="251520" y="1340768"/>
          <a:ext cx="8352928" cy="3392644"/>
        </p:xfrm>
        <a:graphic>
          <a:graphicData uri="http://schemas.openxmlformats.org/drawingml/2006/table">
            <a:tbl>
              <a:tblPr firstRow="1" firstCol="1" bandRow="1" bandCol="1"/>
              <a:tblGrid>
                <a:gridCol w="1152128"/>
                <a:gridCol w="1440160"/>
                <a:gridCol w="720080"/>
                <a:gridCol w="2160240"/>
                <a:gridCol w="1152128"/>
                <a:gridCol w="1152128"/>
                <a:gridCol w="576064"/>
              </a:tblGrid>
              <a:tr h="216024">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i="0"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i="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3692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987210">
                <a:tc rowSpan="2">
                  <a:txBody>
                    <a:bodyPr/>
                    <a:lstStyle/>
                    <a:p>
                      <a:pPr algn="just">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ICT</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活用による業務改革（改善）の推進</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P69</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71</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　リモートアクセス機能の活用、情報の共有化（共有フォルダの有効活用）、無線</a:t>
                      </a:r>
                      <a:r>
                        <a:rPr lang="en-US" sz="900" kern="100" dirty="0">
                          <a:effectLst/>
                          <a:latin typeface="Meiryo UI" panose="020B0604030504040204" pitchFamily="50" charset="-128"/>
                          <a:ea typeface="Meiryo UI" panose="020B0604030504040204" pitchFamily="50" charset="-128"/>
                          <a:cs typeface="Meiryo UI" panose="020B0604030504040204" pitchFamily="50" charset="-128"/>
                        </a:rPr>
                        <a:t>LAN</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の導入、タブレット端末の導入検討、庁内コミュニケーションツール</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の</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導入</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検討</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、業務システムのマネジメント</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C</a:t>
                      </a:r>
                      <a:r>
                        <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対応した人材育成などに取り組みます。</a:t>
                      </a: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総務部</a:t>
                      </a:r>
                    </a:p>
                    <a:p>
                      <a:pPr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推進課</a:t>
                      </a:r>
                    </a:p>
                    <a:p>
                      <a:pPr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行政改革課</a:t>
                      </a: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【リモートアクセス機能の活用】</a:t>
                      </a: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モバイル端末と共にリモートアクセス機能の利用ルール等を整理し、利用拡大を</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図る</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⇒・モバイル端末の使いやすさ向上のため、</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設定変更を実施（</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10</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4421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【無線ＬＡＮの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導入</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・検討</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・耐震工事に合せて大手前庁舎の整備を</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行う</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⇒・平成２７年度整備箇所について、当初</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計画どおり実施済み</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・その他</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庁舎については、</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整備を検討</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し、可能なものから順次導入</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⇒・出先機関のネットワーク再構築時の検討</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材料とするため、導入するとした場合に</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必要となる概算費用を算出（</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9</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endPar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ja-JP" sz="9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kumimoji="1" lang="ja-JP" altLang="en-US" dirty="0"/>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a:solidFill>
                <a:prstClr val="black"/>
              </a:solidFill>
              <a:latin typeface="Arial" pitchFamily="34" charset="0"/>
              <a:cs typeface="ＭＳ Ｐゴシック" pitchFamily="50" charset="-128"/>
            </a:endParaRPr>
          </a:p>
        </p:txBody>
      </p:sp>
      <p:cxnSp>
        <p:nvCxnSpPr>
          <p:cNvPr id="19" name="直線矢印コネクタ 18"/>
          <p:cNvCxnSpPr/>
          <p:nvPr/>
        </p:nvCxnSpPr>
        <p:spPr>
          <a:xfrm>
            <a:off x="5724128" y="2060848"/>
            <a:ext cx="2304256"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21" name="直線矢印コネクタ 20"/>
          <p:cNvCxnSpPr/>
          <p:nvPr/>
        </p:nvCxnSpPr>
        <p:spPr>
          <a:xfrm>
            <a:off x="5724128" y="2996952"/>
            <a:ext cx="936104"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35" name="直線矢印コネクタ 34"/>
          <p:cNvCxnSpPr/>
          <p:nvPr/>
        </p:nvCxnSpPr>
        <p:spPr>
          <a:xfrm>
            <a:off x="5724128" y="3861048"/>
            <a:ext cx="2304256" cy="0"/>
          </a:xfrm>
          <a:prstGeom prst="straightConnector1">
            <a:avLst/>
          </a:prstGeom>
          <a:ln w="12700">
            <a:tailEnd type="arrow"/>
          </a:ln>
        </p:spPr>
        <p:style>
          <a:lnRef idx="1">
            <a:schemeClr val="dk1"/>
          </a:lnRef>
          <a:fillRef idx="0">
            <a:schemeClr val="dk1"/>
          </a:fillRef>
          <a:effectRef idx="0">
            <a:schemeClr val="dk1"/>
          </a:effectRef>
          <a:fontRef idx="minor">
            <a:schemeClr val="tx1"/>
          </a:fontRef>
        </p:style>
      </p:cxnSp>
      <p:sp>
        <p:nvSpPr>
          <p:cNvPr id="18" name="正方形/長方形 17"/>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21</a:t>
            </a:r>
            <a:endParaRPr lang="ja-JP" altLang="en-US" dirty="0">
              <a:solidFill>
                <a:prstClr val="black"/>
              </a:solidFill>
            </a:endParaRPr>
          </a:p>
        </p:txBody>
      </p:sp>
    </p:spTree>
    <p:extLst>
      <p:ext uri="{BB962C8B-B14F-4D97-AF65-F5344CB8AC3E}">
        <p14:creationId xmlns:p14="http://schemas.microsoft.com/office/powerpoint/2010/main" val="29723462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42611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（３）組織活力の向上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②業務</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改革の推進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の活用</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893515222"/>
              </p:ext>
            </p:extLst>
          </p:nvPr>
        </p:nvGraphicFramePr>
        <p:xfrm>
          <a:off x="251520" y="1340768"/>
          <a:ext cx="8505044" cy="5112568"/>
        </p:xfrm>
        <a:graphic>
          <a:graphicData uri="http://schemas.openxmlformats.org/drawingml/2006/table">
            <a:tbl>
              <a:tblPr firstRow="1" firstCol="1" bandRow="1" bandCol="1"/>
              <a:tblGrid>
                <a:gridCol w="1173110"/>
                <a:gridCol w="1466387"/>
                <a:gridCol w="733193"/>
                <a:gridCol w="2171926"/>
                <a:gridCol w="1296144"/>
                <a:gridCol w="1080120"/>
                <a:gridCol w="584164"/>
              </a:tblGrid>
              <a:tr h="209891">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i="0"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i="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18213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1264162">
                <a:tc rowSpan="3">
                  <a:txBody>
                    <a:bodyPr/>
                    <a:lstStyle/>
                    <a:p>
                      <a:pPr algn="just">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ICT</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活用による業務改革（改善）の推進</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P69</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71</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　リモートアクセス機能の活用、情報の共有化（共有フォルダの有効活用）、無線</a:t>
                      </a:r>
                      <a:r>
                        <a:rPr lang="en-US" sz="900" kern="100" dirty="0">
                          <a:effectLst/>
                          <a:latin typeface="Meiryo UI" panose="020B0604030504040204" pitchFamily="50" charset="-128"/>
                          <a:ea typeface="Meiryo UI" panose="020B0604030504040204" pitchFamily="50" charset="-128"/>
                          <a:cs typeface="Meiryo UI" panose="020B0604030504040204" pitchFamily="50" charset="-128"/>
                        </a:rPr>
                        <a:t>LAN</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の導入、タブレット端末の導入検討、庁内コミュニケーションツール</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の</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導入</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検討</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、業務システムのマネジメント</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C</a:t>
                      </a:r>
                      <a:r>
                        <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対応した人材育成などに取り組みます。</a:t>
                      </a: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総務部</a:t>
                      </a:r>
                    </a:p>
                    <a:p>
                      <a:pPr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推進課</a:t>
                      </a:r>
                    </a:p>
                    <a:p>
                      <a:pPr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行政改革課</a:t>
                      </a: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【タブレット端末】</a:t>
                      </a: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活用</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効果</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が見込める業務について先行して</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導入</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⇒・効果検証を開始</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indent="-457200" algn="l" defTabSz="914400" rtl="0" eaLnBrk="1" fontAlgn="auto" latinLnBrk="0" hangingPunct="1">
                        <a:lnSpc>
                          <a:spcPct val="100000"/>
                        </a:lnSpc>
                        <a:spcBef>
                          <a:spcPts val="0"/>
                        </a:spcBef>
                        <a:spcAft>
                          <a:spcPts val="0"/>
                        </a:spcAft>
                        <a:buClrTx/>
                        <a:buSzTx/>
                        <a:buFontTx/>
                        <a:buNone/>
                        <a:tabLst/>
                        <a:defRPr/>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indent="-457200" algn="l" defTabSz="914400" rtl="0" eaLnBrk="1" fontAlgn="auto" latinLnBrk="0" hangingPunct="1">
                        <a:lnSpc>
                          <a:spcPct val="100000"/>
                        </a:lnSpc>
                        <a:spcBef>
                          <a:spcPts val="0"/>
                        </a:spcBef>
                        <a:spcAft>
                          <a:spcPts val="0"/>
                        </a:spcAft>
                        <a:buClrTx/>
                        <a:buSzTx/>
                        <a:buFontTx/>
                        <a:buNone/>
                        <a:tabLst/>
                        <a:defRPr/>
                      </a:pPr>
                      <a:r>
                        <a:rPr lang="en-US" sz="9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016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庁内コミュニケーションツールの利用検討】</a:t>
                      </a:r>
                    </a:p>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・庁内</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コミュニケーションツール</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（インスタントメッセージ、ビデオ通話等）</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の利用手法等</a:t>
                      </a: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について</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検討</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し、利用を促進</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⇒・利用を促進するため、活用サイトを開設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8</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1622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72000" indent="-457200" algn="l">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システムマネジメント・人材育成】</a:t>
                      </a: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各部局が有する情報システムのライフサイクル（企画、予算、調達、開発・構築、運用・保守等）に応じた助言・相談を行うことにより、最新の技術動向等に配慮しつつシステムの最適化に努める。併せて、助言・相談を通じて各部局のシステム担当職員にノウハウを伝えるなど、</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OJT</a:t>
                      </a:r>
                      <a:r>
                        <a:rPr lang="ja-JP" altLang="en-US" sz="900" kern="100"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研修による人材育成を図る</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rgbClr val="FF0000"/>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80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⇒・Ｉ</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C</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Ｔのより適切な利用をめざし、現状システムの把握、予算や発注の最適化に努める取り組みを推進</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p>
                    <a:p>
                      <a:pPr marL="72000" indent="-457200" algn="l">
                        <a:lnSpc>
                          <a:spcPct val="100000"/>
                        </a:lnSpc>
                        <a:spcAft>
                          <a:spcPts val="0"/>
                        </a:spcAft>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・人材育成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PT</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を設置（平成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28</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月予定）</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24041" marR="24041" marT="16122" marB="161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a:solidFill>
                <a:prstClr val="black"/>
              </a:solidFill>
              <a:latin typeface="Arial" pitchFamily="34" charset="0"/>
              <a:cs typeface="ＭＳ Ｐゴシック" pitchFamily="50" charset="-128"/>
            </a:endParaRPr>
          </a:p>
        </p:txBody>
      </p:sp>
      <p:cxnSp>
        <p:nvCxnSpPr>
          <p:cNvPr id="21" name="直線矢印コネクタ 20"/>
          <p:cNvCxnSpPr/>
          <p:nvPr/>
        </p:nvCxnSpPr>
        <p:spPr>
          <a:xfrm>
            <a:off x="5804236" y="3284984"/>
            <a:ext cx="2368164"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37" name="直線矢印コネクタ 36"/>
          <p:cNvCxnSpPr/>
          <p:nvPr/>
        </p:nvCxnSpPr>
        <p:spPr>
          <a:xfrm>
            <a:off x="5804236" y="1916982"/>
            <a:ext cx="1792100"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18" name="正方形/長方形 17"/>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22</a:t>
            </a:r>
            <a:endParaRPr lang="ja-JP" altLang="en-US" dirty="0">
              <a:solidFill>
                <a:prstClr val="black"/>
              </a:solidFill>
            </a:endParaRPr>
          </a:p>
        </p:txBody>
      </p:sp>
      <p:cxnSp>
        <p:nvCxnSpPr>
          <p:cNvPr id="20" name="直線矢印コネクタ 19"/>
          <p:cNvCxnSpPr/>
          <p:nvPr/>
        </p:nvCxnSpPr>
        <p:spPr>
          <a:xfrm>
            <a:off x="5804236" y="4869160"/>
            <a:ext cx="2368164"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13" name="大かっこ 12"/>
          <p:cNvSpPr/>
          <p:nvPr/>
        </p:nvSpPr>
        <p:spPr>
          <a:xfrm>
            <a:off x="3707904" y="2403376"/>
            <a:ext cx="1944216" cy="504056"/>
          </a:xfrm>
          <a:prstGeom prst="bracketPair">
            <a:avLst>
              <a:gd name="adj" fmla="val 9472"/>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900" kern="100" dirty="0" smtClean="0">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900" kern="100" dirty="0" smtClean="0">
                <a:latin typeface="ＭＳ Ｐ明朝" panose="02020600040205080304" pitchFamily="18" charset="-128"/>
                <a:ea typeface="ＭＳ Ｐ明朝" panose="02020600040205080304" pitchFamily="18" charset="-128"/>
                <a:cs typeface="Meiryo UI" panose="020B0604030504040204" pitchFamily="50" charset="-128"/>
              </a:rPr>
              <a:t>14</a:t>
            </a:r>
            <a:r>
              <a:rPr lang="ja-JP" altLang="en-US" sz="900" kern="100" dirty="0" smtClean="0">
                <a:latin typeface="ＭＳ Ｐ明朝" panose="02020600040205080304" pitchFamily="18" charset="-128"/>
                <a:ea typeface="ＭＳ Ｐ明朝" panose="02020600040205080304" pitchFamily="18" charset="-128"/>
                <a:cs typeface="Meiryo UI" panose="020B0604030504040204" pitchFamily="50" charset="-128"/>
              </a:rPr>
              <a:t>所属</a:t>
            </a:r>
            <a:r>
              <a:rPr lang="en-US" altLang="ja-JP" sz="900" kern="100" dirty="0" smtClean="0">
                <a:latin typeface="ＭＳ Ｐ明朝" panose="02020600040205080304" pitchFamily="18" charset="-128"/>
                <a:ea typeface="ＭＳ Ｐ明朝" panose="02020600040205080304" pitchFamily="18" charset="-128"/>
                <a:cs typeface="Meiryo UI" panose="020B0604030504040204" pitchFamily="50" charset="-128"/>
              </a:rPr>
              <a:t>15</a:t>
            </a:r>
            <a:r>
              <a:rPr lang="ja-JP" altLang="en-US" sz="900" kern="100" dirty="0" smtClean="0">
                <a:latin typeface="ＭＳ Ｐ明朝" panose="02020600040205080304" pitchFamily="18" charset="-128"/>
                <a:ea typeface="ＭＳ Ｐ明朝" panose="02020600040205080304" pitchFamily="18" charset="-128"/>
                <a:cs typeface="Meiryo UI" panose="020B0604030504040204" pitchFamily="50" charset="-128"/>
              </a:rPr>
              <a:t>台で試行開始（</a:t>
            </a:r>
            <a:r>
              <a:rPr lang="en-US" altLang="ja-JP" sz="900" kern="100" dirty="0" smtClean="0">
                <a:latin typeface="ＭＳ Ｐ明朝" panose="02020600040205080304" pitchFamily="18" charset="-128"/>
                <a:ea typeface="ＭＳ Ｐ明朝" panose="02020600040205080304" pitchFamily="18" charset="-128"/>
                <a:cs typeface="Meiryo UI" panose="020B0604030504040204" pitchFamily="50" charset="-128"/>
              </a:rPr>
              <a:t>8</a:t>
            </a:r>
            <a:r>
              <a:rPr lang="ja-JP" altLang="en-US" sz="900" kern="100" dirty="0" smtClean="0">
                <a:latin typeface="ＭＳ Ｐ明朝" panose="02020600040205080304" pitchFamily="18" charset="-128"/>
                <a:ea typeface="ＭＳ Ｐ明朝" panose="02020600040205080304" pitchFamily="18" charset="-128"/>
                <a:cs typeface="Meiryo UI" panose="020B0604030504040204" pitchFamily="50" charset="-128"/>
              </a:rPr>
              <a:t>月）</a:t>
            </a:r>
            <a:endParaRPr lang="en-US" altLang="ja-JP" sz="900" kern="100" dirty="0" smtClean="0">
              <a:latin typeface="ＭＳ Ｐ明朝" panose="02020600040205080304" pitchFamily="18" charset="-128"/>
              <a:ea typeface="ＭＳ Ｐ明朝" panose="02020600040205080304" pitchFamily="18" charset="-128"/>
              <a:cs typeface="Meiryo UI" panose="020B0604030504040204" pitchFamily="50" charset="-128"/>
            </a:endParaRPr>
          </a:p>
          <a:p>
            <a:r>
              <a:rPr lang="ja-JP" altLang="en-US" sz="900" kern="100" dirty="0" smtClean="0">
                <a:latin typeface="ＭＳ Ｐ明朝" panose="02020600040205080304" pitchFamily="18" charset="-128"/>
                <a:ea typeface="ＭＳ Ｐ明朝" panose="02020600040205080304" pitchFamily="18" charset="-128"/>
                <a:cs typeface="Meiryo UI" panose="020B0604030504040204" pitchFamily="50" charset="-128"/>
              </a:rPr>
              <a:t>・導入</a:t>
            </a:r>
            <a:r>
              <a:rPr lang="ja-JP" altLang="en-US" sz="900" kern="100" dirty="0">
                <a:latin typeface="ＭＳ Ｐ明朝" panose="02020600040205080304" pitchFamily="18" charset="-128"/>
                <a:ea typeface="ＭＳ Ｐ明朝" panose="02020600040205080304" pitchFamily="18" charset="-128"/>
                <a:cs typeface="Meiryo UI" panose="020B0604030504040204" pitchFamily="50" charset="-128"/>
              </a:rPr>
              <a:t>所属に対する効果検証を</a:t>
            </a:r>
            <a:r>
              <a:rPr lang="ja-JP" altLang="en-US" sz="900" kern="100" dirty="0" smtClean="0">
                <a:latin typeface="ＭＳ Ｐ明朝" panose="02020600040205080304" pitchFamily="18" charset="-128"/>
                <a:ea typeface="ＭＳ Ｐ明朝" panose="02020600040205080304" pitchFamily="18" charset="-128"/>
                <a:cs typeface="Meiryo UI" panose="020B0604030504040204" pitchFamily="50" charset="-128"/>
              </a:rPr>
              <a:t>実施（</a:t>
            </a:r>
            <a:r>
              <a:rPr lang="en-US" altLang="ja-JP" sz="900" kern="100" dirty="0" smtClean="0">
                <a:latin typeface="ＭＳ Ｐ明朝" panose="02020600040205080304" pitchFamily="18" charset="-128"/>
                <a:ea typeface="ＭＳ Ｐ明朝" panose="02020600040205080304" pitchFamily="18" charset="-128"/>
                <a:cs typeface="Meiryo UI" panose="020B0604030504040204" pitchFamily="50" charset="-128"/>
              </a:rPr>
              <a:t>11</a:t>
            </a:r>
            <a:r>
              <a:rPr lang="ja-JP" altLang="en-US" sz="900" kern="100" dirty="0" smtClean="0">
                <a:latin typeface="ＭＳ Ｐ明朝" panose="02020600040205080304" pitchFamily="18" charset="-128"/>
                <a:ea typeface="ＭＳ Ｐ明朝" panose="02020600040205080304" pitchFamily="18" charset="-128"/>
                <a:cs typeface="Meiryo UI" panose="020B0604030504040204" pitchFamily="50" charset="-128"/>
              </a:rPr>
              <a:t>月、平成</a:t>
            </a:r>
            <a:r>
              <a:rPr lang="en-US" altLang="ja-JP" sz="900" kern="100" dirty="0" smtClean="0">
                <a:latin typeface="ＭＳ Ｐ明朝" panose="02020600040205080304" pitchFamily="18" charset="-128"/>
                <a:ea typeface="ＭＳ Ｐ明朝" panose="02020600040205080304" pitchFamily="18" charset="-128"/>
                <a:cs typeface="Meiryo UI" panose="020B0604030504040204" pitchFamily="50" charset="-128"/>
              </a:rPr>
              <a:t>28</a:t>
            </a:r>
            <a:r>
              <a:rPr lang="ja-JP" altLang="en-US" sz="900" kern="100" dirty="0" smtClean="0">
                <a:latin typeface="ＭＳ Ｐ明朝" panose="02020600040205080304" pitchFamily="18" charset="-128"/>
                <a:ea typeface="ＭＳ Ｐ明朝" panose="02020600040205080304" pitchFamily="18" charset="-128"/>
                <a:cs typeface="Meiryo UI" panose="020B0604030504040204" pitchFamily="50" charset="-128"/>
              </a:rPr>
              <a:t>年</a:t>
            </a:r>
            <a:r>
              <a:rPr lang="en-US" altLang="ja-JP" sz="900" kern="100" dirty="0" smtClean="0">
                <a:latin typeface="ＭＳ Ｐ明朝" panose="02020600040205080304" pitchFamily="18" charset="-128"/>
                <a:ea typeface="ＭＳ Ｐ明朝" panose="02020600040205080304" pitchFamily="18" charset="-128"/>
                <a:cs typeface="Meiryo UI" panose="020B0604030504040204" pitchFamily="50" charset="-128"/>
              </a:rPr>
              <a:t>3</a:t>
            </a:r>
            <a:r>
              <a:rPr lang="ja-JP" altLang="en-US" sz="900" kern="100" dirty="0" smtClean="0">
                <a:latin typeface="ＭＳ Ｐ明朝" panose="02020600040205080304" pitchFamily="18" charset="-128"/>
                <a:ea typeface="ＭＳ Ｐ明朝" panose="02020600040205080304" pitchFamily="18" charset="-128"/>
                <a:cs typeface="Meiryo UI" panose="020B0604030504040204" pitchFamily="50" charset="-128"/>
              </a:rPr>
              <a:t>月予定）</a:t>
            </a:r>
            <a:endParaRPr kumimoji="1" lang="ja-JP" altLang="en-US" sz="900" dirty="0">
              <a:latin typeface="ＭＳ Ｐ明朝" panose="02020600040205080304" pitchFamily="18" charset="-128"/>
              <a:ea typeface="ＭＳ Ｐ明朝" panose="02020600040205080304" pitchFamily="18" charset="-128"/>
              <a:cs typeface="Meiryo UI" panose="020B0604030504040204" pitchFamily="50" charset="-128"/>
            </a:endParaRPr>
          </a:p>
        </p:txBody>
      </p:sp>
      <p:sp>
        <p:nvSpPr>
          <p:cNvPr id="14" name="大かっこ 13"/>
          <p:cNvSpPr/>
          <p:nvPr/>
        </p:nvSpPr>
        <p:spPr>
          <a:xfrm>
            <a:off x="3736851" y="3952478"/>
            <a:ext cx="1944216" cy="432048"/>
          </a:xfrm>
          <a:prstGeom prst="bracketPair">
            <a:avLst>
              <a:gd name="adj" fmla="val 13881"/>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900" kern="100" dirty="0">
                <a:latin typeface="ＭＳ Ｐ明朝" panose="02020600040205080304" pitchFamily="18" charset="-128"/>
                <a:ea typeface="ＭＳ Ｐ明朝" panose="02020600040205080304" pitchFamily="18" charset="-128"/>
                <a:cs typeface="Meiryo UI" panose="020B0604030504040204" pitchFamily="50" charset="-128"/>
              </a:rPr>
              <a:t>利用方法、活用事例の紹介、ＦＡＱ</a:t>
            </a:r>
            <a:r>
              <a:rPr lang="en-US" altLang="ja-JP" sz="900" kern="100" dirty="0">
                <a:latin typeface="ＭＳ Ｐ明朝" panose="02020600040205080304" pitchFamily="18" charset="-128"/>
                <a:ea typeface="ＭＳ Ｐ明朝" panose="02020600040205080304" pitchFamily="18" charset="-128"/>
                <a:cs typeface="Meiryo UI" panose="020B0604030504040204" pitchFamily="50" charset="-128"/>
              </a:rPr>
              <a:t/>
            </a:r>
            <a:br>
              <a:rPr lang="en-US" altLang="ja-JP" sz="900" kern="100" dirty="0">
                <a:latin typeface="ＭＳ Ｐ明朝" panose="02020600040205080304" pitchFamily="18" charset="-128"/>
                <a:ea typeface="ＭＳ Ｐ明朝" panose="02020600040205080304" pitchFamily="18" charset="-128"/>
                <a:cs typeface="Meiryo UI" panose="020B0604030504040204" pitchFamily="50" charset="-128"/>
              </a:rPr>
            </a:br>
            <a:r>
              <a:rPr lang="ja-JP" altLang="en-US" sz="900" kern="100" dirty="0" smtClean="0">
                <a:latin typeface="ＭＳ Ｐ明朝" panose="02020600040205080304" pitchFamily="18" charset="-128"/>
                <a:ea typeface="ＭＳ Ｐ明朝" panose="02020600040205080304" pitchFamily="18" charset="-128"/>
                <a:cs typeface="Meiryo UI" panose="020B0604030504040204" pitchFamily="50" charset="-128"/>
              </a:rPr>
              <a:t>などを掲載</a:t>
            </a:r>
            <a:endParaRPr kumimoji="1" lang="ja-JP" altLang="en-US" sz="900" dirty="0">
              <a:latin typeface="ＭＳ Ｐ明朝" panose="02020600040205080304" pitchFamily="18" charset="-128"/>
              <a:ea typeface="ＭＳ Ｐ明朝" panose="02020600040205080304" pitchFamily="18" charset="-128"/>
              <a:cs typeface="Meiryo UI" panose="020B0604030504040204" pitchFamily="50" charset="-128"/>
            </a:endParaRPr>
          </a:p>
        </p:txBody>
      </p:sp>
      <p:sp>
        <p:nvSpPr>
          <p:cNvPr id="17" name="右矢印 16"/>
          <p:cNvSpPr/>
          <p:nvPr/>
        </p:nvSpPr>
        <p:spPr>
          <a:xfrm>
            <a:off x="7596336" y="1802682"/>
            <a:ext cx="576064" cy="216024"/>
          </a:xfrm>
          <a:prstGeom prst="rightArrow">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Tree>
    <p:extLst>
      <p:ext uri="{BB962C8B-B14F-4D97-AF65-F5344CB8AC3E}">
        <p14:creationId xmlns:p14="http://schemas.microsoft.com/office/powerpoint/2010/main" val="3996329103"/>
      </p:ext>
    </p:extLst>
  </p:cSld>
  <p:clrMapOvr>
    <a:masterClrMapping/>
  </p:clrMapOvr>
  <p:timing>
    <p:tnLst>
      <p:par>
        <p:cTn id="1" dur="indefinite" restart="never" nodeType="tmRoot"/>
      </p:par>
    </p:tnLst>
  </p:timing>
</p:sld>
</file>

<file path=ppt/theme/theme1.xml><?xml version="1.0" encoding="utf-8"?>
<a:theme xmlns:a="http://schemas.openxmlformats.org/drawingml/2006/main" name="5_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FEF5C6CA66625842BD9EABBB207E7DCF" ma:contentTypeVersion="0" ma:contentTypeDescription="新しいドキュメントを作成します。" ma:contentTypeScope="" ma:versionID="19e100ba22bd90536024203d1e7e716f">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FD13421D-47B8-4EE1-AFD8-43F894A84F80}">
  <ds:schemaRefs>
    <ds:schemaRef ds:uri="http://schemas.microsoft.com/sharepoint/v3/contenttype/forms"/>
  </ds:schemaRefs>
</ds:datastoreItem>
</file>

<file path=customXml/itemProps2.xml><?xml version="1.0" encoding="utf-8"?>
<ds:datastoreItem xmlns:ds="http://schemas.openxmlformats.org/officeDocument/2006/customXml" ds:itemID="{B532240C-9678-49BC-876E-9028F5F0CBF7}">
  <ds:schemaRefs>
    <ds:schemaRef ds:uri="http://purl.org/dc/elements/1.1/"/>
    <ds:schemaRef ds:uri="http://purl.org/dc/terms/"/>
    <ds:schemaRef ds:uri="http://schemas.openxmlformats.org/package/2006/metadata/core-properties"/>
    <ds:schemaRef ds:uri="http://purl.org/dc/dcmitype/"/>
    <ds:schemaRef ds:uri="http://schemas.microsoft.com/office/2006/documentManagement/type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54BAA375-4434-4683-9766-7CA0A63058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14914</TotalTime>
  <Words>1682</Words>
  <Application>Microsoft Office PowerPoint</Application>
  <PresentationFormat>画面に合わせる (4:3)</PresentationFormat>
  <Paragraphs>634</Paragraphs>
  <Slides>11</Slides>
  <Notes>2</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5_Office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HOSTNAME</cp:lastModifiedBy>
  <cp:revision>1405</cp:revision>
  <cp:lastPrinted>2016-02-15T08:14:19Z</cp:lastPrinted>
  <dcterms:created xsi:type="dcterms:W3CDTF">2014-06-17T12:02:58Z</dcterms:created>
  <dcterms:modified xsi:type="dcterms:W3CDTF">2016-02-16T07:30:26Z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0x010100FEF5C6CA66625842BD9EABBB207E7DCF</vt:lpwstr>
  </property>
</Properties>
</file>