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96" r:id="rId4"/>
    <p:sldMasterId id="2147483708" r:id="rId5"/>
  </p:sldMasterIdLst>
  <p:notesMasterIdLst>
    <p:notesMasterId r:id="rId16"/>
  </p:notesMasterIdLst>
  <p:sldIdLst>
    <p:sldId id="1577" r:id="rId6"/>
    <p:sldId id="1578" r:id="rId7"/>
    <p:sldId id="1460" r:id="rId8"/>
    <p:sldId id="1408" r:id="rId9"/>
    <p:sldId id="1581" r:id="rId10"/>
    <p:sldId id="1582" r:id="rId11"/>
    <p:sldId id="1583" r:id="rId12"/>
    <p:sldId id="1411" r:id="rId13"/>
    <p:sldId id="1412" r:id="rId14"/>
    <p:sldId id="1579" r:id="rId1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EECE"/>
    <a:srgbClr val="EDF7E9"/>
    <a:srgbClr val="6699FF"/>
    <a:srgbClr val="9999FF"/>
    <a:srgbClr val="99CCFF"/>
    <a:srgbClr val="CCECFF"/>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074" autoAdjust="0"/>
    <p:restoredTop sz="97527" autoAdjust="0"/>
  </p:normalViewPr>
  <p:slideViewPr>
    <p:cSldViewPr>
      <p:cViewPr>
        <p:scale>
          <a:sx n="100" d="100"/>
          <a:sy n="100" d="100"/>
        </p:scale>
        <p:origin x="-28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3F2D28A0-6F62-4A73-959C-6359E5DDD042}" type="datetimeFigureOut">
              <a:rPr kumimoji="1" lang="ja-JP" altLang="en-US" smtClean="0"/>
              <a:t>2016/2/16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3141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80443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73175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99204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637771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321813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744608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264141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200159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411589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97887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934441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7442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064414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52804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596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65686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5728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83276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16633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75869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03114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8852624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1763681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687880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①行政間連携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）国への提案の強化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）関西広域連合を通じた連携強化</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664698327"/>
              </p:ext>
            </p:extLst>
          </p:nvPr>
        </p:nvGraphicFramePr>
        <p:xfrm>
          <a:off x="270942" y="1288135"/>
          <a:ext cx="8424936" cy="4110280"/>
        </p:xfrm>
        <a:graphic>
          <a:graphicData uri="http://schemas.openxmlformats.org/drawingml/2006/table">
            <a:tbl>
              <a:tblPr firstRow="1" firstCol="1" bandRow="1" bandCol="1"/>
              <a:tblGrid>
                <a:gridCol w="1080120"/>
                <a:gridCol w="1728192"/>
                <a:gridCol w="792088"/>
                <a:gridCol w="1872208"/>
                <a:gridCol w="1080120"/>
                <a:gridCol w="1152128"/>
                <a:gridCol w="720080"/>
              </a:tblGrid>
              <a:tr h="217599">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　　取組み状況</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6943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1646963">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国への提案の</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P44</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特区制度等を用いた規制改革の推進や、双眼型国土構造を見据えたリニア中央新幹線の早期実現など、大阪・関西の成長を通じた日本の再生に向けた課題解決型の具体的提案をさらに強化していきます。</a:t>
                      </a: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政策企画部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企画室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政策課題に応じて、適宜具体的な提案を</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行う</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⇒・国への提案・要望（</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津波浸水対策（南海トラフ巨大地</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震への備え）など</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b="1"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b="1"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000" indent="-457200"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2208">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関西広域連合を通じた連携</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P44</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関西広域連合を通じ、広域で担う新たな事務の拡充をめざすことにより、広域課題への対応の強化を図ります。</a:t>
                      </a:r>
                    </a:p>
                    <a:p>
                      <a:pPr indent="133350"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また、国に対し、関西広域連合を受け皿とする国出先機関の事務・権限の移譲（丸ごと移管）を引き続き要求していきます。</a:t>
                      </a: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政策企画部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企画室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広域課題への対応）</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⇒・奈良県が関西広域連合に正式</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加入</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分野の広域事務に追加して広域</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スポーツの振興に取り組む体制を</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整備</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・広域連合へ持ち寄る新たな事務の検討</a:t>
                      </a:r>
                    </a:p>
                    <a:p>
                      <a:pPr marL="72000" indent="-457200" algn="l">
                        <a:lnSpc>
                          <a:spcPct val="100000"/>
                        </a:lnSpc>
                        <a:spcAft>
                          <a:spcPts val="0"/>
                        </a:spcAft>
                      </a:pP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000" marR="0" indent="-45720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引き続き、関西広域連合広域計画（Ｈ</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の推進に取り組む</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indent="-457200"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6" name="直線矢印コネクタ 15"/>
          <p:cNvCxnSpPr/>
          <p:nvPr/>
        </p:nvCxnSpPr>
        <p:spPr>
          <a:xfrm>
            <a:off x="5724128" y="1909614"/>
            <a:ext cx="2193552"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cxnSp>
        <p:nvCxnSpPr>
          <p:cNvPr id="21" name="直線矢印コネクタ 20"/>
          <p:cNvCxnSpPr/>
          <p:nvPr/>
        </p:nvCxnSpPr>
        <p:spPr>
          <a:xfrm>
            <a:off x="5724128" y="4784179"/>
            <a:ext cx="2193552"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sp>
        <p:nvSpPr>
          <p:cNvPr id="18" name="正方形/長方形 17"/>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a:t>
            </a:r>
            <a:endParaRPr lang="ja-JP" altLang="en-US" dirty="0">
              <a:solidFill>
                <a:prstClr val="black"/>
              </a:solidFill>
            </a:endParaRPr>
          </a:p>
        </p:txBody>
      </p:sp>
    </p:spTree>
    <p:extLst>
      <p:ext uri="{BB962C8B-B14F-4D97-AF65-F5344CB8AC3E}">
        <p14:creationId xmlns:p14="http://schemas.microsoft.com/office/powerpoint/2010/main" val="39918932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81574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②民間連携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）民間が活躍できる環境の整備</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997844168"/>
              </p:ext>
            </p:extLst>
          </p:nvPr>
        </p:nvGraphicFramePr>
        <p:xfrm>
          <a:off x="300386" y="1285558"/>
          <a:ext cx="8424936" cy="2406254"/>
        </p:xfrm>
        <a:graphic>
          <a:graphicData uri="http://schemas.openxmlformats.org/drawingml/2006/table">
            <a:tbl>
              <a:tblPr firstRow="1" firstCol="1" bandRow="1" bandCol="1"/>
              <a:tblGrid>
                <a:gridCol w="1089002"/>
                <a:gridCol w="1669800"/>
                <a:gridCol w="798600"/>
                <a:gridCol w="1771190"/>
                <a:gridCol w="1152128"/>
                <a:gridCol w="1152128"/>
                <a:gridCol w="792088"/>
              </a:tblGrid>
              <a:tr h="198880">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　　実　　績</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24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1968474">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民間が活躍できる環境の</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整備</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P58</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特区制度のさらなる活用や、国への規制改革の提案及び府自らの制度の見直しにより、世界で一番、創業・ビジネス活動がしやすく、グローバル人材が活躍しやすい環境づくりを進め、大阪経済の成長につなげていき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政策企画部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戦略事業室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他</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・区域計画を策定し、特例を活用した特定事業等の実施</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関西圏国家戦略特別区域計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画の計４回の内閣総理大臣</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の認定</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4</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事業）</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区域会議等を活用した新たな規制改革提案</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⇒・新たな規制改革提案</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件</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strike="noStrike"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000" indent="-457200"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国は、国家戦略</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特区</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を活用し、更なる規制改革事項の実現を図ることとしている　</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indent="-457200" algn="just">
                        <a:lnSpc>
                          <a:spcPct val="100000"/>
                        </a:lnSpc>
                        <a:spcAft>
                          <a:spcPts val="0"/>
                        </a:spcAft>
                      </a:pPr>
                      <a:endParaRPr lang="ja-JP" sz="900" strike="sng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 name="Rectangle 24"/>
          <p:cNvSpPr>
            <a:spLocks noChangeArrowheads="1"/>
          </p:cNvSpPr>
          <p:nvPr/>
        </p:nvSpPr>
        <p:spPr bwMode="auto">
          <a:xfrm>
            <a:off x="311374" y="3889492"/>
            <a:ext cx="241284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③庁内連携</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105308676"/>
              </p:ext>
            </p:extLst>
          </p:nvPr>
        </p:nvGraphicFramePr>
        <p:xfrm>
          <a:off x="301540" y="4166491"/>
          <a:ext cx="8424936" cy="2120371"/>
        </p:xfrm>
        <a:graphic>
          <a:graphicData uri="http://schemas.openxmlformats.org/drawingml/2006/table">
            <a:tbl>
              <a:tblPr firstRow="1" firstCol="1" bandRow="1" bandCol="1"/>
              <a:tblGrid>
                <a:gridCol w="1081596"/>
                <a:gridCol w="1671422"/>
                <a:gridCol w="799375"/>
                <a:gridCol w="1776199"/>
                <a:gridCol w="1152128"/>
                <a:gridCol w="1152128"/>
                <a:gridCol w="792088"/>
              </a:tblGrid>
              <a:tr h="188872">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　　実　　績</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1339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1604947">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課題解決型プロジェクトチームの</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活用</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P59</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新たな課題に対し、関係部局が部局の枠を越えて</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連携</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・協力して取り組むことができるよう、</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課題</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解決型</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プロジェクトチーム</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積極的</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活用します</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全部局</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・課題解決型プロジェクトチームの</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活用</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国の</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26</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年度補正予算の「地域</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住民生活等緊急支援のための</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交付金活用事業」を活用した、</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福祉的配慮が必要な府民への</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生活支援の検討にあたり、政策</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企画部、福祉部及び健康医療</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部の関係室課からなるプロジェ</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クトチームを設置</a:t>
                      </a:r>
                      <a:endParaRPr kumimoji="1" lang="ja-JP" altLang="ja-JP" sz="105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b="1"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8" name="直線矢印コネクタ 17"/>
          <p:cNvCxnSpPr/>
          <p:nvPr/>
        </p:nvCxnSpPr>
        <p:spPr>
          <a:xfrm>
            <a:off x="5628479" y="1916832"/>
            <a:ext cx="2291891"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4" name="直線矢印コネクタ 23"/>
          <p:cNvCxnSpPr/>
          <p:nvPr/>
        </p:nvCxnSpPr>
        <p:spPr>
          <a:xfrm>
            <a:off x="5628478" y="3068960"/>
            <a:ext cx="2291891"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25" name="右矢印 24"/>
          <p:cNvSpPr/>
          <p:nvPr/>
        </p:nvSpPr>
        <p:spPr>
          <a:xfrm>
            <a:off x="5651775" y="4653136"/>
            <a:ext cx="2219884"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4" name="正方形/長方形 1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13</a:t>
            </a:r>
            <a:endParaRPr lang="ja-JP" altLang="en-US" dirty="0">
              <a:solidFill>
                <a:prstClr val="black"/>
              </a:solidFill>
            </a:endParaRPr>
          </a:p>
        </p:txBody>
      </p:sp>
    </p:spTree>
    <p:extLst>
      <p:ext uri="{BB962C8B-B14F-4D97-AF65-F5344CB8AC3E}">
        <p14:creationId xmlns:p14="http://schemas.microsoft.com/office/powerpoint/2010/main" val="35584808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687880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①行政間連携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）国への提案の強化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）関西広域連合を通じた連携強化</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116779997"/>
              </p:ext>
            </p:extLst>
          </p:nvPr>
        </p:nvGraphicFramePr>
        <p:xfrm>
          <a:off x="251520" y="1367008"/>
          <a:ext cx="8568952" cy="4798296"/>
        </p:xfrm>
        <a:graphic>
          <a:graphicData uri="http://schemas.openxmlformats.org/drawingml/2006/table">
            <a:tbl>
              <a:tblPr firstRow="1" firstCol="1" bandRow="1" bandCol="1"/>
              <a:tblGrid>
                <a:gridCol w="1080120"/>
                <a:gridCol w="1728192"/>
                <a:gridCol w="792088"/>
                <a:gridCol w="1872208"/>
                <a:gridCol w="1224136"/>
                <a:gridCol w="1152128"/>
                <a:gridCol w="720080"/>
              </a:tblGrid>
              <a:tr h="202561">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2543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4349195">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関西広域連合を通じた連携</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P44</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関西広域連合を通じ、広域で担う新たな事務の拡充をめざすことにより、広域課題への対応の強化を図ります。</a:t>
                      </a:r>
                    </a:p>
                    <a:p>
                      <a:pPr indent="133350"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また、国に対し、関西広域連合を受け皿とする国出先機関の事務・権限の移譲（丸ごと移管）を引き続き要求していきます。</a:t>
                      </a: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政策企画部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企画室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・関西圏域の展望研究に係る基本戦略（仮称）のとりまとめ等</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関西圏域の展望研究に関する報</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告書のとりまとめ（</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9</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・関西広域連合における「関西版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総合戦略」の検討を実施</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28</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9</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月策定予定）</a:t>
                      </a: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国出先機関の丸ごと移管</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・国家要望等国への働きかけ</a:t>
                      </a: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⇒・本府から国に対し、国出先機関の</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連合への移管の推進等について</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要望するとともに（平成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6</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関西広域連合として国の予算編成</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等に対する提案を実施し、国出先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機関の地方移管の強力な推進等</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を要望（</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6</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11</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・次期広域計画の策定検討</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・次期広域計画の推進</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000" marR="0" indent="-45720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引き続き、関西広域連合広域計画（Ｈ</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の推進に取り組む</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indent="-457200"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24" name="直線矢印コネクタ 23"/>
          <p:cNvCxnSpPr/>
          <p:nvPr/>
        </p:nvCxnSpPr>
        <p:spPr>
          <a:xfrm>
            <a:off x="6362080" y="1988840"/>
            <a:ext cx="1714838"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26" name="直線矢印コネクタ 25"/>
          <p:cNvCxnSpPr/>
          <p:nvPr/>
        </p:nvCxnSpPr>
        <p:spPr>
          <a:xfrm>
            <a:off x="5731526" y="4509120"/>
            <a:ext cx="2345392"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8" name="正方形/長方形 17"/>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5</a:t>
            </a:r>
            <a:endParaRPr lang="ja-JP" altLang="en-US" dirty="0">
              <a:solidFill>
                <a:prstClr val="black"/>
              </a:solidFill>
            </a:endParaRPr>
          </a:p>
        </p:txBody>
      </p:sp>
      <p:cxnSp>
        <p:nvCxnSpPr>
          <p:cNvPr id="12" name="直線矢印コネクタ 11"/>
          <p:cNvCxnSpPr/>
          <p:nvPr/>
        </p:nvCxnSpPr>
        <p:spPr>
          <a:xfrm>
            <a:off x="5751084" y="1988840"/>
            <a:ext cx="610996" cy="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2" name="正方形/長方形 1"/>
          <p:cNvSpPr/>
          <p:nvPr/>
        </p:nvSpPr>
        <p:spPr>
          <a:xfrm>
            <a:off x="6362080" y="2214857"/>
            <a:ext cx="1441080" cy="3384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 indent="-457200">
              <a:defRPr/>
            </a:pPr>
            <a:r>
              <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総合戦略に基づき</a:t>
            </a:r>
            <a:r>
              <a:rPr lang="ja-JP"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新たな広域課題に対応</a:t>
            </a:r>
          </a:p>
        </p:txBody>
      </p:sp>
      <p:cxnSp>
        <p:nvCxnSpPr>
          <p:cNvPr id="13" name="直線矢印コネクタ 12"/>
          <p:cNvCxnSpPr/>
          <p:nvPr/>
        </p:nvCxnSpPr>
        <p:spPr>
          <a:xfrm>
            <a:off x="5751084" y="3749055"/>
            <a:ext cx="1221993" cy="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4" name="直線矢印コネクタ 13"/>
          <p:cNvCxnSpPr/>
          <p:nvPr/>
        </p:nvCxnSpPr>
        <p:spPr>
          <a:xfrm>
            <a:off x="6973077" y="3749055"/>
            <a:ext cx="1103841"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0145103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17934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①行政間連携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）府市連携の強化</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357309619"/>
              </p:ext>
            </p:extLst>
          </p:nvPr>
        </p:nvGraphicFramePr>
        <p:xfrm>
          <a:off x="251520" y="1340769"/>
          <a:ext cx="8280920" cy="3168351"/>
        </p:xfrm>
        <a:graphic>
          <a:graphicData uri="http://schemas.openxmlformats.org/drawingml/2006/table">
            <a:tbl>
              <a:tblPr firstRow="1" firstCol="1" bandRow="1" bandCol="1"/>
              <a:tblGrid>
                <a:gridCol w="1080120"/>
                <a:gridCol w="1656184"/>
                <a:gridCol w="864096"/>
                <a:gridCol w="1656184"/>
                <a:gridCol w="1296144"/>
                <a:gridCol w="1080120"/>
                <a:gridCol w="648072"/>
              </a:tblGrid>
              <a:tr h="189584">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8958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1978051">
                <a:tc rowSpan="2">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府市連携の</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P45</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大阪府市統合本部において取りまとめた、経営形態の見直し検討項目（</a:t>
                      </a: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項目）</a:t>
                      </a: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項目及び類似・重複している行政サービス（</a:t>
                      </a: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B</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項目）</a:t>
                      </a: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項目に係る「基本的方向性（案）」の着実な実施を図ります</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lgDash"/>
                      <a:round/>
                      <a:headEnd type="none" w="med" len="med"/>
                      <a:tailEnd type="none" w="med" len="med"/>
                    </a:lnB>
                  </a:tcPr>
                </a:tc>
                <a:tc>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各部局</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政策企画部</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政令市連携室</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lgDash"/>
                      <a:round/>
                      <a:headEnd type="none" w="med" len="med"/>
                      <a:tailEnd type="none" w="med" len="med"/>
                    </a:lnB>
                  </a:tcPr>
                </a:tc>
                <a:tc>
                  <a:txBody>
                    <a:bodyPr/>
                    <a:lstStyle/>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基本的方向性（案）の実現に向けた具体化の取組みの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・府営住宅の大阪市への移管</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lgDash"/>
                      <a:round/>
                      <a:headEnd type="none" w="med" len="med"/>
                      <a:tailEnd type="none" w="med" len="med"/>
                    </a:lnB>
                  </a:tcPr>
                </a:tc>
                <a:tc>
                  <a:txBody>
                    <a:bodyPr/>
                    <a:lstStyle/>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・特別支援学校の府への一元化（平成</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月予定）</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lgDash"/>
                      <a:round/>
                      <a:headEnd type="none" w="med" len="med"/>
                      <a:tailEnd type="none" w="med" len="med"/>
                    </a:lnB>
                  </a:tcPr>
                </a:tc>
                <a:tc>
                  <a:txBody>
                    <a:bodyPr/>
                    <a:lstStyle/>
                    <a:p>
                      <a:pPr marL="72000" indent="-457200" algn="ctr">
                        <a:lnSpc>
                          <a:spcPct val="100000"/>
                        </a:lnSpc>
                        <a:spcAft>
                          <a:spcPts val="0"/>
                        </a:spcAft>
                      </a:pPr>
                      <a:r>
                        <a:rPr lang="en-US" sz="90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lgDash"/>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lgDash"/>
                      <a:round/>
                      <a:headEnd type="none" w="med" len="med"/>
                      <a:tailEnd type="none" w="med" len="med"/>
                    </a:lnB>
                  </a:tcPr>
                </a:tc>
              </a:tr>
              <a:tr h="792088">
                <a:tc vMerge="1">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　 「事務事業の共同化」や「日常業務の一体的運営」などの府市連携の取組みを推進します。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各部局</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・実施中の連携を維持しつつ、新たに連携できるものがあれば合意に向け協議</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ctr">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ctr">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2" name="直線矢印コネクタ 11"/>
          <p:cNvCxnSpPr/>
          <p:nvPr/>
        </p:nvCxnSpPr>
        <p:spPr>
          <a:xfrm>
            <a:off x="5508104" y="1916832"/>
            <a:ext cx="2376264"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3" name="直線矢印コネクタ 12"/>
          <p:cNvCxnSpPr/>
          <p:nvPr/>
        </p:nvCxnSpPr>
        <p:spPr>
          <a:xfrm>
            <a:off x="5508104" y="4005064"/>
            <a:ext cx="2376264"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1" name="正方形/長方形 1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6</a:t>
            </a:r>
            <a:endParaRPr lang="ja-JP" altLang="en-US" dirty="0">
              <a:solidFill>
                <a:prstClr val="black"/>
              </a:solidFill>
            </a:endParaRPr>
          </a:p>
        </p:txBody>
      </p:sp>
    </p:spTree>
    <p:extLst>
      <p:ext uri="{BB962C8B-B14F-4D97-AF65-F5344CB8AC3E}">
        <p14:creationId xmlns:p14="http://schemas.microsoft.com/office/powerpoint/2010/main" val="23426235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18924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①行政間連携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）市町村とのパートナーシップの強化</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63920470"/>
              </p:ext>
            </p:extLst>
          </p:nvPr>
        </p:nvGraphicFramePr>
        <p:xfrm>
          <a:off x="251520" y="1309822"/>
          <a:ext cx="8352928" cy="4135402"/>
        </p:xfrm>
        <a:graphic>
          <a:graphicData uri="http://schemas.openxmlformats.org/drawingml/2006/table">
            <a:tbl>
              <a:tblPr firstRow="1" firstCol="1" bandRow="1" bandCol="1"/>
              <a:tblGrid>
                <a:gridCol w="1080120"/>
                <a:gridCol w="1656184"/>
                <a:gridCol w="720080"/>
                <a:gridCol w="1728192"/>
                <a:gridCol w="1224136"/>
                <a:gridCol w="1296144"/>
                <a:gridCol w="648072"/>
              </a:tblGrid>
              <a:tr h="163765">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6376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3699462">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市町村との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パートナーシップ</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強化</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する観点から、府と市町村の双方に効果があり、スケールメリットを活かせる連携を進める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P47</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【大阪府域地方税徴収</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機構</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（仮称）</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設置】</a:t>
                      </a:r>
                    </a:p>
                    <a:p>
                      <a:pPr indent="133350" algn="just">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府内</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市町との間で地方税徴収機構</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（仮称）</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を設立し、個人府民税の徴収向上を図るととも</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に、滞納整理の共同実施を行います。</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財務部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税務局</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・大阪府域地方税徴収</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機構を設置</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運営</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運営規模</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・参加</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団体（</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町）</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効果額は、毎年度、市町から地方税徴収機構へ引継ぎを行うことから、引継がれる税額により変動する。</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当初見込</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・引継件数</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4,000</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件、引継税額</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42</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億円を前提として、</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①効果額（大阪府分）</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②効果額（府・市町合計）</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≪取組実績≫</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・引継件数</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3,844</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件、引継税額</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33.6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億円（当初比▲</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％）も、</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①効果額（大阪府分）</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2.7</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億円以上</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②効果額（府・市町合計）</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12</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億円以上</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の見込み</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・同機構の運営</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年度以降の取組内容等は事業実績を踏まえ平成</a:t>
                      </a: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年度中に参加団体と協議</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9" name="右矢印 18"/>
          <p:cNvSpPr/>
          <p:nvPr/>
        </p:nvSpPr>
        <p:spPr>
          <a:xfrm>
            <a:off x="5436096" y="1774065"/>
            <a:ext cx="2520280"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2" name="正方形/長方形 11"/>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7</a:t>
            </a:r>
            <a:endParaRPr lang="ja-JP" altLang="en-US" dirty="0">
              <a:solidFill>
                <a:prstClr val="black"/>
              </a:solidFill>
            </a:endParaRPr>
          </a:p>
        </p:txBody>
      </p:sp>
    </p:spTree>
    <p:extLst>
      <p:ext uri="{BB962C8B-B14F-4D97-AF65-F5344CB8AC3E}">
        <p14:creationId xmlns:p14="http://schemas.microsoft.com/office/powerpoint/2010/main" val="18747799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18924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①行政間連携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）市町村とのパートナーシップの強化</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2078495273"/>
              </p:ext>
            </p:extLst>
          </p:nvPr>
        </p:nvGraphicFramePr>
        <p:xfrm>
          <a:off x="322713" y="1296065"/>
          <a:ext cx="8281735" cy="5085263"/>
        </p:xfrm>
        <a:graphic>
          <a:graphicData uri="http://schemas.openxmlformats.org/drawingml/2006/table">
            <a:tbl>
              <a:tblPr firstRow="1" firstCol="1" bandRow="1" bandCol="1"/>
              <a:tblGrid>
                <a:gridCol w="1008927"/>
                <a:gridCol w="1656184"/>
                <a:gridCol w="792088"/>
                <a:gridCol w="2088232"/>
                <a:gridCol w="1008112"/>
                <a:gridCol w="1080120"/>
                <a:gridCol w="648072"/>
              </a:tblGrid>
              <a:tr h="157852">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7855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4699829">
                <a:tc>
                  <a:txBody>
                    <a:body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市町村とのパートナーシップ</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強化</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する観点から、府と市町村の双方に効果があり、スケールメリットを活かせる連携を進める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P48</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【地域維持管理連携プラットフォームの構築】</a:t>
                      </a: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土木</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事務所の管内毎に市町村や土木工学系大学等と情報共有を行い、インフラの維持管理ノウハウの共有や研修を通じて、技術連携・人材育成を図り、各管理者が責任をもって都市基盤施設の維持管理を行うことを</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めざ</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しま</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す。</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〔府と市町村〕</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・地域により特性が異なるインフ</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ラ維持管理に関する情報共</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有</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・維持管理に関するノウハウの</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共有や研修実施による人材</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育成</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・点検など維持管理業務の一</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括発注の検討</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〔行政と大学〕</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・府、市町村に対する技術的</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助言</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・インフラ維持管理のフィールド</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やデータを活用した維持管理</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技術の共同研究</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都市整備部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事業管理室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・土木事務所毎に「プラットフォーム」を</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設置</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済</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【情報・ノウハウの共有、研修など人材育成】</a:t>
                      </a:r>
                    </a:p>
                    <a:p>
                      <a:pPr marL="72000" indent="-457200" algn="l">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・都市基盤施設（道路・治水・下水道・港湾・公園）の維持管理に係る情報、ノウハウの共有</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⇒・各管理者のインフラ点検結果や補修</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履歴等のデータを蓄積・活用するため</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の維持管理データベースの基本設計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を実施</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・橋梁点検実地研修、街路樹管理研修、補修工事検査</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研修等</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⇒・市町村や大学等と連携し、各プラット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フォームにおいて</a:t>
                      </a:r>
                      <a:r>
                        <a:rPr lang="ja-JP"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橋梁点検実地</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や</a:t>
                      </a:r>
                      <a:r>
                        <a:rPr lang="ja-JP"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街</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路樹管理研修</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等を開催</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p>
                      <a:pPr marL="72000" indent="-457200" algn="l">
                        <a:lnSpc>
                          <a:spcPct val="100000"/>
                        </a:lnSpc>
                        <a:spcAft>
                          <a:spcPts val="0"/>
                        </a:spcAft>
                      </a:pP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【点検業務等の一括発注の検討】</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・スケールメリット等を活かした維持管理業務の地域一括発注のあり方を検討</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⇒・市町村の橋梁点検業務を、府都市</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整備推進センターを活用し、一括し</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て発注支援するしくみを構築、実施</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4</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市町）</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・維持管理データベースシステムを構築</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・各地域ﾆｰｽﾞに応じた研修等を継続実施</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・他の市町村にも支援を拡大</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・維持管理データベースシステムの運用</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・同左</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・同左</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28" name="直線矢印コネクタ 27"/>
          <p:cNvCxnSpPr/>
          <p:nvPr/>
        </p:nvCxnSpPr>
        <p:spPr>
          <a:xfrm>
            <a:off x="5863939" y="2204864"/>
            <a:ext cx="2059838"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4" name="正方形/長方形 1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8</a:t>
            </a:r>
            <a:endParaRPr lang="ja-JP" altLang="en-US" dirty="0">
              <a:solidFill>
                <a:prstClr val="black"/>
              </a:solidFill>
            </a:endParaRPr>
          </a:p>
        </p:txBody>
      </p:sp>
      <p:sp>
        <p:nvSpPr>
          <p:cNvPr id="2" name="大かっこ 1"/>
          <p:cNvSpPr/>
          <p:nvPr/>
        </p:nvSpPr>
        <p:spPr>
          <a:xfrm>
            <a:off x="1402568" y="3540968"/>
            <a:ext cx="1478681" cy="2398018"/>
          </a:xfrm>
          <a:prstGeom prst="bracketPair">
            <a:avLst>
              <a:gd name="adj" fmla="val 1007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cxnSp>
        <p:nvCxnSpPr>
          <p:cNvPr id="13" name="直線矢印コネクタ 12"/>
          <p:cNvCxnSpPr/>
          <p:nvPr/>
        </p:nvCxnSpPr>
        <p:spPr>
          <a:xfrm>
            <a:off x="5863939" y="4941168"/>
            <a:ext cx="2107463"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259789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18924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①行政間連携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）市町村とのパートナーシップの強化</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3558723893"/>
              </p:ext>
            </p:extLst>
          </p:nvPr>
        </p:nvGraphicFramePr>
        <p:xfrm>
          <a:off x="322713" y="1296065"/>
          <a:ext cx="8281735" cy="4869239"/>
        </p:xfrm>
        <a:graphic>
          <a:graphicData uri="http://schemas.openxmlformats.org/drawingml/2006/table">
            <a:tbl>
              <a:tblPr firstRow="1" firstCol="1" bandRow="1" bandCol="1"/>
              <a:tblGrid>
                <a:gridCol w="1008927"/>
                <a:gridCol w="1656184"/>
                <a:gridCol w="720080"/>
                <a:gridCol w="2016224"/>
                <a:gridCol w="1152128"/>
                <a:gridCol w="1152128"/>
                <a:gridCol w="576064"/>
              </a:tblGrid>
              <a:tr h="157852">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7855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4483805">
                <a:tc>
                  <a:txBody>
                    <a:body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市町村とのパートナーシップ</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強化</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する観点から、府と市町村の双方に効果があり、スケールメリットを活かせる連携を進める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P48</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【地域維持管理連携プラットフォームの構築】</a:t>
                      </a: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土木</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事務所の管内毎に市町村や土木工学系大学等と情報共有を行い、インフラの維持管理ノウハウの共有や研修を通じて、技術連携・人材育成を図り、各管理者が責任をもって都市基盤施設の維持管理を行うことを</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めざ</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しま</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す。</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〔府と市町村〕</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・地域により特性が異なるインフ</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ラ維持管理に関する情報共</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有</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・維持管理に関するノウハウの</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共有や研修実施による人材</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育成</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・点検など維持管理業務の一</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括発注の検討</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〔行政と大学〕</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・府、市町村に対する技術的</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助言</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・インフラ維持管理のフィールド</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やデータを活用した維持管理</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技術の共同研究</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都市整備部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事業管理室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【大学への技術相談（テクニカル・アドバイスなど）】</a:t>
                      </a: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・都市基盤施設（道路・治水・下水道・港湾・公園）の維持管理に係る技術的助言</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・府、市町村のフィールドやデータを活用した維持管理の共同研究</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⇒・府内の</a:t>
                      </a:r>
                      <a:r>
                        <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6</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大学（関大・工大・摂大・</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産大・近大・市大）と事業連携協定</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を締結し、技術相談や共同研究を</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実施</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・都市基盤施設（道路・治水・下水</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道・港湾・公園）の維持管理に係る</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技術相談窓口を各プラットフォーム</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に設置</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府のフィールドやデータを活用した</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維持管理の共同研究等の実施</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・他大学へも事業連携協定を拡大すべく調整</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・大学と連携しながら継続的に実施</a:t>
                      </a: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・同上</a:t>
                      </a:r>
                    </a:p>
                  </a:txBody>
                  <a:tcPr marL="36660" marR="36660" marT="24584" marB="245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・同左</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・同左</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・同左</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正方形/長方形 1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9</a:t>
            </a:r>
            <a:endParaRPr lang="ja-JP" altLang="en-US" dirty="0">
              <a:solidFill>
                <a:prstClr val="black"/>
              </a:solidFill>
            </a:endParaRPr>
          </a:p>
        </p:txBody>
      </p:sp>
      <p:sp>
        <p:nvSpPr>
          <p:cNvPr id="2" name="大かっこ 1"/>
          <p:cNvSpPr/>
          <p:nvPr/>
        </p:nvSpPr>
        <p:spPr>
          <a:xfrm>
            <a:off x="1402568" y="3429000"/>
            <a:ext cx="1478681" cy="2398018"/>
          </a:xfrm>
          <a:prstGeom prst="bracketPair">
            <a:avLst>
              <a:gd name="adj" fmla="val 1007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cxnSp>
        <p:nvCxnSpPr>
          <p:cNvPr id="21" name="直線矢印コネクタ 20"/>
          <p:cNvCxnSpPr/>
          <p:nvPr/>
        </p:nvCxnSpPr>
        <p:spPr>
          <a:xfrm>
            <a:off x="5724128" y="1916832"/>
            <a:ext cx="2304256"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723566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18924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①行政間連携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）市町村とのパートナーシップの強化</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992145067"/>
              </p:ext>
            </p:extLst>
          </p:nvPr>
        </p:nvGraphicFramePr>
        <p:xfrm>
          <a:off x="305433" y="1362080"/>
          <a:ext cx="8424936" cy="5383745"/>
        </p:xfrm>
        <a:graphic>
          <a:graphicData uri="http://schemas.openxmlformats.org/drawingml/2006/table">
            <a:tbl>
              <a:tblPr firstRow="1" firstCol="1" bandRow="1" bandCol="1"/>
              <a:tblGrid>
                <a:gridCol w="1080120"/>
                <a:gridCol w="1728192"/>
                <a:gridCol w="720080"/>
                <a:gridCol w="1962311"/>
                <a:gridCol w="1152128"/>
                <a:gridCol w="1152128"/>
                <a:gridCol w="629977"/>
              </a:tblGrid>
              <a:tr h="194998">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　　実　　績</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115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2528222">
                <a:tc rowSpan="2">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事務の効率化と併せて、市町村の水平連携の推進をサポートする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P49</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【市町村の自治体クラウド導入へのサポート</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市町村</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の自治体クラウドの取組みについて、円滑に実施・運用できるよう、府は相談体制を整えるとともに、適切な助言等によるサポートを行います。</a:t>
                      </a: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総務部</a:t>
                      </a:r>
                    </a:p>
                    <a:p>
                      <a:pPr algn="just">
                        <a:lnSpc>
                          <a:spcPct val="100000"/>
                        </a:lnSpc>
                        <a:spcAft>
                          <a:spcPts val="0"/>
                        </a:spcAft>
                      </a:pPr>
                      <a:r>
                        <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IT</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推進課</a:t>
                      </a:r>
                      <a:endPar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・府と市町村で構成する自治体クラウド</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導入検討会（事務局：大阪府）を</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設置し、導入に向けた課題や導入方</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法等について検討するとともに、市町村</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からの個別相談に対し、技術的なアド</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バイスや他市町村との仲介を行うなど</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積極的に支援する</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⇒・自治体クラウド検討会を実施し、</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導入を検討している市町村に対し</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積極的に支援</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○検討会</a:t>
                      </a:r>
                      <a:r>
                        <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回</a:t>
                      </a:r>
                    </a:p>
                    <a:p>
                      <a:pPr marL="72000" indent="-457200" algn="just">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・システム事業者からの技術的な</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提案について</a:t>
                      </a:r>
                      <a:r>
                        <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(7</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・府内での自治体クラウドの今後</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の進め方について</a:t>
                      </a:r>
                      <a:r>
                        <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(12</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19037" marR="19037" marT="12766" marB="127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0385">
                <a:tc vMerge="1">
                  <a:txBody>
                    <a:bodyPr/>
                    <a:lstStyle/>
                    <a:p>
                      <a:endParaRPr kumimoji="1" lang="ja-JP" altLang="en-US"/>
                    </a:p>
                  </a:txBody>
                  <a:tcPr/>
                </a:tc>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【市町村間の広域連携等の体制整備にかかるコーディネート</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行政</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サービスの提供体制を維持するため、市町村の広域連携の拡大等の取組みに対し、課題解決に向けた助言など、府がそのコーディネートを担います。</a:t>
                      </a: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総務部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市町村課</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・市町村の広域連携の拡大等の取組み</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に対</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して、コーディネートや情報提供等、積極的に支援する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⇒・府内</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地域（豊能、南河内、泉州</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南）の広域連携研究会に参画し、</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共同処理の円滑な推進や、さらな</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err="1"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る</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分野での広域連携が進むよう</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積極的に支援</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○研究会参加回数　</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10</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回</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・豊能（</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9</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・南河内（</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5</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9</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・泉州南（</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4</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10</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⇒泉州南地域において、</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H28.4</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～権限移譲事務の</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共同処理を開始（農林分野）</a:t>
                      </a:r>
                      <a:endParaRPr lang="ja-JP"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19037" marR="19037" marT="12766" marB="127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r>
                        <a:rPr lang="en-US" sz="900" kern="100" dirty="0">
                          <a:solidFill>
                            <a:srgbClr val="00B05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20" name="直線矢印コネクタ 19"/>
          <p:cNvCxnSpPr/>
          <p:nvPr/>
        </p:nvCxnSpPr>
        <p:spPr>
          <a:xfrm>
            <a:off x="5796136" y="4581128"/>
            <a:ext cx="2304256"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1" name="正方形/長方形 1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10</a:t>
            </a:r>
            <a:endParaRPr lang="ja-JP" altLang="en-US" dirty="0">
              <a:solidFill>
                <a:prstClr val="black"/>
              </a:solidFill>
            </a:endParaRPr>
          </a:p>
        </p:txBody>
      </p:sp>
      <p:cxnSp>
        <p:nvCxnSpPr>
          <p:cNvPr id="12" name="直線矢印コネクタ 11"/>
          <p:cNvCxnSpPr/>
          <p:nvPr/>
        </p:nvCxnSpPr>
        <p:spPr>
          <a:xfrm>
            <a:off x="5796136" y="2060848"/>
            <a:ext cx="2304256"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4" name="大かっこ 13"/>
          <p:cNvSpPr/>
          <p:nvPr/>
        </p:nvSpPr>
        <p:spPr>
          <a:xfrm>
            <a:off x="3923556" y="5662736"/>
            <a:ext cx="1728564" cy="987022"/>
          </a:xfrm>
          <a:prstGeom prst="bracketPair">
            <a:avLst>
              <a:gd name="adj" fmla="val 9472"/>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15" name="大かっこ 14"/>
          <p:cNvSpPr/>
          <p:nvPr/>
        </p:nvSpPr>
        <p:spPr>
          <a:xfrm>
            <a:off x="3923556" y="3429000"/>
            <a:ext cx="1728564" cy="720080"/>
          </a:xfrm>
          <a:prstGeom prst="bracketPair">
            <a:avLst>
              <a:gd name="adj" fmla="val 9472"/>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Tree>
    <p:extLst>
      <p:ext uri="{BB962C8B-B14F-4D97-AF65-F5344CB8AC3E}">
        <p14:creationId xmlns:p14="http://schemas.microsoft.com/office/powerpoint/2010/main" val="3184389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0" y="484560"/>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706796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②民間連携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との協働の強化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）民間開放の推進（</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PPP</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583219889"/>
              </p:ext>
            </p:extLst>
          </p:nvPr>
        </p:nvGraphicFramePr>
        <p:xfrm>
          <a:off x="251520" y="1046480"/>
          <a:ext cx="8424936" cy="5766896"/>
        </p:xfrm>
        <a:graphic>
          <a:graphicData uri="http://schemas.openxmlformats.org/drawingml/2006/table">
            <a:tbl>
              <a:tblPr firstRow="1" firstCol="1" bandRow="1" bandCol="1"/>
              <a:tblGrid>
                <a:gridCol w="1089001"/>
                <a:gridCol w="1287263"/>
                <a:gridCol w="720080"/>
                <a:gridCol w="2232248"/>
                <a:gridCol w="1296144"/>
                <a:gridCol w="1224136"/>
                <a:gridCol w="576064"/>
              </a:tblGrid>
              <a:tr h="198880">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24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3470620">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府民・</a:t>
                      </a:r>
                      <a:r>
                        <a:rPr lang="en-US" sz="900" kern="100" dirty="0">
                          <a:effectLst/>
                          <a:latin typeface="Meiryo UI" panose="020B0604030504040204" pitchFamily="50" charset="-128"/>
                          <a:ea typeface="Meiryo UI" panose="020B0604030504040204" pitchFamily="50" charset="-128"/>
                          <a:cs typeface="Meiryo UI" panose="020B0604030504040204" pitchFamily="50" charset="-128"/>
                        </a:rPr>
                        <a:t>NPO</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との協働の</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P52</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広域自治体として、各団体の自主活動の活性化や寄附文化の醸成を図り、協働の取組みを一層促進していくため、市民公益税制の導入など</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環境</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整備</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を</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進めます。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府民文化部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男女参画・</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府民協働課</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市民公益税制の普及</a:t>
                      </a:r>
                      <a:r>
                        <a:rPr 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啓発</a:t>
                      </a: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及び利用促進</a:t>
                      </a: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≪目標≫</a:t>
                      </a: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市民公益税制導入済市町村　　</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72000" indent="-457200" algn="l">
                        <a:lnSpc>
                          <a:spcPct val="100000"/>
                        </a:lnSpc>
                        <a:spcAft>
                          <a:spcPts val="0"/>
                        </a:spcAft>
                      </a:pP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認定</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NPO</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法人数　</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p>
                    <a:p>
                      <a:pPr marL="72000" indent="-457200" algn="l">
                        <a:lnSpc>
                          <a:spcPct val="100000"/>
                        </a:lnSpc>
                        <a:spcAft>
                          <a:spcPts val="0"/>
                        </a:spcAft>
                      </a:pP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市町村、自治会、</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NPO</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法人等が参画する交流会の実施</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≪実績≫</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○市民公益税制（府民税の税額控除）の対象となる指定法人数</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号指定（社会福祉法人や公益法人、認定</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NPO</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法人等） </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 </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113</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27</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12</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31</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日現在）</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4</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号指定（条例指定</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NPO</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 </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法人（予定）</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28</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31</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日現在）</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○本制度の説明会等の開催状況</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・市町村や中間支援団体等への説明会（</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7</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12</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○市民公益税制導入済市町村数：</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33</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市町村</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○認定</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NPO</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法人数：</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33</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○市町村、自治会、</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NPO</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法人等が参画する交流会の実施</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・交野市（</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12</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月）、泉南市（２月）において、交流会を実施</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・府内市町村における市民公益税制導入の促進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市民公益税制導入済</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a:t>
                      </a:r>
                      <a:r>
                        <a:rPr lang="ja-JP" altLang="en-US" sz="9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38</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市町村予定</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・市民公益税制の活用促進</a:t>
                      </a: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認定</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NPO</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法人数　</a:t>
                      </a:r>
                    </a:p>
                    <a:p>
                      <a:pPr marL="72000" indent="-457200" algn="l">
                        <a:lnSpc>
                          <a:spcPct val="100000"/>
                        </a:lnSpc>
                        <a:spcAft>
                          <a:spcPts val="0"/>
                        </a:spcAft>
                      </a:pP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年に</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50</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法人予定</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722">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民間開放の</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P52</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新たな手法の導入可能性を幅広く研究するとともに、これまでの課題を検証しながら、引き続き「民でできるものは民へ」の基本姿勢により、指定管理者制度やアウトソーシング、</a:t>
                      </a:r>
                      <a:r>
                        <a:rPr lang="en-US" sz="900" kern="100" dirty="0">
                          <a:effectLst/>
                          <a:latin typeface="Meiryo UI" panose="020B0604030504040204" pitchFamily="50" charset="-128"/>
                          <a:ea typeface="Meiryo UI" panose="020B0604030504040204" pitchFamily="50" charset="-128"/>
                          <a:cs typeface="Meiryo UI" panose="020B0604030504040204" pitchFamily="50" charset="-128"/>
                        </a:rPr>
                        <a:t>PFI</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などの民間開放について、効果的に取組みを進めていきます。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財務部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行政改革課</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指定管理者制度やアウトソーシング、</a:t>
                      </a:r>
                      <a:r>
                        <a:rPr lang="en-US" sz="900" kern="100" dirty="0">
                          <a:effectLst/>
                          <a:latin typeface="Meiryo UI" panose="020B0604030504040204" pitchFamily="50" charset="-128"/>
                          <a:ea typeface="Meiryo UI" panose="020B0604030504040204" pitchFamily="50" charset="-128"/>
                          <a:cs typeface="Meiryo UI" panose="020B0604030504040204" pitchFamily="50" charset="-128"/>
                        </a:rPr>
                        <a:t>PFI</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などの民間開放について、引き続き効果的に取組む</a:t>
                      </a: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（中央図書館への指定管理者制度導入）</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⇒・中央図書館において平成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4</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月から</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施設管理業務等に指定管理者制度を</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導入</a:t>
                      </a:r>
                      <a:endParaRPr 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国内外の先進</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事例情報収集</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⇒・他府県におけるＰＦＩの取組みの情報を</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収集</a:t>
                      </a: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（中之島図書館への指定管理者制度導入）</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900" kern="0" dirty="0">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導入可能なものは</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順次実施</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5" name="直線矢印コネクタ 14"/>
          <p:cNvCxnSpPr/>
          <p:nvPr/>
        </p:nvCxnSpPr>
        <p:spPr>
          <a:xfrm>
            <a:off x="5588155" y="5301208"/>
            <a:ext cx="252028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7" name="直線矢印コネクタ 16"/>
          <p:cNvCxnSpPr/>
          <p:nvPr/>
        </p:nvCxnSpPr>
        <p:spPr>
          <a:xfrm>
            <a:off x="5580112" y="6460343"/>
            <a:ext cx="2514236"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4" name="正方形/長方形 1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11</a:t>
            </a:r>
            <a:endParaRPr lang="ja-JP" altLang="en-US" dirty="0">
              <a:solidFill>
                <a:prstClr val="black"/>
              </a:solidFill>
            </a:endParaRPr>
          </a:p>
        </p:txBody>
      </p:sp>
      <p:cxnSp>
        <p:nvCxnSpPr>
          <p:cNvPr id="18" name="直線矢印コネクタ 17"/>
          <p:cNvCxnSpPr/>
          <p:nvPr/>
        </p:nvCxnSpPr>
        <p:spPr>
          <a:xfrm>
            <a:off x="5588155" y="1628800"/>
            <a:ext cx="1296144"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9" name="直線矢印コネクタ 18"/>
          <p:cNvCxnSpPr/>
          <p:nvPr/>
        </p:nvCxnSpPr>
        <p:spPr>
          <a:xfrm>
            <a:off x="6884299" y="1647255"/>
            <a:ext cx="1224136"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6" name="Rectangle 24"/>
          <p:cNvSpPr>
            <a:spLocks noChangeArrowheads="1"/>
          </p:cNvSpPr>
          <p:nvPr/>
        </p:nvSpPr>
        <p:spPr bwMode="auto">
          <a:xfrm>
            <a:off x="457200" y="740449"/>
            <a:ext cx="706796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②民間連携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との協働の強化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）民間開放の推進（</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PPP</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116062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85421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②民間連携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）民間との新たなパートナーシップ</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787222771"/>
              </p:ext>
            </p:extLst>
          </p:nvPr>
        </p:nvGraphicFramePr>
        <p:xfrm>
          <a:off x="251520" y="1336867"/>
          <a:ext cx="8352928" cy="4433870"/>
        </p:xfrm>
        <a:graphic>
          <a:graphicData uri="http://schemas.openxmlformats.org/drawingml/2006/table">
            <a:tbl>
              <a:tblPr firstRow="1" firstCol="1" bandRow="1" bandCol="1"/>
              <a:tblGrid>
                <a:gridCol w="1080120"/>
                <a:gridCol w="1527559"/>
                <a:gridCol w="704689"/>
                <a:gridCol w="1872208"/>
                <a:gridCol w="1224136"/>
                <a:gridCol w="1224136"/>
                <a:gridCol w="720080"/>
              </a:tblGrid>
              <a:tr h="178234">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0160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3995675">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民間との新たな</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パートナーシップ</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P53</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57</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従来の公民連携の枠組みを前進させ、府又は民間の提案を基に、連携を展開するなど、双方のニーズをマッチングすることにより新たなパートナーシップを実現します。</a:t>
                      </a: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財務部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行政改革課</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公民戦略連携デスクの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設置</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済</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窓口</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・相談機能</a:t>
                      </a: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庁内</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バックアップ機能</a:t>
                      </a: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・協働</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企業</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・大学</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開拓</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企業等との連携に</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よる事業実施</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≪目標≫</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包括連携協定</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社</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【企業等とのマッチング件数</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≪実績≫</a:t>
                      </a: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包括連携協定</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社（累計）</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【企業等とのマッチング件数</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30</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公民連携ガイドラインの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策定</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公民連携ガイドラインの策定</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28</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月予定）</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・新たな取組みの検討</a:t>
                      </a:r>
                    </a:p>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（国内外の先進事例情報収集</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ソーシャルインパクトボンドの情報</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を収集</a:t>
                      </a: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41393" marR="41393" marT="27758" marB="277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　</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社</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（累計）</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　</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60</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成功事例を参考にした部局の取組み拡大</a:t>
                      </a: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導入可能なものから順次実施</a:t>
                      </a: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　</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社</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（累計）</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60</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AutoShape 5"/>
          <p:cNvSpPr>
            <a:spLocks noChangeArrowheads="1"/>
          </p:cNvSpPr>
          <p:nvPr/>
        </p:nvSpPr>
        <p:spPr bwMode="auto">
          <a:xfrm>
            <a:off x="3707904" y="1930946"/>
            <a:ext cx="1190625" cy="216000"/>
          </a:xfrm>
          <a:prstGeom prst="bracketPair">
            <a:avLst>
              <a:gd name="adj" fmla="val 16667"/>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74295" tIns="8890" rIns="74295" bIns="8890" numCol="1" anchor="t" anchorCtr="0" compatLnSpc="1">
            <a:prstTxWarp prst="textNoShape">
              <a:avLst/>
            </a:prstTxWarp>
          </a:bodyPr>
          <a:lstStyle/>
          <a:p>
            <a:endParaRPr lang="ja-JP" altLang="en-US">
              <a:solidFill>
                <a:prstClr val="black"/>
              </a:solidFill>
            </a:endParaRPr>
          </a:p>
        </p:txBody>
      </p:sp>
      <p:cxnSp>
        <p:nvCxnSpPr>
          <p:cNvPr id="22" name="直線矢印コネクタ 21"/>
          <p:cNvCxnSpPr/>
          <p:nvPr/>
        </p:nvCxnSpPr>
        <p:spPr>
          <a:xfrm>
            <a:off x="5444480" y="4005064"/>
            <a:ext cx="2439888"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4" name="直線矢印コネクタ 23"/>
          <p:cNvCxnSpPr/>
          <p:nvPr/>
        </p:nvCxnSpPr>
        <p:spPr>
          <a:xfrm>
            <a:off x="5436096" y="5013176"/>
            <a:ext cx="2448272"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27" name="右矢印 26"/>
          <p:cNvSpPr/>
          <p:nvPr/>
        </p:nvSpPr>
        <p:spPr>
          <a:xfrm>
            <a:off x="5436096" y="2348880"/>
            <a:ext cx="2376264"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6" name="正方形/長方形 15"/>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12</a:t>
            </a:r>
            <a:endParaRPr lang="ja-JP" altLang="en-US" dirty="0">
              <a:solidFill>
                <a:prstClr val="black"/>
              </a:solidFill>
            </a:endParaRPr>
          </a:p>
        </p:txBody>
      </p:sp>
    </p:spTree>
    <p:extLst>
      <p:ext uri="{BB962C8B-B14F-4D97-AF65-F5344CB8AC3E}">
        <p14:creationId xmlns:p14="http://schemas.microsoft.com/office/powerpoint/2010/main" val="2855825542"/>
      </p:ext>
    </p:extLst>
  </p:cSld>
  <p:clrMapOvr>
    <a:masterClrMapping/>
  </p:clrMapOvr>
  <p:timing>
    <p:tnLst>
      <p:par>
        <p:cTn id="1" dur="indefinite" restart="never" nodeType="tmRoot"/>
      </p:par>
    </p:tnLst>
  </p:timing>
</p:sld>
</file>

<file path=ppt/theme/theme1.xml><?xml version="1.0" encoding="utf-8"?>
<a:theme xmlns:a="http://schemas.openxmlformats.org/drawingml/2006/main" name="4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EF5C6CA66625842BD9EABBB207E7DCF" ma:contentTypeVersion="0" ma:contentTypeDescription="新しいドキュメントを作成します。" ma:contentTypeScope="" ma:versionID="19e100ba22bd90536024203d1e7e716f">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4BAA375-4434-4683-9766-7CA0A63058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B532240C-9678-49BC-876E-9028F5F0CBF7}">
  <ds:schemaRefs>
    <ds:schemaRef ds:uri="http://purl.org/dc/terms/"/>
    <ds:schemaRef ds:uri="http://purl.org/dc/dcmitype/"/>
    <ds:schemaRef ds:uri="http://schemas.openxmlformats.org/package/2006/metadata/core-properties"/>
    <ds:schemaRef ds:uri="http://purl.org/dc/elements/1.1/"/>
    <ds:schemaRef ds:uri="http://schemas.microsoft.com/office/2006/documentManagement/typ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FD13421D-47B8-4EE1-AFD8-43F894A84F8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14913</TotalTime>
  <Words>1710</Words>
  <Application>Microsoft Office PowerPoint</Application>
  <PresentationFormat>画面に合わせる (4:3)</PresentationFormat>
  <Paragraphs>756</Paragraphs>
  <Slides>10</Slides>
  <Notes>0</Notes>
  <HiddenSlides>0</HiddenSlides>
  <MMClips>0</MMClips>
  <ScaleCrop>false</ScaleCrop>
  <HeadingPairs>
    <vt:vector size="4" baseType="variant">
      <vt:variant>
        <vt:lpstr>テーマ</vt:lpstr>
      </vt:variant>
      <vt:variant>
        <vt:i4>2</vt:i4>
      </vt:variant>
      <vt:variant>
        <vt:lpstr>スライド タイトル</vt:lpstr>
      </vt:variant>
      <vt:variant>
        <vt:i4>10</vt:i4>
      </vt:variant>
    </vt:vector>
  </HeadingPairs>
  <TitlesOfParts>
    <vt:vector size="12" baseType="lpstr">
      <vt:lpstr>4_Office ​​テーマ</vt:lpstr>
      <vt:lpstr>5_Office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HOSTNAME</cp:lastModifiedBy>
  <cp:revision>1406</cp:revision>
  <cp:lastPrinted>2016-02-15T08:14:19Z</cp:lastPrinted>
  <dcterms:created xsi:type="dcterms:W3CDTF">2014-06-17T12:02:58Z</dcterms:created>
  <dcterms:modified xsi:type="dcterms:W3CDTF">2016-02-16T07:28:36Z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0x010100FEF5C6CA66625842BD9EABBB207E7DCF</vt:lpwstr>
  </property>
</Properties>
</file>