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6" r:id="rId4"/>
  </p:sldMasterIdLst>
  <p:notesMasterIdLst>
    <p:notesMasterId r:id="rId8"/>
  </p:notesMasterIdLst>
  <p:sldIdLst>
    <p:sldId id="1470" r:id="rId5"/>
    <p:sldId id="1404" r:id="rId6"/>
    <p:sldId id="1405"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100" d="100"/>
          <a:sy n="100" d="100"/>
        </p:scale>
        <p:origin x="-282" y="10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141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44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3175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3444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596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568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572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327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663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586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114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85262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p:cNvGraphicFramePr>
            <a:graphicFrameLocks noGrp="1"/>
          </p:cNvGraphicFramePr>
          <p:nvPr>
            <p:extLst>
              <p:ext uri="{D42A27DB-BD31-4B8C-83A1-F6EECF244321}">
                <p14:modId xmlns:p14="http://schemas.microsoft.com/office/powerpoint/2010/main" val="611601188"/>
              </p:ext>
            </p:extLst>
          </p:nvPr>
        </p:nvGraphicFramePr>
        <p:xfrm>
          <a:off x="323528" y="1412777"/>
          <a:ext cx="8280920" cy="4690244"/>
        </p:xfrm>
        <a:graphic>
          <a:graphicData uri="http://schemas.openxmlformats.org/drawingml/2006/table">
            <a:tbl>
              <a:tblPr firstRow="1" firstCol="1" bandRow="1" bandCol="1"/>
              <a:tblGrid>
                <a:gridCol w="1070808"/>
                <a:gridCol w="1641907"/>
                <a:gridCol w="743669"/>
                <a:gridCol w="2016224"/>
                <a:gridCol w="1023631"/>
                <a:gridCol w="1070809"/>
                <a:gridCol w="713872"/>
              </a:tblGrid>
              <a:tr h="192238">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437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149442">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主要事業マネジメントシートの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導入</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P33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35</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事業重点化をサポートする機能として、各部局（長）が、主要事業マネジメントシートを活用し、事業優先性、事業選択、事業効果（費用対効果）の</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900" kern="100" dirty="0" err="1">
                          <a:effectLst/>
                          <a:latin typeface="Meiryo UI" panose="020B0604030504040204" pitchFamily="50" charset="-128"/>
                          <a:ea typeface="Meiryo UI" panose="020B0604030504040204" pitchFamily="50" charset="-128"/>
                          <a:cs typeface="Meiryo UI" panose="020B0604030504040204" pitchFamily="50" charset="-128"/>
                        </a:rPr>
                        <a:t>つの</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観点から、継続的に点検（</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PDCA</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）を進める仕組みを導入します。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主要事業マネジメントシートの</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 </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年度当初予算編成より導入</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済み</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・活用効果の検討と事業の重点化に向けた改善（様式の見直し等）</a:t>
                      </a:r>
                      <a:endPar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⇒・マネジメントシート及びマニュアルの</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改訂（８月）</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年度の当初予算要求及び知</a:t>
                      </a:r>
                      <a:endPar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事重点事業に活用</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strike="sngStrike" kern="12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・各部局において、優先性や効果の高い事業への組み換え（重点化）を行う仕組みの検討・実施</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16">
                <a:tc>
                  <a:txBody>
                    <a:bodyPr/>
                    <a:lstStyle/>
                    <a:p>
                      <a:pPr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活用したコストパフォーマンス評価</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P36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新公会計制度を活用し、単位あたりの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コスト</a:t>
                      </a:r>
                      <a:r>
                        <a:rPr lang="ja-JP" altLang="en-US" sz="900" u="sng" kern="100" dirty="0" smtClean="0">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u="none" kern="100" dirty="0" smtClean="0">
                          <a:effectLst/>
                          <a:latin typeface="Meiryo UI" panose="020B0604030504040204" pitchFamily="50" charset="-128"/>
                          <a:ea typeface="Meiryo UI" panose="020B0604030504040204" pitchFamily="50" charset="-128"/>
                          <a:cs typeface="Meiryo UI" panose="020B0604030504040204" pitchFamily="50" charset="-128"/>
                        </a:rPr>
                        <a:t>算出することにより、</a:t>
                      </a:r>
                      <a:r>
                        <a:rPr lang="ja-JP" altLang="en-US" sz="900" u="none" strike="noStrike" kern="100" baseline="0" dirty="0" smtClean="0">
                          <a:effectLst/>
                          <a:latin typeface="Meiryo UI" panose="020B0604030504040204" pitchFamily="50" charset="-128"/>
                          <a:ea typeface="Meiryo UI" panose="020B0604030504040204" pitchFamily="50" charset="-128"/>
                          <a:cs typeface="Meiryo UI" panose="020B0604030504040204" pitchFamily="50" charset="-128"/>
                        </a:rPr>
                        <a:t>事業の効率性やコストパフォーマンスを計測するとともに、</a:t>
                      </a:r>
                      <a:r>
                        <a:rPr lang="ja-JP" altLang="en-US" sz="900" u="none" kern="100" dirty="0" smtClean="0">
                          <a:effectLst/>
                          <a:latin typeface="Meiryo UI" panose="020B0604030504040204" pitchFamily="50" charset="-128"/>
                          <a:ea typeface="Meiryo UI" panose="020B0604030504040204" pitchFamily="50" charset="-128"/>
                          <a:cs typeface="Meiryo UI" panose="020B0604030504040204" pitchFamily="50" charset="-128"/>
                        </a:rPr>
                        <a:t>各部局（長）が、</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当初</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の目標との達成度合い、経年変化等を比較することで、各事業の達成度合い</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と</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その</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効率性の「見える化」を行い、点検指標として活用します。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会計局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会計</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指導課</a:t>
                      </a:r>
                      <a:endParaRPr lang="ja-JP" sz="900" u="none" strike="sngStrike" kern="100" baseline="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において、主要事業マネジメントシート</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9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新公会計制度を活用した</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コスト分析</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」を記載</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⇒・マニュアルの改訂やフルコスト分析</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に必要な情報の提供を行い、各部</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局において「フルコスト分析」を実施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活用効果の検討と改善（様式の見直し等）</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⇒・マネジメントシート及びマニュアルの</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改訂（</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5608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①成果重視による事業選択</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右矢印 49"/>
          <p:cNvSpPr/>
          <p:nvPr/>
        </p:nvSpPr>
        <p:spPr>
          <a:xfrm>
            <a:off x="5830019" y="2693926"/>
            <a:ext cx="2016224"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a:t>
            </a:r>
            <a:endParaRPr lang="ja-JP" altLang="en-US" dirty="0">
              <a:solidFill>
                <a:prstClr val="black"/>
              </a:solidFill>
            </a:endParaRPr>
          </a:p>
        </p:txBody>
      </p:sp>
    </p:spTree>
    <p:extLst>
      <p:ext uri="{BB962C8B-B14F-4D97-AF65-F5344CB8AC3E}">
        <p14:creationId xmlns:p14="http://schemas.microsoft.com/office/powerpoint/2010/main" val="1697536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5608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①成果重視による事業選択</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05555011"/>
              </p:ext>
            </p:extLst>
          </p:nvPr>
        </p:nvGraphicFramePr>
        <p:xfrm>
          <a:off x="251520" y="1412776"/>
          <a:ext cx="8352928" cy="2570898"/>
        </p:xfrm>
        <a:graphic>
          <a:graphicData uri="http://schemas.openxmlformats.org/drawingml/2006/table">
            <a:tbl>
              <a:tblPr firstRow="1" firstCol="1" bandRow="1" bandCol="1"/>
              <a:tblGrid>
                <a:gridCol w="1080120"/>
                <a:gridCol w="1656184"/>
                <a:gridCol w="792088"/>
                <a:gridCol w="1872208"/>
                <a:gridCol w="1080120"/>
                <a:gridCol w="1152128"/>
                <a:gridCol w="720080"/>
              </a:tblGrid>
              <a:tr h="198880">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517619">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予算編成過程における部局の創意工夫を促す仕組みの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P38</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メリットシステムの導入など、部局長が主体的なマネジメントを発揮し、その実効性を高めるための仕組みづくりについて、様々な角度から検討を進めます。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・広告事業におけるメリットシステムの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H27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当初予算編成から実施（予算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編成要領に明記）</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r>
                        <a:rPr lang="ja-JP" sz="9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部局の創意工夫を促す仕組みの検討</a:t>
                      </a:r>
                      <a:r>
                        <a:rPr lang="ja-JP" sz="900" dirty="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pPr>
                      <a:endParaRPr lang="en-US" altLang="ja-JP" sz="9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⇒・経常的経費のシーリング以上の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削減額を、政策的経費の財源に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活用できる仕組みを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予算編成で導入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pPr>
                      <a:endParaRPr lang="en-US" altLang="ja-JP" sz="9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a:t>
            </a:r>
            <a:endParaRPr lang="ja-JP" altLang="en-US" dirty="0">
              <a:solidFill>
                <a:prstClr val="black"/>
              </a:solidFill>
            </a:endParaRPr>
          </a:p>
        </p:txBody>
      </p:sp>
      <p:cxnSp>
        <p:nvCxnSpPr>
          <p:cNvPr id="10" name="直線矢印コネクタ 9"/>
          <p:cNvCxnSpPr/>
          <p:nvPr/>
        </p:nvCxnSpPr>
        <p:spPr>
          <a:xfrm>
            <a:off x="5654507" y="2204864"/>
            <a:ext cx="2179557"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654506" y="3086869"/>
            <a:ext cx="2179557"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81320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83310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　②ストックの活用</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632848798"/>
              </p:ext>
            </p:extLst>
          </p:nvPr>
        </p:nvGraphicFramePr>
        <p:xfrm>
          <a:off x="251520" y="1416031"/>
          <a:ext cx="8424936" cy="3885177"/>
        </p:xfrm>
        <a:graphic>
          <a:graphicData uri="http://schemas.openxmlformats.org/drawingml/2006/table">
            <a:tbl>
              <a:tblPr firstRow="1" firstCol="1" bandRow="1" bandCol="1"/>
              <a:tblGrid>
                <a:gridCol w="1080120"/>
                <a:gridCol w="1656184"/>
                <a:gridCol w="864096"/>
                <a:gridCol w="1872208"/>
                <a:gridCol w="1080120"/>
                <a:gridCol w="1152128"/>
                <a:gridCol w="720080"/>
              </a:tblGrid>
              <a:tr h="231553">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取組み状況　　　　　　　　</a:t>
                      </a:r>
                      <a:endPar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9358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360039">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公共施設等の最適な経営管理（ファシリティマネジメント）の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P40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41</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9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施設等をできる限り長期にわたり安全・安心に利用できるよう、計画的に管理・修繕</a:t>
                      </a:r>
                      <a:r>
                        <a:rPr lang="ja-JP" altLang="en-US"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（予防保全）、</a:t>
                      </a:r>
                      <a:r>
                        <a:rPr kumimoji="0" lang="ja-JP" altLang="en-US" sz="9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長寿命化することによって、</a:t>
                      </a:r>
                      <a:r>
                        <a:rPr lang="ja-JP" altLang="en-US"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施設等の建設や維持管理等に要する総費用（ライフサイクルコスト）の縮減と、施設等の建替時期の分散による毎年度の財政負担を平準化します。</a:t>
                      </a:r>
                      <a:endParaRPr lang="en-US" altLang="ja-JP"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また、</a:t>
                      </a:r>
                      <a:r>
                        <a:rPr kumimoji="0" lang="ja-JP" altLang="en-US" sz="9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公共施設等の劣化や利用状況等を把握しながら、既存施設等の有効活用（組み換え）や総量の最適化を図ることによって、</a:t>
                      </a:r>
                      <a:r>
                        <a:rPr kumimoji="0" lang="ja-JP" altLang="en-US"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必要とされる規模への適正化・縮小や低未利用財産の有効活用・売却などにより、新たな施策展開につなげます。</a:t>
                      </a:r>
                      <a:endParaRPr kumimoji="0" lang="en-US" altLang="ja-JP" sz="900" kern="0" dirty="0" smtClean="0">
                        <a:ln w="3175" cmpd="sng">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財産活用課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住宅まちづくり部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公共建築室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『ファシリティマネジメント基本方針』（仮称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）の策定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（※（仮称）都市基盤施設長寿命化計画など各部局が作成するファシリティマネジメント関連の計画との整合を図る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⇒・ファシリティマネジメント推進会議</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の設置（</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大阪府</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ファシリティマネジメント基本方針</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の策定（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・財産の基本情報（公有財産台帳）のほか保全情報等のデータ把握・一元的管理</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⇒・長寿命化の技術検討に関する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ワーキンググループの設置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・劣化度調査項目等の選定</a:t>
                      </a: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基本方針に基づくマネジメントの実施</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 name="右矢印 18"/>
          <p:cNvSpPr/>
          <p:nvPr/>
        </p:nvSpPr>
        <p:spPr>
          <a:xfrm>
            <a:off x="5724126" y="1957598"/>
            <a:ext cx="2232249" cy="2065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a:t>
            </a:r>
            <a:endParaRPr lang="ja-JP" altLang="en-US" dirty="0">
              <a:solidFill>
                <a:prstClr val="black"/>
              </a:solidFill>
            </a:endParaRPr>
          </a:p>
        </p:txBody>
      </p:sp>
      <p:sp>
        <p:nvSpPr>
          <p:cNvPr id="13" name="右矢印 12"/>
          <p:cNvSpPr/>
          <p:nvPr/>
        </p:nvSpPr>
        <p:spPr>
          <a:xfrm>
            <a:off x="5724127" y="3933056"/>
            <a:ext cx="2232249"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rgbClr val="FF0000"/>
              </a:solidFill>
            </a:endParaRPr>
          </a:p>
        </p:txBody>
      </p:sp>
      <p:sp>
        <p:nvSpPr>
          <p:cNvPr id="10" name="正方形/長方形 9"/>
          <p:cNvSpPr/>
          <p:nvPr/>
        </p:nvSpPr>
        <p:spPr>
          <a:xfrm>
            <a:off x="6156176" y="4365104"/>
            <a:ext cx="1296144"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劣化度調査を実施</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13233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openxmlformats.org/package/2006/metadata/core-properties"/>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http://purl.org/dc/dcmityp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14914</TotalTime>
  <Words>575</Words>
  <Application>Microsoft Office PowerPoint</Application>
  <PresentationFormat>画面に合わせる (4:3)</PresentationFormat>
  <Paragraphs>142</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4_Office ​​テーマ</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1405</cp:revision>
  <cp:lastPrinted>2016-02-15T08:14:19Z</cp:lastPrinted>
  <dcterms:created xsi:type="dcterms:W3CDTF">2014-06-17T12:02:58Z</dcterms:created>
  <dcterms:modified xsi:type="dcterms:W3CDTF">2016-02-16T07:24:41Z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