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5122525" cy="10693400"/>
  <p:notesSz cx="14368463" cy="9939338"/>
  <p:defaultTextStyle>
    <a:defPPr>
      <a:defRPr lang="ja-JP"/>
    </a:defPPr>
    <a:lvl1pPr marL="0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1pPr>
    <a:lvl2pPr marL="737540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2pPr>
    <a:lvl3pPr marL="1475078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3pPr>
    <a:lvl4pPr marL="2212618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4pPr>
    <a:lvl5pPr marL="2950157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5pPr>
    <a:lvl6pPr marL="3687696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6pPr>
    <a:lvl7pPr marL="4425235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7pPr>
    <a:lvl8pPr marL="5162774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8pPr>
    <a:lvl9pPr marL="5900314" algn="l" defTabSz="1475078" rtl="0" eaLnBrk="1" latinLnBrk="0" hangingPunct="1">
      <a:defRPr kumimoji="1"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70" y="-72"/>
      </p:cViewPr>
      <p:guideLst>
        <p:guide orient="horz" pos="3369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34189" y="3321886"/>
            <a:ext cx="12854147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8380" y="6059594"/>
            <a:ext cx="10585768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60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873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7915991" y="651011"/>
            <a:ext cx="5558054" cy="1389151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36583" y="651011"/>
            <a:ext cx="16427367" cy="1389151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54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83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94575" y="6871500"/>
            <a:ext cx="12854147" cy="2123828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94575" y="4532321"/>
            <a:ext cx="12854147" cy="2339180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3754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07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61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5015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8769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4252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6277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90031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47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36583" y="3799623"/>
            <a:ext cx="10992709" cy="1074290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481335" y="3799623"/>
            <a:ext cx="10992711" cy="10742907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59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7" y="428232"/>
            <a:ext cx="13610273" cy="178223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7" y="2393639"/>
            <a:ext cx="6681741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40" indent="0">
              <a:buNone/>
              <a:defRPr sz="3300" b="1"/>
            </a:lvl2pPr>
            <a:lvl3pPr marL="1475078" indent="0">
              <a:buNone/>
              <a:defRPr sz="2900" b="1"/>
            </a:lvl3pPr>
            <a:lvl4pPr marL="2212618" indent="0">
              <a:buNone/>
              <a:defRPr sz="2500" b="1"/>
            </a:lvl4pPr>
            <a:lvl5pPr marL="2950157" indent="0">
              <a:buNone/>
              <a:defRPr sz="2500" b="1"/>
            </a:lvl5pPr>
            <a:lvl6pPr marL="3687696" indent="0">
              <a:buNone/>
              <a:defRPr sz="2500" b="1"/>
            </a:lvl6pPr>
            <a:lvl7pPr marL="4425235" indent="0">
              <a:buNone/>
              <a:defRPr sz="2500" b="1"/>
            </a:lvl7pPr>
            <a:lvl8pPr marL="5162774" indent="0">
              <a:buNone/>
              <a:defRPr sz="2500" b="1"/>
            </a:lvl8pPr>
            <a:lvl9pPr marL="5900314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56127" y="3391195"/>
            <a:ext cx="6681741" cy="6161082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682035" y="2393639"/>
            <a:ext cx="6684366" cy="997555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40" indent="0">
              <a:buNone/>
              <a:defRPr sz="3300" b="1"/>
            </a:lvl2pPr>
            <a:lvl3pPr marL="1475078" indent="0">
              <a:buNone/>
              <a:defRPr sz="2900" b="1"/>
            </a:lvl3pPr>
            <a:lvl4pPr marL="2212618" indent="0">
              <a:buNone/>
              <a:defRPr sz="2500" b="1"/>
            </a:lvl4pPr>
            <a:lvl5pPr marL="2950157" indent="0">
              <a:buNone/>
              <a:defRPr sz="2500" b="1"/>
            </a:lvl5pPr>
            <a:lvl6pPr marL="3687696" indent="0">
              <a:buNone/>
              <a:defRPr sz="2500" b="1"/>
            </a:lvl6pPr>
            <a:lvl7pPr marL="4425235" indent="0">
              <a:buNone/>
              <a:defRPr sz="2500" b="1"/>
            </a:lvl7pPr>
            <a:lvl8pPr marL="5162774" indent="0">
              <a:buNone/>
              <a:defRPr sz="2500" b="1"/>
            </a:lvl8pPr>
            <a:lvl9pPr marL="5900314" indent="0">
              <a:buNone/>
              <a:defRPr sz="25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682035" y="3391195"/>
            <a:ext cx="6684366" cy="6161082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92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57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87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6127" y="425756"/>
            <a:ext cx="4975207" cy="1811937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12488" y="425757"/>
            <a:ext cx="8453911" cy="9126521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56127" y="2237694"/>
            <a:ext cx="4975207" cy="7314584"/>
          </a:xfrm>
        </p:spPr>
        <p:txBody>
          <a:bodyPr/>
          <a:lstStyle>
            <a:lvl1pPr marL="0" indent="0">
              <a:buNone/>
              <a:defRPr sz="2200"/>
            </a:lvl1pPr>
            <a:lvl2pPr marL="737540" indent="0">
              <a:buNone/>
              <a:defRPr sz="1900"/>
            </a:lvl2pPr>
            <a:lvl3pPr marL="1475078" indent="0">
              <a:buNone/>
              <a:defRPr sz="1600"/>
            </a:lvl3pPr>
            <a:lvl4pPr marL="2212618" indent="0">
              <a:buNone/>
              <a:defRPr sz="1400"/>
            </a:lvl4pPr>
            <a:lvl5pPr marL="2950157" indent="0">
              <a:buNone/>
              <a:defRPr sz="1400"/>
            </a:lvl5pPr>
            <a:lvl6pPr marL="3687696" indent="0">
              <a:buNone/>
              <a:defRPr sz="1400"/>
            </a:lvl6pPr>
            <a:lvl7pPr marL="4425235" indent="0">
              <a:buNone/>
              <a:defRPr sz="1400"/>
            </a:lvl7pPr>
            <a:lvl8pPr marL="5162774" indent="0">
              <a:buNone/>
              <a:defRPr sz="1400"/>
            </a:lvl8pPr>
            <a:lvl9pPr marL="5900314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22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964120" y="7485380"/>
            <a:ext cx="9073515" cy="883691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64120" y="955476"/>
            <a:ext cx="9073515" cy="6416040"/>
          </a:xfrm>
        </p:spPr>
        <p:txBody>
          <a:bodyPr/>
          <a:lstStyle>
            <a:lvl1pPr marL="0" indent="0">
              <a:buNone/>
              <a:defRPr sz="5200"/>
            </a:lvl1pPr>
            <a:lvl2pPr marL="737540" indent="0">
              <a:buNone/>
              <a:defRPr sz="4500"/>
            </a:lvl2pPr>
            <a:lvl3pPr marL="1475078" indent="0">
              <a:buNone/>
              <a:defRPr sz="3900"/>
            </a:lvl3pPr>
            <a:lvl4pPr marL="2212618" indent="0">
              <a:buNone/>
              <a:defRPr sz="3300"/>
            </a:lvl4pPr>
            <a:lvl5pPr marL="2950157" indent="0">
              <a:buNone/>
              <a:defRPr sz="3300"/>
            </a:lvl5pPr>
            <a:lvl6pPr marL="3687696" indent="0">
              <a:buNone/>
              <a:defRPr sz="3300"/>
            </a:lvl6pPr>
            <a:lvl7pPr marL="4425235" indent="0">
              <a:buNone/>
              <a:defRPr sz="3300"/>
            </a:lvl7pPr>
            <a:lvl8pPr marL="5162774" indent="0">
              <a:buNone/>
              <a:defRPr sz="3300"/>
            </a:lvl8pPr>
            <a:lvl9pPr marL="5900314" indent="0">
              <a:buNone/>
              <a:defRPr sz="3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964120" y="8369072"/>
            <a:ext cx="9073515" cy="1254988"/>
          </a:xfrm>
        </p:spPr>
        <p:txBody>
          <a:bodyPr/>
          <a:lstStyle>
            <a:lvl1pPr marL="0" indent="0">
              <a:buNone/>
              <a:defRPr sz="2200"/>
            </a:lvl1pPr>
            <a:lvl2pPr marL="737540" indent="0">
              <a:buNone/>
              <a:defRPr sz="1900"/>
            </a:lvl2pPr>
            <a:lvl3pPr marL="1475078" indent="0">
              <a:buNone/>
              <a:defRPr sz="1600"/>
            </a:lvl3pPr>
            <a:lvl4pPr marL="2212618" indent="0">
              <a:buNone/>
              <a:defRPr sz="1400"/>
            </a:lvl4pPr>
            <a:lvl5pPr marL="2950157" indent="0">
              <a:buNone/>
              <a:defRPr sz="1400"/>
            </a:lvl5pPr>
            <a:lvl6pPr marL="3687696" indent="0">
              <a:buNone/>
              <a:defRPr sz="1400"/>
            </a:lvl6pPr>
            <a:lvl7pPr marL="4425235" indent="0">
              <a:buNone/>
              <a:defRPr sz="1400"/>
            </a:lvl7pPr>
            <a:lvl8pPr marL="5162774" indent="0">
              <a:buNone/>
              <a:defRPr sz="1400"/>
            </a:lvl8pPr>
            <a:lvl9pPr marL="5900314" indent="0">
              <a:buNone/>
              <a:defRPr sz="1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50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56127" y="428232"/>
            <a:ext cx="13610273" cy="1782234"/>
          </a:xfrm>
          <a:prstGeom prst="rect">
            <a:avLst/>
          </a:prstGeom>
        </p:spPr>
        <p:txBody>
          <a:bodyPr vert="horz" lIns="147508" tIns="73754" rIns="147508" bIns="73754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56127" y="2495129"/>
            <a:ext cx="13610273" cy="7057149"/>
          </a:xfrm>
          <a:prstGeom prst="rect">
            <a:avLst/>
          </a:prstGeom>
        </p:spPr>
        <p:txBody>
          <a:bodyPr vert="horz" lIns="147508" tIns="73754" rIns="147508" bIns="73754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56125" y="9911198"/>
            <a:ext cx="3528590" cy="569325"/>
          </a:xfrm>
          <a:prstGeom prst="rect">
            <a:avLst/>
          </a:prstGeom>
        </p:spPr>
        <p:txBody>
          <a:bodyPr vert="horz" lIns="147508" tIns="73754" rIns="147508" bIns="73754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65296-9AD6-4ED3-972F-6CD170F69988}" type="datetimeFigureOut">
              <a:rPr kumimoji="1" lang="ja-JP" altLang="en-US" smtClean="0"/>
              <a:t>2014/9/3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166864" y="9911198"/>
            <a:ext cx="4788800" cy="569325"/>
          </a:xfrm>
          <a:prstGeom prst="rect">
            <a:avLst/>
          </a:prstGeom>
        </p:spPr>
        <p:txBody>
          <a:bodyPr vert="horz" lIns="147508" tIns="73754" rIns="147508" bIns="73754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837810" y="9911198"/>
            <a:ext cx="3528590" cy="569325"/>
          </a:xfrm>
          <a:prstGeom prst="rect">
            <a:avLst/>
          </a:prstGeom>
        </p:spPr>
        <p:txBody>
          <a:bodyPr vert="horz" lIns="147508" tIns="73754" rIns="147508" bIns="73754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4176E-3C09-4A42-8ECD-93852D241C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2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5078" rtl="0" eaLnBrk="1" latinLnBrk="0" hangingPunct="1">
        <a:spcBef>
          <a:spcPct val="0"/>
        </a:spcBef>
        <a:buNone/>
        <a:defRPr kumimoji="1"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3154" indent="-553154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8501" indent="-460962" algn="l" defTabSz="14750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848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387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18927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466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794005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544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269083" indent="-368769" algn="l" defTabSz="147507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40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078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618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157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696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235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774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314" algn="l" defTabSz="1475078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ホームベース 64"/>
          <p:cNvSpPr/>
          <p:nvPr/>
        </p:nvSpPr>
        <p:spPr>
          <a:xfrm>
            <a:off x="716326" y="783772"/>
            <a:ext cx="8415299" cy="2017486"/>
          </a:xfrm>
          <a:prstGeom prst="homePlate">
            <a:avLst>
              <a:gd name="adj" fmla="val 30780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8853713" y="522738"/>
            <a:ext cx="6128485" cy="2398494"/>
          </a:xfrm>
          <a:prstGeom prst="roundRect">
            <a:avLst>
              <a:gd name="adj" fmla="val 17089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ctr" anchorCtr="0"/>
          <a:lstStyle/>
          <a:p>
            <a:pPr lvl="0"/>
            <a:r>
              <a:rPr kumimoji="1" lang="ja-JP" altLang="en-US" sz="13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1" lang="en-US" altLang="ja-JP" sz="13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社会経済環境＞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人口構造の変化（人口減少の波、超高齢社会の到来）、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グローバル化の進展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→持続可能な社会システム、経済活力の維持・向上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＜現状を踏まえた課題＞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限られた</a:t>
            </a:r>
            <a:r>
              <a:rPr lang="ja-JP" altLang="en-US" sz="12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財源、人材での最大限の効果の発揮</a:t>
            </a:r>
            <a:endParaRPr lang="en-US" altLang="ja-JP" sz="12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新たな課題、状況変化への的確な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対応（南海トラフ巨大地震、成長戦略など）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直面</a:t>
            </a:r>
            <a:r>
              <a:rPr lang="ja-JP" altLang="en-US" sz="1200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する多額の収支不足へ</a:t>
            </a:r>
            <a:r>
              <a:rPr lang="ja-JP" altLang="en-US" sz="1200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の的確な対応</a:t>
            </a:r>
            <a:endParaRPr lang="en-US" altLang="ja-JP" sz="1200" u="sng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H27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730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億円、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H28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590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H29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億円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・安定的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な財政運営へ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移行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ホームベース 104"/>
          <p:cNvSpPr/>
          <p:nvPr/>
        </p:nvSpPr>
        <p:spPr>
          <a:xfrm>
            <a:off x="9078657" y="350423"/>
            <a:ext cx="4172885" cy="505920"/>
          </a:xfrm>
          <a:prstGeom prst="homePlate">
            <a:avLst>
              <a:gd name="adj" fmla="val 30780"/>
            </a:avLst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6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122056" y="9251126"/>
            <a:ext cx="3309257" cy="1170131"/>
          </a:xfrm>
          <a:prstGeom prst="roundRect">
            <a:avLst>
              <a:gd name="adj" fmla="val 124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健全で規律ある財政運営の実現</a:t>
            </a:r>
            <a:endParaRPr kumimoji="1" lang="ja-JP" altLang="en-US" sz="14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8" name="ホームベース 57"/>
          <p:cNvSpPr/>
          <p:nvPr/>
        </p:nvSpPr>
        <p:spPr>
          <a:xfrm>
            <a:off x="711200" y="3274337"/>
            <a:ext cx="2241657" cy="2057285"/>
          </a:xfrm>
          <a:prstGeom prst="homePlate">
            <a:avLst>
              <a:gd name="adj" fmla="val 14725"/>
            </a:avLst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2" name="二等辺三角形 91"/>
          <p:cNvSpPr/>
          <p:nvPr/>
        </p:nvSpPr>
        <p:spPr>
          <a:xfrm rot="10800000">
            <a:off x="2675318" y="3022832"/>
            <a:ext cx="9625523" cy="2793444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7" name="直線矢印コネクタ 76"/>
          <p:cNvCxnSpPr/>
          <p:nvPr/>
        </p:nvCxnSpPr>
        <p:spPr>
          <a:xfrm>
            <a:off x="7213600" y="9826171"/>
            <a:ext cx="532068" cy="990"/>
          </a:xfrm>
          <a:prstGeom prst="straightConnector1">
            <a:avLst/>
          </a:prstGeom>
          <a:ln w="76200"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494621" y="219335"/>
            <a:ext cx="7918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「行財政改革推進プラン（素案）」 の</a:t>
            </a:r>
            <a:r>
              <a:rPr kumimoji="1"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概要</a:t>
            </a:r>
            <a:endParaRPr kumimoji="1" lang="ja-JP" altLang="en-US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7734608" y="6147526"/>
            <a:ext cx="5400821" cy="7610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成果重視による事業選択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事業重点化プロセス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導入等）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ストックの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活用（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ファシリティマネジメント等）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7745668" y="9251126"/>
            <a:ext cx="5389762" cy="1213674"/>
          </a:xfrm>
          <a:prstGeom prst="roundRect">
            <a:avLst>
              <a:gd name="adj" fmla="val 14345"/>
            </a:avLst>
          </a:prstGeom>
          <a:solidFill>
            <a:schemeClr val="accent1">
              <a:lumMod val="60000"/>
              <a:lumOff val="40000"/>
            </a:schemeClr>
          </a:solidFill>
          <a:ln w="317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健全財政の確保に向けた取組み</a:t>
            </a:r>
          </a:p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財務マネジメント機能の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強化（起債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マネジメント、資金マネジメント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等）</a:t>
            </a:r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7721187" y="7041651"/>
            <a:ext cx="5385213" cy="82731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行政間連携（国、関西広域連合、府市、市町村の連携強化）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民間連携（新たなﾊﾟｰﾄﾅｰｼｯﾌﾟの構築、公民戦略連携ﾃﾞｽｸの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設置）</a:t>
            </a:r>
            <a:endParaRPr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庁内連携（事業間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調整、課題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解決型プロジェクトチームの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活用等）</a:t>
            </a:r>
            <a:endParaRPr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637652" y="5660572"/>
            <a:ext cx="3281205" cy="4934856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0"/>
          </a:gradFill>
          <a:ln w="15875"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角丸四角形 56"/>
          <p:cNvSpPr/>
          <p:nvPr/>
        </p:nvSpPr>
        <p:spPr>
          <a:xfrm>
            <a:off x="1539140" y="5807757"/>
            <a:ext cx="1548890" cy="546771"/>
          </a:xfrm>
          <a:prstGeom prst="roundRect">
            <a:avLst>
              <a:gd name="adj" fmla="val 16667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改革の視点</a:t>
            </a:r>
            <a:endParaRPr kumimoji="1" lang="ja-JP" altLang="en-US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1" name="右矢印 60"/>
          <p:cNvSpPr/>
          <p:nvPr/>
        </p:nvSpPr>
        <p:spPr>
          <a:xfrm>
            <a:off x="3773713" y="6757346"/>
            <a:ext cx="299217" cy="2223237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987678" y="6611156"/>
            <a:ext cx="2791623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1800" b="1" dirty="0" smtClean="0">
                <a:solidFill>
                  <a:prstClr val="black"/>
                </a:solidFill>
                <a:latin typeface="+mj-ea"/>
                <a:ea typeface="+mj-ea"/>
              </a:rPr>
              <a:t>「組み換え（シフト）」</a:t>
            </a:r>
            <a:endParaRPr lang="en-US" altLang="ja-JP" sz="1800" b="1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 lvl="0"/>
            <a:endParaRPr lang="en-US" altLang="ja-JP" sz="9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</a:t>
            </a: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な課題への的確な対応をめざし</a:t>
            </a:r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100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</a:t>
            </a: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、ストック、マンパワーを効果的に組み換え、政策創造やサービスの向上につなげる</a:t>
            </a:r>
          </a:p>
          <a:p>
            <a:pPr lvl="0" algn="ctr"/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4" name="角丸四角形 113"/>
          <p:cNvSpPr/>
          <p:nvPr/>
        </p:nvSpPr>
        <p:spPr>
          <a:xfrm>
            <a:off x="7920559" y="9982866"/>
            <a:ext cx="5133426" cy="425692"/>
          </a:xfrm>
          <a:prstGeom prst="roundRect">
            <a:avLst>
              <a:gd name="adj" fmla="val 362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（主な点検項目）歳出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改革、公務員制度改革、歳入確保、出資法人等の改革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公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の施設の改革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、主なプロジェクト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の今後の方向性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9772232" y="5729824"/>
            <a:ext cx="1432797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具体的取組</a:t>
            </a:r>
            <a:endParaRPr lang="ja-JP" altLang="en-US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2" name="直線矢印コネクタ 11"/>
          <p:cNvCxnSpPr>
            <a:stCxn id="54" idx="3"/>
            <a:endCxn id="78" idx="1"/>
          </p:cNvCxnSpPr>
          <p:nvPr/>
        </p:nvCxnSpPr>
        <p:spPr>
          <a:xfrm>
            <a:off x="7241555" y="6527604"/>
            <a:ext cx="493053" cy="444"/>
          </a:xfrm>
          <a:prstGeom prst="straightConnector1">
            <a:avLst/>
          </a:prstGeom>
          <a:ln w="76200"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/>
          <p:cNvCxnSpPr>
            <a:stCxn id="55" idx="3"/>
            <a:endCxn id="81" idx="1"/>
          </p:cNvCxnSpPr>
          <p:nvPr/>
        </p:nvCxnSpPr>
        <p:spPr>
          <a:xfrm>
            <a:off x="7241555" y="7455308"/>
            <a:ext cx="479632" cy="0"/>
          </a:xfrm>
          <a:prstGeom prst="straightConnector1">
            <a:avLst/>
          </a:prstGeom>
          <a:ln w="76200"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>
            <a:off x="6499303" y="8422664"/>
            <a:ext cx="1235304" cy="0"/>
          </a:xfrm>
          <a:prstGeom prst="straightConnector1">
            <a:avLst/>
          </a:prstGeom>
          <a:ln w="76200"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角丸四角形 45"/>
          <p:cNvSpPr/>
          <p:nvPr/>
        </p:nvSpPr>
        <p:spPr>
          <a:xfrm>
            <a:off x="4107543" y="5896088"/>
            <a:ext cx="3328586" cy="3073741"/>
          </a:xfrm>
          <a:prstGeom prst="roundRect">
            <a:avLst>
              <a:gd name="adj" fmla="val 6451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13686972" y="149058"/>
            <a:ext cx="1190078" cy="28637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26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9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4238171" y="6200250"/>
            <a:ext cx="3003384" cy="65470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）事業重点化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組み換え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の推進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238171" y="7127954"/>
            <a:ext cx="3003384" cy="654708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）総 合 力 の 発 揮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4238171" y="8094735"/>
            <a:ext cx="3003384" cy="655857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（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）組 織 活 力 の 向 上 </a:t>
            </a:r>
            <a:endParaRPr kumimoji="1" lang="ja-JP" altLang="en-US" sz="14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ホームベース 44"/>
          <p:cNvSpPr/>
          <p:nvPr/>
        </p:nvSpPr>
        <p:spPr>
          <a:xfrm>
            <a:off x="3893273" y="5632848"/>
            <a:ext cx="799817" cy="502311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発展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93" name="ホームベース 92"/>
          <p:cNvSpPr/>
          <p:nvPr/>
        </p:nvSpPr>
        <p:spPr>
          <a:xfrm>
            <a:off x="3906350" y="9071429"/>
            <a:ext cx="796279" cy="502985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継承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82" name="角丸四角形 81"/>
          <p:cNvSpPr/>
          <p:nvPr/>
        </p:nvSpPr>
        <p:spPr>
          <a:xfrm>
            <a:off x="7745668" y="7942943"/>
            <a:ext cx="5375247" cy="1230087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0" bIns="0" rtlCol="0" anchor="ctr" anchorCtr="0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自律的な改革を支える体制の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マンパワーを最大限発揮できる組織人員体制の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構築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ⅱ)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能力・モチベーションの向上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ⅲ)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知的ストックの活用（ナレッジマネジメント）</a:t>
            </a: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業務改革の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推進</a:t>
            </a:r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ⅰ)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ＩＣＴの</a:t>
            </a:r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活用 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(ⅱ)</a:t>
            </a:r>
            <a:r>
              <a:rPr lang="ja-JP" altLang="en-US" sz="1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府民との対話・利便性の向上</a:t>
            </a:r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1067025" y="8546451"/>
            <a:ext cx="2525487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ja-JP" altLang="en-US" sz="1800" b="1" dirty="0">
                <a:solidFill>
                  <a:prstClr val="black"/>
                </a:solidFill>
                <a:latin typeface="+mj-ea"/>
                <a:ea typeface="+mj-ea"/>
              </a:rPr>
              <a:t>「強みを束ねる」</a:t>
            </a:r>
          </a:p>
          <a:p>
            <a:pPr lvl="0" algn="ctr"/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政策</a:t>
            </a: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目標の実現に向け、行政</a:t>
            </a:r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100" b="1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</a:t>
            </a:r>
            <a:r>
              <a:rPr lang="ja-JP" altLang="en-US" sz="11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それぞれの強みを束ね、連携・ネットワークによる新たな行政展開を</a:t>
            </a:r>
            <a:r>
              <a:rPr lang="ja-JP" altLang="en-US" sz="11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めざす</a:t>
            </a:r>
            <a:endParaRPr lang="ja-JP" altLang="en-US" sz="11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0163075" y="9359648"/>
            <a:ext cx="2952328" cy="389450"/>
          </a:xfrm>
          <a:prstGeom prst="rect">
            <a:avLst/>
          </a:prstGeom>
          <a:noFill/>
          <a:ln w="12700">
            <a:noFill/>
          </a:ln>
        </p:spPr>
        <p:txBody>
          <a:bodyPr wrap="square" lIns="36000" tIns="0" rIns="36000" bIns="0" anchor="ctr" anchorCtr="0">
            <a:noAutofit/>
          </a:bodyPr>
          <a:lstStyle/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短期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要対応額への適切な対応</a:t>
            </a:r>
            <a:endParaRPr lang="en-US" altLang="ja-JP" sz="11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中長期</a:t>
            </a:r>
            <a:r>
              <a:rPr lang="en-US" altLang="ja-JP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…</a:t>
            </a:r>
            <a:r>
              <a:rPr lang="ja-JP" altLang="en-US" sz="11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減債基金積立不足額の計画的解消等</a:t>
            </a:r>
            <a:endParaRPr lang="ja-JP" altLang="en-US" sz="11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左大かっこ 36"/>
          <p:cNvSpPr/>
          <p:nvPr/>
        </p:nvSpPr>
        <p:spPr>
          <a:xfrm>
            <a:off x="10081542" y="9410357"/>
            <a:ext cx="81533" cy="288032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山形 66"/>
          <p:cNvSpPr/>
          <p:nvPr/>
        </p:nvSpPr>
        <p:spPr>
          <a:xfrm>
            <a:off x="4636539" y="894475"/>
            <a:ext cx="1632164" cy="1760978"/>
          </a:xfrm>
          <a:prstGeom prst="chevron">
            <a:avLst>
              <a:gd name="adj" fmla="val 3310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8" name="山形 67"/>
          <p:cNvSpPr/>
          <p:nvPr/>
        </p:nvSpPr>
        <p:spPr>
          <a:xfrm>
            <a:off x="2478622" y="894477"/>
            <a:ext cx="2523178" cy="1760978"/>
          </a:xfrm>
          <a:prstGeom prst="chevron">
            <a:avLst>
              <a:gd name="adj" fmla="val 3081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0" name="ホームベース 69"/>
          <p:cNvSpPr/>
          <p:nvPr/>
        </p:nvSpPr>
        <p:spPr>
          <a:xfrm>
            <a:off x="811869" y="894478"/>
            <a:ext cx="2025466" cy="1760976"/>
          </a:xfrm>
          <a:prstGeom prst="homePlate">
            <a:avLst>
              <a:gd name="adj" fmla="val 31499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2763302" y="894477"/>
            <a:ext cx="22599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H23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H25</a:t>
            </a:r>
          </a:p>
          <a:p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財政構造改革プラン（案）</a:t>
            </a:r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4" name="正方形/長方形 93"/>
          <p:cNvSpPr/>
          <p:nvPr/>
        </p:nvSpPr>
        <p:spPr>
          <a:xfrm>
            <a:off x="4688423" y="894476"/>
            <a:ext cx="1672247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H26</a:t>
            </a:r>
          </a:p>
          <a:p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財政構造改革プラン（案）の</a:t>
            </a:r>
            <a:endParaRPr lang="en-US" altLang="ja-JP" sz="9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9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改革の視点を承継した取組み</a:t>
            </a:r>
            <a:endParaRPr lang="en-US" altLang="ja-JP" sz="9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5" name="正方形/長方形 94"/>
          <p:cNvSpPr/>
          <p:nvPr/>
        </p:nvSpPr>
        <p:spPr>
          <a:xfrm>
            <a:off x="811868" y="894476"/>
            <a:ext cx="22599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H20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H22</a:t>
            </a:r>
          </a:p>
          <a:p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財政再建プログラム（案）</a:t>
            </a:r>
            <a:endParaRPr lang="ja-JP" altLang="en-US" sz="12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1166122" y="1801357"/>
            <a:ext cx="4432498" cy="342029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「将来世代に負担を先送りしない</a:t>
            </a:r>
            <a:r>
              <a:rPr lang="ja-JP" altLang="en-US" sz="13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</a:t>
            </a:r>
            <a:endParaRPr lang="ja-JP" altLang="en-US" sz="13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929722" y="1394051"/>
            <a:ext cx="2657202" cy="339542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財政健全化団体への転落回避</a:t>
            </a:r>
            <a:endParaRPr lang="ja-JP" altLang="en-US" sz="13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1166122" y="2182012"/>
            <a:ext cx="4422973" cy="330566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「収入の範囲内で予算を組む」</a:t>
            </a:r>
            <a:endParaRPr lang="ja-JP" altLang="en-US" sz="1300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6389697" y="1125308"/>
            <a:ext cx="2319224" cy="1292341"/>
          </a:xfrm>
          <a:prstGeom prst="roundRect">
            <a:avLst>
              <a:gd name="adj" fmla="val 26651"/>
            </a:avLst>
          </a:prstGeom>
          <a:solidFill>
            <a:schemeClr val="bg1"/>
          </a:solidFill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➣これまでの改革により、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・６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kumimoji="1"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連続</a:t>
            </a:r>
            <a:r>
              <a:rPr kumimoji="1"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の黒字決算</a:t>
            </a:r>
            <a:endParaRPr kumimoji="1"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・一定条件のもと、中長期で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lang="ja-JP" altLang="en-US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収支改善の見通し</a:t>
            </a:r>
            <a:endParaRPr lang="en-US" altLang="ja-JP" sz="12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/>
            <a:r>
              <a:rPr kumimoji="1"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・計画を上回る職員数の削減</a:t>
            </a:r>
            <a:endParaRPr kumimoji="1" lang="ja-JP" altLang="en-US" sz="1200" dirty="0"/>
          </a:p>
        </p:txBody>
      </p:sp>
      <p:sp>
        <p:nvSpPr>
          <p:cNvPr id="3" name="角丸四角形吹き出し 2"/>
          <p:cNvSpPr/>
          <p:nvPr/>
        </p:nvSpPr>
        <p:spPr>
          <a:xfrm>
            <a:off x="12460864" y="4266288"/>
            <a:ext cx="2301198" cy="1655541"/>
          </a:xfrm>
          <a:prstGeom prst="wedgeRoundRectCallout">
            <a:avLst>
              <a:gd name="adj1" fmla="val -72407"/>
              <a:gd name="adj2" fmla="val 7896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事業重点化プロセス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事業の優先性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・成果重視の点検サイクル</a:t>
            </a:r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・事業間調整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による事業の継続的・効果的な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組み換え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⇒ 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自律的・継続的な改革へ</a:t>
            </a:r>
            <a:endParaRPr kumimoji="1"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endParaRPr kumimoji="1" lang="ja-JP" altLang="en-US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1" name="角丸四角形吹き出し 70"/>
          <p:cNvSpPr/>
          <p:nvPr/>
        </p:nvSpPr>
        <p:spPr>
          <a:xfrm>
            <a:off x="13222423" y="6240082"/>
            <a:ext cx="1872434" cy="1387312"/>
          </a:xfrm>
          <a:prstGeom prst="wedgeRoundRectCallout">
            <a:avLst>
              <a:gd name="adj1" fmla="val -111743"/>
              <a:gd name="adj2" fmla="val 3580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◎公民連携の新たな展開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民間との施策連携拡大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民間資金の活用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・新たな連携窓口の設置</a:t>
            </a:r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⇒ 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連携・ネットワーク型</a:t>
            </a:r>
            <a:endParaRPr lang="en-US" altLang="ja-JP" sz="1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+mj-ea"/>
                <a:ea typeface="+mj-ea"/>
              </a:rPr>
              <a:t>   の行政展開へシフト</a:t>
            </a:r>
            <a:endParaRPr kumimoji="1" lang="ja-JP" altLang="en-US" sz="12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86" name="角丸四角形吹き出し 85"/>
          <p:cNvSpPr/>
          <p:nvPr/>
        </p:nvSpPr>
        <p:spPr>
          <a:xfrm>
            <a:off x="13285039" y="8884558"/>
            <a:ext cx="1795304" cy="1524000"/>
          </a:xfrm>
          <a:prstGeom prst="wedgeRoundRectCallout">
            <a:avLst>
              <a:gd name="adj1" fmla="val -103480"/>
              <a:gd name="adj2" fmla="val -815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marL="87313" indent="-87313"/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◎直面する収支不足に対して、引き続き改革の取組みを進めるとともに、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7313" indent="-87313"/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税収動向等を見極め、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7313" indent="-87313"/>
            <a:r>
              <a:rPr lang="en-US" altLang="ja-JP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予算編成を通じて的確に対応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87313" indent="-87313"/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◎減債基金の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年以内での復元完了をめざす</a:t>
            </a:r>
            <a:endParaRPr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など</a:t>
            </a:r>
            <a:endParaRPr kumimoji="1" lang="ja-JP" altLang="en-US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043216" y="3251098"/>
            <a:ext cx="9112377" cy="2103762"/>
            <a:chOff x="2860611" y="3251098"/>
            <a:chExt cx="9112377" cy="2103762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860611" y="3251098"/>
              <a:ext cx="9112377" cy="2103762"/>
              <a:chOff x="2600652" y="3227860"/>
              <a:chExt cx="9112377" cy="2103762"/>
            </a:xfrm>
          </p:grpSpPr>
          <p:sp>
            <p:nvSpPr>
              <p:cNvPr id="38" name="角丸四角形 37"/>
              <p:cNvSpPr/>
              <p:nvPr/>
            </p:nvSpPr>
            <p:spPr>
              <a:xfrm>
                <a:off x="2600652" y="3227860"/>
                <a:ext cx="9112377" cy="2103762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正方形/長方形 73"/>
              <p:cNvSpPr/>
              <p:nvPr/>
            </p:nvSpPr>
            <p:spPr>
              <a:xfrm>
                <a:off x="2841229" y="3414187"/>
                <a:ext cx="4904438" cy="1731109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 cmpd="sng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anchor="t" anchorCtr="0">
                <a:noAutofit/>
              </a:bodyPr>
              <a:lstStyle/>
              <a:p>
                <a:pPr lvl="0">
                  <a:lnSpc>
                    <a:spcPts val="2000"/>
                  </a:lnSpc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＜プランの位置づけ＞</a:t>
                </a:r>
                <a:endPara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0" name="正方形/長方形 79"/>
              <p:cNvSpPr/>
              <p:nvPr/>
            </p:nvSpPr>
            <p:spPr>
              <a:xfrm>
                <a:off x="7956265" y="3414187"/>
                <a:ext cx="3516647" cy="173110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 cmpd="sng">
                <a:solidFill>
                  <a:schemeClr val="tx1"/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anchor="t" anchorCtr="0">
                <a:noAutofit/>
              </a:bodyPr>
              <a:lstStyle/>
              <a:p>
                <a:pPr>
                  <a:lnSpc>
                    <a:spcPts val="2000"/>
                  </a:lnSpc>
                </a:pP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＜</a:t>
                </a:r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計画期間＞</a:t>
                </a:r>
                <a:endParaRPr lang="en-US" altLang="ja-JP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2000"/>
                  </a:lnSpc>
                </a:pPr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・平成２７年度から２９年度までの</a:t>
                </a: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３年間</a:t>
                </a:r>
                <a:endPara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43" name="大かっこ 42"/>
              <p:cNvSpPr/>
              <p:nvPr/>
            </p:nvSpPr>
            <p:spPr>
              <a:xfrm>
                <a:off x="8070727" y="4056238"/>
                <a:ext cx="3279144" cy="897666"/>
              </a:xfrm>
              <a:prstGeom prst="bracketPair">
                <a:avLst>
                  <a:gd name="adj" fmla="val 6207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・新たな大都市</a:t>
                </a: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制度も</a:t>
                </a:r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視野に入れながら、広域自治体としての行財政基盤の充実、強化を図る（</a:t>
                </a: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今後の取組みに応じて、適宜</a:t>
                </a:r>
                <a:r>
                  <a:rPr lang="ja-JP" altLang="en-US" sz="1200" dirty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、整合を図る</a:t>
                </a:r>
                <a:r>
                  <a:rPr lang="ja-JP" altLang="en-US" sz="12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）</a:t>
                </a:r>
                <a:endParaRPr lang="en-US" altLang="ja-JP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87" name="大かっこ 86"/>
            <p:cNvSpPr/>
            <p:nvPr/>
          </p:nvSpPr>
          <p:spPr>
            <a:xfrm>
              <a:off x="3169529" y="4128927"/>
              <a:ext cx="4764496" cy="1140256"/>
            </a:xfrm>
            <a:prstGeom prst="bracketPair">
              <a:avLst>
                <a:gd name="adj" fmla="val 6207"/>
              </a:avLst>
            </a:prstGeom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○ 自律的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な行財政マネジメントや新たな発想・視点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から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行政</a:t>
              </a:r>
              <a:endPara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展開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を軸とした、今後の府の行財政運営改革の基本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方針</a:t>
              </a:r>
              <a:endPara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endPara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○ 直面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する収支不足への対応をはじめとした、持続可能で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安定的</a:t>
              </a:r>
              <a:endParaRPr lang="en-US" altLang="ja-JP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財政運営の実現に向けた方向性</a:t>
              </a:r>
            </a:p>
            <a:p>
              <a:endParaRPr lang="en-US" altLang="ja-JP" sz="12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9" name="角丸四角形 88"/>
            <p:cNvSpPr/>
            <p:nvPr/>
          </p:nvSpPr>
          <p:spPr>
            <a:xfrm>
              <a:off x="3274705" y="3714209"/>
              <a:ext cx="4248471" cy="342029"/>
            </a:xfrm>
            <a:prstGeom prst="roundRect">
              <a:avLst>
                <a:gd name="adj" fmla="val 16667"/>
              </a:avLst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19050"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目標 </a:t>
              </a:r>
              <a:r>
                <a:rPr lang="en-US" altLang="ja-JP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…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自律的</a:t>
              </a:r>
              <a:r>
                <a:rPr lang="ja-JP" altLang="en-US" sz="1200" dirty="0">
                  <a:solidFill>
                    <a:prstClr val="black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で創造性を発揮する行財政運営体制の確立</a:t>
              </a:r>
            </a:p>
          </p:txBody>
        </p:sp>
      </p:grpSp>
      <p:sp>
        <p:nvSpPr>
          <p:cNvPr id="91" name="角丸四角形 90"/>
          <p:cNvSpPr/>
          <p:nvPr/>
        </p:nvSpPr>
        <p:spPr>
          <a:xfrm>
            <a:off x="758827" y="3703451"/>
            <a:ext cx="1968643" cy="1082689"/>
          </a:xfrm>
          <a:prstGeom prst="roundRect">
            <a:avLst>
              <a:gd name="adj" fmla="val 15874"/>
            </a:avLst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 smtClean="0">
                <a:solidFill>
                  <a:prstClr val="black"/>
                </a:solidFill>
                <a:latin typeface="+mj-ea"/>
                <a:ea typeface="+mj-ea"/>
              </a:rPr>
              <a:t>これまでの改革を継承・</a:t>
            </a:r>
            <a:endParaRPr lang="en-US" altLang="ja-JP" sz="1200" b="1" dirty="0" smtClean="0">
              <a:solidFill>
                <a:prstClr val="black"/>
              </a:solidFill>
              <a:latin typeface="+mj-ea"/>
              <a:ea typeface="+mj-ea"/>
            </a:endParaRPr>
          </a:p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+mj-ea"/>
                <a:ea typeface="+mj-ea"/>
              </a:rPr>
              <a:t>発展しつつ、時代環境の変化を見据え、新たな視点からの行政展開をめざす　</a:t>
            </a:r>
            <a:endParaRPr kumimoji="1" lang="ja-JP" altLang="en-US" sz="1200" b="1" dirty="0">
              <a:latin typeface="+mj-ea"/>
              <a:ea typeface="+mj-ea"/>
            </a:endParaRPr>
          </a:p>
        </p:txBody>
      </p:sp>
      <p:sp>
        <p:nvSpPr>
          <p:cNvPr id="102" name="角丸四角形吹き出し 101"/>
          <p:cNvSpPr/>
          <p:nvPr/>
        </p:nvSpPr>
        <p:spPr>
          <a:xfrm>
            <a:off x="13260959" y="7833329"/>
            <a:ext cx="1819384" cy="890349"/>
          </a:xfrm>
          <a:prstGeom prst="wedgeRoundRectCallout">
            <a:avLst>
              <a:gd name="adj1" fmla="val -118646"/>
              <a:gd name="adj2" fmla="val -1499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◎現状における課題を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4625" indent="-174625"/>
            <a:r>
              <a:rPr lang="en-US" altLang="ja-JP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踏まえ、将来のあるべき</a:t>
            </a:r>
            <a:endParaRPr kumimoji="1" lang="en-US" altLang="ja-JP" sz="10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0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組織、人員体制を検討</a:t>
            </a:r>
            <a:endParaRPr kumimoji="1" lang="ja-JP" altLang="en-US" sz="1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881245" y="6337142"/>
            <a:ext cx="2794017" cy="1857827"/>
          </a:xfrm>
          <a:prstGeom prst="ellipse">
            <a:avLst/>
          </a:prstGeom>
          <a:noFill/>
          <a:ln w="508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03" name="円/楕円 102"/>
          <p:cNvSpPr/>
          <p:nvPr/>
        </p:nvSpPr>
        <p:spPr>
          <a:xfrm>
            <a:off x="881244" y="8278504"/>
            <a:ext cx="2794017" cy="1945243"/>
          </a:xfrm>
          <a:prstGeom prst="ellipse">
            <a:avLst/>
          </a:prstGeom>
          <a:noFill/>
          <a:ln w="50800" cmpd="db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974547" y="435428"/>
            <a:ext cx="2128138" cy="307777"/>
          </a:xfrm>
          <a:prstGeom prst="rect">
            <a:avLst/>
          </a:prstGeom>
          <a:noFill/>
          <a:ln w="12700">
            <a:noFill/>
          </a:ln>
        </p:spPr>
        <p:txBody>
          <a:bodyPr wrap="square" anchor="ctr">
            <a:spAutoFit/>
          </a:bodyPr>
          <a:lstStyle/>
          <a:p>
            <a:pPr lvl="0" algn="ctr"/>
            <a:r>
              <a:rPr lang="ja-JP" altLang="en-US" sz="14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さらなる改革の必要性</a:t>
            </a:r>
            <a:endParaRPr lang="ja-JP" altLang="en-US" sz="14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0" name="正方形/長方形 109"/>
          <p:cNvSpPr/>
          <p:nvPr/>
        </p:nvSpPr>
        <p:spPr>
          <a:xfrm>
            <a:off x="5066506" y="5729824"/>
            <a:ext cx="1432797" cy="33855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ja-JP" altLang="en-US" sz="1600" b="1" dirty="0" smtClean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改革の方向性</a:t>
            </a:r>
            <a:endParaRPr lang="ja-JP" altLang="en-US" sz="1600" b="1" dirty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2" name="二等辺三角形 111"/>
          <p:cNvSpPr/>
          <p:nvPr/>
        </p:nvSpPr>
        <p:spPr>
          <a:xfrm rot="5400000">
            <a:off x="9037280" y="1825656"/>
            <a:ext cx="159660" cy="159657"/>
          </a:xfrm>
          <a:prstGeom prst="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二等辺三角形 112"/>
          <p:cNvSpPr/>
          <p:nvPr/>
        </p:nvSpPr>
        <p:spPr>
          <a:xfrm rot="5400000">
            <a:off x="9037250" y="2216671"/>
            <a:ext cx="159660" cy="159657"/>
          </a:xfrm>
          <a:prstGeom prst="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7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633E1A-A0D6-45AA-8244-22D2AACB8A27}">
  <ds:schemaRefs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E026B2-DD42-46CE-AB65-CDC72D46D6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3D9F27A-D9A4-4377-9B5C-E0B83D1A13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536</Words>
  <Application>Microsoft Office PowerPoint</Application>
  <PresentationFormat>ユーザー設定</PresentationFormat>
  <Paragraphs>99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大阪府庁</cp:lastModifiedBy>
  <cp:revision>170</cp:revision>
  <cp:lastPrinted>2014-08-28T12:12:19Z</cp:lastPrinted>
  <dcterms:created xsi:type="dcterms:W3CDTF">2014-07-15T05:52:27Z</dcterms:created>
  <dcterms:modified xsi:type="dcterms:W3CDTF">2014-09-03T07:21:54Z</dcterms:modified>
</cp:coreProperties>
</file>