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0" saveSubsetFonts="1">
  <p:sldMasterIdLst>
    <p:sldMasterId id="2147483660" r:id="rId1"/>
  </p:sldMasterIdLst>
  <p:notesMasterIdLst>
    <p:notesMasterId r:id="rId51"/>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886A8C-66C9-4C41-8A0E-FE6A03AD7EE1}" type="datetimeFigureOut">
              <a:rPr kumimoji="1" lang="ja-JP" altLang="en-US" smtClean="0"/>
              <a:t>2014/9/2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11315-1810-4837-8EDB-64D8A035675D}" type="slidenum">
              <a:rPr kumimoji="1" lang="ja-JP" altLang="en-US" smtClean="0"/>
              <a:t>‹#›</a:t>
            </a:fld>
            <a:endParaRPr kumimoji="1" lang="ja-JP" altLang="en-US"/>
          </a:p>
        </p:txBody>
      </p:sp>
    </p:spTree>
    <p:extLst>
      <p:ext uri="{BB962C8B-B14F-4D97-AF65-F5344CB8AC3E}">
        <p14:creationId xmlns:p14="http://schemas.microsoft.com/office/powerpoint/2010/main" val="20859869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105</a:t>
            </a:fld>
            <a:endParaRPr lang="ja-JP" altLang="en-US">
              <a:solidFill>
                <a:prstClr val="black"/>
              </a:solidFill>
            </a:endParaRPr>
          </a:p>
        </p:txBody>
      </p:sp>
    </p:spTree>
    <p:extLst>
      <p:ext uri="{BB962C8B-B14F-4D97-AF65-F5344CB8AC3E}">
        <p14:creationId xmlns:p14="http://schemas.microsoft.com/office/powerpoint/2010/main" val="159418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106</a:t>
            </a:fld>
            <a:endParaRPr lang="ja-JP" altLang="en-US">
              <a:solidFill>
                <a:prstClr val="black"/>
              </a:solidFill>
            </a:endParaRPr>
          </a:p>
        </p:txBody>
      </p:sp>
    </p:spTree>
    <p:extLst>
      <p:ext uri="{BB962C8B-B14F-4D97-AF65-F5344CB8AC3E}">
        <p14:creationId xmlns:p14="http://schemas.microsoft.com/office/powerpoint/2010/main" val="159418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lang="ja-JP" altLang="en-US" smtClean="0">
                <a:solidFill>
                  <a:prstClr val="black"/>
                </a:solidFill>
              </a:rPr>
              <a:pPr/>
              <a:t>107</a:t>
            </a:fld>
            <a:endParaRPr lang="ja-JP" altLang="en-US">
              <a:solidFill>
                <a:prstClr val="black"/>
              </a:solidFill>
            </a:endParaRPr>
          </a:p>
        </p:txBody>
      </p:sp>
    </p:spTree>
    <p:extLst>
      <p:ext uri="{BB962C8B-B14F-4D97-AF65-F5344CB8AC3E}">
        <p14:creationId xmlns:p14="http://schemas.microsoft.com/office/powerpoint/2010/main" val="189229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lang="ja-JP" altLang="en-US" smtClean="0">
                <a:solidFill>
                  <a:prstClr val="black"/>
                </a:solidFill>
              </a:rPr>
              <a:pPr/>
              <a:t>118</a:t>
            </a:fld>
            <a:endParaRPr lang="ja-JP" altLang="en-US">
              <a:solidFill>
                <a:prstClr val="black"/>
              </a:solidFill>
            </a:endParaRPr>
          </a:p>
        </p:txBody>
      </p:sp>
    </p:spTree>
    <p:extLst>
      <p:ext uri="{BB962C8B-B14F-4D97-AF65-F5344CB8AC3E}">
        <p14:creationId xmlns:p14="http://schemas.microsoft.com/office/powerpoint/2010/main" val="272585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smtClean="0">
                <a:solidFill>
                  <a:prstClr val="black"/>
                </a:solidFill>
              </a:rPr>
              <a:pPr/>
              <a:t>126</a:t>
            </a:fld>
            <a:endParaRPr lang="ja-JP" altLang="en-US">
              <a:solidFill>
                <a:prstClr val="black"/>
              </a:solidFill>
            </a:endParaRPr>
          </a:p>
        </p:txBody>
      </p:sp>
    </p:spTree>
    <p:extLst>
      <p:ext uri="{BB962C8B-B14F-4D97-AF65-F5344CB8AC3E}">
        <p14:creationId xmlns:p14="http://schemas.microsoft.com/office/powerpoint/2010/main" val="395374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4CF57E5-73CC-4DB3-89F2-7B578C2CD46A}" type="slidenum">
              <a:rPr lang="ja-JP" altLang="en-US" smtClean="0">
                <a:solidFill>
                  <a:prstClr val="black"/>
                </a:solidFill>
              </a:rPr>
              <a:pPr/>
              <a:t>127</a:t>
            </a:fld>
            <a:endParaRPr lang="ja-JP" altLang="en-US">
              <a:solidFill>
                <a:prstClr val="black"/>
              </a:solidFill>
            </a:endParaRPr>
          </a:p>
        </p:txBody>
      </p:sp>
    </p:spTree>
    <p:extLst>
      <p:ext uri="{BB962C8B-B14F-4D97-AF65-F5344CB8AC3E}">
        <p14:creationId xmlns:p14="http://schemas.microsoft.com/office/powerpoint/2010/main" val="191696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15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726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569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919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766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668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25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369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165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199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918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lang="ja-JP" altLang="en-US" smtClean="0">
                <a:solidFill>
                  <a:prstClr val="black">
                    <a:tint val="75000"/>
                  </a:prstClr>
                </a:solidFill>
              </a:rPr>
              <a:pPr/>
              <a:t>2014/9/2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2057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______1.xls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80</a:t>
            </a:fld>
            <a:endParaRPr lang="ja-JP" altLang="en-US" dirty="0">
              <a:solidFill>
                <a:prstClr val="black"/>
              </a:solidFill>
            </a:endParaRPr>
          </a:p>
        </p:txBody>
      </p:sp>
      <p:sp>
        <p:nvSpPr>
          <p:cNvPr id="3" name="テキスト ボックス 2"/>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６．主な点検項目</a:t>
            </a:r>
          </a:p>
        </p:txBody>
      </p:sp>
      <p:sp>
        <p:nvSpPr>
          <p:cNvPr id="4" name="正方形/長方形 3"/>
          <p:cNvSpPr/>
          <p:nvPr/>
        </p:nvSpPr>
        <p:spPr>
          <a:xfrm>
            <a:off x="1259632" y="2492896"/>
            <a:ext cx="6264696" cy="341632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③・④は平成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年度の取組みの点検を含む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106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89</a:t>
            </a:fld>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294399468"/>
              </p:ext>
            </p:extLst>
          </p:nvPr>
        </p:nvGraphicFramePr>
        <p:xfrm>
          <a:off x="251619" y="1268760"/>
          <a:ext cx="8640762" cy="4824536"/>
        </p:xfrm>
        <a:graphic>
          <a:graphicData uri="http://schemas.openxmlformats.org/drawingml/2006/table">
            <a:tbl>
              <a:tblPr/>
              <a:tblGrid>
                <a:gridCol w="1368054"/>
                <a:gridCol w="1944216"/>
                <a:gridCol w="3024336"/>
                <a:gridCol w="2304156"/>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4537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公共投資（インフラ）</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26" marB="45726"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・大阪の成長と府民の安全・安心を支えるインフラマネジメントに取り組む。とりわけ喫緊の課題である南海トラフ巨大地震対策については、府として必要な対策を速やかに実施する。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・道路等の見直しについては、関係市町と協議し、</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変更案がまとまった段階で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速やかに都市計画の変更手続きを進める。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・治水対策等の見直しについては、引き続き河川の当面の治水目標を見直し、順次河川整備計画を策定。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・大都市特有の課題に対し、新たな知見等を踏まえ、「都市基盤施設の維持管理・更新に関する長寿命化計画（仮称）」を策定。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・維持管理の中でも、多額を要する維持補修については、国費をはじめ、必要な財源を充実確保できるよう引き続き国に提言。</a:t>
                      </a:r>
                    </a:p>
                  </a:txBody>
                  <a:tcPr marT="45726" marB="45726"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（インフラマネジメント）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大阪府都市整備中期計画（案）に基づき、インフラマネジメントを着実に実施している。なお、南海トラフ巨大地震対策については、平成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月に大阪府地域防災会議の検討部会が公表した被害想定等に基づき、河川・海岸堤防の液状化対策など必要な取組みを行っている。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・道路等の見直しについては、未着手の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を対象に関係市町と協議を実施し、廃止・存続等の方向性を整理済み。このうち平成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月都市計画審議会に付議したものを含め、</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町において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路線、延長約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の都市計画を廃止。</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（治水見直し）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・河川整備審議会において、全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河川中</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河川の当面の治水目標を見直し。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・併せて過年度より検討を進め、南海トラフ巨大地震に伴う津波対策事業について、個々の河川整備計画に位置付けるべく審議を進めている。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・長寿命化計画（仮称）の策定に向けて、大阪府都市基盤施設維持管理技術審議会において、審議している。（平成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月中間とりまとめ予定）</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・必要な財源確保に向けて国に要望している。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南海トラフ巨大地震に伴う津波対策や公共交通戦略など新たな課題への対応を含め、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大阪府都市整備中期計画（案）の見直しを実施する。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・道路等の見直しについては、今後の社会経済情勢の変化を注視し、定期的な見直しだけでなく、適宜必要な見直しを実施していく。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・引き続き、河川の当面の治水目標の見直し及び河川施設の南海トラフ巨大地震に伴う津波対策事業についての審議を進め、順次、河川整備計画を策定していく。</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・審議会の答申を踏まえ、平成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月末を目途に長寿命化計画（仮称）の成案化を図る。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・引き続き、国へ要望していく。</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282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90</a:t>
            </a:fld>
            <a:endParaRPr lang="ja-JP" altLang="en-US" dirty="0">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58043062"/>
              </p:ext>
            </p:extLst>
          </p:nvPr>
        </p:nvGraphicFramePr>
        <p:xfrm>
          <a:off x="323850" y="1400234"/>
          <a:ext cx="8496622" cy="4765070"/>
        </p:xfrm>
        <a:graphic>
          <a:graphicData uri="http://schemas.openxmlformats.org/drawingml/2006/table">
            <a:tbl>
              <a:tblPr firstRow="1" bandRow="1">
                <a:tableStyleId>{5940675A-B579-460E-94D1-54222C63F5DA}</a:tableStyleId>
              </a:tblPr>
              <a:tblGrid>
                <a:gridCol w="1732181"/>
                <a:gridCol w="6764441"/>
              </a:tblGrid>
              <a:tr h="451563">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組織数の管理目標</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2116689">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一般行政部門の職員数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職員数管理目標（平成</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月策定）に基づき、平成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年度の目標達成に向け、適切な職員数管理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に努める。</a:t>
                      </a: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≪職員数管理目標≫</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職員数＝常勤職員＋常勤換算した再任用職員</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747375">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年度（当初）の職員数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人（大阪府市大都市局の職員（</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人）を含めると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8,676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marL="91452" marR="91452" marT="45713" marB="45713"/>
                </a:tc>
              </a:tr>
              <a:tr h="965176">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将来を見据えた組織人員体制の検討</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の職員の年齢構成や若手職員のマネジメント能力の向上という観点から、府の組織体制のあり方を検討する。また、引き続き、効率化に努めつつ、危機管理事象への適切な対応や内部統制の充実、知識・技術やノウハウの伝承といった新たな課題にも適切に対応できる組織人員体制の整備に向けた取組みを進める。</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974785631"/>
              </p:ext>
            </p:extLst>
          </p:nvPr>
        </p:nvGraphicFramePr>
        <p:xfrm>
          <a:off x="2267744" y="2888366"/>
          <a:ext cx="5133975" cy="771525"/>
        </p:xfrm>
        <a:graphic>
          <a:graphicData uri="http://schemas.openxmlformats.org/presentationml/2006/ole">
            <mc:AlternateContent xmlns:mc="http://schemas.openxmlformats.org/markup-compatibility/2006">
              <mc:Choice xmlns:v="urn:schemas-microsoft-com:vml" Requires="v">
                <p:oleObj spid="_x0000_s1028" name="ワークシート" r:id="rId4" imgW="5134005" imgH="771470" progId="Excel.Sheet.12">
                  <p:embed/>
                </p:oleObj>
              </mc:Choice>
              <mc:Fallback>
                <p:oleObj name="ワークシート" r:id="rId4" imgW="5134005" imgH="77147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888366"/>
                        <a:ext cx="51339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テキスト ボックス 7"/>
          <p:cNvSpPr txBox="1">
            <a:spLocks noChangeArrowheads="1"/>
          </p:cNvSpPr>
          <p:nvPr/>
        </p:nvSpPr>
        <p:spPr bwMode="auto">
          <a:xfrm>
            <a:off x="179512" y="980728"/>
            <a:ext cx="2220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組織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人員</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203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91</a:t>
            </a:fld>
            <a:endParaRPr lang="ja-JP" altLang="en-US" dirty="0">
              <a:solidFill>
                <a:prstClr val="black"/>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680332309"/>
              </p:ext>
            </p:extLst>
          </p:nvPr>
        </p:nvGraphicFramePr>
        <p:xfrm>
          <a:off x="323850" y="1344691"/>
          <a:ext cx="8496622" cy="4748605"/>
        </p:xfrm>
        <a:graphic>
          <a:graphicData uri="http://schemas.openxmlformats.org/drawingml/2006/table">
            <a:tbl>
              <a:tblPr firstRow="1" bandRow="1">
                <a:tableStyleId>{5940675A-B579-460E-94D1-54222C63F5DA}</a:tableStyleId>
              </a:tblPr>
              <a:tblGrid>
                <a:gridCol w="1732181"/>
                <a:gridCol w="6764441"/>
              </a:tblGrid>
              <a:tr h="437425">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出先機関の見直し</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nchor="ctr">
                    <a:solidFill>
                      <a:schemeClr val="tx2"/>
                    </a:solidFill>
                  </a:tcPr>
                </a:tc>
              </a:tr>
              <a:tr h="1770787">
                <a:tc>
                  <a:txBody>
                    <a:bodyPr/>
                    <a:lstStyle/>
                    <a:p>
                      <a:pPr>
                        <a:lnSpc>
                          <a:spcPts val="12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年度取組み記載</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枚方市が平成</a:t>
                      </a: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年度当初に中核市に移行することに伴い、枚方保健所を廃止する。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年度中にタクシーメーター装置検査業務を一部委託化予定。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1605436">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現時点での取組状況</a:t>
                      </a: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保健所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日で枚方保健所を廃止。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（一社）大阪府計量協会への平成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年度中の業務の一部委託化に向けて、仕様書等を作成中。</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r h="934957">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c>
                  <a:txBody>
                    <a:bodyPr/>
                    <a:lstStyle/>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計量検定所</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年度中にタクシーメーター装置検査業務を一部委託化。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3" marB="45713"/>
                </a:tc>
              </a:tr>
            </a:tbl>
          </a:graphicData>
        </a:graphic>
      </p:graphicFrame>
      <p:sp>
        <p:nvSpPr>
          <p:cNvPr id="8" name="テキスト ボックス 7"/>
          <p:cNvSpPr txBox="1">
            <a:spLocks noChangeArrowheads="1"/>
          </p:cNvSpPr>
          <p:nvPr/>
        </p:nvSpPr>
        <p:spPr bwMode="auto">
          <a:xfrm>
            <a:off x="179512" y="930206"/>
            <a:ext cx="2232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出先機関の見直し</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公務員制度改革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854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92</a:t>
            </a:fld>
            <a:endParaRPr lang="ja-JP" altLang="en-US" dirty="0">
              <a:solidFill>
                <a:prstClr val="black"/>
              </a:solidFill>
            </a:endParaRPr>
          </a:p>
        </p:txBody>
      </p:sp>
      <p:sp>
        <p:nvSpPr>
          <p:cNvPr id="2" name="テキスト ボックス 1"/>
          <p:cNvSpPr txBox="1"/>
          <p:nvPr/>
        </p:nvSpPr>
        <p:spPr>
          <a:xfrm>
            <a:off x="179512" y="1134875"/>
            <a:ext cx="8784976" cy="830997"/>
          </a:xfrm>
          <a:prstGeom prst="rect">
            <a:avLst/>
          </a:prstGeom>
          <a:noFill/>
        </p:spPr>
        <p:txBody>
          <a:bodyPr wrap="square" rtlCol="0">
            <a:spAutoFit/>
          </a:bodyPr>
          <a:lstStyle/>
          <a:p>
            <a:pPr marL="252000" indent="-4572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では、これまでも「財政再建プログラム（案）」や「財政構造改革プラン（案）」など、数次にわたる改革に取り組んできましたが、本プランにおいても、これまでの取組みを継承しつつ、将来の府の財政状況に影響を与える可能性のある主要事業等について、再点検を実施しました。</a:t>
            </a:r>
          </a:p>
        </p:txBody>
      </p:sp>
      <p:sp>
        <p:nvSpPr>
          <p:cNvPr id="9" name="テキスト ボックス 8"/>
          <p:cNvSpPr txBox="1"/>
          <p:nvPr/>
        </p:nvSpPr>
        <p:spPr>
          <a:xfrm>
            <a:off x="179512" y="858198"/>
            <a:ext cx="7344816"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年度以降の主な方向性（主要事業）</a:t>
            </a:r>
          </a:p>
        </p:txBody>
      </p:sp>
      <p:sp>
        <p:nvSpPr>
          <p:cNvPr id="7" name="テキスト ボックス 6"/>
          <p:cNvSpPr txBox="1"/>
          <p:nvPr/>
        </p:nvSpPr>
        <p:spPr>
          <a:xfrm>
            <a:off x="539552" y="2031856"/>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１．独立法人に対する運営費交付金</a:t>
            </a:r>
          </a:p>
        </p:txBody>
      </p:sp>
      <p:sp>
        <p:nvSpPr>
          <p:cNvPr id="8" name="テキスト ボックス 7"/>
          <p:cNvSpPr txBox="1"/>
          <p:nvPr/>
        </p:nvSpPr>
        <p:spPr>
          <a:xfrm>
            <a:off x="755576" y="2319888"/>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大阪府立大学運営費交付金</a:t>
            </a:r>
          </a:p>
        </p:txBody>
      </p:sp>
      <p:graphicFrame>
        <p:nvGraphicFramePr>
          <p:cNvPr id="10" name="表 9"/>
          <p:cNvGraphicFramePr>
            <a:graphicFrameLocks noGrp="1"/>
          </p:cNvGraphicFramePr>
          <p:nvPr>
            <p:extLst>
              <p:ext uri="{D42A27DB-BD31-4B8C-83A1-F6EECF244321}">
                <p14:modId xmlns:p14="http://schemas.microsoft.com/office/powerpoint/2010/main" val="2624070591"/>
              </p:ext>
            </p:extLst>
          </p:nvPr>
        </p:nvGraphicFramePr>
        <p:xfrm>
          <a:off x="875928" y="2679928"/>
          <a:ext cx="7584504" cy="24079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solidFill>
                      <a:schemeClr val="bg1">
                        <a:lumMod val="75000"/>
                      </a:schemeClr>
                    </a:solidFill>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中期計画（平成</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年度）に基づき、公立大学法人大阪府立大学の運営に要する経費を交付する。</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【99.8</a:t>
                      </a:r>
                      <a:r>
                        <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51028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大阪市立大学との統合に関する協議・検討の状況に留意しつつ、次期中期計画期間中（平成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年度）における交付のあり方について検討が必要。</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現計画目標：平成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年度までに交付金年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億円を基本に、交付金率</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年度から導入した「学域制」をはじめ、現中期計画（平成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年度）における取組状況を踏まえ、次期計画期間中においても更なる効率的な運営や自主財源の確保に取り組む。</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なお、次期計画期間中の運営費交付金については、統合など大学の今後のあり方を踏まえて、改めて検討する。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3" name="正方形/長方形 12"/>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939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93</a:t>
            </a:fld>
            <a:endParaRPr lang="ja-JP" altLang="en-US" dirty="0">
              <a:solidFill>
                <a:prstClr val="black"/>
              </a:solidFill>
            </a:endParaRPr>
          </a:p>
        </p:txBody>
      </p:sp>
      <p:sp>
        <p:nvSpPr>
          <p:cNvPr id="8" name="テキスト ボックス 7"/>
          <p:cNvSpPr txBox="1"/>
          <p:nvPr/>
        </p:nvSpPr>
        <p:spPr>
          <a:xfrm>
            <a:off x="755576" y="911666"/>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大阪府立病院機構運営費負担金</a:t>
            </a:r>
          </a:p>
        </p:txBody>
      </p:sp>
      <p:graphicFrame>
        <p:nvGraphicFramePr>
          <p:cNvPr id="10" name="表 9"/>
          <p:cNvGraphicFramePr>
            <a:graphicFrameLocks noGrp="1"/>
          </p:cNvGraphicFramePr>
          <p:nvPr>
            <p:extLst>
              <p:ext uri="{D42A27DB-BD31-4B8C-83A1-F6EECF244321}">
                <p14:modId xmlns:p14="http://schemas.microsoft.com/office/powerpoint/2010/main" val="4058983217"/>
              </p:ext>
            </p:extLst>
          </p:nvPr>
        </p:nvGraphicFramePr>
        <p:xfrm>
          <a:off x="875928" y="1271707"/>
          <a:ext cx="7584504" cy="1941269"/>
        </p:xfrm>
        <a:graphic>
          <a:graphicData uri="http://schemas.openxmlformats.org/drawingml/2006/table">
            <a:tbl>
              <a:tblPr firstRow="1" bandRow="1">
                <a:tableStyleId>{5940675A-B579-460E-94D1-54222C63F5DA}</a:tableStyleId>
              </a:tblPr>
              <a:tblGrid>
                <a:gridCol w="2183904"/>
                <a:gridCol w="1080120"/>
                <a:gridCol w="4320480"/>
              </a:tblGrid>
              <a:tr h="4746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地方独立行政法人大阪府立病院機構</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が行っている救急医療などの政策医療にかかる経費について負担する。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【103.8</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922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1830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負担金については、地方独立行政法人大阪市民病院機構（平成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月設立予定）との統合の動きを踏まえつつ、縮減等について検討が必要。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元利償還金の増加が見込まれる中にあっても、経営改善の効果、政策医療における内容のさらなる精査を行い、段階的に負担金（運営費部分）の縮減を図る。</a:t>
                      </a: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3356992"/>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大阪府立環境農林水産総合研究所運営費交付金</a:t>
            </a:r>
          </a:p>
        </p:txBody>
      </p:sp>
      <p:graphicFrame>
        <p:nvGraphicFramePr>
          <p:cNvPr id="15" name="表 14"/>
          <p:cNvGraphicFramePr>
            <a:graphicFrameLocks noGrp="1"/>
          </p:cNvGraphicFramePr>
          <p:nvPr>
            <p:extLst>
              <p:ext uri="{D42A27DB-BD31-4B8C-83A1-F6EECF244321}">
                <p14:modId xmlns:p14="http://schemas.microsoft.com/office/powerpoint/2010/main" val="2312564463"/>
              </p:ext>
            </p:extLst>
          </p:nvPr>
        </p:nvGraphicFramePr>
        <p:xfrm>
          <a:off x="875928" y="3717032"/>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中期計画（平成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年度）に基づき、</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地方独立行政法人環境農林水産総合研究所</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の運営に要する経費を交付する。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年度以降の第</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期中期計画の策定にあたっては、より効果的、効率的な事業展開、財務マネジメント等について検討が必要。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独立行政法人化による効果である研究所の自律的、弾力的な業務運営を進め、外部の研究資金のさらなる獲得や研究事業の収益化等、法人の自己収入の確保を図る。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そのうえで、次期中期計画策定時に運営費交付金の見直しを図る。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正方形/長方形 10"/>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テキスト ボックス 1"/>
          <p:cNvSpPr txBox="1"/>
          <p:nvPr/>
        </p:nvSpPr>
        <p:spPr>
          <a:xfrm>
            <a:off x="899592" y="6145559"/>
            <a:ext cx="7200800" cy="307777"/>
          </a:xfrm>
          <a:prstGeom prst="rect">
            <a:avLst/>
          </a:prstGeom>
          <a:noFill/>
        </p:spPr>
        <p:txBody>
          <a:bodyPr wrap="square" rtlCol="0">
            <a:spAutoFit/>
          </a:bodyPr>
          <a:lstStyle/>
          <a:p>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大阪府立産業技術総合研究所運営費交付金については、プラン（案）の段階で記載します。</a:t>
            </a:r>
          </a:p>
        </p:txBody>
      </p:sp>
    </p:spTree>
    <p:extLst>
      <p:ext uri="{BB962C8B-B14F-4D97-AF65-F5344CB8AC3E}">
        <p14:creationId xmlns:p14="http://schemas.microsoft.com/office/powerpoint/2010/main" val="2491524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94</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435578258"/>
              </p:ext>
            </p:extLst>
          </p:nvPr>
        </p:nvGraphicFramePr>
        <p:xfrm>
          <a:off x="875928" y="1152832"/>
          <a:ext cx="7584504" cy="3068256"/>
        </p:xfrm>
        <a:graphic>
          <a:graphicData uri="http://schemas.openxmlformats.org/drawingml/2006/table">
            <a:tbl>
              <a:tblPr firstRow="1" bandRow="1">
                <a:tableStyleId>{5940675A-B579-460E-94D1-54222C63F5DA}</a:tableStyleId>
              </a:tblPr>
              <a:tblGrid>
                <a:gridCol w="2183904"/>
                <a:gridCol w="1080120"/>
                <a:gridCol w="4320480"/>
              </a:tblGrid>
              <a:tr h="133975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中小企業の健全な事業の振興及び発展を図るため、府が中小企業への貸付原資の一部を無利子で金融機関に預託し、金融機関が運用することで低利の融資を実施する。</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また、返済不能により生じた損失について、大阪信用保証協会との間で締結した損失補償契約に基づき、同協会が受けた損失の一定割合を府が補償する。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預託</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4,329.5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億円、損失補償</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9772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39185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金融機関との連携について、一層の強化を図るとともに、大阪信用保証協会（平成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 府市信用保証協会合併により誕生）との適切な役割分担を進め、頑張る企業を応援する融資制度の持続性を維持し、高めていくことが必要。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責任共有制度により実施している成長支援型の融資メニューについては、大阪信用保証協会合併後の状況等を踏まえつつ、同協会に対する損失補償割合の見直しに向けた検討を行う。</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制度の効果や手法の妥当性、効率性についての検証の手法について検討を進める。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1715"/>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２．中小企業向け制度融資</a:t>
            </a:r>
          </a:p>
        </p:txBody>
      </p:sp>
      <p:sp>
        <p:nvSpPr>
          <p:cNvPr id="7" name="正方形/長方形 6"/>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174"/>
          <p:cNvSpPr>
            <a:spLocks noChangeArrowheads="1"/>
          </p:cNvSpPr>
          <p:nvPr/>
        </p:nvSpPr>
        <p:spPr bwMode="auto">
          <a:xfrm>
            <a:off x="623119" y="4284058"/>
            <a:ext cx="3233257"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fontAlgn="ctr">
              <a:spcBef>
                <a:spcPct val="0"/>
              </a:spcBef>
            </a:pP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年度制度融資メニューと融資枠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4537670"/>
            <a:ext cx="4356279" cy="226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94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95</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246644759"/>
              </p:ext>
            </p:extLst>
          </p:nvPr>
        </p:nvGraphicFramePr>
        <p:xfrm>
          <a:off x="875928" y="971690"/>
          <a:ext cx="7584504" cy="276606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市町村が行う医療費の一部自己負担助成に対し、助成額の</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を補助する。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【210.1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府が実施すべき医療費助成制度の「守備範囲」を明確化した上で、持続可能な制度となるよう、見直しが必要。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福祉医療費助成制度全体の抜本的な見直しについては、国における医療保険制度等を見極めつつ、市町村との研究会での検討を踏まえ、持続可能な制度を構築していく。</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このうち、乳幼児医療費助成制度については、先行して、医療のセーフティネットの範囲や子育て支援施策の充実を検討の上、平成</a:t>
                      </a:r>
                      <a:r>
                        <a:rPr kumimoji="1" lang="en-US" altLang="ja-JP"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年度から、市町村支援を拡充。</a:t>
                      </a:r>
                      <a:endParaRPr kumimoji="1" lang="en-US" altLang="ja-JP"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また、福祉医療費助成制度はすべての都道府県で実施されており、事実上ナショナル・ミニマムとなっていることから、国において制度化されるよう、引き続き強く要請。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633136"/>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３．福祉医療費助成制度</a:t>
            </a:r>
          </a:p>
        </p:txBody>
      </p:sp>
      <p:graphicFrame>
        <p:nvGraphicFramePr>
          <p:cNvPr id="11" name="Group 40"/>
          <p:cNvGraphicFramePr>
            <a:graphicFrameLocks noGrp="1"/>
          </p:cNvGraphicFramePr>
          <p:nvPr>
            <p:extLst>
              <p:ext uri="{D42A27DB-BD31-4B8C-83A1-F6EECF244321}">
                <p14:modId xmlns:p14="http://schemas.microsoft.com/office/powerpoint/2010/main" val="3882224027"/>
              </p:ext>
            </p:extLst>
          </p:nvPr>
        </p:nvGraphicFramePr>
        <p:xfrm>
          <a:off x="899592" y="4014102"/>
          <a:ext cx="7560841" cy="2705863"/>
        </p:xfrm>
        <a:graphic>
          <a:graphicData uri="http://schemas.openxmlformats.org/drawingml/2006/table">
            <a:tbl>
              <a:tblPr/>
              <a:tblGrid>
                <a:gridCol w="1326619"/>
                <a:gridCol w="2777837"/>
                <a:gridCol w="2376264"/>
                <a:gridCol w="1080121"/>
              </a:tblGrid>
              <a:tr h="185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区分</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対象者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所得制限</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自己負担額</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8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（１）老人医療</a:t>
                      </a: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（高齢障がい者等）</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歳以上で</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者及び知的障がい者医療費助成の対象の方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ひとり親家庭医療費助成の対象の方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特定疾患治療研究事業実施要綱に規定する疾患を有する方</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④ 「感染症の予防及び感染症の患者に対する医療に関する</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法律」に基づく結核にかかる医療を受けている方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⑤ 障害者総合支援法に基づく精神通院医療を受けている方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の方　（２）に同じ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②の方　（３）に同じ</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③④⑤の方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2,590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医療機関あたり</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入通院</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日につき</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日限度）</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ヶ月あたり</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を超える額を償還</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04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（２）身体障がい者及び知的障がい者医療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１～２級の</a:t>
                      </a: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身体障がい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者手帳をお持ちの方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重度の知的障がいの方</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中度の知的障がいで身体障がい者手帳をお持ちの方</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基礎年金の全部支給停止の所得制限を準用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単身の場合：本人所得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4,621</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千円以下</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511367">
                <a:tc>
                  <a:txBody>
                    <a:bodyPr/>
                    <a:lstStyle/>
                    <a:p>
                      <a:pPr marL="88900" marR="0" lvl="0" indent="-8890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（３）ひとり親家庭医療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18</a:t>
                      </a: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歳に到達した年度末日までの子</a:t>
                      </a:r>
                      <a:b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上記の子を監護する父又は母</a:t>
                      </a:r>
                      <a:b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③ 上記の子を養育する養育者</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児童扶養手当の一部支給の所得制限を準用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二人世帯の場合：所得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r h="19124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（４）乳幼児医療</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 </a:t>
                      </a: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就学前児童の入院</a:t>
                      </a:r>
                      <a:b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 ３歳未満児の通院</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児童手当の特例給付（平成</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月改正前）の</a:t>
                      </a:r>
                      <a:endPar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所得制限を準用</a:t>
                      </a:r>
                      <a:b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四人世帯の場合：所得</a:t>
                      </a:r>
                      <a:r>
                        <a:rPr kumimoji="0"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6,460</a:t>
                      </a: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千円未満</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r>
            </a:tbl>
          </a:graphicData>
        </a:graphic>
      </p:graphicFrame>
      <p:sp>
        <p:nvSpPr>
          <p:cNvPr id="13" name="Rectangle 174"/>
          <p:cNvSpPr>
            <a:spLocks noChangeArrowheads="1"/>
          </p:cNvSpPr>
          <p:nvPr/>
        </p:nvSpPr>
        <p:spPr bwMode="auto">
          <a:xfrm>
            <a:off x="623119" y="3789040"/>
            <a:ext cx="1559722"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fontAlgn="ctr">
              <a:spcBef>
                <a:spcPct val="0"/>
              </a:spcBef>
            </a:pP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現行</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制度の概要 </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p:cNvSpPr/>
          <p:nvPr/>
        </p:nvSpPr>
        <p:spPr>
          <a:xfrm>
            <a:off x="295624" y="-2738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629400"/>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766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96</a:t>
            </a:fld>
            <a:endParaRPr lang="ja-JP" altLang="en-US" dirty="0">
              <a:solidFill>
                <a:prstClr val="black"/>
              </a:solidFill>
            </a:endParaRPr>
          </a:p>
        </p:txBody>
      </p:sp>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４．私学関係（育英会含む）</a:t>
            </a:r>
          </a:p>
        </p:txBody>
      </p:sp>
      <p:graphicFrame>
        <p:nvGraphicFramePr>
          <p:cNvPr id="10" name="表 9"/>
          <p:cNvGraphicFramePr>
            <a:graphicFrameLocks noGrp="1"/>
          </p:cNvGraphicFramePr>
          <p:nvPr>
            <p:extLst>
              <p:ext uri="{D42A27DB-BD31-4B8C-83A1-F6EECF244321}">
                <p14:modId xmlns:p14="http://schemas.microsoft.com/office/powerpoint/2010/main" val="2649646674"/>
              </p:ext>
            </p:extLst>
          </p:nvPr>
        </p:nvGraphicFramePr>
        <p:xfrm>
          <a:off x="875928" y="1465289"/>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教育条件の維持向上、保護者負担の軽減及び経営の健全化を図るため、私立幼稚園を運営する学校法人等に対して補助する。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【185.2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子ども・子育て支援新制度の実施（平成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年度本格実施予定）に伴い、私立幼稚園に対する助成制度のあり方を検討する必要。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子ども・子育て支援新制度の導入に伴い、本府のあるべき基本方針・方向性を確立するとともに、私立幼稚園の施設型給付への移行状況を見極めながら、預かり保育延長促進事業助成等を含め、現行の助成制度の必要な見直しを図る。</a:t>
                      </a:r>
                    </a:p>
                  </a:txBody>
                  <a:tcPr>
                    <a:lnL w="12700" cap="flat" cmpd="sng" algn="ctr">
                      <a:solidFill>
                        <a:schemeClr val="tx1"/>
                      </a:solidFill>
                      <a:prstDash val="solid"/>
                      <a:round/>
                      <a:headEnd type="none" w="med" len="med"/>
                      <a:tailEnd type="none" w="med" len="med"/>
                    </a:lnL>
                  </a:tcPr>
                </a:tc>
              </a:tr>
            </a:tbl>
          </a:graphicData>
        </a:graphic>
      </p:graphicFrame>
      <p:sp>
        <p:nvSpPr>
          <p:cNvPr id="15" name="テキスト ボックス 14"/>
          <p:cNvSpPr txBox="1"/>
          <p:nvPr/>
        </p:nvSpPr>
        <p:spPr>
          <a:xfrm>
            <a:off x="755576" y="1126735"/>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私立幼稚園振興助成費</a:t>
            </a:r>
          </a:p>
        </p:txBody>
      </p:sp>
      <p:sp>
        <p:nvSpPr>
          <p:cNvPr id="16" name="正方形/長方形 15"/>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4172223253"/>
              </p:ext>
            </p:extLst>
          </p:nvPr>
        </p:nvGraphicFramePr>
        <p:xfrm>
          <a:off x="875928" y="3985569"/>
          <a:ext cx="7584504" cy="268379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子どもたちが、中学校卒業時の進路選択段階で、国公立高校と同様に、私立高校等についても、自らの希望や能力に応じて自由に学校選択ができる機会を提供するため、私立高等学校等の授業料の保護者負担を実質無償化、もしくは保護者負担が</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万円で収まるように支援する。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【230.1</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授業料支援補助金制度が平成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年間とされていることを踏まえ、今後の制度のあり方を検討する必要。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これまでの授業料支援補助金制度の効果検証を行うとともに、今後の制度のあり方について検討を行う。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2" name="テキスト ボックス 11"/>
          <p:cNvSpPr txBox="1"/>
          <p:nvPr/>
        </p:nvSpPr>
        <p:spPr>
          <a:xfrm>
            <a:off x="755576" y="3647015"/>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私立高等学校等生徒授業料支援補助金</a:t>
            </a:r>
          </a:p>
        </p:txBody>
      </p:sp>
    </p:spTree>
    <p:extLst>
      <p:ext uri="{BB962C8B-B14F-4D97-AF65-F5344CB8AC3E}">
        <p14:creationId xmlns:p14="http://schemas.microsoft.com/office/powerpoint/2010/main" val="47190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97</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93648061"/>
              </p:ext>
            </p:extLst>
          </p:nvPr>
        </p:nvGraphicFramePr>
        <p:xfrm>
          <a:off x="875928" y="1241273"/>
          <a:ext cx="7584504" cy="2043711"/>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教育の機会均等を図るため、（公財）大阪府育英会が行う修学資金貸与事業等に対し、助成する。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授業料支援補助金制度の検討に合わせ、より効果的な制度となるよう、検討が必要。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育英会奨学資金貸付は、国の就学支援金や、府の授業料支援補助金と一体的に運営していることから、授業料支援補助金制度の検討を踏まえ、より効果的な制度となるよう、検討する。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902719"/>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大阪府育英会助成費</a:t>
            </a: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7123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98</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011826407"/>
              </p:ext>
            </p:extLst>
          </p:nvPr>
        </p:nvGraphicFramePr>
        <p:xfrm>
          <a:off x="875928" y="1484784"/>
          <a:ext cx="7584504" cy="2952328"/>
        </p:xfrm>
        <a:graphic>
          <a:graphicData uri="http://schemas.openxmlformats.org/drawingml/2006/table">
            <a:tbl>
              <a:tblPr firstRow="1" bandRow="1">
                <a:tableStyleId>{5940675A-B579-460E-94D1-54222C63F5DA}</a:tableStyleId>
              </a:tblPr>
              <a:tblGrid>
                <a:gridCol w="2183904"/>
                <a:gridCol w="1080120"/>
                <a:gridCol w="4320480"/>
              </a:tblGrid>
              <a:tr h="104656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市町村の自律化に向けた体制整備や行財政基盤の強化への取組みを支援するために、府内の各市町村の取組みへのインセンティブとして補助金を交付。</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具体的には、広域連携、権限移譲といった分権改革の推進や行財政基盤の強化に資する取組みに対し、毎年度、その成果に基づいて各市町村への補助金の上限額を算出。</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7592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市町村の分権改革の取組みに対する府のサポートに加え、平成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年度に当該取組みを後押しする制度に改正したところ。</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今後、改正後の制度に係る効果検証が必要。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本補助金が、市町村における広域連携体制の整備、行財政基盤の強化等の取組みを後押しする制度として十分にその</a:t>
                      </a:r>
                      <a:r>
                        <a:rPr kumimoji="1" lang="ja-JP" altLang="en-US" sz="140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役割を果たしているか、</a:t>
                      </a:r>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効果を検証していく。</a:t>
                      </a:r>
                      <a:endParaRPr kumimoji="1" lang="ja-JP" altLang="en-US" sz="1400" b="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908720"/>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５．市町村交付金等</a:t>
            </a:r>
          </a:p>
        </p:txBody>
      </p:sp>
      <p:sp>
        <p:nvSpPr>
          <p:cNvPr id="11" name="テキスト ボックス 10"/>
          <p:cNvSpPr txBox="1"/>
          <p:nvPr/>
        </p:nvSpPr>
        <p:spPr>
          <a:xfrm>
            <a:off x="755576" y="1146230"/>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市町村振興補助金</a:t>
            </a: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4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108247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81</a:t>
            </a:fld>
            <a:endParaRPr lang="ja-JP" altLang="en-US" dirty="0">
              <a:solidFill>
                <a:prstClr val="black"/>
              </a:solidFill>
            </a:endParaRPr>
          </a:p>
        </p:txBody>
      </p:sp>
      <p:sp>
        <p:nvSpPr>
          <p:cNvPr id="2" name="テキスト ボックス 1"/>
          <p:cNvSpPr txBox="1"/>
          <p:nvPr/>
        </p:nvSpPr>
        <p:spPr>
          <a:xfrm>
            <a:off x="179512" y="1214122"/>
            <a:ext cx="7344816"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財政構造改革プラン（案）の取組みを継続するもの</a:t>
            </a:r>
          </a:p>
        </p:txBody>
      </p:sp>
      <p:graphicFrame>
        <p:nvGraphicFramePr>
          <p:cNvPr id="6" name="表 5"/>
          <p:cNvGraphicFramePr>
            <a:graphicFrameLocks noGrp="1"/>
          </p:cNvGraphicFramePr>
          <p:nvPr>
            <p:extLst>
              <p:ext uri="{D42A27DB-BD31-4B8C-83A1-F6EECF244321}">
                <p14:modId xmlns:p14="http://schemas.microsoft.com/office/powerpoint/2010/main" val="4014153471"/>
              </p:ext>
            </p:extLst>
          </p:nvPr>
        </p:nvGraphicFramePr>
        <p:xfrm>
          <a:off x="287685" y="1646170"/>
          <a:ext cx="8676804" cy="4879174"/>
        </p:xfrm>
        <a:graphic>
          <a:graphicData uri="http://schemas.openxmlformats.org/drawingml/2006/table">
            <a:tbl>
              <a:tblPr>
                <a:tableStyleId>{5940675A-B579-460E-94D1-54222C63F5DA}</a:tableStyleId>
              </a:tblPr>
              <a:tblGrid>
                <a:gridCol w="1187971"/>
                <a:gridCol w="1728192"/>
                <a:gridCol w="2952328"/>
                <a:gridCol w="2808313"/>
              </a:tblGrid>
              <a:tr h="251934">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530023">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立大学運営費交付金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年度交付金額を年</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％とする。（中期目標期間平成</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年度で</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順次実施</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第２期中期計画に基づき、平成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年度までに交付金額年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億円を基本に運営費に占める割合を</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することを目指し、交付金額の削減を実施するとともに、公立大学法人大阪府立大学に対して人件費や光熱水費等の削減による経常経費の抑制、外部資金確保による自主財源の捻出、選択と集中による運営費交付金の効率的な執行を促す。（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月から、府職員の給与の減額率が緩和されたことにより、中期計画上の人件費に当該緩和による影響分を加算）</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60040">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公的病院運営緊急対策資金貸付金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単年度貸付金の解消に向けた協議を行う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単年度貸付金の解消に向けた調整を継続中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年度末までに単年度貸付の解消を図る。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59907">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国民健康保険事業費補助金</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国の医療保険制度等の見極めができた段階で、福祉医療費助成制度と併せて、見直しを検討する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福祉医療費助成制度については、同制度に関する研究会での検討結果等を踏まえ、持続可能な制度の構築に向け検討している。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そのうえで、国民健康保険事業費補助金についても、その検討結果を踏まえて検討していく。</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引き続き、福祉医療費助成制度と併せて、見直しを検討する。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24263">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在宅</a:t>
                      </a: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重度障がい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児（者）介護手当</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介護手当の見直し（再構築）について、引き続き検討を進める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年度は、手当受給者のニーズが高い短期入所事業所の整備促進を緊急的に実施するとともに、重症心身障が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児者の地域生活を支える地域ケアシステムの実践を行うことを目的として、下記の事業を実施している。</a:t>
                      </a:r>
                    </a:p>
                    <a:p>
                      <a:pPr algn="l" fontAlgn="ctr"/>
                      <a:endPar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＜医療型短期入所整備促進事業＞</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地域で生活する医療的ケアが必要な重症心身障が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児者の受入れが可能となるよう、医療機関での短期入所の整備を促進（三島圏域１病院、南河内圏域２病院を短期入所事業所として指定）</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＜ケアコーディネート事業＞</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南河内圏域における重症心身障が</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児者及びその介護者の実態やサービスのニーズ等について、アンケート調査を実施中。今後、福祉サービスの体験会等を実施予定。</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左記事業については、平成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年度の２ケ年において、府内</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政令市を除く全域</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で実施予定。</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この</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事業の実施結果を検討・分析し、府内</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政令市を除く</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において、短期入所をはじめとする必要なサービス基盤の整備・充実が実現された後、介護手当見直しを検討する。</a:t>
                      </a: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Tree>
    <p:extLst>
      <p:ext uri="{BB962C8B-B14F-4D97-AF65-F5344CB8AC3E}">
        <p14:creationId xmlns:p14="http://schemas.microsoft.com/office/powerpoint/2010/main" val="1223687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99</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392047455"/>
              </p:ext>
            </p:extLst>
          </p:nvPr>
        </p:nvGraphicFramePr>
        <p:xfrm>
          <a:off x="875928" y="1175266"/>
          <a:ext cx="7584504" cy="2181726"/>
        </p:xfrm>
        <a:graphic>
          <a:graphicData uri="http://schemas.openxmlformats.org/drawingml/2006/table">
            <a:tbl>
              <a:tblPr firstRow="1" bandRow="1">
                <a:tableStyleId>{5940675A-B579-460E-94D1-54222C63F5DA}</a:tableStyleId>
              </a:tblPr>
              <a:tblGrid>
                <a:gridCol w="2183904"/>
                <a:gridCol w="1080120"/>
                <a:gridCol w="4320480"/>
              </a:tblGrid>
              <a:tr h="7415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市町村が相談事業を柔軟かつ効果的に実施できるよう支援するため、人権相談、就労相談、進路相談、生活相談などを実施する市町村に対し、交付金を交付。</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754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35360">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年度から、市町村への配分基準を抜本的に見直したところ。今後、制度変更に係る効果検証が必要。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各市町村の実情や自主性を尊重しつつ、平成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年度以降の配分基準見直しを含めた交付金化後の市町村での取組実績による効果検証を行い、より効果的に事業目的の実現に寄与する制度をめざす。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36712"/>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総合相談事業交付金</a:t>
            </a:r>
          </a:p>
        </p:txBody>
      </p:sp>
      <p:graphicFrame>
        <p:nvGraphicFramePr>
          <p:cNvPr id="20" name="表 19"/>
          <p:cNvGraphicFramePr>
            <a:graphicFrameLocks noGrp="1"/>
          </p:cNvGraphicFramePr>
          <p:nvPr>
            <p:extLst>
              <p:ext uri="{D42A27DB-BD31-4B8C-83A1-F6EECF244321}">
                <p14:modId xmlns:p14="http://schemas.microsoft.com/office/powerpoint/2010/main" val="1021174680"/>
              </p:ext>
            </p:extLst>
          </p:nvPr>
        </p:nvGraphicFramePr>
        <p:xfrm>
          <a:off x="875928" y="3911570"/>
          <a:ext cx="7584504" cy="2397676"/>
        </p:xfrm>
        <a:graphic>
          <a:graphicData uri="http://schemas.openxmlformats.org/drawingml/2006/table">
            <a:tbl>
              <a:tblPr firstRow="1" bandRow="1">
                <a:tableStyleId>{5940675A-B579-460E-94D1-54222C63F5DA}</a:tableStyleId>
              </a:tblPr>
              <a:tblGrid>
                <a:gridCol w="2183904"/>
                <a:gridCol w="1080120"/>
                <a:gridCol w="4320480"/>
              </a:tblGrid>
              <a:tr h="6879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「市町村地域福祉計画」や「市町村次世代育成支援行動計画（後期計画）」などの目標達成に向け、市町村の事業展開を支援することで、　地域福祉・子育て支援施策の充実を図るため、市町村に交付金を交付。</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663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14799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市町村の計画達成に対する効果検証が必要。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市町村が地域の実情に応じて事業を選択し実施できる交付金の趣旨を活かしつつ、交付対象の見直しなど、より効果的に事業目的の実現に寄与する制度をめざす。</a:t>
                      </a:r>
                    </a:p>
                  </a:txBody>
                  <a:tcPr>
                    <a:lnL w="12700" cap="flat" cmpd="sng" algn="ctr">
                      <a:solidFill>
                        <a:schemeClr val="tx1"/>
                      </a:solidFill>
                      <a:prstDash val="solid"/>
                      <a:round/>
                      <a:headEnd type="none" w="med" len="med"/>
                      <a:tailEnd type="none" w="med" len="med"/>
                    </a:lnL>
                  </a:tcPr>
                </a:tc>
              </a:tr>
            </a:tbl>
          </a:graphicData>
        </a:graphic>
      </p:graphicFrame>
      <p:sp>
        <p:nvSpPr>
          <p:cNvPr id="22" name="テキスト ボックス 21"/>
          <p:cNvSpPr txBox="1"/>
          <p:nvPr/>
        </p:nvSpPr>
        <p:spPr>
          <a:xfrm>
            <a:off x="755576" y="3573016"/>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地域福祉・子育て支援交付金</a:t>
            </a:r>
          </a:p>
        </p:txBody>
      </p:sp>
      <p:sp>
        <p:nvSpPr>
          <p:cNvPr id="9" name="正方形/長方形 8"/>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408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100</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2152744430"/>
              </p:ext>
            </p:extLst>
          </p:nvPr>
        </p:nvGraphicFramePr>
        <p:xfrm>
          <a:off x="875928" y="1412777"/>
          <a:ext cx="7584504" cy="1800199"/>
        </p:xfrm>
        <a:graphic>
          <a:graphicData uri="http://schemas.openxmlformats.org/drawingml/2006/table">
            <a:tbl>
              <a:tblPr firstRow="1" bandRow="1">
                <a:tableStyleId>{5940675A-B579-460E-94D1-54222C63F5DA}</a:tableStyleId>
              </a:tblPr>
              <a:tblGrid>
                <a:gridCol w="2183904"/>
                <a:gridCol w="1080120"/>
                <a:gridCol w="4320480"/>
              </a:tblGrid>
              <a:tr h="49293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大阪モノレール延伸（門真市～東大阪市）の事業化の可否を判断する。</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は調査費のみ</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0.2</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899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7723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大阪モノレールの延伸にあたっては、十分な採算性の検証が必要。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大阪モノレールの延伸の採算性については、大阪高速鉄道㈱における資金調達の方法などを踏まえて、検証していく。</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また、事業の採算性に影響のある近鉄新駅や乗継施設等の整備については、沿線市に応分の負担を求める。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６．インフラ整備</a:t>
            </a: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モノレールの延伸</a:t>
            </a: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828451339"/>
              </p:ext>
            </p:extLst>
          </p:nvPr>
        </p:nvGraphicFramePr>
        <p:xfrm>
          <a:off x="875928" y="3824064"/>
          <a:ext cx="7584504" cy="1981200"/>
        </p:xfrm>
        <a:graphic>
          <a:graphicData uri="http://schemas.openxmlformats.org/drawingml/2006/table">
            <a:tbl>
              <a:tblPr firstRow="1" bandRow="1">
                <a:tableStyleId>{5940675A-B579-460E-94D1-54222C63F5DA}</a:tableStyleId>
              </a:tblPr>
              <a:tblGrid>
                <a:gridCol w="2183904"/>
                <a:gridCol w="1080120"/>
                <a:gridCol w="4320480"/>
              </a:tblGrid>
              <a:tr h="38884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大阪府立高等学校・大阪市立高等学校再編整備計画（平成</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月）に基づき、府立高等学校の再編整備を行う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2873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916083">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再編整備計画全体の収支フレームを踏まえた事業の具体化が必要。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閉校により生じる財源の範囲内で再編整備（学科の見直し等）に必要不可欠な事業のみを実施する。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なお、閉校により生じる財源は将来的なものであり、不確実性が存在することから、事業の実施にあたっては、一定の見込みを精査したうえで、判断を行う。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0" name="テキスト ボックス 9"/>
          <p:cNvSpPr txBox="1"/>
          <p:nvPr/>
        </p:nvSpPr>
        <p:spPr>
          <a:xfrm>
            <a:off x="755576" y="3522494"/>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府立高等学校再編整備事業費</a:t>
            </a:r>
          </a:p>
        </p:txBody>
      </p:sp>
    </p:spTree>
    <p:extLst>
      <p:ext uri="{BB962C8B-B14F-4D97-AF65-F5344CB8AC3E}">
        <p14:creationId xmlns:p14="http://schemas.microsoft.com/office/powerpoint/2010/main" val="1843778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101</a:t>
            </a:fld>
            <a:endParaRPr lang="ja-JP" altLang="en-US" dirty="0">
              <a:solidFill>
                <a:prstClr val="black"/>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3927252138"/>
              </p:ext>
            </p:extLst>
          </p:nvPr>
        </p:nvGraphicFramePr>
        <p:xfrm>
          <a:off x="875928" y="1103258"/>
          <a:ext cx="7584504" cy="3474720"/>
        </p:xfrm>
        <a:graphic>
          <a:graphicData uri="http://schemas.openxmlformats.org/drawingml/2006/table">
            <a:tbl>
              <a:tblPr firstRow="1" bandRow="1">
                <a:tableStyleId>{5940675A-B579-460E-94D1-54222C63F5DA}</a:tableStyleId>
              </a:tblPr>
              <a:tblGrid>
                <a:gridCol w="2183904"/>
                <a:gridCol w="1080120"/>
                <a:gridCol w="4320480"/>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生徒急増期（昭和</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年代）に建設した府立学校が一斉に老朽化、建替え時期を迎えることから、計画的な保全、修繕、建替えを実施する。</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【23.9</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1461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1220751">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年代以前に建設し、築</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年以上を経過した学校（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年代から昭和</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年代の生徒急増期に建設した学校（</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112</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校）が一斉に建替え時期を迎えることから、将来的な生徒数の見込み等を踏まえ、老朽化対策等について計画的な取組みが必要。</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年比</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歳人口</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:80.8</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:62.7</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（国立社会保障・人口問題研究所）</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な府立学校施設整備計画の策定にあたっては、今後の生徒数減少予測への対応を十分に考慮し、必要な規模・内容を精査する。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また、公共施設等総合管理計画（平成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年度取りまとめ予定）等との整合性を図りつつ、各年度の対応量の平準化、トータルコストの縮減を進める。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4" name="テキスト ボックス 13"/>
          <p:cNvSpPr txBox="1"/>
          <p:nvPr/>
        </p:nvSpPr>
        <p:spPr>
          <a:xfrm>
            <a:off x="755576" y="764704"/>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府立学校建設事業費（耐震工事を除く）</a:t>
            </a: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971600" y="4922004"/>
            <a:ext cx="7200800" cy="307777"/>
          </a:xfrm>
          <a:prstGeom prst="rect">
            <a:avLst/>
          </a:prstGeom>
          <a:noFill/>
        </p:spPr>
        <p:txBody>
          <a:bodyPr wrap="square" rtlCol="0">
            <a:spAutoFit/>
          </a:bodyPr>
          <a:lstStyle/>
          <a:p>
            <a:pPr marL="252000" indent="-457200"/>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公営住宅への行政投資のあり方については、プラン（案）の段階で記載します。</a:t>
            </a:r>
          </a:p>
        </p:txBody>
      </p:sp>
    </p:spTree>
    <p:extLst>
      <p:ext uri="{BB962C8B-B14F-4D97-AF65-F5344CB8AC3E}">
        <p14:creationId xmlns:p14="http://schemas.microsoft.com/office/powerpoint/2010/main" val="29235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102</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14789812"/>
              </p:ext>
            </p:extLst>
          </p:nvPr>
        </p:nvGraphicFramePr>
        <p:xfrm>
          <a:off x="875928" y="1412776"/>
          <a:ext cx="7584504" cy="4104456"/>
        </p:xfrm>
        <a:graphic>
          <a:graphicData uri="http://schemas.openxmlformats.org/drawingml/2006/table">
            <a:tbl>
              <a:tblPr firstRow="1" bandRow="1">
                <a:tableStyleId>{5940675A-B579-460E-94D1-54222C63F5DA}</a:tableStyleId>
              </a:tblPr>
              <a:tblGrid>
                <a:gridCol w="2183904"/>
                <a:gridCol w="1080120"/>
                <a:gridCol w="4320480"/>
              </a:tblGrid>
              <a:tr h="5451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流域下水道施設の維持管理等に関する特別会計への府の一般会計からの繰出金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【175.7</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32066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3238672">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府内の下水道普及率は</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％に達しており、これらの膨大なストック（資産）を適切に管理しながら防災・減災対策、環境対策といった下水道サービスを安定的に提供していく必要がある。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流域下水道事業は市町村が行う公共下水道事業と一体で府民へ下水道サービスの提供を行っているものであり、運営費には市町村を通じ府民（受益者）の下水道使用料が財源の一部となっている。</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今後は、より事業の内容や事業費の見通しを明確にしていき、関係市町村（府民）にも分かりやすい事業運営を行いながら、効率的・持続的な運営を図っていく必要がある。</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トック（資産）情報や減価償却費など下水道の経営情報を的確に把握し、インフラマネジメントの推進や経営の透明性向上を図るため、地方公営企業法の適用に向けた取組みを行うとともに、事業をより効率的・持続的に行うための運営のあり方等について、外部有識者等の意見を聞きながら検討を行う。</a:t>
                      </a:r>
                      <a:endParaRPr kumimoji="1" lang="ja-JP" altLang="en-US" sz="1400" strike="sng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9" name="テキスト ボックス 8"/>
          <p:cNvSpPr txBox="1"/>
          <p:nvPr/>
        </p:nvSpPr>
        <p:spPr>
          <a:xfrm>
            <a:off x="539552" y="836712"/>
            <a:ext cx="4752528"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７．特別会計（繰出金）</a:t>
            </a:r>
          </a:p>
        </p:txBody>
      </p:sp>
      <p:sp>
        <p:nvSpPr>
          <p:cNvPr id="11" name="テキスト ボックス 10"/>
          <p:cNvSpPr txBox="1"/>
          <p:nvPr/>
        </p:nvSpPr>
        <p:spPr>
          <a:xfrm>
            <a:off x="755576" y="1074222"/>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流域下水道事業特別会計</a:t>
            </a:r>
          </a:p>
        </p:txBody>
      </p:sp>
      <p:sp>
        <p:nvSpPr>
          <p:cNvPr id="13" name="正方形/長方形 12"/>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996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103</a:t>
            </a:fld>
            <a:endParaRPr lang="ja-JP" altLang="en-US"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752274648"/>
              </p:ext>
            </p:extLst>
          </p:nvPr>
        </p:nvGraphicFramePr>
        <p:xfrm>
          <a:off x="875928" y="1145419"/>
          <a:ext cx="7584504" cy="1635509"/>
        </p:xfrm>
        <a:graphic>
          <a:graphicData uri="http://schemas.openxmlformats.org/drawingml/2006/table">
            <a:tbl>
              <a:tblPr firstRow="1" bandRow="1">
                <a:tableStyleId>{5940675A-B579-460E-94D1-54222C63F5DA}</a:tableStyleId>
              </a:tblPr>
              <a:tblGrid>
                <a:gridCol w="2183904"/>
                <a:gridCol w="1080120"/>
                <a:gridCol w="4320480"/>
              </a:tblGrid>
              <a:tr h="4578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事業の主な内容</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内は</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当初予算額）</a:t>
                      </a:r>
                    </a:p>
                  </a:txBody>
                  <a:tcPr anchor="ctr">
                    <a:solidFill>
                      <a:schemeClr val="bg1">
                        <a:lumMod val="75000"/>
                      </a:schemeClr>
                    </a:solidFill>
                  </a:tcPr>
                </a:tc>
                <a:tc gridSpan="2">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箕面森町地区の土地区画整理事業等に係る特別会計への府の一般会計からの繰出金</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【65.3</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a:p>
                  </a:txBody>
                  <a:tcPr/>
                </a:tc>
              </a:tr>
              <a:tr h="26929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課題等</a:t>
                      </a:r>
                    </a:p>
                  </a:txBody>
                  <a:tcPr>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見直しの方向性</a:t>
                      </a:r>
                    </a:p>
                  </a:txBody>
                  <a:tcPr>
                    <a:lnL w="12700" cap="flat" cmpd="sng" algn="ctr">
                      <a:solidFill>
                        <a:schemeClr val="tx1"/>
                      </a:solidFill>
                      <a:prstDash val="solid"/>
                      <a:round/>
                      <a:headEnd type="none" w="med" len="med"/>
                      <a:tailEnd type="none" w="med" len="med"/>
                    </a:lnL>
                    <a:solidFill>
                      <a:schemeClr val="bg1">
                        <a:lumMod val="75000"/>
                      </a:schemeClr>
                    </a:solidFill>
                  </a:tcPr>
                </a:tc>
              </a:tr>
              <a:tr h="81254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箕面森町の開発に伴う、府費の負担</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億円のさらなる縮減に取り組む必要。</a:t>
                      </a: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本事業を取り巻く状況変化に常に留意しつつ、事業費のコストカットや保留地処分金の収入確保などの取組みを進めていくことで、府費負担のさらなる縮減に努める。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r>
            </a:tbl>
          </a:graphicData>
        </a:graphic>
      </p:graphicFrame>
      <p:sp>
        <p:nvSpPr>
          <p:cNvPr id="11" name="テキスト ボックス 10"/>
          <p:cNvSpPr txBox="1"/>
          <p:nvPr/>
        </p:nvSpPr>
        <p:spPr>
          <a:xfrm>
            <a:off x="755576" y="806865"/>
            <a:ext cx="5472608"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箕面北部丘陵整備事業特別会計</a:t>
            </a:r>
          </a:p>
        </p:txBody>
      </p:sp>
      <p:sp>
        <p:nvSpPr>
          <p:cNvPr id="8" name="正方形/長方形 7"/>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979088520"/>
              </p:ext>
            </p:extLst>
          </p:nvPr>
        </p:nvGraphicFramePr>
        <p:xfrm>
          <a:off x="2413000" y="3140968"/>
          <a:ext cx="4318000" cy="3808217"/>
        </p:xfrm>
        <a:graphic>
          <a:graphicData uri="http://schemas.openxmlformats.org/drawingml/2006/table">
            <a:tbl>
              <a:tblPr/>
              <a:tblGrid>
                <a:gridCol w="228600"/>
                <a:gridCol w="685800"/>
                <a:gridCol w="228600"/>
                <a:gridCol w="1346200"/>
                <a:gridCol w="228600"/>
                <a:gridCol w="685800"/>
                <a:gridCol w="228600"/>
                <a:gridCol w="685800"/>
              </a:tblGrid>
              <a:tr h="154872">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単位：億円</a:t>
                      </a: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ctr" fontAlgn="ctr"/>
                      <a:endParaRPr lang="ja-JP" altLang="en-US" sz="10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財源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252241">
                <a:tc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区域残工事　</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gridSpan="3">
                  <a:txBody>
                    <a:bodyPr/>
                    <a:lstStyle/>
                    <a:p>
                      <a:pPr algn="ctr" fontAlgn="ct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保留地処分金</a:t>
                      </a:r>
                      <a:b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198</a:t>
                      </a:r>
                    </a:p>
                    <a:p>
                      <a:pPr algn="ctr" fontAlgn="ct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a:t>
                      </a:r>
                      <a:b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zh-CN" altLang="en-US"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zh-CN" sz="8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a:t>
                      </a:r>
                      <a:r>
                        <a:rPr lang="en-US" altLang="zh-CN"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90</a:t>
                      </a:r>
                      <a:r>
                        <a:rPr lang="zh-CN"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30621">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区域工事費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金利事務費等　 </a:t>
                      </a: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gridSpan="3">
                  <a:txBody>
                    <a:bodyPr/>
                    <a:lstStyle/>
                    <a:p>
                      <a:pPr algn="ctr" fontAlgn="ct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PFI</a:t>
                      </a:r>
                      <a:r>
                        <a:rPr lang="zh-TW" altLang="en-US"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事業義務額　</a:t>
                      </a:r>
                      <a:r>
                        <a:rPr lang="en-US" altLang="zh-TW" sz="8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225268">
                <a:tc gridSpan="3">
                  <a:txBody>
                    <a:bodyPr/>
                    <a:lstStyle/>
                    <a:p>
                      <a:pPr algn="ctr" fontAlgn="ctr"/>
                      <a:r>
                        <a:rPr lang="ja-JP"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地区</a:t>
                      </a:r>
                      <a:r>
                        <a:rPr lang="zh-TW" altLang="en-US" sz="8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外止々</a:t>
                      </a:r>
                      <a: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呂美吉川線</a:t>
                      </a:r>
                      <a:br>
                        <a:rPr lang="zh-TW"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国費等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2275">
                <a:tc gridSpan="3">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既執行額</a:t>
                      </a:r>
                      <a:br>
                        <a:rPr lang="ja-JP" altLang="en-US"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ＭＳ Ｐゴシック"/>
                        </a:rPr>
                        <a:t>　</a:t>
                      </a:r>
                      <a:endParaRPr lang="ja-JP" altLang="en-US" sz="1100" b="0" i="0" u="none" strike="noStrike">
                        <a:solidFill>
                          <a:srgbClr val="000000"/>
                        </a:solidFill>
                        <a:effectLst/>
                        <a:latin typeface="ＭＳ Ｐゴシック"/>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Dot"/>
                      <a:round/>
                      <a:headEnd type="none" w="med" len="med"/>
                      <a:tailEnd type="none" w="med" len="med"/>
                    </a:lnB>
                  </a:tcPr>
                </a:tc>
                <a:tc gridSpan="3">
                  <a:txBody>
                    <a:bodyPr/>
                    <a:lstStyle/>
                    <a:p>
                      <a:pPr algn="ctr" fontAlgn="ct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箕面特会府費</a:t>
                      </a:r>
                      <a:b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zh-TW"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603</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Dot"/>
                      <a:round/>
                      <a:headEnd type="none" w="med" len="med"/>
                      <a:tailEnd type="none" w="med" len="med"/>
                    </a:lnT>
                    <a:lnB>
                      <a:noFill/>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r>
              <a:tr h="337902">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R423</a:t>
                      </a: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バイパス</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負担金</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gridSpan="3">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p>
                  </a:txBody>
                  <a:tcPr marL="0" marR="0" marT="0"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w="6350" cap="flat" cmpd="sng" algn="ctr">
                      <a:solidFill>
                        <a:srgbClr val="000000"/>
                      </a:solidFill>
                      <a:prstDash val="dash"/>
                      <a:round/>
                      <a:headEnd type="none" w="med" len="med"/>
                      <a:tailEnd type="none" w="med" len="med"/>
                    </a:lnL>
                    <a:lnR>
                      <a:noFill/>
                    </a:lnR>
                    <a:lnT>
                      <a:noFill/>
                    </a:lnT>
                    <a:lnB>
                      <a:noFill/>
                    </a:lnB>
                  </a:tcPr>
                </a:tc>
              </a:tr>
              <a:tr h="154872">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0" marR="0" marT="0" marB="0" anchor="ctr">
                    <a:lnL>
                      <a:noFill/>
                    </a:lnL>
                    <a:lnR>
                      <a:noFill/>
                    </a:lnR>
                    <a:lnT w="6350" cap="flat" cmpd="sng" algn="ctr">
                      <a:solidFill>
                        <a:srgbClr val="000000"/>
                      </a:solidFill>
                      <a:prstDash val="dash"/>
                      <a:round/>
                      <a:headEnd type="none" w="med" len="med"/>
                      <a:tailEnd type="none" w="med" len="med"/>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0" marR="0" marT="0" marB="0" anchor="ctr">
                    <a:lnL>
                      <a:noFill/>
                    </a:lnL>
                    <a:lnR>
                      <a:noFill/>
                    </a:lnR>
                    <a:lnT>
                      <a:noFill/>
                    </a:lnT>
                    <a:lnB>
                      <a:noFill/>
                    </a:lnB>
                  </a:tcPr>
                </a:tc>
              </a:tr>
            </a:tbl>
          </a:graphicData>
        </a:graphic>
      </p:graphicFrame>
      <p:sp>
        <p:nvSpPr>
          <p:cNvPr id="14" name="上矢印 13"/>
          <p:cNvSpPr/>
          <p:nvPr/>
        </p:nvSpPr>
        <p:spPr>
          <a:xfrm>
            <a:off x="3613150" y="5661248"/>
            <a:ext cx="1257300" cy="581025"/>
          </a:xfrm>
          <a:prstGeom prst="upArrow">
            <a:avLst>
              <a:gd name="adj1" fmla="val 68182"/>
              <a:gd name="adj2" fmla="val 50000"/>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箕面特会負担</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rPr>
              <a:t>868</a:t>
            </a:r>
            <a:endPar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吹き出し 14"/>
          <p:cNvSpPr/>
          <p:nvPr/>
        </p:nvSpPr>
        <p:spPr>
          <a:xfrm>
            <a:off x="3727450" y="6441901"/>
            <a:ext cx="933450" cy="371475"/>
          </a:xfrm>
          <a:prstGeom prst="wedgeRectCallout">
            <a:avLst>
              <a:gd name="adj1" fmla="val -87738"/>
              <a:gd name="adj2" fmla="val 9703"/>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道路事業に</a:t>
            </a:r>
            <a:endParaRPr lang="en-US" altLang="ja-JP" sz="8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おいて処理済み</a:t>
            </a:r>
          </a:p>
        </p:txBody>
      </p:sp>
      <p:sp>
        <p:nvSpPr>
          <p:cNvPr id="16" name="Rectangle 174"/>
          <p:cNvSpPr>
            <a:spLocks noChangeArrowheads="1"/>
          </p:cNvSpPr>
          <p:nvPr/>
        </p:nvSpPr>
        <p:spPr bwMode="auto">
          <a:xfrm>
            <a:off x="755576" y="2924944"/>
            <a:ext cx="5232202" cy="22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0" anchor="ctr">
            <a:spAutoFit/>
          </a:bodyPr>
          <a:lstStyle>
            <a:lvl1pPr>
              <a:defRPr sz="1400" b="1">
                <a:solidFill>
                  <a:schemeClr val="tx1"/>
                </a:solidFill>
                <a:latin typeface="Arial" pitchFamily="34" charset="0"/>
                <a:ea typeface="ＭＳ Ｐゴシック" pitchFamily="50" charset="-128"/>
              </a:defRPr>
            </a:lvl1pPr>
            <a:lvl2pPr marL="742950" indent="-285750">
              <a:defRPr sz="1400" b="1">
                <a:solidFill>
                  <a:schemeClr val="tx1"/>
                </a:solidFill>
                <a:latin typeface="Arial" pitchFamily="34" charset="0"/>
                <a:ea typeface="ＭＳ Ｐゴシック" pitchFamily="50" charset="-128"/>
              </a:defRPr>
            </a:lvl2pPr>
            <a:lvl3pPr marL="1143000" indent="-228600">
              <a:defRPr sz="1400" b="1">
                <a:solidFill>
                  <a:schemeClr val="tx1"/>
                </a:solidFill>
                <a:latin typeface="Arial" pitchFamily="34" charset="0"/>
                <a:ea typeface="ＭＳ Ｐゴシック" pitchFamily="50" charset="-128"/>
              </a:defRPr>
            </a:lvl3pPr>
            <a:lvl4pPr marL="1600200" indent="-228600">
              <a:defRPr sz="1400" b="1">
                <a:solidFill>
                  <a:schemeClr val="tx1"/>
                </a:solidFill>
                <a:latin typeface="Arial" pitchFamily="34" charset="0"/>
                <a:ea typeface="ＭＳ Ｐゴシック" pitchFamily="50" charset="-128"/>
              </a:defRPr>
            </a:lvl4pPr>
            <a:lvl5pPr marL="2057400" indent="-228600">
              <a:defRPr sz="1400" b="1">
                <a:solidFill>
                  <a:schemeClr val="tx1"/>
                </a:solidFill>
                <a:latin typeface="Arial" pitchFamily="34" charset="0"/>
                <a:ea typeface="ＭＳ Ｐゴシック" pitchFamily="50"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ＭＳ Ｐゴシック" pitchFamily="50" charset="-128"/>
              </a:defRPr>
            </a:lvl9pPr>
          </a:lstStyle>
          <a:p>
            <a:pPr fontAlgn="ctr">
              <a:spcBef>
                <a:spcPct val="0"/>
              </a:spcBef>
            </a:pP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箕面北部丘陵整備事業特別会計（全体計画事業費約</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868</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億円</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627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75425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104</a:t>
            </a:fld>
            <a:endParaRPr lang="ja-JP" altLang="en-US" dirty="0">
              <a:solidFill>
                <a:prstClr val="black"/>
              </a:solidFill>
            </a:endParaRPr>
          </a:p>
        </p:txBody>
      </p:sp>
      <p:sp>
        <p:nvSpPr>
          <p:cNvPr id="2" name="正方形/長方形 1"/>
          <p:cNvSpPr/>
          <p:nvPr/>
        </p:nvSpPr>
        <p:spPr>
          <a:xfrm>
            <a:off x="323528" y="1248023"/>
            <a:ext cx="8433036" cy="740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大阪府では、歳入確保を図るため、これまでも府有財産の処分を進めてきましたが、さらに、府民共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通の財産として、今後の取組みを踏まえ、活用可能財産については積極的に売却・貸付を行います。</a:t>
            </a:r>
          </a:p>
        </p:txBody>
      </p:sp>
      <p:graphicFrame>
        <p:nvGraphicFramePr>
          <p:cNvPr id="7" name="表 6"/>
          <p:cNvGraphicFramePr>
            <a:graphicFrameLocks noGrp="1"/>
          </p:cNvGraphicFramePr>
          <p:nvPr>
            <p:extLst>
              <p:ext uri="{D42A27DB-BD31-4B8C-83A1-F6EECF244321}">
                <p14:modId xmlns:p14="http://schemas.microsoft.com/office/powerpoint/2010/main" val="944024433"/>
              </p:ext>
            </p:extLst>
          </p:nvPr>
        </p:nvGraphicFramePr>
        <p:xfrm>
          <a:off x="865561" y="2626717"/>
          <a:ext cx="6914997" cy="936104"/>
        </p:xfrm>
        <a:graphic>
          <a:graphicData uri="http://schemas.openxmlformats.org/drawingml/2006/table">
            <a:tbl>
              <a:tblPr>
                <a:tableStyleId>{5C22544A-7EE6-4342-B048-85BDC9FD1C3A}</a:tableStyleId>
              </a:tblPr>
              <a:tblGrid>
                <a:gridCol w="3384377"/>
                <a:gridCol w="1296144"/>
                <a:gridCol w="1152128"/>
                <a:gridCol w="1082348"/>
              </a:tblGrid>
              <a:tr h="380740">
                <a:tc>
                  <a:txBody>
                    <a:bodyPr/>
                    <a:lstStyle/>
                    <a:p>
                      <a:pPr algn="ctr" fontAlgn="ctr"/>
                      <a:r>
                        <a:rPr lang="ja-JP" altLang="en-US" sz="16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２７</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２８</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c>
                  <a:txBody>
                    <a:bodyPr/>
                    <a:lstStyle/>
                    <a:p>
                      <a:pPr algn="ctr" fontAlgn="ctr"/>
                      <a:r>
                        <a:rPr lang="en-US" sz="16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２９</a:t>
                      </a: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solidFill>
                  </a:tcPr>
                </a:tc>
              </a:tr>
              <a:tr h="555364">
                <a:tc>
                  <a:txBody>
                    <a:bodyPr/>
                    <a:lstStyle/>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収入見込み額</a:t>
                      </a:r>
                      <a:endPar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（粗い試算での見込み額上乗せ分）</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２１</a:t>
                      </a:r>
                      <a:endPar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（４）</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（１０）</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6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9" name="正方形/長方形 8"/>
          <p:cNvSpPr/>
          <p:nvPr/>
        </p:nvSpPr>
        <p:spPr>
          <a:xfrm>
            <a:off x="6300192" y="2318940"/>
            <a:ext cx="1082348" cy="307777"/>
          </a:xfrm>
          <a:prstGeom prst="rect">
            <a:avLst/>
          </a:prstGeom>
        </p:spPr>
        <p:txBody>
          <a:bodyPr wrap="none">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ja-JP" altLang="en-US" sz="1400" dirty="0">
              <a:solidFill>
                <a:prstClr val="black"/>
              </a:solidFill>
            </a:endParaRPr>
          </a:p>
        </p:txBody>
      </p:sp>
      <p:sp>
        <p:nvSpPr>
          <p:cNvPr id="10" name="正方形/長方形 9"/>
          <p:cNvSpPr/>
          <p:nvPr/>
        </p:nvSpPr>
        <p:spPr>
          <a:xfrm>
            <a:off x="323528" y="895076"/>
            <a:ext cx="3501702"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府有財産の活用と売却</a:t>
            </a:r>
            <a:endParaRPr lang="ja-JP" altLang="en-US" b="1" dirty="0">
              <a:solidFill>
                <a:prstClr val="black"/>
              </a:solidFill>
            </a:endParaRPr>
          </a:p>
        </p:txBody>
      </p:sp>
      <p:sp>
        <p:nvSpPr>
          <p:cNvPr id="12" name="正方形/長方形 11"/>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4035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105</a:t>
            </a:fld>
            <a:endParaRPr lang="ja-JP" altLang="en-US" dirty="0">
              <a:solidFill>
                <a:prstClr val="black"/>
              </a:solidFill>
            </a:endParaRPr>
          </a:p>
        </p:txBody>
      </p:sp>
      <p:sp>
        <p:nvSpPr>
          <p:cNvPr id="6" name="正方形/長方形 5"/>
          <p:cNvSpPr/>
          <p:nvPr/>
        </p:nvSpPr>
        <p:spPr>
          <a:xfrm>
            <a:off x="107504" y="896372"/>
            <a:ext cx="9036496" cy="5016758"/>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個人府民税のさらなる徴収向上方策の推進　</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個人府民税の賦課徴収については、市町村が個人市町村税と併せて行い、府は市町村に対して、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必要な支援を行うよう地方税法上定められています。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これまで、市町村に府職員を一定期間派遣するなど、徴収向上に向けた取組みを行ってきました。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今後さらに、市町村との新たなパートナーシップなどの観点からも、市町村と共同で徴収する仕組み</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（地方税徴収機構（仮称））を構築するなどして、徴収向上方策を推進します。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地方税徴収機構（仮称）の設置概要が確定してから精査予定</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適正課税の推進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府が自ら徴収する税目について、課税調査を適宜行うなどして適正な課税を推進します。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46701667"/>
              </p:ext>
            </p:extLst>
          </p:nvPr>
        </p:nvGraphicFramePr>
        <p:xfrm>
          <a:off x="1463824" y="2924944"/>
          <a:ext cx="6216352" cy="730880"/>
        </p:xfrm>
        <a:graphic>
          <a:graphicData uri="http://schemas.openxmlformats.org/drawingml/2006/table">
            <a:tbl>
              <a:tblPr firstRow="1" bandRow="1">
                <a:tableStyleId>{5C22544A-7EE6-4342-B048-85BDC9FD1C3A}</a:tableStyleId>
              </a:tblPr>
              <a:tblGrid>
                <a:gridCol w="1656184"/>
                <a:gridCol w="1451992"/>
                <a:gridCol w="1554088"/>
                <a:gridCol w="1554088"/>
              </a:tblGrid>
              <a:tr h="360040">
                <a:tc>
                  <a:txBody>
                    <a:bodyPr/>
                    <a:lstStyle/>
                    <a:p>
                      <a:r>
                        <a:rPr kumimoji="1" lang="ja-JP" altLang="en-US" sz="1600" dirty="0" smtClean="0"/>
                        <a:t>　　年 　　度</a:t>
                      </a:r>
                      <a:endParaRPr kumimoji="1" lang="ja-JP" altLang="en-US" sz="1600" dirty="0"/>
                    </a:p>
                  </a:txBody>
                  <a:tcPr/>
                </a:tc>
                <a:tc>
                  <a:txBody>
                    <a:bodyPr/>
                    <a:lstStyle/>
                    <a:p>
                      <a:r>
                        <a:rPr kumimoji="1" lang="ja-JP" altLang="en-US" sz="1600" dirty="0" smtClean="0"/>
                        <a:t>　　　２７</a:t>
                      </a:r>
                      <a:endParaRPr kumimoji="1" lang="ja-JP" altLang="en-US" sz="1600" dirty="0"/>
                    </a:p>
                  </a:txBody>
                  <a:tcPr/>
                </a:tc>
                <a:tc>
                  <a:txBody>
                    <a:bodyPr/>
                    <a:lstStyle/>
                    <a:p>
                      <a:r>
                        <a:rPr kumimoji="1" lang="ja-JP" altLang="en-US" sz="1600" dirty="0" smtClean="0"/>
                        <a:t>　　　　２８</a:t>
                      </a:r>
                      <a:endParaRPr kumimoji="1" lang="ja-JP" altLang="en-US" sz="1600" dirty="0"/>
                    </a:p>
                  </a:txBody>
                  <a:tcPr/>
                </a:tc>
                <a:tc>
                  <a:txBody>
                    <a:bodyPr/>
                    <a:lstStyle/>
                    <a:p>
                      <a:r>
                        <a:rPr kumimoji="1" lang="ja-JP" altLang="en-US" sz="1600" dirty="0" smtClean="0"/>
                        <a:t>　　　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198815174"/>
              </p:ext>
            </p:extLst>
          </p:nvPr>
        </p:nvGraphicFramePr>
        <p:xfrm>
          <a:off x="1475656" y="4869160"/>
          <a:ext cx="6192688" cy="741680"/>
        </p:xfrm>
        <a:graphic>
          <a:graphicData uri="http://schemas.openxmlformats.org/drawingml/2006/table">
            <a:tbl>
              <a:tblPr firstRow="1" bandRow="1">
                <a:tableStyleId>{5C22544A-7EE6-4342-B048-85BDC9FD1C3A}</a:tableStyleId>
              </a:tblPr>
              <a:tblGrid>
                <a:gridCol w="1656184"/>
                <a:gridCol w="1440160"/>
                <a:gridCol w="1584176"/>
                <a:gridCol w="1512168"/>
              </a:tblGrid>
              <a:tr h="370840">
                <a:tc>
                  <a:txBody>
                    <a:bodyPr/>
                    <a:lstStyle/>
                    <a:p>
                      <a:r>
                        <a:rPr kumimoji="1" lang="ja-JP" altLang="en-US" sz="1600" dirty="0" smtClean="0"/>
                        <a:t>　　年　　度</a:t>
                      </a:r>
                      <a:endParaRPr kumimoji="1" lang="ja-JP" altLang="en-US" sz="1600" dirty="0"/>
                    </a:p>
                  </a:txBody>
                  <a:tcPr/>
                </a:tc>
                <a:tc>
                  <a:txBody>
                    <a:bodyPr/>
                    <a:lstStyle/>
                    <a:p>
                      <a:r>
                        <a:rPr kumimoji="1" lang="ja-JP" altLang="en-US" sz="1600" dirty="0" smtClean="0"/>
                        <a:t>　　　２７　</a:t>
                      </a:r>
                      <a:endParaRPr kumimoji="1" lang="ja-JP" altLang="en-US" sz="1600" dirty="0"/>
                    </a:p>
                  </a:txBody>
                  <a:tcPr/>
                </a:tc>
                <a:tc>
                  <a:txBody>
                    <a:bodyPr/>
                    <a:lstStyle/>
                    <a:p>
                      <a:r>
                        <a:rPr kumimoji="1" lang="ja-JP" altLang="en-US" sz="1600" dirty="0" smtClean="0"/>
                        <a:t>　　　　２８</a:t>
                      </a:r>
                      <a:endParaRPr kumimoji="1" lang="ja-JP" altLang="en-US" sz="1600" dirty="0"/>
                    </a:p>
                  </a:txBody>
                  <a:tcPr/>
                </a:tc>
                <a:tc>
                  <a:txBody>
                    <a:bodyPr/>
                    <a:lstStyle/>
                    <a:p>
                      <a:r>
                        <a:rPr kumimoji="1" lang="ja-JP" altLang="en-US" sz="1600" dirty="0" smtClean="0"/>
                        <a:t>　　　２９</a:t>
                      </a:r>
                      <a:endParaRPr kumimoji="1" lang="ja-JP" altLang="en-US" sz="1600" dirty="0"/>
                    </a:p>
                  </a:txBody>
                  <a:tcPr/>
                </a:tc>
              </a:tr>
              <a:tr h="37084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収入見込み額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１８</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6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正方形/長方形 14"/>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正方形/長方形 1"/>
          <p:cNvSpPr/>
          <p:nvPr/>
        </p:nvSpPr>
        <p:spPr>
          <a:xfrm>
            <a:off x="1475656" y="5659395"/>
            <a:ext cx="6228184" cy="415498"/>
          </a:xfrm>
          <a:prstGeom prst="rect">
            <a:avLst/>
          </a:prstGeom>
        </p:spPr>
        <p:txBody>
          <a:bodyPr wrap="square">
            <a:spAutoFit/>
          </a:bodyPr>
          <a:lstStyle/>
          <a:p>
            <a:pPr defTabSz="647700">
              <a:spcBef>
                <a:spcPct val="0"/>
              </a:spcBef>
              <a:tabLst>
                <a:tab pos="8256588" algn="r"/>
              </a:tabLs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年度から税制改正に伴い調査対象であった法人に対する利子課税がなくなるため、取組額が減少する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府が自ら徴収する税目：府税のうち、地方消費税及び個人府民税（均等割・所得割）を除いたもの</a:t>
            </a:r>
          </a:p>
        </p:txBody>
      </p:sp>
    </p:spTree>
    <p:extLst>
      <p:ext uri="{BB962C8B-B14F-4D97-AF65-F5344CB8AC3E}">
        <p14:creationId xmlns:p14="http://schemas.microsoft.com/office/powerpoint/2010/main" val="15380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467" y="827107"/>
            <a:ext cx="9090533" cy="1077218"/>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債権管理</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財政構造改革プラン（案）の取組みにより、「大阪府債権の回収及び整理に関する条例」の制定・改正</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を行い、毎年債権の回収及び整理に関する目標を定めた計画の策定、その進捗状況を公表することに</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なっ</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ており、適正な債権の回収及び整理を進めます。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106</a:t>
            </a:fld>
            <a:endParaRPr lang="ja-JP" altLang="en-US" dirty="0">
              <a:solidFill>
                <a:prstClr val="black"/>
              </a:solidFill>
            </a:endParaRPr>
          </a:p>
        </p:txBody>
      </p:sp>
      <p:sp>
        <p:nvSpPr>
          <p:cNvPr id="40" name="正方形/長方形 39"/>
          <p:cNvSpPr/>
          <p:nvPr/>
        </p:nvSpPr>
        <p:spPr>
          <a:xfrm>
            <a:off x="53467" y="5849875"/>
            <a:ext cx="9090533" cy="830997"/>
          </a:xfrm>
          <a:prstGeom prst="rect">
            <a:avLst/>
          </a:prstGeom>
        </p:spPr>
        <p:txBody>
          <a:bodyPr wrap="square">
            <a:spAutoFit/>
          </a:bodyPr>
          <a:lstStyle/>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課税自主権の活用</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歳入確保に向けたさまざまな取組みの中で、課税自主権の活用を行う場合は、「受益と負担」や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「税収の使途」を踏まえ、検討を行います。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53467" y="1962119"/>
            <a:ext cx="9036496" cy="3771137"/>
            <a:chOff x="53467" y="1789608"/>
            <a:chExt cx="9036496" cy="3771137"/>
          </a:xfrm>
        </p:grpSpPr>
        <p:sp>
          <p:nvSpPr>
            <p:cNvPr id="41" name="Freeform 26"/>
            <p:cNvSpPr>
              <a:spLocks/>
            </p:cNvSpPr>
            <p:nvPr/>
          </p:nvSpPr>
          <p:spPr bwMode="auto">
            <a:xfrm>
              <a:off x="584879" y="2427989"/>
              <a:ext cx="3072584" cy="995841"/>
            </a:xfrm>
            <a:custGeom>
              <a:avLst/>
              <a:gdLst>
                <a:gd name="T0" fmla="*/ 22 w 684"/>
                <a:gd name="T1" fmla="*/ 817 h 4462"/>
                <a:gd name="T2" fmla="*/ 0 w 684"/>
                <a:gd name="T3" fmla="*/ 0 h 4462"/>
                <a:gd name="T4" fmla="*/ 1905 w 684"/>
                <a:gd name="T5" fmla="*/ 0 h 4462"/>
                <a:gd name="T6" fmla="*/ 0 60000 65536"/>
                <a:gd name="T7" fmla="*/ 0 60000 65536"/>
                <a:gd name="T8" fmla="*/ 0 60000 65536"/>
              </a:gdLst>
              <a:ahLst/>
              <a:cxnLst>
                <a:cxn ang="T6">
                  <a:pos x="T0" y="T1"/>
                </a:cxn>
                <a:cxn ang="T7">
                  <a:pos x="T2" y="T3"/>
                </a:cxn>
                <a:cxn ang="T8">
                  <a:pos x="T4" y="T5"/>
                </a:cxn>
              </a:cxnLst>
              <a:rect l="0" t="0" r="r" b="b"/>
              <a:pathLst>
                <a:path w="684" h="4462">
                  <a:moveTo>
                    <a:pt x="8" y="4462"/>
                  </a:moveTo>
                  <a:lnTo>
                    <a:pt x="0" y="0"/>
                  </a:lnTo>
                  <a:lnTo>
                    <a:pt x="684" y="0"/>
                  </a:lnTo>
                </a:path>
              </a:pathLst>
            </a:custGeom>
            <a:noFill/>
            <a:ln w="63500" cap="flat">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2" name="AutoShape 16"/>
            <p:cNvSpPr>
              <a:spLocks noChangeArrowheads="1"/>
            </p:cNvSpPr>
            <p:nvPr/>
          </p:nvSpPr>
          <p:spPr bwMode="auto">
            <a:xfrm>
              <a:off x="6709047" y="4839466"/>
              <a:ext cx="1582738" cy="515992"/>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spcBef>
                  <a:spcPct val="0"/>
                </a:spcBef>
                <a:spcAft>
                  <a:spcPct val="0"/>
                </a:spcAft>
                <a:defRPr/>
              </a:pPr>
              <a:r>
                <a:rPr kumimoji="0" lang="ja-JP" altLang="en-US" sz="1200" b="1" kern="0" dirty="0">
                  <a:solidFill>
                    <a:srgbClr val="000000"/>
                  </a:solidFill>
                  <a:latin typeface="Century" pitchFamily="18" charset="0"/>
                  <a:ea typeface="HG丸ｺﾞｼｯｸM-PRO" pitchFamily="50" charset="-128"/>
                </a:rPr>
                <a:t>債権の整理</a:t>
              </a:r>
              <a:endParaRPr kumimoji="0" lang="en-US" altLang="ja-JP" sz="1200" b="1" kern="0" dirty="0">
                <a:solidFill>
                  <a:srgbClr val="000000"/>
                </a:solidFill>
                <a:latin typeface="Century" pitchFamily="18" charset="0"/>
                <a:ea typeface="HG丸ｺﾞｼｯｸM-PRO" pitchFamily="50" charset="-128"/>
              </a:endParaRPr>
            </a:p>
            <a:p>
              <a:pPr algn="ctr" fontAlgn="base">
                <a:spcBef>
                  <a:spcPct val="0"/>
                </a:spcBef>
                <a:spcAft>
                  <a:spcPct val="0"/>
                </a:spcAft>
                <a:defRPr/>
              </a:pPr>
              <a:r>
                <a:rPr kumimoji="0" lang="ja-JP" altLang="en-US" sz="1200" b="1" kern="0" dirty="0">
                  <a:solidFill>
                    <a:srgbClr val="000000"/>
                  </a:solidFill>
                  <a:latin typeface="Century" pitchFamily="18" charset="0"/>
                  <a:ea typeface="HG丸ｺﾞｼｯｸM-PRO" pitchFamily="50" charset="-128"/>
                </a:rPr>
                <a:t>（不納欠損処理）</a:t>
              </a:r>
              <a:endParaRPr kumimoji="0" lang="ja-JP" altLang="en-US" sz="1200" b="1" kern="0" dirty="0">
                <a:solidFill>
                  <a:srgbClr val="000000"/>
                </a:solidFill>
                <a:latin typeface="Verdana" pitchFamily="34" charset="0"/>
                <a:ea typeface="HG丸ｺﾞｼｯｸM-PRO" pitchFamily="50" charset="-128"/>
              </a:endParaRPr>
            </a:p>
          </p:txBody>
        </p:sp>
        <p:sp>
          <p:nvSpPr>
            <p:cNvPr id="43" name="Line 17"/>
            <p:cNvSpPr>
              <a:spLocks noChangeShapeType="1"/>
            </p:cNvSpPr>
            <p:nvPr/>
          </p:nvSpPr>
          <p:spPr bwMode="auto">
            <a:xfrm flipH="1">
              <a:off x="7507224" y="4312239"/>
              <a:ext cx="2369" cy="527227"/>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4" name="AutoShape 18"/>
            <p:cNvSpPr>
              <a:spLocks noChangeArrowheads="1"/>
            </p:cNvSpPr>
            <p:nvPr/>
          </p:nvSpPr>
          <p:spPr bwMode="auto">
            <a:xfrm>
              <a:off x="6103876" y="2705767"/>
              <a:ext cx="2806700" cy="1781967"/>
            </a:xfrm>
            <a:prstGeom prst="roundRect">
              <a:avLst>
                <a:gd name="adj" fmla="val 16667"/>
              </a:avLst>
            </a:prstGeom>
            <a:solidFill>
              <a:srgbClr val="FFFFFF"/>
            </a:solidFill>
            <a:ln w="9525">
              <a:solidFill>
                <a:srgbClr val="000000"/>
              </a:solidFill>
              <a:round/>
              <a:headEnd/>
              <a:tailEnd/>
            </a:ln>
          </p:spPr>
          <p:txBody>
            <a:bodyPr lIns="74295" tIns="72000" rIns="36000" bIns="8890"/>
            <a:lstStyle/>
            <a:p>
              <a:pPr algn="just" fontAlgn="base">
                <a:lnSpc>
                  <a:spcPct val="150000"/>
                </a:lnSpc>
                <a:spcBef>
                  <a:spcPct val="0"/>
                </a:spcBef>
                <a:spcAft>
                  <a:spcPct val="0"/>
                </a:spcAft>
                <a:defRPr/>
              </a:pPr>
              <a:r>
                <a:rPr kumimoji="0" lang="ja-JP" altLang="en-US" sz="1000" b="1" kern="0" dirty="0">
                  <a:solidFill>
                    <a:srgbClr val="000000"/>
                  </a:solidFill>
                  <a:latin typeface="ＭＳ Ｐゴシック"/>
                </a:rPr>
                <a:t>■ 早期の債権整理</a:t>
              </a:r>
              <a:endParaRPr kumimoji="0" lang="en-US" altLang="ja-JP" sz="1000" b="1" kern="0" dirty="0">
                <a:solidFill>
                  <a:srgbClr val="000000"/>
                </a:solidFill>
                <a:latin typeface="ＭＳ Ｐゴシック"/>
              </a:endParaRPr>
            </a:p>
            <a:p>
              <a:pPr algn="just" fontAlgn="base">
                <a:lnSpc>
                  <a:spcPct val="150000"/>
                </a:lnSpc>
                <a:spcBef>
                  <a:spcPct val="0"/>
                </a:spcBef>
                <a:spcAft>
                  <a:spcPct val="0"/>
                </a:spcAft>
                <a:defRPr/>
              </a:pPr>
              <a:r>
                <a:rPr kumimoji="0" lang="ja-JP" altLang="en-US" sz="1000" b="1" kern="0" dirty="0">
                  <a:solidFill>
                    <a:srgbClr val="000000"/>
                  </a:solidFill>
                  <a:latin typeface="ＭＳ Ｐゴシック"/>
                </a:rPr>
                <a:t>　</a:t>
              </a:r>
              <a:r>
                <a:rPr kumimoji="0" lang="ja-JP" altLang="en-US" sz="1000" kern="0" dirty="0">
                  <a:solidFill>
                    <a:srgbClr val="000000"/>
                  </a:solidFill>
                  <a:latin typeface="ＭＳ Ｐゴシック"/>
                </a:rPr>
                <a:t>債権管理にかかるコストの削減を図るとともに</a:t>
              </a:r>
              <a:endParaRPr kumimoji="0" lang="en-US" altLang="ja-JP" sz="1000" kern="0" dirty="0">
                <a:solidFill>
                  <a:srgbClr val="000000"/>
                </a:solidFill>
                <a:latin typeface="ＭＳ Ｐゴシック"/>
              </a:endParaRPr>
            </a:p>
            <a:p>
              <a:pPr algn="just" fontAlgn="base">
                <a:lnSpc>
                  <a:spcPct val="150000"/>
                </a:lnSpc>
                <a:spcBef>
                  <a:spcPct val="0"/>
                </a:spcBef>
                <a:spcAft>
                  <a:spcPct val="0"/>
                </a:spcAft>
                <a:defRPr/>
              </a:pPr>
              <a:r>
                <a:rPr kumimoji="0" lang="ja-JP" altLang="en-US" sz="1000" kern="0" dirty="0">
                  <a:solidFill>
                    <a:srgbClr val="000000"/>
                  </a:solidFill>
                  <a:latin typeface="ＭＳ Ｐゴシック"/>
                </a:rPr>
                <a:t>　財務諸表への適切な反映を行う。</a:t>
              </a:r>
              <a:endParaRPr kumimoji="0" lang="en-US" altLang="ja-JP" sz="1000" kern="0" dirty="0">
                <a:solidFill>
                  <a:srgbClr val="000000"/>
                </a:solidFill>
                <a:latin typeface="ＭＳ Ｐゴシック"/>
              </a:endParaRPr>
            </a:p>
            <a:p>
              <a:pPr algn="just" fontAlgn="base">
                <a:spcBef>
                  <a:spcPct val="30000"/>
                </a:spcBef>
                <a:spcAft>
                  <a:spcPct val="0"/>
                </a:spcAft>
                <a:defRPr/>
              </a:pPr>
              <a:r>
                <a:rPr kumimoji="0" lang="en-US" altLang="ja-JP" sz="1000" b="1" kern="0" dirty="0">
                  <a:solidFill>
                    <a:srgbClr val="000000"/>
                  </a:solidFill>
                  <a:latin typeface="ＭＳ Ｐゴシック"/>
                </a:rPr>
                <a:t>〔</a:t>
              </a:r>
              <a:r>
                <a:rPr kumimoji="0" lang="ja-JP" altLang="en-US" sz="1000" b="1" kern="0" dirty="0">
                  <a:solidFill>
                    <a:srgbClr val="000000"/>
                  </a:solidFill>
                  <a:latin typeface="ＭＳ Ｐゴシック"/>
                </a:rPr>
                <a:t>私債権</a:t>
              </a:r>
              <a:r>
                <a:rPr kumimoji="0" lang="en-US" altLang="ja-JP" sz="1000" b="1" kern="0" dirty="0">
                  <a:solidFill>
                    <a:srgbClr val="000000"/>
                  </a:solidFill>
                  <a:latin typeface="ＭＳ Ｐゴシック"/>
                </a:rPr>
                <a:t>〕</a:t>
              </a:r>
            </a:p>
            <a:p>
              <a:pPr algn="just" fontAlgn="base">
                <a:spcBef>
                  <a:spcPct val="0"/>
                </a:spcBef>
                <a:spcAft>
                  <a:spcPct val="0"/>
                </a:spcAft>
                <a:defRPr/>
              </a:pPr>
              <a:r>
                <a:rPr kumimoji="0" lang="ja-JP" altLang="en-US" sz="1000" b="1" kern="0" dirty="0">
                  <a:solidFill>
                    <a:srgbClr val="000000"/>
                  </a:solidFill>
                  <a:latin typeface="ＭＳ Ｐゴシック"/>
                </a:rPr>
                <a:t>　</a:t>
              </a:r>
              <a:r>
                <a:rPr kumimoji="0" lang="en-US" altLang="ja-JP" sz="1000" b="1" kern="0" dirty="0">
                  <a:solidFill>
                    <a:srgbClr val="000000"/>
                  </a:solidFill>
                  <a:latin typeface="ＭＳ Ｐゴシック"/>
                </a:rPr>
                <a:t>○</a:t>
              </a:r>
              <a:r>
                <a:rPr kumimoji="0" lang="ja-JP" altLang="en-US" sz="1000" b="1" kern="0" dirty="0">
                  <a:solidFill>
                    <a:srgbClr val="000000"/>
                  </a:solidFill>
                  <a:latin typeface="ＭＳ Ｐゴシック"/>
                </a:rPr>
                <a:t> 時効の期間が経過しているが時効の援用</a:t>
              </a:r>
              <a:endParaRPr kumimoji="0" lang="en-US" altLang="ja-JP" sz="1000" b="1" kern="0" dirty="0">
                <a:solidFill>
                  <a:srgbClr val="000000"/>
                </a:solidFill>
                <a:latin typeface="ＭＳ Ｐゴシック"/>
              </a:endParaRPr>
            </a:p>
            <a:p>
              <a:pPr algn="just" fontAlgn="base">
                <a:spcBef>
                  <a:spcPct val="0"/>
                </a:spcBef>
                <a:spcAft>
                  <a:spcPct val="0"/>
                </a:spcAft>
                <a:defRPr/>
              </a:pPr>
              <a:r>
                <a:rPr kumimoji="0" lang="ja-JP" altLang="en-US" sz="1000" b="1" kern="0" dirty="0">
                  <a:solidFill>
                    <a:srgbClr val="000000"/>
                  </a:solidFill>
                  <a:latin typeface="ＭＳ Ｐゴシック"/>
                </a:rPr>
                <a:t>　　が無い債権</a:t>
              </a:r>
              <a:endParaRPr kumimoji="0" lang="en-US" altLang="ja-JP" sz="1000" b="1" kern="0" dirty="0">
                <a:solidFill>
                  <a:srgbClr val="000000"/>
                </a:solidFill>
                <a:latin typeface="ＭＳ Ｐゴシック"/>
              </a:endParaRPr>
            </a:p>
            <a:p>
              <a:pPr algn="just" fontAlgn="base">
                <a:spcBef>
                  <a:spcPct val="0"/>
                </a:spcBef>
                <a:spcAft>
                  <a:spcPct val="0"/>
                </a:spcAft>
                <a:defRPr/>
              </a:pPr>
              <a:r>
                <a:rPr kumimoji="0" lang="ja-JP" altLang="en-US" sz="1000" b="1" kern="0" dirty="0">
                  <a:solidFill>
                    <a:srgbClr val="000000"/>
                  </a:solidFill>
                  <a:latin typeface="ＭＳ Ｐゴシック"/>
                </a:rPr>
                <a:t>　⇒ ・債権放棄基準の緩和</a:t>
              </a:r>
              <a:endParaRPr kumimoji="0" lang="en-US" altLang="ja-JP" sz="1000" b="1" kern="0" dirty="0">
                <a:solidFill>
                  <a:srgbClr val="000000"/>
                </a:solidFill>
                <a:latin typeface="ＭＳ Ｐゴシック"/>
              </a:endParaRPr>
            </a:p>
            <a:p>
              <a:pPr algn="just" fontAlgn="base">
                <a:spcBef>
                  <a:spcPct val="0"/>
                </a:spcBef>
                <a:spcAft>
                  <a:spcPct val="0"/>
                </a:spcAft>
                <a:defRPr/>
              </a:pPr>
              <a:r>
                <a:rPr kumimoji="0" lang="ja-JP" altLang="en-US" sz="1000" b="1" kern="0" dirty="0">
                  <a:solidFill>
                    <a:srgbClr val="000000"/>
                  </a:solidFill>
                  <a:latin typeface="ＭＳ Ｐゴシック"/>
                </a:rPr>
                <a:t>　　　・少額債権の知事専決の導入</a:t>
              </a:r>
              <a:endParaRPr kumimoji="0" lang="en-US" altLang="ja-JP" sz="1000" b="1" kern="0" dirty="0">
                <a:solidFill>
                  <a:srgbClr val="000000"/>
                </a:solidFill>
                <a:latin typeface="ＭＳ Ｐゴシック" pitchFamily="50" charset="-128"/>
              </a:endParaRPr>
            </a:p>
          </p:txBody>
        </p:sp>
        <p:sp>
          <p:nvSpPr>
            <p:cNvPr id="45" name="Line 28"/>
            <p:cNvSpPr>
              <a:spLocks noChangeShapeType="1"/>
            </p:cNvSpPr>
            <p:nvPr/>
          </p:nvSpPr>
          <p:spPr bwMode="auto">
            <a:xfrm>
              <a:off x="1448688" y="4310851"/>
              <a:ext cx="2" cy="528615"/>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7" name="AutoShape 30"/>
            <p:cNvSpPr>
              <a:spLocks noChangeArrowheads="1"/>
            </p:cNvSpPr>
            <p:nvPr/>
          </p:nvSpPr>
          <p:spPr bwMode="auto">
            <a:xfrm>
              <a:off x="252390" y="2705766"/>
              <a:ext cx="2392602" cy="1781968"/>
            </a:xfrm>
            <a:prstGeom prst="roundRect">
              <a:avLst>
                <a:gd name="adj" fmla="val 16667"/>
              </a:avLst>
            </a:prstGeom>
            <a:solidFill>
              <a:srgbClr val="FFFFFF"/>
            </a:solidFill>
            <a:ln w="9525">
              <a:solidFill>
                <a:srgbClr val="000000"/>
              </a:solidFill>
              <a:round/>
              <a:headEnd/>
              <a:tailEnd/>
            </a:ln>
          </p:spPr>
          <p:txBody>
            <a:bodyPr lIns="74295" tIns="180000" rIns="74295" bIns="8890"/>
            <a:lstStyle/>
            <a:p>
              <a:pPr algn="just" fontAlgn="base">
                <a:lnSpc>
                  <a:spcPct val="70000"/>
                </a:lnSpc>
                <a:spcBef>
                  <a:spcPts val="900"/>
                </a:spcBef>
                <a:spcAft>
                  <a:spcPct val="0"/>
                </a:spcAft>
                <a:defRPr/>
              </a:pPr>
              <a:r>
                <a:rPr kumimoji="0" lang="ja-JP" altLang="en-US" sz="1000" b="1" kern="0" dirty="0">
                  <a:solidFill>
                    <a:srgbClr val="000000"/>
                  </a:solidFill>
                  <a:latin typeface="ＭＳ Ｐゴシック"/>
                </a:rPr>
                <a:t>■ 積極的な債権回収</a:t>
              </a:r>
              <a:endParaRPr kumimoji="0" lang="en-US" altLang="ja-JP" sz="1000" b="1" kern="0" dirty="0">
                <a:solidFill>
                  <a:srgbClr val="000000"/>
                </a:solidFill>
                <a:latin typeface="ＭＳ Ｐゴシック"/>
              </a:endParaRPr>
            </a:p>
            <a:p>
              <a:pPr algn="just" fontAlgn="base">
                <a:lnSpc>
                  <a:spcPct val="70000"/>
                </a:lnSpc>
                <a:spcBef>
                  <a:spcPts val="900"/>
                </a:spcBef>
                <a:spcAft>
                  <a:spcPct val="0"/>
                </a:spcAft>
                <a:defRPr/>
              </a:pPr>
              <a:r>
                <a:rPr kumimoji="0" lang="ja-JP" altLang="en-US" sz="1000" b="1" kern="0" dirty="0">
                  <a:solidFill>
                    <a:srgbClr val="000000"/>
                  </a:solidFill>
                  <a:latin typeface="ＭＳ Ｐゴシック"/>
                </a:rPr>
                <a:t>　</a:t>
              </a:r>
              <a:r>
                <a:rPr kumimoji="0" lang="ja-JP" altLang="en-US" sz="1000" kern="0" dirty="0">
                  <a:solidFill>
                    <a:srgbClr val="000000"/>
                  </a:solidFill>
                  <a:latin typeface="ＭＳ Ｐゴシック"/>
                </a:rPr>
                <a:t>督促、納付交渉、催告、所在調査等　</a:t>
              </a:r>
              <a:endParaRPr kumimoji="0" lang="en-US" altLang="ja-JP" sz="1000" kern="0" dirty="0">
                <a:solidFill>
                  <a:srgbClr val="000000"/>
                </a:solidFill>
                <a:latin typeface="ＭＳ Ｐゴシック"/>
              </a:endParaRPr>
            </a:p>
            <a:p>
              <a:pPr algn="just" fontAlgn="base">
                <a:lnSpc>
                  <a:spcPct val="70000"/>
                </a:lnSpc>
                <a:spcBef>
                  <a:spcPts val="900"/>
                </a:spcBef>
                <a:spcAft>
                  <a:spcPct val="0"/>
                </a:spcAft>
                <a:defRPr/>
              </a:pPr>
              <a:r>
                <a:rPr kumimoji="0" lang="ja-JP" altLang="en-US" sz="1000" kern="0" dirty="0">
                  <a:solidFill>
                    <a:srgbClr val="000000"/>
                  </a:solidFill>
                  <a:latin typeface="ＭＳ Ｐゴシック"/>
                </a:rPr>
                <a:t>　の計画的な推進を図る。</a:t>
              </a:r>
              <a:endParaRPr kumimoji="0" lang="en-US" altLang="ja-JP" sz="1000" kern="0" dirty="0">
                <a:solidFill>
                  <a:srgbClr val="000000"/>
                </a:solidFill>
                <a:latin typeface="ＭＳ Ｐゴシック"/>
              </a:endParaRPr>
            </a:p>
            <a:p>
              <a:pPr algn="just" fontAlgn="base">
                <a:lnSpc>
                  <a:spcPct val="70000"/>
                </a:lnSpc>
                <a:spcBef>
                  <a:spcPts val="900"/>
                </a:spcBef>
                <a:spcAft>
                  <a:spcPct val="0"/>
                </a:spcAft>
                <a:defRPr/>
              </a:pPr>
              <a:r>
                <a:rPr kumimoji="0" lang="en-US" altLang="ja-JP" sz="1000" b="1" kern="0" dirty="0">
                  <a:solidFill>
                    <a:srgbClr val="000000"/>
                  </a:solidFill>
                  <a:latin typeface="ＭＳ Ｐゴシック"/>
                </a:rPr>
                <a:t>〔</a:t>
              </a:r>
              <a:r>
                <a:rPr kumimoji="0" lang="ja-JP" altLang="en-US" sz="1000" b="1" kern="0" dirty="0">
                  <a:solidFill>
                    <a:srgbClr val="000000"/>
                  </a:solidFill>
                  <a:latin typeface="ＭＳ Ｐゴシック"/>
                </a:rPr>
                <a:t>強制徴収公債権</a:t>
              </a:r>
              <a:r>
                <a:rPr kumimoji="0" lang="en-US" altLang="ja-JP" sz="1000" b="1" kern="0" dirty="0">
                  <a:solidFill>
                    <a:srgbClr val="000000"/>
                  </a:solidFill>
                  <a:latin typeface="ＭＳ Ｐゴシック"/>
                </a:rPr>
                <a:t>〕</a:t>
              </a:r>
            </a:p>
            <a:p>
              <a:pPr algn="just" fontAlgn="base">
                <a:lnSpc>
                  <a:spcPct val="50000"/>
                </a:lnSpc>
                <a:spcBef>
                  <a:spcPts val="900"/>
                </a:spcBef>
                <a:spcAft>
                  <a:spcPct val="0"/>
                </a:spcAft>
                <a:defRPr/>
              </a:pPr>
              <a:r>
                <a:rPr kumimoji="0" lang="ja-JP" altLang="en-US" sz="1000" b="1" kern="0" dirty="0">
                  <a:solidFill>
                    <a:srgbClr val="000000"/>
                  </a:solidFill>
                  <a:latin typeface="ＭＳ Ｐゴシック"/>
                </a:rPr>
                <a:t>　○ 滞納処分</a:t>
              </a:r>
              <a:endParaRPr kumimoji="0" lang="ja-JP" altLang="en-US" sz="900" b="1" kern="0" dirty="0">
                <a:solidFill>
                  <a:srgbClr val="000000"/>
                </a:solidFill>
                <a:latin typeface="ＭＳ Ｐゴシック"/>
              </a:endParaRPr>
            </a:p>
            <a:p>
              <a:pPr algn="just" fontAlgn="base">
                <a:spcBef>
                  <a:spcPts val="700"/>
                </a:spcBef>
                <a:spcAft>
                  <a:spcPct val="0"/>
                </a:spcAft>
                <a:defRPr/>
              </a:pPr>
              <a:r>
                <a:rPr kumimoji="0" lang="en-US" altLang="ja-JP" sz="1000" b="1" kern="0" dirty="0">
                  <a:solidFill>
                    <a:srgbClr val="000000"/>
                  </a:solidFill>
                  <a:latin typeface="ＭＳ Ｐゴシック"/>
                </a:rPr>
                <a:t>〔</a:t>
              </a:r>
              <a:r>
                <a:rPr kumimoji="0" lang="ja-JP" altLang="en-US" sz="1000" b="1" kern="0" dirty="0">
                  <a:solidFill>
                    <a:srgbClr val="000000"/>
                  </a:solidFill>
                  <a:latin typeface="ＭＳ Ｐゴシック"/>
                </a:rPr>
                <a:t>私債権・非強制徴収公債権</a:t>
              </a:r>
              <a:r>
                <a:rPr kumimoji="0" lang="en-US" altLang="ja-JP" sz="1000" b="1" kern="0" dirty="0">
                  <a:solidFill>
                    <a:srgbClr val="000000"/>
                  </a:solidFill>
                  <a:latin typeface="ＭＳ Ｐゴシック"/>
                </a:rPr>
                <a:t>〕</a:t>
              </a:r>
            </a:p>
            <a:p>
              <a:pPr algn="just" fontAlgn="base">
                <a:lnSpc>
                  <a:spcPct val="50000"/>
                </a:lnSpc>
                <a:spcBef>
                  <a:spcPts val="700"/>
                </a:spcBef>
                <a:spcAft>
                  <a:spcPct val="0"/>
                </a:spcAft>
                <a:defRPr/>
              </a:pPr>
              <a:r>
                <a:rPr kumimoji="0" lang="ja-JP" altLang="en-US" sz="1100" b="1" kern="0" dirty="0">
                  <a:solidFill>
                    <a:srgbClr val="000000"/>
                  </a:solidFill>
                  <a:latin typeface="ＭＳ Ｐゴシック"/>
                </a:rPr>
                <a:t>　</a:t>
              </a:r>
              <a:r>
                <a:rPr kumimoji="0" lang="ja-JP" altLang="en-US" sz="1000" b="1" kern="0" dirty="0">
                  <a:solidFill>
                    <a:srgbClr val="000000"/>
                  </a:solidFill>
                  <a:latin typeface="ＭＳ Ｐゴシック"/>
                </a:rPr>
                <a:t>○ 支払督促、訴訟</a:t>
              </a:r>
            </a:p>
          </p:txBody>
        </p:sp>
        <p:sp>
          <p:nvSpPr>
            <p:cNvPr id="48" name="AutoShape 31" descr="50%"/>
            <p:cNvSpPr>
              <a:spLocks noChangeArrowheads="1"/>
            </p:cNvSpPr>
            <p:nvPr/>
          </p:nvSpPr>
          <p:spPr bwMode="auto">
            <a:xfrm>
              <a:off x="800450" y="2580352"/>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a:solidFill>
                    <a:srgbClr val="000000"/>
                  </a:solidFill>
                  <a:latin typeface="HG丸ｺﾞｼｯｸM-PRO" panose="020F0600000000000000" pitchFamily="50" charset="-128"/>
                  <a:ea typeface="HG丸ｺﾞｼｯｸM-PRO" panose="020F0600000000000000" pitchFamily="50" charset="-128"/>
                </a:rPr>
                <a:t>債権回収事案</a:t>
              </a:r>
              <a:endParaRPr kumimoji="0" lang="ja-JP" altLang="en-US" sz="1200"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9" name="Rectangle 50"/>
            <p:cNvSpPr>
              <a:spLocks noChangeArrowheads="1"/>
            </p:cNvSpPr>
            <p:nvPr/>
          </p:nvSpPr>
          <p:spPr bwMode="auto">
            <a:xfrm>
              <a:off x="53467" y="1969789"/>
              <a:ext cx="9036496" cy="359095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0" name="AutoShape 51"/>
            <p:cNvSpPr>
              <a:spLocks noChangeArrowheads="1"/>
            </p:cNvSpPr>
            <p:nvPr/>
          </p:nvSpPr>
          <p:spPr bwMode="auto">
            <a:xfrm>
              <a:off x="2793667" y="1789608"/>
              <a:ext cx="3444558" cy="360362"/>
            </a:xfrm>
            <a:prstGeom prst="horizontalScroll">
              <a:avLst>
                <a:gd name="adj" fmla="val 12500"/>
              </a:avLst>
            </a:prstGeom>
            <a:solidFill>
              <a:srgbClr val="CCFFFF"/>
            </a:solidFill>
            <a:ln w="9525">
              <a:solidFill>
                <a:srgbClr val="000000"/>
              </a:solidFill>
              <a:round/>
              <a:headEnd/>
              <a:tailEnd/>
            </a:ln>
          </p:spPr>
          <p:txBody>
            <a:bodyPr lIns="74295" tIns="8890" rIns="74295" bIns="8890" anchor="ctr" anchorCtr="0"/>
            <a:lstStyle/>
            <a:p>
              <a:pPr algn="ctr" fontAlgn="ctr">
                <a:lnSpc>
                  <a:spcPct val="170000"/>
                </a:lnSpc>
                <a:spcBef>
                  <a:spcPct val="0"/>
                </a:spcBef>
                <a:spcAft>
                  <a:spcPct val="0"/>
                </a:spcAft>
                <a:defRPr/>
              </a:pPr>
              <a:r>
                <a:rPr kumimoji="0" lang="ja-JP" altLang="en-US" b="1" kern="0" baseline="30000" dirty="0">
                  <a:solidFill>
                    <a:srgbClr val="000000"/>
                  </a:solidFill>
                  <a:latin typeface="HG丸ｺﾞｼｯｸM-PRO" pitchFamily="50" charset="-128"/>
                  <a:ea typeface="HG丸ｺﾞｼｯｸM-PRO" pitchFamily="50" charset="-128"/>
                </a:rPr>
                <a:t>大阪府債権の回収及び整理に関する条例</a:t>
              </a:r>
              <a:endParaRPr kumimoji="0" lang="ja-JP" altLang="en-US" sz="1400" b="1" kern="0" baseline="30000" dirty="0">
                <a:solidFill>
                  <a:srgbClr val="000000"/>
                </a:solidFill>
                <a:latin typeface="ＭＳ Ｐ明朝" pitchFamily="18" charset="-128"/>
                <a:ea typeface="ＭＳ Ｐ明朝" pitchFamily="18" charset="-128"/>
              </a:endParaRPr>
            </a:p>
          </p:txBody>
        </p:sp>
        <p:sp>
          <p:nvSpPr>
            <p:cNvPr id="51" name="Line 39"/>
            <p:cNvSpPr>
              <a:spLocks noChangeShapeType="1"/>
            </p:cNvSpPr>
            <p:nvPr/>
          </p:nvSpPr>
          <p:spPr bwMode="auto">
            <a:xfrm flipH="1">
              <a:off x="4443187" y="2629564"/>
              <a:ext cx="0" cy="403225"/>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2" name="Rectangle 32"/>
            <p:cNvSpPr>
              <a:spLocks noChangeArrowheads="1"/>
            </p:cNvSpPr>
            <p:nvPr/>
          </p:nvSpPr>
          <p:spPr bwMode="auto">
            <a:xfrm>
              <a:off x="2825339" y="2831176"/>
              <a:ext cx="3097213" cy="2577169"/>
            </a:xfrm>
            <a:prstGeom prst="rect">
              <a:avLst/>
            </a:prstGeom>
            <a:solidFill>
              <a:srgbClr val="FFFFFF"/>
            </a:solidFill>
            <a:ln w="9525">
              <a:solidFill>
                <a:srgbClr val="000000"/>
              </a:solidFill>
              <a:prstDash val="sysDot"/>
              <a:miter lim="800000"/>
              <a:headEnd/>
              <a:tailEnd/>
            </a:ln>
          </p:spPr>
          <p:txBody>
            <a:bodyPr lIns="74295" tIns="8890" rIns="74295" bIns="8890"/>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53" name="Rectangle 36"/>
            <p:cNvSpPr>
              <a:spLocks noChangeArrowheads="1"/>
            </p:cNvSpPr>
            <p:nvPr/>
          </p:nvSpPr>
          <p:spPr bwMode="auto">
            <a:xfrm>
              <a:off x="3002456" y="4209128"/>
              <a:ext cx="2736305" cy="27860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lnSpc>
                  <a:spcPct val="120000"/>
                </a:lnSpc>
                <a:spcBef>
                  <a:spcPts val="900"/>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a:solidFill>
                    <a:srgbClr val="000000"/>
                  </a:solidFill>
                  <a:latin typeface="HG丸ｺﾞｼｯｸM-PRO" pitchFamily="50" charset="-128"/>
                  <a:ea typeface="HG丸ｺﾞｼｯｸM-PRO" pitchFamily="50" charset="-128"/>
                </a:rPr>
                <a:t>計画の公表</a:t>
              </a:r>
              <a:r>
                <a:rPr kumimoji="0" lang="ja-JP" altLang="en-US" sz="900" kern="0" dirty="0">
                  <a:solidFill>
                    <a:srgbClr val="000000"/>
                  </a:solidFill>
                  <a:latin typeface="HG丸ｺﾞｼｯｸM-PRO" pitchFamily="50" charset="-128"/>
                  <a:ea typeface="HG丸ｺﾞｼｯｸM-PRO" pitchFamily="50" charset="-128"/>
                </a:rPr>
                <a:t>（条例第３条第２項）</a:t>
              </a:r>
            </a:p>
          </p:txBody>
        </p:sp>
        <p:sp>
          <p:nvSpPr>
            <p:cNvPr id="54" name="Rectangle 37"/>
            <p:cNvSpPr>
              <a:spLocks noChangeArrowheads="1"/>
            </p:cNvSpPr>
            <p:nvPr/>
          </p:nvSpPr>
          <p:spPr bwMode="auto">
            <a:xfrm>
              <a:off x="2907368" y="2936683"/>
              <a:ext cx="2952763" cy="984313"/>
            </a:xfrm>
            <a:prstGeom prst="rect">
              <a:avLst/>
            </a:prstGeom>
            <a:solidFill>
              <a:srgbClr val="C0C0C0">
                <a:alpha val="39999"/>
              </a:srgbClr>
            </a:solidFill>
            <a:ln w="9525">
              <a:solidFill>
                <a:srgbClr val="000000"/>
              </a:solidFill>
              <a:miter lim="800000"/>
              <a:headEnd/>
              <a:tailEnd/>
            </a:ln>
          </p:spPr>
          <p:txBody>
            <a:bodyPr lIns="74295" tIns="36000" rIns="74295" bIns="8890"/>
            <a:lstStyle/>
            <a:p>
              <a:pPr algn="ctr" fontAlgn="base">
                <a:spcBef>
                  <a:spcPts val="713"/>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a:solidFill>
                    <a:srgbClr val="000000"/>
                  </a:solidFill>
                  <a:latin typeface="HG丸ｺﾞｼｯｸM-PRO" pitchFamily="50" charset="-128"/>
                  <a:ea typeface="HG丸ｺﾞｼｯｸM-PRO" pitchFamily="50" charset="-128"/>
                </a:rPr>
                <a:t>債権回収・整理計画の策定</a:t>
              </a:r>
              <a:r>
                <a:rPr kumimoji="0" lang="ja-JP" altLang="en-US" sz="900" kern="0" dirty="0">
                  <a:solidFill>
                    <a:srgbClr val="000000"/>
                  </a:solidFill>
                  <a:latin typeface="HG丸ｺﾞｼｯｸM-PRO" pitchFamily="50" charset="-128"/>
                  <a:ea typeface="HG丸ｺﾞｼｯｸM-PRO" pitchFamily="50" charset="-128"/>
                </a:rPr>
                <a:t>（条例第３条）</a:t>
              </a:r>
              <a:endParaRPr kumimoji="0" lang="ja-JP" altLang="en-US" sz="900" b="1" kern="0" dirty="0">
                <a:solidFill>
                  <a:srgbClr val="000000"/>
                </a:solidFill>
                <a:latin typeface="Verdana" pitchFamily="34" charset="0"/>
              </a:endParaRPr>
            </a:p>
          </p:txBody>
        </p:sp>
        <p:sp>
          <p:nvSpPr>
            <p:cNvPr id="55" name="AutoShape 38"/>
            <p:cNvSpPr>
              <a:spLocks noChangeArrowheads="1"/>
            </p:cNvSpPr>
            <p:nvPr/>
          </p:nvSpPr>
          <p:spPr bwMode="auto">
            <a:xfrm>
              <a:off x="3831020" y="3920997"/>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Verdana" pitchFamily="34" charset="0"/>
              </a:endParaRPr>
            </a:p>
          </p:txBody>
        </p:sp>
        <p:sp>
          <p:nvSpPr>
            <p:cNvPr id="56" name="Rectangle 47"/>
            <p:cNvSpPr>
              <a:spLocks noChangeArrowheads="1"/>
            </p:cNvSpPr>
            <p:nvPr/>
          </p:nvSpPr>
          <p:spPr bwMode="auto">
            <a:xfrm>
              <a:off x="3124067" y="3638533"/>
              <a:ext cx="2519363" cy="197929"/>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pPr algn="ctr" fontAlgn="base">
                <a:lnSpc>
                  <a:spcPct val="120000"/>
                </a:lnSpc>
                <a:spcBef>
                  <a:spcPct val="0"/>
                </a:spcBef>
                <a:spcAft>
                  <a:spcPct val="0"/>
                </a:spcAft>
                <a:defRPr/>
              </a:pPr>
              <a:r>
                <a:rPr kumimoji="0" lang="ja-JP" altLang="en-US" sz="1000" b="1" i="1" kern="0" dirty="0">
                  <a:solidFill>
                    <a:srgbClr val="000000"/>
                  </a:solidFill>
                  <a:latin typeface="HG丸ｺﾞｼｯｸM-PRO" panose="020F0600000000000000" pitchFamily="50" charset="-128"/>
                  <a:ea typeface="HG丸ｺﾞｼｯｸM-PRO" panose="020F0600000000000000" pitchFamily="50" charset="-128"/>
                </a:rPr>
                <a:t>債権の回収及び整理に関する目標の設定</a:t>
              </a:r>
            </a:p>
            <a:p>
              <a:pPr fontAlgn="base">
                <a:spcBef>
                  <a:spcPct val="0"/>
                </a:spcBef>
                <a:spcAft>
                  <a:spcPct val="0"/>
                </a:spcAft>
                <a:defRPr/>
              </a:pPr>
              <a:endParaRPr kumimoji="0" lang="en-US" altLang="ja-JP" sz="1000" kern="0" dirty="0">
                <a:solidFill>
                  <a:srgbClr val="000000"/>
                </a:solidFill>
                <a:latin typeface="Verdana" pitchFamily="34" charset="0"/>
              </a:endParaRPr>
            </a:p>
          </p:txBody>
        </p:sp>
        <p:sp>
          <p:nvSpPr>
            <p:cNvPr id="57" name="Rectangle 36"/>
            <p:cNvSpPr>
              <a:spLocks noChangeArrowheads="1"/>
            </p:cNvSpPr>
            <p:nvPr/>
          </p:nvSpPr>
          <p:spPr bwMode="auto">
            <a:xfrm>
              <a:off x="3002457" y="4775865"/>
              <a:ext cx="2736306" cy="507496"/>
            </a:xfrm>
            <a:prstGeom prst="rect">
              <a:avLst/>
            </a:prstGeom>
            <a:solidFill>
              <a:srgbClr val="C0C0C0">
                <a:alpha val="39999"/>
              </a:srgbClr>
            </a:solidFill>
            <a:ln w="9525">
              <a:solidFill>
                <a:srgbClr val="000000"/>
              </a:solidFill>
              <a:miter lim="800000"/>
              <a:headEnd/>
              <a:tailEnd/>
            </a:ln>
          </p:spPr>
          <p:txBody>
            <a:bodyPr lIns="0" tIns="8890" rIns="0" bIns="8890" anchor="ctr" anchorCtr="0"/>
            <a:lstStyle/>
            <a:p>
              <a:pPr algn="ctr" fontAlgn="base">
                <a:spcBef>
                  <a:spcPts val="900"/>
                </a:spcBef>
                <a:spcAft>
                  <a:spcPct val="0"/>
                </a:spcAft>
                <a:defRPr/>
              </a:pPr>
              <a:r>
                <a:rPr kumimoji="0" lang="en-US" altLang="ja-JP" sz="1100" kern="0" dirty="0">
                  <a:solidFill>
                    <a:srgbClr val="000000"/>
                  </a:solidFill>
                  <a:latin typeface="HG丸ｺﾞｼｯｸM-PRO" pitchFamily="50" charset="-128"/>
                  <a:ea typeface="HG丸ｺﾞｼｯｸM-PRO" pitchFamily="50" charset="-128"/>
                </a:rPr>
                <a:t>◎ </a:t>
              </a:r>
              <a:r>
                <a:rPr kumimoji="0" lang="ja-JP" altLang="en-US" sz="1100" kern="0" dirty="0">
                  <a:solidFill>
                    <a:srgbClr val="000000"/>
                  </a:solidFill>
                  <a:latin typeface="HG丸ｺﾞｼｯｸM-PRO" pitchFamily="50" charset="-128"/>
                  <a:ea typeface="HG丸ｺﾞｼｯｸM-PRO" pitchFamily="50" charset="-128"/>
                </a:rPr>
                <a:t>進捗状況の公表</a:t>
              </a:r>
              <a:r>
                <a:rPr kumimoji="0" lang="ja-JP" altLang="en-US" sz="900" kern="0" dirty="0">
                  <a:solidFill>
                    <a:srgbClr val="000000"/>
                  </a:solidFill>
                  <a:latin typeface="HG丸ｺﾞｼｯｸM-PRO" pitchFamily="50" charset="-128"/>
                  <a:ea typeface="HG丸ｺﾞｼｯｸM-PRO" pitchFamily="50" charset="-128"/>
                </a:rPr>
                <a:t>（条例第５条）</a:t>
              </a:r>
              <a:endParaRPr kumimoji="0" lang="en-US" altLang="ja-JP" sz="900" kern="0" dirty="0">
                <a:solidFill>
                  <a:srgbClr val="000000"/>
                </a:solidFill>
                <a:latin typeface="HG丸ｺﾞｼｯｸM-PRO" pitchFamily="50" charset="-128"/>
                <a:ea typeface="HG丸ｺﾞｼｯｸM-PRO" pitchFamily="50" charset="-128"/>
              </a:endParaRPr>
            </a:p>
            <a:p>
              <a:pPr algn="ctr" fontAlgn="base">
                <a:spcBef>
                  <a:spcPts val="900"/>
                </a:spcBef>
                <a:spcAft>
                  <a:spcPct val="0"/>
                </a:spcAft>
                <a:defRPr/>
              </a:pPr>
              <a:r>
                <a:rPr kumimoji="0" lang="en-US" altLang="ja-JP" sz="900" kern="0" dirty="0">
                  <a:solidFill>
                    <a:srgbClr val="000000"/>
                  </a:solidFill>
                  <a:latin typeface="HG丸ｺﾞｼｯｸM-PRO" pitchFamily="50" charset="-128"/>
                  <a:ea typeface="HG丸ｺﾞｼｯｸM-PRO" pitchFamily="50" charset="-128"/>
                </a:rPr>
                <a:t>10</a:t>
              </a:r>
              <a:r>
                <a:rPr kumimoji="0" lang="ja-JP" altLang="en-US" sz="900" kern="0" dirty="0">
                  <a:solidFill>
                    <a:srgbClr val="000000"/>
                  </a:solidFill>
                  <a:latin typeface="HG丸ｺﾞｼｯｸM-PRO" pitchFamily="50" charset="-128"/>
                  <a:ea typeface="HG丸ｺﾞｼｯｸM-PRO" pitchFamily="50" charset="-128"/>
                </a:rPr>
                <a:t>月末及び</a:t>
              </a:r>
              <a:r>
                <a:rPr kumimoji="0" lang="en-US" altLang="ja-JP" sz="900" kern="0" dirty="0">
                  <a:solidFill>
                    <a:srgbClr val="000000"/>
                  </a:solidFill>
                  <a:latin typeface="HG丸ｺﾞｼｯｸM-PRO" pitchFamily="50" charset="-128"/>
                  <a:ea typeface="HG丸ｺﾞｼｯｸM-PRO" pitchFamily="50" charset="-128"/>
                </a:rPr>
                <a:t>5</a:t>
              </a:r>
              <a:r>
                <a:rPr kumimoji="0" lang="ja-JP" altLang="en-US" sz="900" kern="0" dirty="0">
                  <a:solidFill>
                    <a:srgbClr val="000000"/>
                  </a:solidFill>
                  <a:latin typeface="HG丸ｺﾞｼｯｸM-PRO" pitchFamily="50" charset="-128"/>
                  <a:ea typeface="HG丸ｺﾞｼｯｸM-PRO" pitchFamily="50" charset="-128"/>
                </a:rPr>
                <a:t>月末時点の年</a:t>
              </a:r>
              <a:r>
                <a:rPr kumimoji="0" lang="en-US" altLang="ja-JP" sz="900" kern="0" dirty="0">
                  <a:solidFill>
                    <a:srgbClr val="000000"/>
                  </a:solidFill>
                  <a:latin typeface="HG丸ｺﾞｼｯｸM-PRO" pitchFamily="50" charset="-128"/>
                  <a:ea typeface="HG丸ｺﾞｼｯｸM-PRO" pitchFamily="50" charset="-128"/>
                </a:rPr>
                <a:t>2</a:t>
              </a:r>
              <a:r>
                <a:rPr kumimoji="0" lang="ja-JP" altLang="en-US" sz="900" kern="0" dirty="0">
                  <a:solidFill>
                    <a:srgbClr val="000000"/>
                  </a:solidFill>
                  <a:latin typeface="HG丸ｺﾞｼｯｸM-PRO" pitchFamily="50" charset="-128"/>
                  <a:ea typeface="HG丸ｺﾞｼｯｸM-PRO" pitchFamily="50" charset="-128"/>
                </a:rPr>
                <a:t>回</a:t>
              </a:r>
              <a:r>
                <a:rPr kumimoji="0" lang="ja-JP" altLang="en-US" sz="800" kern="0" dirty="0">
                  <a:solidFill>
                    <a:srgbClr val="000000"/>
                  </a:solidFill>
                  <a:latin typeface="HG丸ｺﾞｼｯｸM-PRO" pitchFamily="50" charset="-128"/>
                  <a:ea typeface="HG丸ｺﾞｼｯｸM-PRO" pitchFamily="50" charset="-128"/>
                </a:rPr>
                <a:t>（</a:t>
              </a:r>
              <a:r>
                <a:rPr kumimoji="0" lang="ja-JP" altLang="en-US" sz="800" kern="0" dirty="0">
                  <a:solidFill>
                    <a:sysClr val="windowText" lastClr="000000"/>
                  </a:solidFill>
                  <a:latin typeface="HG丸ｺﾞｼｯｸM-PRO" panose="020F0600000000000000" pitchFamily="50" charset="-128"/>
                  <a:ea typeface="HG丸ｺﾞｼｯｸM-PRO" panose="020F0600000000000000" pitchFamily="50" charset="-128"/>
                </a:rPr>
                <a:t>条例規則第</a:t>
              </a:r>
              <a:r>
                <a:rPr kumimoji="0" lang="en-US" altLang="ja-JP" sz="800" kern="0" dirty="0">
                  <a:solidFill>
                    <a:sysClr val="windowText" lastClr="000000"/>
                  </a:solidFill>
                  <a:latin typeface="HG丸ｺﾞｼｯｸM-PRO" panose="020F0600000000000000" pitchFamily="50" charset="-128"/>
                  <a:ea typeface="HG丸ｺﾞｼｯｸM-PRO" panose="020F0600000000000000" pitchFamily="50" charset="-128"/>
                </a:rPr>
                <a:t>3</a:t>
              </a:r>
              <a:r>
                <a:rPr kumimoji="0" lang="ja-JP" altLang="en-US" sz="800" kern="0" dirty="0">
                  <a:solidFill>
                    <a:sysClr val="windowText" lastClr="000000"/>
                  </a:solidFill>
                  <a:latin typeface="HG丸ｺﾞｼｯｸM-PRO" panose="020F0600000000000000" pitchFamily="50" charset="-128"/>
                  <a:ea typeface="HG丸ｺﾞｼｯｸM-PRO" panose="020F0600000000000000" pitchFamily="50" charset="-128"/>
                </a:rPr>
                <a:t>条）</a:t>
              </a:r>
            </a:p>
          </p:txBody>
        </p:sp>
        <p:sp>
          <p:nvSpPr>
            <p:cNvPr id="58" name="AutoShape 38"/>
            <p:cNvSpPr>
              <a:spLocks noChangeArrowheads="1"/>
            </p:cNvSpPr>
            <p:nvPr/>
          </p:nvSpPr>
          <p:spPr bwMode="auto">
            <a:xfrm>
              <a:off x="3830227" y="4487734"/>
              <a:ext cx="1007740" cy="288131"/>
            </a:xfrm>
            <a:prstGeom prst="downArrow">
              <a:avLst>
                <a:gd name="adj1" fmla="val 50000"/>
                <a:gd name="adj2" fmla="val 25000"/>
              </a:avLst>
            </a:prstGeom>
            <a:solidFill>
              <a:srgbClr val="FFFFFF"/>
            </a:solidFill>
            <a:ln w="12700">
              <a:solidFill>
                <a:srgbClr val="000000"/>
              </a:solidFill>
              <a:miter lim="800000"/>
              <a:headEnd/>
              <a:tailEnd/>
            </a:ln>
          </p:spPr>
          <p:txBody>
            <a:bodyPr lIns="74295" tIns="8890" rIns="74295" bIns="8890"/>
            <a:lstStyle/>
            <a:p>
              <a:pPr algn="ctr" fontAlgn="base">
                <a:spcBef>
                  <a:spcPct val="0"/>
                </a:spcBef>
                <a:spcAft>
                  <a:spcPct val="0"/>
                </a:spcAft>
                <a:defRPr/>
              </a:pPr>
              <a:endParaRPr kumimoji="0" lang="ja-JP" altLang="en-US" sz="1000" b="1" kern="0" dirty="0">
                <a:solidFill>
                  <a:srgbClr val="000000"/>
                </a:solidFill>
                <a:latin typeface="Verdana" pitchFamily="34" charset="0"/>
              </a:endParaRPr>
            </a:p>
          </p:txBody>
        </p:sp>
        <p:sp>
          <p:nvSpPr>
            <p:cNvPr id="59" name="角丸四角形 58"/>
            <p:cNvSpPr/>
            <p:nvPr/>
          </p:nvSpPr>
          <p:spPr bwMode="auto">
            <a:xfrm>
              <a:off x="3002456" y="3262224"/>
              <a:ext cx="2736307" cy="213876"/>
            </a:xfrm>
            <a:prstGeom prst="roundRect">
              <a:avLst/>
            </a:prstGeom>
            <a:solidFill>
              <a:srgbClr val="FFFF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none" lIns="36000" tIns="72000" rIns="0" bIns="72000" numCol="1" rtlCol="0" anchor="ctr" anchorCtr="0" compatLnSpc="1">
              <a:prstTxWarp prst="textNoShape">
                <a:avLst/>
              </a:prstTxWarp>
            </a:bodyPr>
            <a:lstStyle/>
            <a:p>
              <a:pPr algn="ctr" eaLnBrk="0" fontAlgn="base" hangingPunct="0">
                <a:lnSpc>
                  <a:spcPct val="90000"/>
                </a:lnSpc>
                <a:spcBef>
                  <a:spcPct val="40000"/>
                </a:spcBef>
                <a:spcAft>
                  <a:spcPct val="0"/>
                </a:spcAft>
                <a:defRPr/>
              </a:pPr>
              <a:r>
                <a:rPr kumimoji="0" lang="ja-JP" altLang="en-US" sz="900" b="1" kern="0" dirty="0">
                  <a:solidFill>
                    <a:srgbClr val="000000"/>
                  </a:solidFill>
                  <a:latin typeface="HG丸ｺﾞｼｯｸM-PRO" panose="020F0600000000000000" pitchFamily="50" charset="-128"/>
                  <a:ea typeface="HG丸ｺﾞｼｯｸM-PRO" panose="020F0600000000000000" pitchFamily="50" charset="-128"/>
                </a:rPr>
                <a:t>計画期間</a:t>
              </a:r>
              <a:r>
                <a:rPr kumimoji="0" lang="ja-JP" altLang="en-US" sz="900" b="1" kern="0" dirty="0">
                  <a:solidFill>
                    <a:sysClr val="windowText" lastClr="000000"/>
                  </a:solidFill>
                  <a:latin typeface="HG丸ｺﾞｼｯｸM-PRO" panose="020F0600000000000000" pitchFamily="50" charset="-128"/>
                  <a:ea typeface="HG丸ｺﾞｼｯｸM-PRO" panose="020F0600000000000000" pitchFamily="50" charset="-128"/>
                </a:rPr>
                <a:t>：毎年</a:t>
              </a:r>
              <a:r>
                <a:rPr kumimoji="0" lang="en-US" altLang="ja-JP" sz="900" b="1" kern="0" dirty="0">
                  <a:solidFill>
                    <a:sysClr val="windowText" lastClr="000000"/>
                  </a:solidFill>
                  <a:latin typeface="HG丸ｺﾞｼｯｸM-PRO" panose="020F0600000000000000" pitchFamily="50" charset="-128"/>
                  <a:ea typeface="HG丸ｺﾞｼｯｸM-PRO" panose="020F0600000000000000" pitchFamily="50" charset="-128"/>
                </a:rPr>
                <a:t>6</a:t>
              </a:r>
              <a:r>
                <a:rPr kumimoji="0" lang="ja-JP" altLang="en-US" sz="900" b="1" kern="0" dirty="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b="1" kern="0" dirty="0">
                  <a:solidFill>
                    <a:sysClr val="windowText" lastClr="000000"/>
                  </a:solidFill>
                  <a:latin typeface="HG丸ｺﾞｼｯｸM-PRO" panose="020F0600000000000000" pitchFamily="50" charset="-128"/>
                  <a:ea typeface="HG丸ｺﾞｼｯｸM-PRO" panose="020F0600000000000000" pitchFamily="50" charset="-128"/>
                </a:rPr>
                <a:t>1</a:t>
              </a:r>
              <a:r>
                <a:rPr kumimoji="0" lang="ja-JP" altLang="en-US" sz="900" b="1" kern="0" dirty="0">
                  <a:solidFill>
                    <a:sysClr val="windowText" lastClr="000000"/>
                  </a:solidFill>
                  <a:latin typeface="HG丸ｺﾞｼｯｸM-PRO" panose="020F0600000000000000" pitchFamily="50" charset="-128"/>
                  <a:ea typeface="HG丸ｺﾞｼｯｸM-PRO" panose="020F0600000000000000" pitchFamily="50" charset="-128"/>
                </a:rPr>
                <a:t>日～</a:t>
              </a:r>
              <a:r>
                <a:rPr kumimoji="0" lang="en-US" altLang="ja-JP" sz="900" b="1" kern="0" dirty="0">
                  <a:solidFill>
                    <a:sysClr val="windowText" lastClr="000000"/>
                  </a:solidFill>
                  <a:latin typeface="HG丸ｺﾞｼｯｸM-PRO" panose="020F0600000000000000" pitchFamily="50" charset="-128"/>
                  <a:ea typeface="HG丸ｺﾞｼｯｸM-PRO" panose="020F0600000000000000" pitchFamily="50" charset="-128"/>
                </a:rPr>
                <a:t>5</a:t>
              </a:r>
              <a:r>
                <a:rPr kumimoji="0" lang="ja-JP" altLang="en-US" sz="900" b="1" kern="0" dirty="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b="1" kern="0" dirty="0">
                  <a:solidFill>
                    <a:sysClr val="windowText" lastClr="000000"/>
                  </a:solidFill>
                  <a:latin typeface="HG丸ｺﾞｼｯｸM-PRO" panose="020F0600000000000000" pitchFamily="50" charset="-128"/>
                  <a:ea typeface="HG丸ｺﾞｼｯｸM-PRO" panose="020F0600000000000000" pitchFamily="50" charset="-128"/>
                </a:rPr>
                <a:t>31</a:t>
              </a:r>
              <a:r>
                <a:rPr kumimoji="0" lang="ja-JP" altLang="en-US" sz="900" b="1" kern="0" dirty="0">
                  <a:solidFill>
                    <a:sysClr val="windowText" lastClr="000000"/>
                  </a:solidFill>
                  <a:latin typeface="HG丸ｺﾞｼｯｸM-PRO" panose="020F0600000000000000" pitchFamily="50" charset="-128"/>
                  <a:ea typeface="HG丸ｺﾞｼｯｸM-PRO" panose="020F0600000000000000" pitchFamily="50" charset="-128"/>
                </a:rPr>
                <a:t>日</a:t>
              </a:r>
              <a:r>
                <a:rPr kumimoji="0" lang="ja-JP" altLang="en-US" sz="800" b="1" kern="0" dirty="0">
                  <a:solidFill>
                    <a:sysClr val="windowText" lastClr="000000"/>
                  </a:solidFill>
                  <a:latin typeface="HG丸ｺﾞｼｯｸM-PRO" panose="020F0600000000000000" pitchFamily="50" charset="-128"/>
                  <a:ea typeface="HG丸ｺﾞｼｯｸM-PRO" panose="020F0600000000000000" pitchFamily="50" charset="-128"/>
                </a:rPr>
                <a:t>（条例規則第</a:t>
              </a:r>
              <a:r>
                <a:rPr kumimoji="0" lang="en-US" altLang="ja-JP" sz="800" b="1" kern="0" dirty="0">
                  <a:solidFill>
                    <a:sysClr val="windowText" lastClr="000000"/>
                  </a:solidFill>
                  <a:latin typeface="HG丸ｺﾞｼｯｸM-PRO" panose="020F0600000000000000" pitchFamily="50" charset="-128"/>
                  <a:ea typeface="HG丸ｺﾞｼｯｸM-PRO" panose="020F0600000000000000" pitchFamily="50" charset="-128"/>
                </a:rPr>
                <a:t>2</a:t>
              </a:r>
              <a:r>
                <a:rPr kumimoji="0" lang="ja-JP" altLang="en-US" sz="800" b="1" kern="0" dirty="0">
                  <a:solidFill>
                    <a:sysClr val="windowText" lastClr="000000"/>
                  </a:solidFill>
                  <a:latin typeface="HG丸ｺﾞｼｯｸM-PRO" panose="020F0600000000000000" pitchFamily="50" charset="-128"/>
                  <a:ea typeface="HG丸ｺﾞｼｯｸM-PRO" panose="020F0600000000000000" pitchFamily="50" charset="-128"/>
                </a:rPr>
                <a:t>条）</a:t>
              </a:r>
              <a:endParaRPr kumimoji="0" lang="ja-JP" altLang="en-US" sz="800" b="1"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0" name="Oval 40" descr="50%"/>
            <p:cNvSpPr>
              <a:spLocks noChangeArrowheads="1"/>
            </p:cNvSpPr>
            <p:nvPr/>
          </p:nvSpPr>
          <p:spPr bwMode="auto">
            <a:xfrm>
              <a:off x="3660464" y="2266961"/>
              <a:ext cx="1584325" cy="360362"/>
            </a:xfrm>
            <a:prstGeom prst="ellipse">
              <a:avLst/>
            </a:prstGeom>
            <a:pattFill prst="pct50">
              <a:fgClr>
                <a:srgbClr val="FFFF99">
                  <a:alpha val="49019"/>
                </a:srgbClr>
              </a:fgClr>
              <a:bgClr>
                <a:srgbClr val="FFFFFF">
                  <a:alpha val="49019"/>
                </a:srgbClr>
              </a:bgClr>
            </a:pattFill>
            <a:ln w="9525">
              <a:solidFill>
                <a:srgbClr val="000000"/>
              </a:solidFill>
              <a:round/>
              <a:headEnd/>
              <a:tailEnd/>
            </a:ln>
          </p:spPr>
          <p:txBody>
            <a:bodyPr lIns="74295" tIns="8890" rIns="74295" bIns="8890"/>
            <a:lstStyle/>
            <a:p>
              <a:pPr algn="ctr" fontAlgn="base">
                <a:spcBef>
                  <a:spcPct val="0"/>
                </a:spcBef>
                <a:spcAft>
                  <a:spcPct val="0"/>
                </a:spcAft>
                <a:defRPr/>
              </a:pPr>
              <a:r>
                <a:rPr kumimoji="0" lang="ja-JP" altLang="en-US" sz="1400" kern="0" dirty="0">
                  <a:solidFill>
                    <a:srgbClr val="000000"/>
                  </a:solidFill>
                  <a:latin typeface="HG丸ｺﾞｼｯｸM-PRO" panose="020F0600000000000000" pitchFamily="50" charset="-128"/>
                  <a:ea typeface="HG丸ｺﾞｼｯｸM-PRO" panose="020F0600000000000000" pitchFamily="50" charset="-128"/>
                </a:rPr>
                <a:t>滞納債権</a:t>
              </a:r>
            </a:p>
          </p:txBody>
        </p:sp>
        <p:sp>
          <p:nvSpPr>
            <p:cNvPr id="61" name="AutoShape 49"/>
            <p:cNvSpPr>
              <a:spLocks noChangeArrowheads="1"/>
            </p:cNvSpPr>
            <p:nvPr/>
          </p:nvSpPr>
          <p:spPr bwMode="auto">
            <a:xfrm>
              <a:off x="2484573" y="3421550"/>
              <a:ext cx="521221" cy="360362"/>
            </a:xfrm>
            <a:prstGeom prst="lef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62" name="AutoShape 48"/>
            <p:cNvSpPr>
              <a:spLocks noChangeArrowheads="1"/>
            </p:cNvSpPr>
            <p:nvPr/>
          </p:nvSpPr>
          <p:spPr bwMode="auto">
            <a:xfrm>
              <a:off x="5751427" y="3421550"/>
              <a:ext cx="501329" cy="360362"/>
            </a:xfrm>
            <a:prstGeom prst="rightArrow">
              <a:avLst>
                <a:gd name="adj1" fmla="val 50000"/>
                <a:gd name="adj2" fmla="val 25000"/>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63" name="AutoShape 31" descr="50%"/>
            <p:cNvSpPr>
              <a:spLocks noChangeArrowheads="1"/>
            </p:cNvSpPr>
            <p:nvPr/>
          </p:nvSpPr>
          <p:spPr bwMode="auto">
            <a:xfrm>
              <a:off x="6896832" y="2580351"/>
              <a:ext cx="1220787" cy="250825"/>
            </a:xfrm>
            <a:prstGeom prst="roundRect">
              <a:avLst>
                <a:gd name="adj" fmla="val 16667"/>
              </a:avLst>
            </a:prstGeom>
            <a:pattFill prst="pct50">
              <a:fgClr>
                <a:srgbClr val="00FF00"/>
              </a:fgClr>
              <a:bgClr>
                <a:srgbClr val="FFFFFF"/>
              </a:bgClr>
            </a:pattFill>
            <a:ln w="9525">
              <a:solidFill>
                <a:srgbClr val="000000"/>
              </a:solidFill>
              <a:round/>
              <a:headEnd/>
              <a:tailEnd/>
            </a:ln>
          </p:spPr>
          <p:txBody>
            <a:bodyPr lIns="74295" tIns="8890" rIns="74295" bIns="8890" anchor="ctr" anchorCtr="0"/>
            <a:lstStyle/>
            <a:p>
              <a:pPr algn="ctr" fontAlgn="base">
                <a:lnSpc>
                  <a:spcPct val="110000"/>
                </a:lnSpc>
                <a:spcBef>
                  <a:spcPts val="400"/>
                </a:spcBef>
                <a:spcAft>
                  <a:spcPct val="0"/>
                </a:spcAft>
                <a:defRPr/>
              </a:pPr>
              <a:r>
                <a:rPr kumimoji="0" lang="ja-JP" altLang="en-US" sz="1200" b="1" kern="0" dirty="0">
                  <a:solidFill>
                    <a:srgbClr val="000000"/>
                  </a:solidFill>
                  <a:latin typeface="HG丸ｺﾞｼｯｸM-PRO" panose="020F0600000000000000" pitchFamily="50" charset="-128"/>
                  <a:ea typeface="HG丸ｺﾞｼｯｸM-PRO" panose="020F0600000000000000" pitchFamily="50" charset="-128"/>
                </a:rPr>
                <a:t>債権整理事案</a:t>
              </a:r>
              <a:endParaRPr kumimoji="0" lang="ja-JP" altLang="en-US" sz="1200" kern="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4" name="Rectangle 27"/>
            <p:cNvSpPr>
              <a:spLocks noChangeArrowheads="1"/>
            </p:cNvSpPr>
            <p:nvPr/>
          </p:nvSpPr>
          <p:spPr bwMode="auto">
            <a:xfrm>
              <a:off x="2182909" y="2339121"/>
              <a:ext cx="667671" cy="17773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5669" tIns="27834" rIns="55669" bIns="27834" anchor="ctr"/>
            <a:lstStyle/>
            <a:p>
              <a:pPr algn="ctr" defTabSz="844550" fontAlgn="base">
                <a:spcBef>
                  <a:spcPct val="0"/>
                </a:spcBef>
                <a:spcAft>
                  <a:spcPct val="0"/>
                </a:spcAft>
                <a:defRPr/>
              </a:pPr>
              <a:endParaRPr kumimoji="0" lang="en-US" altLang="ja-JP" sz="1500" b="1" kern="0" dirty="0">
                <a:solidFill>
                  <a:srgbClr val="000000"/>
                </a:solidFill>
                <a:ea typeface="HG丸ｺﾞｼｯｸM-PRO" pitchFamily="50" charset="-128"/>
              </a:endParaRPr>
            </a:p>
            <a:p>
              <a:pPr algn="ctr" defTabSz="844550" fontAlgn="base">
                <a:spcBef>
                  <a:spcPct val="0"/>
                </a:spcBef>
                <a:spcAft>
                  <a:spcPct val="0"/>
                </a:spcAft>
                <a:defRPr/>
              </a:pPr>
              <a:endParaRPr kumimoji="0" lang="en-US" altLang="ja-JP" sz="1100" b="1" kern="0" dirty="0">
                <a:solidFill>
                  <a:srgbClr val="000000"/>
                </a:solidFill>
                <a:ea typeface="HG丸ｺﾞｼｯｸM-PRO" pitchFamily="50" charset="-128"/>
              </a:endParaRPr>
            </a:p>
            <a:p>
              <a:pPr algn="ctr" defTabSz="844550" fontAlgn="base">
                <a:spcBef>
                  <a:spcPct val="0"/>
                </a:spcBef>
                <a:spcAft>
                  <a:spcPct val="0"/>
                </a:spcAft>
                <a:defRPr/>
              </a:pPr>
              <a:r>
                <a:rPr kumimoji="0" lang="ja-JP" altLang="en-US" sz="1100" b="1" kern="0" dirty="0">
                  <a:solidFill>
                    <a:srgbClr val="000000"/>
                  </a:solidFill>
                  <a:ea typeface="HG丸ｺﾞｼｯｸM-PRO" pitchFamily="50" charset="-128"/>
                </a:rPr>
                <a:t>未回収</a:t>
              </a:r>
            </a:p>
            <a:p>
              <a:pPr algn="ctr" defTabSz="844550" fontAlgn="base">
                <a:spcBef>
                  <a:spcPct val="0"/>
                </a:spcBef>
                <a:spcAft>
                  <a:spcPct val="0"/>
                </a:spcAft>
                <a:defRPr/>
              </a:pPr>
              <a:endParaRPr kumimoji="0" lang="ja-JP" altLang="en-US" sz="1100" b="1" kern="0" dirty="0">
                <a:solidFill>
                  <a:srgbClr val="000000"/>
                </a:solidFill>
                <a:ea typeface="HG丸ｺﾞｼｯｸM-PRO" pitchFamily="50" charset="-128"/>
              </a:endParaRPr>
            </a:p>
            <a:p>
              <a:pPr algn="ctr" defTabSz="844550" fontAlgn="base">
                <a:spcBef>
                  <a:spcPct val="0"/>
                </a:spcBef>
                <a:spcAft>
                  <a:spcPct val="0"/>
                </a:spcAft>
                <a:defRPr/>
              </a:pPr>
              <a:endParaRPr kumimoji="0" lang="en-US" altLang="ja-JP" sz="1500" b="1" kern="0" dirty="0">
                <a:solidFill>
                  <a:srgbClr val="000000"/>
                </a:solidFill>
                <a:ea typeface="HG丸ｺﾞｼｯｸM-PRO" pitchFamily="50" charset="-128"/>
              </a:endParaRPr>
            </a:p>
          </p:txBody>
        </p:sp>
        <p:sp>
          <p:nvSpPr>
            <p:cNvPr id="65" name="Line 28"/>
            <p:cNvSpPr>
              <a:spLocks noChangeShapeType="1"/>
            </p:cNvSpPr>
            <p:nvPr/>
          </p:nvSpPr>
          <p:spPr bwMode="auto">
            <a:xfrm>
              <a:off x="2114550" y="5029200"/>
              <a:ext cx="887906" cy="41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
          <p:nvSpPr>
            <p:cNvPr id="46" name="AutoShape 29"/>
            <p:cNvSpPr>
              <a:spLocks noChangeArrowheads="1"/>
            </p:cNvSpPr>
            <p:nvPr/>
          </p:nvSpPr>
          <p:spPr bwMode="auto">
            <a:xfrm>
              <a:off x="657322" y="4839466"/>
              <a:ext cx="1582737" cy="380293"/>
            </a:xfrm>
            <a:prstGeom prst="roundRect">
              <a:avLst>
                <a:gd name="adj" fmla="val 16667"/>
              </a:avLst>
            </a:prstGeom>
            <a:solidFill>
              <a:srgbClr val="FFFFFF"/>
            </a:solidFill>
            <a:ln w="9525">
              <a:solidFill>
                <a:srgbClr val="000000"/>
              </a:solidFill>
              <a:round/>
              <a:headEnd/>
              <a:tailEnd/>
            </a:ln>
          </p:spPr>
          <p:txBody>
            <a:bodyPr lIns="74295" tIns="8890" rIns="74295" bIns="8890" anchor="ctr" anchorCtr="0"/>
            <a:lstStyle/>
            <a:p>
              <a:pPr algn="ctr" fontAlgn="base">
                <a:lnSpc>
                  <a:spcPct val="150000"/>
                </a:lnSpc>
                <a:spcBef>
                  <a:spcPct val="0"/>
                </a:spcBef>
                <a:spcAft>
                  <a:spcPct val="0"/>
                </a:spcAft>
                <a:defRPr/>
              </a:pPr>
              <a:r>
                <a:rPr kumimoji="0" lang="ja-JP" altLang="en-US" sz="1200" b="1" kern="0">
                  <a:solidFill>
                    <a:srgbClr val="000000"/>
                  </a:solidFill>
                  <a:latin typeface="Century" pitchFamily="18" charset="0"/>
                  <a:ea typeface="HG丸ｺﾞｼｯｸM-PRO" pitchFamily="50" charset="-128"/>
                </a:rPr>
                <a:t>債権の回収</a:t>
              </a:r>
              <a:endParaRPr kumimoji="0" lang="ja-JP" altLang="en-US" sz="1200" b="1" kern="0">
                <a:solidFill>
                  <a:srgbClr val="000000"/>
                </a:solidFill>
                <a:latin typeface="Verdana" pitchFamily="34" charset="0"/>
                <a:ea typeface="HG丸ｺﾞｼｯｸM-PRO" pitchFamily="50" charset="-128"/>
              </a:endParaRPr>
            </a:p>
          </p:txBody>
        </p:sp>
      </p:grpSp>
      <p:sp>
        <p:nvSpPr>
          <p:cNvPr id="34" name="テキスト ボックス 33"/>
          <p:cNvSpPr txBox="1"/>
          <p:nvPr/>
        </p:nvSpPr>
        <p:spPr>
          <a:xfrm>
            <a:off x="7596336" y="2142300"/>
            <a:ext cx="1484264" cy="369332"/>
          </a:xfrm>
          <a:prstGeom prst="rect">
            <a:avLst/>
          </a:prstGeom>
          <a:noFill/>
        </p:spPr>
        <p:txBody>
          <a:bodyPr wrap="square" rtlCol="0">
            <a:spAutoFit/>
          </a:bodyPr>
          <a:lstStyle/>
          <a:p>
            <a:pPr algn="ctr">
              <a:defRPr/>
            </a:pPr>
            <a:r>
              <a:rPr kumimoji="0"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平成</a:t>
            </a:r>
            <a:r>
              <a:rPr kumimoji="0"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22</a:t>
            </a:r>
            <a:r>
              <a:rPr kumimoji="0"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年</a:t>
            </a:r>
            <a:r>
              <a:rPr kumimoji="0"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11</a:t>
            </a:r>
            <a:r>
              <a:rPr kumimoji="0"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月</a:t>
            </a:r>
            <a:r>
              <a:rPr kumimoji="0"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4</a:t>
            </a:r>
            <a:r>
              <a:rPr kumimoji="0"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日施行</a:t>
            </a:r>
            <a:endParaRPr kumimoji="0"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defRPr/>
            </a:pP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平成</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26</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年</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3</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27</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日改正</a:t>
            </a:r>
          </a:p>
        </p:txBody>
      </p:sp>
      <p:sp>
        <p:nvSpPr>
          <p:cNvPr id="36" name="正方形/長方形 35"/>
          <p:cNvSpPr/>
          <p:nvPr/>
        </p:nvSpPr>
        <p:spPr>
          <a:xfrm>
            <a:off x="295624" y="10792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179512" y="76470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Line 28"/>
          <p:cNvSpPr>
            <a:spLocks noChangeShapeType="1"/>
          </p:cNvSpPr>
          <p:nvPr/>
        </p:nvSpPr>
        <p:spPr bwMode="auto">
          <a:xfrm flipH="1" flipV="1">
            <a:off x="5738763" y="5236047"/>
            <a:ext cx="970284" cy="0"/>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lnSpc>
                <a:spcPct val="90000"/>
              </a:lnSpc>
              <a:spcBef>
                <a:spcPct val="40000"/>
              </a:spcBef>
              <a:spcAft>
                <a:spcPct val="0"/>
              </a:spcAft>
              <a:defRPr/>
            </a:pPr>
            <a:endParaRPr kumimoji="0" lang="ja-JP" altLang="en-US" sz="1400" b="1" kern="0">
              <a:solidFill>
                <a:srgbClr val="000000"/>
              </a:solidFill>
            </a:endParaRPr>
          </a:p>
        </p:txBody>
      </p:sp>
    </p:spTree>
    <p:extLst>
      <p:ext uri="{BB962C8B-B14F-4D97-AF65-F5344CB8AC3E}">
        <p14:creationId xmlns:p14="http://schemas.microsoft.com/office/powerpoint/2010/main" val="404745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7504" y="685146"/>
            <a:ext cx="9036496" cy="1877437"/>
          </a:xfrm>
          <a:prstGeom prst="rect">
            <a:avLst/>
          </a:prstGeom>
        </p:spPr>
        <p:txBody>
          <a:bodyPr wrap="square">
            <a:spAutoFit/>
          </a:bodyPr>
          <a:lstStyle/>
          <a:p>
            <a:pP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指定出資法人（</a:t>
            </a:r>
            <a:r>
              <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注１  </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について、財政構造改革プラン（案）及び平成</a:t>
            </a:r>
            <a:r>
              <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a:t>
            </a:r>
            <a:endPar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において示された「今後の方向性」に基づく取組状況や進捗状況を踏まえ、点検を実施しました。</a:t>
            </a:r>
            <a:endPar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孫法人（</a:t>
            </a:r>
            <a:r>
              <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注２   </a:t>
            </a:r>
            <a:r>
              <a:rPr lang="ja-JP"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a:t>
            </a:r>
            <a:r>
              <a:rPr lang="ja-JP"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出資元法人の関与の状況等を確認・点検しました。</a:t>
            </a:r>
            <a:endPar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今後、点検に基づく改革の方向性の具体化を図るとともに、「出資法人等への関与事項等を定める条例」 に　　　</a:t>
            </a:r>
            <a:endPar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基づく経営評価制度や人的関与の必要性の点検等により、府としての法人に対する関与の見直し、法人の経営</a:t>
            </a:r>
            <a:endParaRPr lang="en-US" altLang="ja-JP"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改善をすすめます。　　　　　　　　　 </a:t>
            </a:r>
            <a:r>
              <a:rPr lang="en-US" altLang="ja-JP"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注１：民営化実施済の大阪府都市開発㈱を除く。　　</a:t>
            </a:r>
            <a:r>
              <a:rPr lang="en-US" altLang="ja-JP"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注２：大阪府都市開発㈱が出資する孫法人</a:t>
            </a:r>
            <a:r>
              <a:rPr lang="ja-JP" altLang="en-US" sz="10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a:t>
            </a:r>
            <a:r>
              <a:rPr lang="ja-JP" altLang="en-US"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人）を除く。</a:t>
            </a:r>
            <a:endParaRPr lang="en-US" altLang="ja-JP" sz="1000" i="1"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495461260"/>
              </p:ext>
            </p:extLst>
          </p:nvPr>
        </p:nvGraphicFramePr>
        <p:xfrm>
          <a:off x="7452320" y="6237312"/>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8" name="テキスト ボックス 57"/>
          <p:cNvSpPr txBox="1"/>
          <p:nvPr/>
        </p:nvSpPr>
        <p:spPr bwMode="auto">
          <a:xfrm>
            <a:off x="3717563" y="6397586"/>
            <a:ext cx="2344737" cy="502702"/>
          </a:xfrm>
          <a:prstGeom prst="rect">
            <a:avLst/>
          </a:prstGeom>
          <a:noFill/>
        </p:spPr>
        <p:txBody>
          <a:bodyPr>
            <a:spAutoFit/>
          </a:bodyPr>
          <a:lstStyle/>
          <a:p>
            <a:pPr>
              <a:lnSpc>
                <a:spcPts val="800"/>
              </a:lnSpc>
              <a:defRPr/>
            </a:pPr>
            <a:r>
              <a:rPr lang="ja-JP" altLang="en-US" sz="800" dirty="0">
                <a:solidFill>
                  <a:prstClr val="black"/>
                </a:solidFill>
                <a:latin typeface="ＭＳ Ｐゴシック"/>
              </a:rPr>
              <a:t>　 </a:t>
            </a:r>
            <a:endParaRPr lang="en-US" altLang="ja-JP" sz="800" dirty="0">
              <a:solidFill>
                <a:prstClr val="black"/>
              </a:solidFill>
              <a:latin typeface="ＭＳ Ｐゴシック"/>
            </a:endParaRPr>
          </a:p>
          <a:p>
            <a:pPr>
              <a:lnSpc>
                <a:spcPts val="800"/>
              </a:lnSpc>
              <a:defRPr/>
            </a:pPr>
            <a:r>
              <a:rPr lang="ja-JP" altLang="en-US" sz="800" dirty="0">
                <a:solidFill>
                  <a:prstClr val="black"/>
                </a:solidFill>
                <a:latin typeface="ＭＳ Ｐゴシック"/>
              </a:rPr>
              <a:t> ・☆は新たな方向性を示した法人</a:t>
            </a:r>
            <a:endParaRPr lang="en-US" altLang="ja-JP" sz="800" dirty="0">
              <a:solidFill>
                <a:prstClr val="black"/>
              </a:solidFill>
              <a:latin typeface="ＭＳ Ｐゴシック"/>
            </a:endParaRPr>
          </a:p>
          <a:p>
            <a:pPr>
              <a:lnSpc>
                <a:spcPts val="800"/>
              </a:lnSpc>
              <a:defRPr/>
            </a:pPr>
            <a:r>
              <a:rPr lang="ja-JP" altLang="en-US" sz="800" dirty="0">
                <a:solidFill>
                  <a:prstClr val="black"/>
                </a:solidFill>
                <a:latin typeface="ＭＳ Ｐゴシック"/>
              </a:rPr>
              <a:t> ・</a:t>
            </a:r>
            <a:r>
              <a:rPr lang="en-US" altLang="ja-JP" sz="800" dirty="0">
                <a:solidFill>
                  <a:prstClr val="black"/>
                </a:solidFill>
                <a:latin typeface="ＭＳ Ｐゴシック"/>
              </a:rPr>
              <a:t>(※)</a:t>
            </a:r>
            <a:r>
              <a:rPr lang="ja-JP" altLang="en-US" sz="800" dirty="0">
                <a:solidFill>
                  <a:prstClr val="black"/>
                </a:solidFill>
                <a:latin typeface="ＭＳ Ｐゴシック"/>
              </a:rPr>
              <a:t>は今後の方向性を確認した法人</a:t>
            </a:r>
            <a:endParaRPr lang="en-US" altLang="ja-JP" sz="800" dirty="0">
              <a:solidFill>
                <a:prstClr val="black"/>
              </a:solidFill>
              <a:latin typeface="ＭＳ Ｐゴシック"/>
            </a:endParaRPr>
          </a:p>
          <a:p>
            <a:pPr>
              <a:lnSpc>
                <a:spcPts val="800"/>
              </a:lnSpc>
              <a:defRPr/>
            </a:pPr>
            <a:r>
              <a:rPr lang="en-US" altLang="ja-JP" sz="800" dirty="0">
                <a:solidFill>
                  <a:prstClr val="black"/>
                </a:solidFill>
                <a:latin typeface="ＭＳ Ｐゴシック"/>
              </a:rPr>
              <a:t>     </a:t>
            </a:r>
            <a:endParaRPr lang="ja-JP" altLang="en-US" sz="800" dirty="0">
              <a:solidFill>
                <a:prstClr val="black"/>
              </a:solidFill>
              <a:latin typeface="ＭＳ Ｐゴシック"/>
            </a:endParaRPr>
          </a:p>
        </p:txBody>
      </p:sp>
      <p:grpSp>
        <p:nvGrpSpPr>
          <p:cNvPr id="6" name="グループ化 5"/>
          <p:cNvGrpSpPr/>
          <p:nvPr/>
        </p:nvGrpSpPr>
        <p:grpSpPr>
          <a:xfrm>
            <a:off x="411579" y="2248300"/>
            <a:ext cx="8428346" cy="4558901"/>
            <a:chOff x="395536" y="1981766"/>
            <a:chExt cx="8428346" cy="4709424"/>
          </a:xfrm>
        </p:grpSpPr>
        <p:sp>
          <p:nvSpPr>
            <p:cNvPr id="85" name="角丸四角形 4"/>
            <p:cNvSpPr>
              <a:spLocks noChangeArrowheads="1"/>
            </p:cNvSpPr>
            <p:nvPr/>
          </p:nvSpPr>
          <p:spPr bwMode="auto">
            <a:xfrm>
              <a:off x="6482671" y="2315758"/>
              <a:ext cx="2016225" cy="179387"/>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prstClr val="white"/>
                  </a:solidFill>
                  <a:latin typeface="ＭＳ Ｐゴシック" charset="-128"/>
                  <a:ea typeface="Meiryo UI" pitchFamily="50" charset="-128"/>
                  <a:cs typeface="Meiryo UI" pitchFamily="50" charset="-128"/>
                </a:rPr>
                <a:t>今後の方向性</a:t>
              </a:r>
              <a:endParaRPr lang="en-US" altLang="ja-JP" sz="1000" b="1" dirty="0">
                <a:solidFill>
                  <a:prstClr val="white"/>
                </a:solidFill>
                <a:latin typeface="ＭＳ Ｐゴシック" charset="-128"/>
                <a:ea typeface="Meiryo UI" pitchFamily="50" charset="-128"/>
                <a:cs typeface="Meiryo UI" pitchFamily="50" charset="-128"/>
              </a:endParaRPr>
            </a:p>
          </p:txBody>
        </p:sp>
        <p:sp>
          <p:nvSpPr>
            <p:cNvPr id="134" name="正方形/長方形 133"/>
            <p:cNvSpPr/>
            <p:nvPr/>
          </p:nvSpPr>
          <p:spPr bwMode="auto">
            <a:xfrm>
              <a:off x="6370986" y="2581404"/>
              <a:ext cx="2233462" cy="383814"/>
            </a:xfrm>
            <a:prstGeom prst="rect">
              <a:avLst/>
            </a:prstGeom>
            <a:solidFill>
              <a:schemeClr val="accent6">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大阪府国際交流財団</a:t>
              </a:r>
              <a:endParaRPr lang="en-US" altLang="ja-JP" sz="800" kern="100" dirty="0">
                <a:solidFill>
                  <a:prstClr val="black"/>
                </a:solidFill>
                <a:latin typeface="ＭＳ Ｐゴシック"/>
                <a:cs typeface="Times New Roman"/>
              </a:endParaRPr>
            </a:p>
            <a:p>
              <a:pPr>
                <a:lnSpc>
                  <a:spcPts val="800"/>
                </a:lnSpc>
                <a:defRPr/>
              </a:pPr>
              <a:r>
                <a:rPr lang="ja-JP" altLang="en-US" sz="800" kern="100" dirty="0">
                  <a:solidFill>
                    <a:prstClr val="black"/>
                  </a:solidFill>
                  <a:latin typeface="ＭＳ Ｐゴシック"/>
                  <a:cs typeface="Times New Roman"/>
                </a:rPr>
                <a:t>　　   　　</a:t>
              </a:r>
              <a:r>
                <a:rPr lang="en-US" altLang="ja-JP" sz="800" kern="100" dirty="0">
                  <a:solidFill>
                    <a:prstClr val="black"/>
                  </a:solidFill>
                  <a:latin typeface="ＭＳ Ｐゴシック"/>
                  <a:cs typeface="Times New Roman"/>
                </a:rPr>
                <a:t>〈</a:t>
              </a:r>
              <a:r>
                <a:rPr lang="ja-JP" altLang="en-US" sz="800" kern="100" dirty="0">
                  <a:solidFill>
                    <a:prstClr val="black"/>
                  </a:solidFill>
                  <a:latin typeface="ＭＳ Ｐゴシック"/>
                  <a:cs typeface="Times New Roman"/>
                </a:rPr>
                <a:t>平成</a:t>
              </a:r>
              <a:r>
                <a:rPr lang="en-US" altLang="ja-JP" sz="800" kern="100" dirty="0">
                  <a:solidFill>
                    <a:prstClr val="black"/>
                  </a:solidFill>
                  <a:latin typeface="ＭＳ Ｐゴシック"/>
                  <a:cs typeface="Times New Roman"/>
                </a:rPr>
                <a:t>34</a:t>
              </a:r>
              <a:r>
                <a:rPr lang="ja-JP" altLang="en-US" sz="800" kern="100" dirty="0">
                  <a:solidFill>
                    <a:prstClr val="black"/>
                  </a:solidFill>
                  <a:latin typeface="ＭＳ Ｐゴシック"/>
                  <a:cs typeface="Times New Roman"/>
                </a:rPr>
                <a:t>年</a:t>
              </a:r>
              <a:r>
                <a:rPr lang="en-US" altLang="ja-JP" sz="800" kern="100" dirty="0">
                  <a:solidFill>
                    <a:prstClr val="black"/>
                  </a:solidFill>
                  <a:latin typeface="ＭＳ Ｐゴシック"/>
                  <a:cs typeface="Times New Roman"/>
                </a:rPr>
                <a:t>3</a:t>
              </a:r>
              <a:r>
                <a:rPr lang="ja-JP" altLang="en-US" sz="800" kern="100" dirty="0">
                  <a:solidFill>
                    <a:prstClr val="black"/>
                  </a:solidFill>
                  <a:latin typeface="ＭＳ Ｐゴシック"/>
                  <a:cs typeface="Times New Roman"/>
                </a:rPr>
                <a:t>月廃止予定</a:t>
              </a:r>
              <a:r>
                <a:rPr lang="en-US" altLang="ja-JP" sz="800" kern="100" dirty="0">
                  <a:solidFill>
                    <a:prstClr val="black"/>
                  </a:solidFill>
                  <a:latin typeface="ＭＳ Ｐゴシック"/>
                  <a:cs typeface="Times New Roman"/>
                </a:rPr>
                <a:t>〉</a:t>
              </a:r>
              <a:endParaRPr lang="ja-JP" altLang="en-US" sz="800" kern="100" dirty="0">
                <a:solidFill>
                  <a:prstClr val="black"/>
                </a:solidFill>
                <a:latin typeface="ＭＳ Ｐゴシック"/>
                <a:cs typeface="Times New Roman"/>
              </a:endParaRPr>
            </a:p>
          </p:txBody>
        </p:sp>
        <p:sp>
          <p:nvSpPr>
            <p:cNvPr id="135" name="正方形/長方形 134"/>
            <p:cNvSpPr/>
            <p:nvPr/>
          </p:nvSpPr>
          <p:spPr bwMode="auto">
            <a:xfrm>
              <a:off x="6377291" y="3058558"/>
              <a:ext cx="2227157" cy="266700"/>
            </a:xfrm>
            <a:prstGeom prst="rect">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a:solidFill>
                    <a:prstClr val="black"/>
                  </a:solidFill>
                  <a:latin typeface="ＭＳ Ｐゴシック"/>
                  <a:cs typeface="Times New Roman"/>
                </a:rPr>
                <a:t> 　</a:t>
              </a: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一財</a:t>
              </a:r>
              <a:r>
                <a:rPr lang="en-US" altLang="ja-JP" sz="800" kern="100" dirty="0">
                  <a:solidFill>
                    <a:prstClr val="black"/>
                  </a:solidFill>
                  <a:cs typeface="Times New Roman"/>
                </a:rPr>
                <a:t>) </a:t>
              </a:r>
              <a:r>
                <a:rPr lang="ja-JP" altLang="en-US" sz="800" kern="100" dirty="0">
                  <a:solidFill>
                    <a:prstClr val="black"/>
                  </a:solidFill>
                  <a:latin typeface="ＭＳ Ｐゴシック"/>
                  <a:cs typeface="Times New Roman"/>
                </a:rPr>
                <a:t>大阪府タウン管理財団</a:t>
              </a:r>
              <a:r>
                <a:rPr lang="ja-JP" altLang="en-US" sz="800" kern="100" dirty="0">
                  <a:solidFill>
                    <a:srgbClr val="FF0000"/>
                  </a:solidFill>
                  <a:latin typeface="ＭＳ Ｐゴシック"/>
                  <a:cs typeface="Times New Roman"/>
                </a:rPr>
                <a:t> </a:t>
              </a:r>
              <a:endParaRPr lang="ja-JP" altLang="en-US" sz="700" kern="100" dirty="0">
                <a:solidFill>
                  <a:srgbClr val="FF0000"/>
                </a:solidFill>
                <a:latin typeface="ＭＳ Ｐゴシック"/>
                <a:cs typeface="Times New Roman"/>
              </a:endParaRPr>
            </a:p>
          </p:txBody>
        </p:sp>
        <p:sp>
          <p:nvSpPr>
            <p:cNvPr id="136" name="正方形/長方形 135"/>
            <p:cNvSpPr/>
            <p:nvPr/>
          </p:nvSpPr>
          <p:spPr bwMode="auto">
            <a:xfrm>
              <a:off x="6377290" y="3416117"/>
              <a:ext cx="2227158" cy="557213"/>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ＭＳ Ｐゴシック"/>
                  <a:cs typeface="Times New Roman"/>
                </a:rPr>
                <a:t>㈱大阪府食品流通センター</a:t>
              </a:r>
              <a:endParaRPr lang="ja-JP" altLang="en-US" sz="700" kern="100" dirty="0">
                <a:solidFill>
                  <a:prstClr val="black"/>
                </a:solidFill>
                <a:latin typeface="ＭＳ Ｐゴシック"/>
                <a:cs typeface="Times New Roman"/>
              </a:endParaRPr>
            </a:p>
            <a:p>
              <a:pPr indent="266700">
                <a:lnSpc>
                  <a:spcPts val="800"/>
                </a:lnSpc>
                <a:defRPr/>
              </a:pPr>
              <a:r>
                <a:rPr lang="ja-JP" altLang="en-US" sz="800" kern="100" dirty="0">
                  <a:solidFill>
                    <a:prstClr val="black"/>
                  </a:solidFill>
                  <a:latin typeface="ＭＳ Ｐゴシック"/>
                  <a:cs typeface="Times New Roman"/>
                </a:rPr>
                <a:t>㈱大阪鶴見フラワーセンター</a:t>
              </a:r>
              <a:endParaRPr lang="en-US" altLang="ja-JP" sz="700" kern="100" dirty="0">
                <a:solidFill>
                  <a:prstClr val="black"/>
                </a:solidFill>
                <a:latin typeface="ＭＳ Ｐゴシック"/>
                <a:cs typeface="Times New Roman"/>
              </a:endParaRPr>
            </a:p>
            <a:p>
              <a:pPr indent="266700">
                <a:lnSpc>
                  <a:spcPts val="800"/>
                </a:lnSpc>
                <a:defRPr/>
              </a:pPr>
              <a:r>
                <a:rPr lang="ja-JP" altLang="en-US" sz="800" kern="100" dirty="0">
                  <a:solidFill>
                    <a:prstClr val="black"/>
                  </a:solidFill>
                  <a:latin typeface="ＭＳ Ｐゴシック"/>
                  <a:cs typeface="Times New Roman"/>
                </a:rPr>
                <a:t>大阪外環状鉄道㈱ </a:t>
              </a:r>
              <a:endParaRPr lang="en-US" altLang="ja-JP" sz="700" kern="100" dirty="0">
                <a:solidFill>
                  <a:prstClr val="black"/>
                </a:solidFill>
                <a:latin typeface="ＭＳ Ｐゴシック"/>
                <a:cs typeface="Times New Roman"/>
              </a:endParaRPr>
            </a:p>
          </p:txBody>
        </p:sp>
        <p:sp>
          <p:nvSpPr>
            <p:cNvPr id="137" name="正方形/長方形 136"/>
            <p:cNvSpPr/>
            <p:nvPr/>
          </p:nvSpPr>
          <p:spPr bwMode="auto">
            <a:xfrm>
              <a:off x="6370986" y="4055235"/>
              <a:ext cx="2227157" cy="772072"/>
            </a:xfrm>
            <a:prstGeom prst="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㈱大阪国際会議場</a:t>
              </a:r>
              <a:endParaRPr lang="en-US" altLang="ja-JP" sz="800" kern="100" dirty="0">
                <a:solidFill>
                  <a:srgbClr val="FF0000"/>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大阪府保健医療財団</a:t>
              </a:r>
              <a:endParaRPr lang="en-US" altLang="ja-JP" sz="800" kern="100" dirty="0">
                <a:solidFill>
                  <a:srgbClr val="FF0000"/>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大阪産業振興機構</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 大阪府道路公社 </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　  堺泉北埠頭㈱ </a:t>
              </a:r>
              <a:endParaRPr lang="en-US" altLang="ja-JP" sz="800" kern="100" dirty="0">
                <a:solidFill>
                  <a:prstClr val="black"/>
                </a:solidFill>
                <a:latin typeface="ＭＳ Ｐゴシック"/>
                <a:cs typeface="Times New Roman"/>
              </a:endParaRPr>
            </a:p>
          </p:txBody>
        </p:sp>
        <p:sp>
          <p:nvSpPr>
            <p:cNvPr id="138" name="正方形/長方形 137"/>
            <p:cNvSpPr/>
            <p:nvPr/>
          </p:nvSpPr>
          <p:spPr bwMode="auto">
            <a:xfrm>
              <a:off x="6385434" y="4909434"/>
              <a:ext cx="2219014" cy="1445683"/>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大阪府育英会 </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cs typeface="Times New Roman"/>
                </a:rPr>
                <a:t>公</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大阪国際平和センター</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       (</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千里ライフサイエンス振興財団</a:t>
              </a:r>
              <a:endParaRPr lang="en-US" altLang="ja-JP" sz="800" kern="100" dirty="0">
                <a:solidFill>
                  <a:prstClr val="black"/>
                </a:solidFill>
                <a:latin typeface="ＭＳ Ｐゴシック"/>
                <a:cs typeface="Times New Roman"/>
              </a:endParaRPr>
            </a:p>
            <a:p>
              <a:pPr>
                <a:lnSpc>
                  <a:spcPts val="800"/>
                </a:lnSpc>
                <a:defRPr/>
              </a:pPr>
              <a:r>
                <a:rPr lang="ja-JP" altLang="en-US" sz="800" kern="100" dirty="0">
                  <a:solidFill>
                    <a:prstClr val="black"/>
                  </a:solidFill>
                  <a:latin typeface="ＭＳ Ｐゴシック"/>
                  <a:cs typeface="Times New Roman"/>
                </a:rPr>
                <a:t>　　　 大阪信用保証協会</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西成労働福祉センター</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一財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大阪府みどり公社</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大阪府漁業振興基金</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大阪府都市整備推進センター</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大阪高速鉄道㈱ </a:t>
              </a:r>
              <a:r>
                <a:rPr lang="en-US" altLang="ja-JP" sz="800" kern="100" dirty="0">
                  <a:solidFill>
                    <a:prstClr val="black"/>
                  </a:solidFill>
                  <a:latin typeface="ＭＳ Ｐゴシック"/>
                  <a:cs typeface="Times New Roman"/>
                </a:rPr>
                <a:t>      </a:t>
              </a:r>
              <a:endParaRPr lang="en-US" altLang="ja-JP" sz="7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大阪府土地開発公社</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大阪府住宅供給公社</a:t>
              </a:r>
              <a:r>
                <a:rPr lang="en-US" altLang="ja-JP" sz="800" kern="100" dirty="0">
                  <a:solidFill>
                    <a:prstClr val="black"/>
                  </a:solidFill>
                  <a:latin typeface="ＭＳ Ｐゴシック"/>
                  <a:cs typeface="Times New Roman"/>
                </a:rPr>
                <a:t>      </a:t>
              </a: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大阪府文化財センター </a:t>
              </a:r>
              <a:endParaRPr lang="ja-JP" altLang="en-US" sz="700" kern="100" dirty="0">
                <a:solidFill>
                  <a:prstClr val="black"/>
                </a:solidFill>
                <a:latin typeface="ＭＳ Ｐゴシック"/>
                <a:cs typeface="Times New Roman"/>
              </a:endParaRPr>
            </a:p>
          </p:txBody>
        </p:sp>
        <p:sp>
          <p:nvSpPr>
            <p:cNvPr id="171" name="テキスト ボックス 170"/>
            <p:cNvSpPr txBox="1"/>
            <p:nvPr/>
          </p:nvSpPr>
          <p:spPr bwMode="auto">
            <a:xfrm>
              <a:off x="6479145" y="6391313"/>
              <a:ext cx="2344737" cy="201361"/>
            </a:xfrm>
            <a:prstGeom prst="rect">
              <a:avLst/>
            </a:prstGeom>
            <a:noFill/>
          </p:spPr>
          <p:txBody>
            <a:bodyPr>
              <a:spAutoFit/>
            </a:bodyPr>
            <a:lstStyle/>
            <a:p>
              <a:pPr>
                <a:lnSpc>
                  <a:spcPts val="800"/>
                </a:lnSpc>
                <a:defRPr/>
              </a:pPr>
              <a:r>
                <a:rPr lang="ja-JP" altLang="en-US" sz="800" dirty="0">
                  <a:solidFill>
                    <a:prstClr val="black"/>
                  </a:solidFill>
                  <a:latin typeface="ＭＳ Ｐゴシック"/>
                </a:rPr>
                <a:t>・☆は新たな方向性を示した法人</a:t>
              </a:r>
            </a:p>
          </p:txBody>
        </p:sp>
        <p:grpSp>
          <p:nvGrpSpPr>
            <p:cNvPr id="3" name="グループ化 2"/>
            <p:cNvGrpSpPr/>
            <p:nvPr/>
          </p:nvGrpSpPr>
          <p:grpSpPr>
            <a:xfrm>
              <a:off x="395536" y="1981766"/>
              <a:ext cx="8280919" cy="4709424"/>
              <a:chOff x="395536" y="1941492"/>
              <a:chExt cx="8280919" cy="4709424"/>
            </a:xfrm>
          </p:grpSpPr>
          <p:sp>
            <p:nvSpPr>
              <p:cNvPr id="13318" name="正方形/長方形 36"/>
              <p:cNvSpPr>
                <a:spLocks noChangeArrowheads="1"/>
              </p:cNvSpPr>
              <p:nvPr/>
            </p:nvSpPr>
            <p:spPr bwMode="auto">
              <a:xfrm>
                <a:off x="395536" y="1941492"/>
                <a:ext cx="3529013" cy="31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67544" y="2209533"/>
                <a:ext cx="5315398" cy="4441383"/>
                <a:chOff x="467544" y="2209533"/>
                <a:chExt cx="5315398" cy="4441383"/>
              </a:xfrm>
            </p:grpSpPr>
            <p:grpSp>
              <p:nvGrpSpPr>
                <p:cNvPr id="13" name="グループ化 5"/>
                <p:cNvGrpSpPr>
                  <a:grpSpLocks/>
                </p:cNvGrpSpPr>
                <p:nvPr/>
              </p:nvGrpSpPr>
              <p:grpSpPr bwMode="auto">
                <a:xfrm>
                  <a:off x="467544" y="2209533"/>
                  <a:ext cx="5315398" cy="4441383"/>
                  <a:chOff x="1129510" y="404663"/>
                  <a:chExt cx="5315415" cy="5974866"/>
                </a:xfrm>
              </p:grpSpPr>
              <p:grpSp>
                <p:nvGrpSpPr>
                  <p:cNvPr id="22" name="グループ化 18"/>
                  <p:cNvGrpSpPr>
                    <a:grpSpLocks/>
                  </p:cNvGrpSpPr>
                  <p:nvPr/>
                </p:nvGrpSpPr>
                <p:grpSpPr bwMode="auto">
                  <a:xfrm>
                    <a:off x="1129510" y="404663"/>
                    <a:ext cx="5315415" cy="5974866"/>
                    <a:chOff x="567215" y="-426315"/>
                    <a:chExt cx="6022910" cy="7173528"/>
                  </a:xfrm>
                </p:grpSpPr>
                <p:sp>
                  <p:nvSpPr>
                    <p:cNvPr id="24" name="正方形/長方形 23"/>
                    <p:cNvSpPr/>
                    <p:nvPr/>
                  </p:nvSpPr>
                  <p:spPr>
                    <a:xfrm>
                      <a:off x="567215" y="-426315"/>
                      <a:ext cx="2942253" cy="717352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5" name="正方形/長方形 24"/>
                    <p:cNvSpPr/>
                    <p:nvPr/>
                  </p:nvSpPr>
                  <p:spPr>
                    <a:xfrm>
                      <a:off x="4055175" y="-407536"/>
                      <a:ext cx="2534950" cy="715474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6" name="正方形/長方形 25"/>
                    <p:cNvSpPr/>
                    <p:nvPr/>
                  </p:nvSpPr>
                  <p:spPr>
                    <a:xfrm>
                      <a:off x="663490" y="65953"/>
                      <a:ext cx="2688074" cy="39736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ja-JP" sz="800" kern="100" dirty="0">
                          <a:solidFill>
                            <a:prstClr val="black"/>
                          </a:solidFill>
                          <a:latin typeface="ＭＳ Ｐゴシック"/>
                          <a:cs typeface="Times New Roman"/>
                        </a:rPr>
                        <a:t>　　</a:t>
                      </a: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　</a:t>
                      </a: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ja-JP" sz="800" kern="100" dirty="0">
                          <a:solidFill>
                            <a:prstClr val="black"/>
                          </a:solidFill>
                          <a:latin typeface="ＭＳ Ｐゴシック"/>
                          <a:cs typeface="Times New Roman"/>
                        </a:rPr>
                        <a:t>大阪府産業基盤整備協会</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70686" y="509722"/>
                      <a:ext cx="2680879" cy="46521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大阪府タウン管理財団</a:t>
                      </a:r>
                    </a:p>
                  </p:txBody>
                </p:sp>
                <p:sp>
                  <p:nvSpPr>
                    <p:cNvPr id="28" name="正方形/長方形 27"/>
                    <p:cNvSpPr/>
                    <p:nvPr/>
                  </p:nvSpPr>
                  <p:spPr>
                    <a:xfrm>
                      <a:off x="657194" y="1053696"/>
                      <a:ext cx="2694369" cy="902582"/>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ＭＳ Ｐゴシック"/>
                          <a:cs typeface="Times New Roman"/>
                        </a:rPr>
                        <a:t> ㈱大阪府食品流通センター</a:t>
                      </a:r>
                    </a:p>
                    <a:p>
                      <a:pPr indent="266700">
                        <a:lnSpc>
                          <a:spcPts val="800"/>
                        </a:lnSpc>
                        <a:defRPr/>
                      </a:pPr>
                      <a:r>
                        <a:rPr lang="ja-JP" altLang="en-US" sz="800" kern="100" dirty="0">
                          <a:solidFill>
                            <a:prstClr val="black"/>
                          </a:solidFill>
                          <a:latin typeface="ＭＳ Ｐゴシック"/>
                          <a:cs typeface="Times New Roman"/>
                        </a:rPr>
                        <a:t> ㈱大阪鶴見フラワーセンター</a:t>
                      </a:r>
                    </a:p>
                    <a:p>
                      <a:pPr indent="266700">
                        <a:lnSpc>
                          <a:spcPts val="800"/>
                        </a:lnSpc>
                        <a:defRPr/>
                      </a:pPr>
                      <a:r>
                        <a:rPr lang="ja-JP" altLang="en-US" sz="800" kern="100" dirty="0">
                          <a:solidFill>
                            <a:prstClr val="black"/>
                          </a:solidFill>
                          <a:latin typeface="ＭＳ Ｐゴシック"/>
                          <a:cs typeface="Times New Roman"/>
                        </a:rPr>
                        <a:t> 大阪府都市開発㈱</a:t>
                      </a:r>
                    </a:p>
                    <a:p>
                      <a:pPr indent="266700">
                        <a:lnSpc>
                          <a:spcPts val="800"/>
                        </a:lnSpc>
                        <a:defRPr/>
                      </a:pPr>
                      <a:r>
                        <a:rPr lang="ja-JP" altLang="en-US" sz="800" kern="100" dirty="0">
                          <a:solidFill>
                            <a:prstClr val="black"/>
                          </a:solidFill>
                          <a:latin typeface="ＭＳ Ｐゴシック"/>
                          <a:cs typeface="Times New Roman"/>
                        </a:rPr>
                        <a:t> 大阪外環状鉄道㈱</a:t>
                      </a:r>
                    </a:p>
                  </p:txBody>
                </p:sp>
                <p:sp>
                  <p:nvSpPr>
                    <p:cNvPr id="29" name="正方形/長方形 28"/>
                    <p:cNvSpPr/>
                    <p:nvPr/>
                  </p:nvSpPr>
                  <p:spPr>
                    <a:xfrm>
                      <a:off x="663490" y="2033488"/>
                      <a:ext cx="2688072" cy="756397"/>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大阪府文化振興財団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大阪府青少年活動財団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社福</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大阪府障害者福祉事業団</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70686" y="2843760"/>
                      <a:ext cx="2680877" cy="827226"/>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大阪府国際交流財団</a:t>
                      </a:r>
                      <a:endParaRPr lang="en-US" altLang="ja-JP" sz="800" kern="100" dirty="0">
                        <a:solidFill>
                          <a:prstClr val="black"/>
                        </a:solidFill>
                        <a:latin typeface="ＭＳ Ｐゴシック"/>
                        <a:cs typeface="Times New Roman"/>
                      </a:endParaRPr>
                    </a:p>
                    <a:p>
                      <a:pPr>
                        <a:lnSpc>
                          <a:spcPts val="800"/>
                        </a:lnSpc>
                        <a:defRPr/>
                      </a:pPr>
                      <a:r>
                        <a:rPr lang="ja-JP" altLang="en-US"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大阪府育英会　</a:t>
                      </a:r>
                    </a:p>
                    <a:p>
                      <a:pPr>
                        <a:lnSpc>
                          <a:spcPts val="800"/>
                        </a:lnSpc>
                        <a:defRPr/>
                      </a:pPr>
                      <a:r>
                        <a:rPr lang="ja-JP" altLang="en-US" sz="800" kern="100" dirty="0">
                          <a:solidFill>
                            <a:prstClr val="black"/>
                          </a:solidFill>
                          <a:latin typeface="ＭＳ Ｐゴシック"/>
                          <a:cs typeface="Times New Roman"/>
                        </a:rPr>
                        <a:t>　 　    ㈱大阪国際会議場</a:t>
                      </a:r>
                    </a:p>
                  </p:txBody>
                </p:sp>
                <p:sp>
                  <p:nvSpPr>
                    <p:cNvPr id="31" name="正方形/長方形 30"/>
                    <p:cNvSpPr/>
                    <p:nvPr/>
                  </p:nvSpPr>
                  <p:spPr>
                    <a:xfrm>
                      <a:off x="670686" y="3736753"/>
                      <a:ext cx="2680877" cy="294610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大阪国際平和センター</a:t>
                      </a:r>
                    </a:p>
                    <a:p>
                      <a:pPr indent="266700">
                        <a:lnSpc>
                          <a:spcPts val="800"/>
                        </a:lnSpc>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大阪府地域福祉推進財団 </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自立化実施済</a:t>
                      </a:r>
                      <a:r>
                        <a:rPr lang="en-US" altLang="ja-JP"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大阪府保健医療財団</a:t>
                      </a:r>
                    </a:p>
                    <a:p>
                      <a:pPr indent="266700">
                        <a:lnSpc>
                          <a:spcPts val="800"/>
                        </a:lnSpc>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大阪産業振興機構</a:t>
                      </a:r>
                    </a:p>
                    <a:p>
                      <a:pPr indent="266700">
                        <a:lnSpc>
                          <a:spcPts val="800"/>
                        </a:lnSpc>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千里ライフサイエンス振興財団</a:t>
                      </a:r>
                    </a:p>
                    <a:p>
                      <a:pPr indent="266700">
                        <a:lnSpc>
                          <a:spcPts val="800"/>
                        </a:lnSpc>
                        <a:defRPr/>
                      </a:pPr>
                      <a:r>
                        <a:rPr lang="ja-JP" altLang="en-US" sz="800" kern="100" dirty="0">
                          <a:solidFill>
                            <a:prstClr val="black"/>
                          </a:solidFill>
                          <a:latin typeface="ＭＳ Ｐゴシック"/>
                          <a:cs typeface="Times New Roman"/>
                        </a:rPr>
                        <a:t>大阪府中小企業信用保証協会</a:t>
                      </a:r>
                    </a:p>
                    <a:p>
                      <a:pPr indent="266700">
                        <a:lnSpc>
                          <a:spcPts val="800"/>
                        </a:lnSpc>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西成労働福祉センター</a:t>
                      </a:r>
                    </a:p>
                    <a:p>
                      <a:pPr indent="266700">
                        <a:lnSpc>
                          <a:spcPts val="800"/>
                        </a:lnSpc>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大阪府みどり公社</a:t>
                      </a:r>
                    </a:p>
                    <a:p>
                      <a:pPr indent="266700">
                        <a:lnSpc>
                          <a:spcPts val="800"/>
                        </a:lnSpc>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大阪府漁業振興基金</a:t>
                      </a:r>
                      <a:endParaRPr lang="en-US" altLang="ja-JP" sz="800" kern="100" dirty="0">
                        <a:solidFill>
                          <a:prstClr val="black"/>
                        </a:solidFill>
                        <a:latin typeface="ＭＳ Ｐゴシック"/>
                        <a:cs typeface="Times New Roman"/>
                      </a:endParaRPr>
                    </a:p>
                    <a:p>
                      <a:pPr indent="266700">
                        <a:lnSpc>
                          <a:spcPts val="800"/>
                        </a:lnSpc>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大阪府都市整備推進センター</a:t>
                      </a:r>
                    </a:p>
                    <a:p>
                      <a:pPr indent="266700">
                        <a:lnSpc>
                          <a:spcPts val="800"/>
                        </a:lnSpc>
                        <a:defRPr/>
                      </a:pPr>
                      <a:r>
                        <a:rPr lang="ja-JP" altLang="en-US" sz="800" kern="100" dirty="0">
                          <a:solidFill>
                            <a:prstClr val="black"/>
                          </a:solidFill>
                          <a:latin typeface="ＭＳ Ｐゴシック"/>
                          <a:cs typeface="Times New Roman"/>
                        </a:rPr>
                        <a:t>大阪高速鉄道㈱</a:t>
                      </a:r>
                    </a:p>
                    <a:p>
                      <a:pPr indent="266700">
                        <a:lnSpc>
                          <a:spcPts val="800"/>
                        </a:lnSpc>
                        <a:defRPr/>
                      </a:pPr>
                      <a:r>
                        <a:rPr lang="ja-JP" altLang="en-US" sz="800" kern="100" dirty="0">
                          <a:solidFill>
                            <a:prstClr val="black"/>
                          </a:solidFill>
                          <a:latin typeface="ＭＳ Ｐゴシック"/>
                          <a:cs typeface="Times New Roman"/>
                        </a:rPr>
                        <a:t>大阪府道路公社</a:t>
                      </a:r>
                    </a:p>
                    <a:p>
                      <a:pPr indent="266700">
                        <a:lnSpc>
                          <a:spcPts val="800"/>
                        </a:lnSpc>
                        <a:defRPr/>
                      </a:pPr>
                      <a:r>
                        <a:rPr lang="ja-JP" altLang="en-US" sz="800" kern="100" dirty="0">
                          <a:solidFill>
                            <a:prstClr val="black"/>
                          </a:solidFill>
                          <a:latin typeface="ＭＳ Ｐゴシック"/>
                          <a:cs typeface="Times New Roman"/>
                        </a:rPr>
                        <a:t>大阪府土地開発公社</a:t>
                      </a:r>
                    </a:p>
                    <a:p>
                      <a:pPr indent="266700">
                        <a:lnSpc>
                          <a:spcPts val="800"/>
                        </a:lnSpc>
                        <a:defRPr/>
                      </a:pPr>
                      <a:r>
                        <a:rPr lang="ja-JP" altLang="en-US" sz="800" kern="100" dirty="0">
                          <a:solidFill>
                            <a:prstClr val="black"/>
                          </a:solidFill>
                          <a:latin typeface="ＭＳ Ｐゴシック"/>
                          <a:cs typeface="Times New Roman"/>
                        </a:rPr>
                        <a:t>堺泉北埠頭㈱</a:t>
                      </a:r>
                    </a:p>
                    <a:p>
                      <a:pPr indent="266700">
                        <a:lnSpc>
                          <a:spcPts val="800"/>
                        </a:lnSpc>
                        <a:defRPr/>
                      </a:pPr>
                      <a:r>
                        <a:rPr lang="ja-JP" altLang="en-US" sz="800" kern="100" dirty="0">
                          <a:solidFill>
                            <a:prstClr val="black"/>
                          </a:solidFill>
                          <a:latin typeface="ＭＳ Ｐゴシック"/>
                          <a:cs typeface="Times New Roman"/>
                        </a:rPr>
                        <a:t>大阪府住宅供給公社</a:t>
                      </a:r>
                    </a:p>
                    <a:p>
                      <a:pPr indent="266700">
                        <a:lnSpc>
                          <a:spcPts val="800"/>
                        </a:lnSpc>
                        <a:defRPr/>
                      </a:pP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大阪府文化財センター</a:t>
                      </a:r>
                    </a:p>
                  </p:txBody>
                </p:sp>
                <p:sp>
                  <p:nvSpPr>
                    <p:cNvPr id="32" name="正方形/長方形 31"/>
                    <p:cNvSpPr/>
                    <p:nvPr/>
                  </p:nvSpPr>
                  <p:spPr>
                    <a:xfrm>
                      <a:off x="4155174" y="147666"/>
                      <a:ext cx="2364809" cy="619921"/>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ＭＳ Ｐゴシック"/>
                          <a:cs typeface="Times New Roman"/>
                        </a:rPr>
                        <a:t>　   ☆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大阪府国際交流財団</a:t>
                      </a:r>
                      <a:endParaRPr lang="en-US" altLang="ja-JP" sz="800" kern="100" dirty="0">
                        <a:solidFill>
                          <a:prstClr val="black"/>
                        </a:solidFill>
                        <a:latin typeface="ＭＳ Ｐゴシック"/>
                        <a:cs typeface="Times New Roman"/>
                      </a:endParaRPr>
                    </a:p>
                    <a:p>
                      <a:pPr>
                        <a:lnSpc>
                          <a:spcPts val="800"/>
                        </a:lnSpc>
                        <a:defRPr/>
                      </a:pPr>
                      <a:r>
                        <a:rPr lang="ja-JP" altLang="en-US" sz="800" kern="100" dirty="0">
                          <a:solidFill>
                            <a:prstClr val="black"/>
                          </a:solidFill>
                          <a:latin typeface="ＭＳ Ｐゴシック"/>
                          <a:cs typeface="Times New Roman"/>
                        </a:rPr>
                        <a:t>　　　    　</a:t>
                      </a:r>
                      <a:r>
                        <a:rPr lang="en-US" altLang="ja-JP" sz="800" kern="100" dirty="0">
                          <a:solidFill>
                            <a:prstClr val="black"/>
                          </a:solidFill>
                          <a:latin typeface="ＭＳ Ｐゴシック"/>
                          <a:cs typeface="Times New Roman"/>
                        </a:rPr>
                        <a:t>〈</a:t>
                      </a:r>
                      <a:r>
                        <a:rPr lang="ja-JP" altLang="en-US" sz="800" kern="100" dirty="0">
                          <a:solidFill>
                            <a:prstClr val="black"/>
                          </a:solidFill>
                          <a:latin typeface="ＭＳ Ｐゴシック"/>
                          <a:cs typeface="Times New Roman"/>
                        </a:rPr>
                        <a:t>平成</a:t>
                      </a:r>
                      <a:r>
                        <a:rPr lang="en-US" altLang="ja-JP" sz="800" kern="100" dirty="0">
                          <a:solidFill>
                            <a:prstClr val="black"/>
                          </a:solidFill>
                          <a:latin typeface="ＭＳ Ｐゴシック"/>
                          <a:cs typeface="Times New Roman"/>
                        </a:rPr>
                        <a:t>34</a:t>
                      </a:r>
                      <a:r>
                        <a:rPr lang="ja-JP" altLang="en-US" sz="800" kern="100" dirty="0">
                          <a:solidFill>
                            <a:prstClr val="black"/>
                          </a:solidFill>
                          <a:latin typeface="ＭＳ Ｐゴシック"/>
                          <a:cs typeface="Times New Roman"/>
                        </a:rPr>
                        <a:t>年</a:t>
                      </a:r>
                      <a:r>
                        <a:rPr lang="en-US" altLang="ja-JP" sz="800" kern="100" dirty="0">
                          <a:solidFill>
                            <a:prstClr val="black"/>
                          </a:solidFill>
                          <a:latin typeface="ＭＳ Ｐゴシック"/>
                          <a:cs typeface="Times New Roman"/>
                        </a:rPr>
                        <a:t>3</a:t>
                      </a:r>
                      <a:r>
                        <a:rPr lang="ja-JP" altLang="en-US" sz="800" kern="100" dirty="0">
                          <a:solidFill>
                            <a:prstClr val="black"/>
                          </a:solidFill>
                          <a:latin typeface="ＭＳ Ｐゴシック"/>
                          <a:cs typeface="Times New Roman"/>
                        </a:rPr>
                        <a:t>月廃止予定</a:t>
                      </a:r>
                      <a:r>
                        <a:rPr lang="en-US" altLang="ja-JP" sz="800" kern="100" dirty="0">
                          <a:solidFill>
                            <a:prstClr val="black"/>
                          </a:solidFill>
                          <a:latin typeface="ＭＳ Ｐゴシック"/>
                          <a:cs typeface="Times New Roman"/>
                        </a:rPr>
                        <a:t>〉</a:t>
                      </a:r>
                      <a:endParaRPr lang="ja-JP" altLang="en-US" sz="800" kern="100" dirty="0">
                        <a:solidFill>
                          <a:prstClr val="black"/>
                        </a:solidFill>
                        <a:latin typeface="ＭＳ Ｐゴシック"/>
                        <a:cs typeface="Times New Roman"/>
                      </a:endParaRPr>
                    </a:p>
                  </p:txBody>
                </p:sp>
                <p:sp>
                  <p:nvSpPr>
                    <p:cNvPr id="33" name="正方形/長方形 32"/>
                    <p:cNvSpPr/>
                    <p:nvPr/>
                  </p:nvSpPr>
                  <p:spPr>
                    <a:xfrm>
                      <a:off x="4160795" y="937397"/>
                      <a:ext cx="2359188" cy="430763"/>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a:solidFill>
                            <a:prstClr val="black"/>
                          </a:solidFill>
                          <a:latin typeface="ＭＳ Ｐゴシック"/>
                          <a:cs typeface="Times New Roman"/>
                        </a:rPr>
                        <a:t> 　</a:t>
                      </a: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一財</a:t>
                      </a:r>
                      <a:r>
                        <a:rPr lang="en-US" altLang="ja-JP" sz="800" kern="100" dirty="0">
                          <a:solidFill>
                            <a:prstClr val="black"/>
                          </a:solidFill>
                          <a:cs typeface="Times New Roman"/>
                        </a:rPr>
                        <a:t>) </a:t>
                      </a:r>
                      <a:r>
                        <a:rPr lang="ja-JP" altLang="en-US" sz="800" kern="100" dirty="0">
                          <a:solidFill>
                            <a:prstClr val="black"/>
                          </a:solidFill>
                          <a:latin typeface="ＭＳ Ｐゴシック"/>
                          <a:cs typeface="Times New Roman"/>
                        </a:rPr>
                        <a:t>大阪府タウン管理財団 </a:t>
                      </a:r>
                      <a:r>
                        <a:rPr lang="en-US" altLang="ja-JP" sz="700" kern="100" dirty="0">
                          <a:solidFill>
                            <a:prstClr val="black"/>
                          </a:solidFill>
                          <a:latin typeface="ＭＳ Ｐゴシック"/>
                          <a:cs typeface="Times New Roman"/>
                        </a:rPr>
                        <a:t>(※)</a:t>
                      </a:r>
                      <a:endParaRPr lang="ja-JP" altLang="en-US" sz="700" kern="100" dirty="0">
                        <a:solidFill>
                          <a:prstClr val="black"/>
                        </a:solidFill>
                        <a:latin typeface="ＭＳ Ｐゴシック"/>
                        <a:cs typeface="Times New Roman"/>
                      </a:endParaRPr>
                    </a:p>
                  </p:txBody>
                </p:sp>
                <p:sp>
                  <p:nvSpPr>
                    <p:cNvPr id="34" name="正方形/長方形 33"/>
                    <p:cNvSpPr/>
                    <p:nvPr/>
                  </p:nvSpPr>
                  <p:spPr>
                    <a:xfrm>
                      <a:off x="4160795" y="1504988"/>
                      <a:ext cx="2357065" cy="951388"/>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ＭＳ Ｐゴシック"/>
                          <a:cs typeface="Times New Roman"/>
                        </a:rPr>
                        <a:t>㈱大阪府食品流通センター </a:t>
                      </a:r>
                      <a:r>
                        <a:rPr lang="en-US" altLang="ja-JP" sz="700" kern="100" dirty="0">
                          <a:solidFill>
                            <a:prstClr val="black"/>
                          </a:solidFill>
                          <a:latin typeface="ＭＳ Ｐゴシック"/>
                          <a:cs typeface="Times New Roman"/>
                        </a:rPr>
                        <a:t>(※)</a:t>
                      </a:r>
                      <a:endParaRPr lang="ja-JP" altLang="en-US" sz="700" kern="100" dirty="0">
                        <a:solidFill>
                          <a:prstClr val="black"/>
                        </a:solidFill>
                        <a:latin typeface="ＭＳ Ｐゴシック"/>
                        <a:cs typeface="Times New Roman"/>
                      </a:endParaRPr>
                    </a:p>
                    <a:p>
                      <a:pPr indent="266700">
                        <a:lnSpc>
                          <a:spcPts val="800"/>
                        </a:lnSpc>
                        <a:defRPr/>
                      </a:pPr>
                      <a:r>
                        <a:rPr lang="ja-JP" altLang="en-US" sz="800" kern="100" dirty="0">
                          <a:solidFill>
                            <a:prstClr val="black"/>
                          </a:solidFill>
                          <a:latin typeface="ＭＳ Ｐゴシック"/>
                          <a:cs typeface="Times New Roman"/>
                        </a:rPr>
                        <a:t>㈱大阪鶴見フラワーセンター </a:t>
                      </a:r>
                      <a:r>
                        <a:rPr lang="en-US" altLang="ja-JP" sz="700" kern="100" dirty="0">
                          <a:solidFill>
                            <a:prstClr val="black"/>
                          </a:solidFill>
                          <a:latin typeface="ＭＳ Ｐゴシック"/>
                          <a:cs typeface="Times New Roman"/>
                        </a:rPr>
                        <a:t>(※)</a:t>
                      </a:r>
                      <a:endParaRPr lang="ja-JP" altLang="en-US" sz="700" kern="100" dirty="0">
                        <a:solidFill>
                          <a:prstClr val="black"/>
                        </a:solidFill>
                        <a:latin typeface="ＭＳ Ｐゴシック"/>
                        <a:cs typeface="Times New Roman"/>
                      </a:endParaRPr>
                    </a:p>
                    <a:p>
                      <a:pPr indent="266700">
                        <a:lnSpc>
                          <a:spcPts val="800"/>
                        </a:lnSpc>
                        <a:defRPr/>
                      </a:pPr>
                      <a:r>
                        <a:rPr lang="ja-JP" altLang="en-US" sz="800" kern="100" dirty="0">
                          <a:solidFill>
                            <a:prstClr val="black"/>
                          </a:solidFill>
                          <a:latin typeface="ＭＳ Ｐゴシック"/>
                          <a:cs typeface="Times New Roman"/>
                        </a:rPr>
                        <a:t>大阪府都市開発㈱ </a:t>
                      </a:r>
                      <a:r>
                        <a:rPr lang="en-US" altLang="ja-JP" sz="700" kern="100" dirty="0">
                          <a:solidFill>
                            <a:prstClr val="black"/>
                          </a:solidFill>
                          <a:latin typeface="ＭＳ Ｐゴシック"/>
                          <a:cs typeface="Times New Roman"/>
                        </a:rPr>
                        <a:t>(※)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ＭＳ Ｐゴシック"/>
                          <a:cs typeface="Times New Roman"/>
                        </a:rPr>
                        <a:t>大阪外環状鉄道㈱ </a:t>
                      </a:r>
                      <a:r>
                        <a:rPr lang="en-US" altLang="ja-JP" sz="700" kern="100" dirty="0">
                          <a:solidFill>
                            <a:prstClr val="black"/>
                          </a:solidFill>
                          <a:latin typeface="ＭＳ Ｐゴシック"/>
                          <a:cs typeface="Times New Roman"/>
                        </a:rPr>
                        <a:t>(※)</a:t>
                      </a:r>
                    </a:p>
                  </p:txBody>
                </p:sp>
                <p:sp>
                  <p:nvSpPr>
                    <p:cNvPr id="36" name="正方形/長方形 35"/>
                    <p:cNvSpPr/>
                    <p:nvPr/>
                  </p:nvSpPr>
                  <p:spPr>
                    <a:xfrm>
                      <a:off x="4157294" y="2553716"/>
                      <a:ext cx="2362689" cy="128704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ＭＳ Ｐゴシック"/>
                          <a:cs typeface="Times New Roman"/>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㈱大阪国際会議場 </a:t>
                      </a:r>
                      <a:r>
                        <a:rPr lang="en-US" altLang="ja-JP" sz="700" kern="100" dirty="0">
                          <a:solidFill>
                            <a:prstClr val="black"/>
                          </a:solidFill>
                          <a:latin typeface="ＭＳ Ｐゴシック"/>
                          <a:cs typeface="Times New Roman"/>
                        </a:rPr>
                        <a:t>(※)</a:t>
                      </a: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a:t>
                      </a: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大阪府保健医療財団</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a:t>
                      </a: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大阪産業振興機構</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a:t>
                      </a:r>
                      <a:r>
                        <a:rPr lang="en-US" altLang="ja-JP" sz="800" kern="100" dirty="0">
                          <a:solidFill>
                            <a:prstClr val="black"/>
                          </a:solidFill>
                          <a:latin typeface="ＭＳ Ｐゴシック"/>
                          <a:cs typeface="Times New Roman"/>
                        </a:rPr>
                        <a:t> </a:t>
                      </a:r>
                      <a:r>
                        <a:rPr lang="ja-JP" altLang="en-US" sz="800" kern="100" spc="-100" dirty="0">
                          <a:solidFill>
                            <a:prstClr val="black"/>
                          </a:solidFill>
                          <a:latin typeface="ＭＳ Ｐゴシック"/>
                          <a:cs typeface="Times New Roman"/>
                        </a:rPr>
                        <a:t>大阪府中小企業信用保証協会　</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実施済</a:t>
                      </a:r>
                      <a:r>
                        <a:rPr lang="en-US" altLang="ja-JP"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600" b="1" kern="100" dirty="0">
                          <a:solidFill>
                            <a:prstClr val="black"/>
                          </a:solidFill>
                          <a:latin typeface="ＭＳ Ｐゴシック"/>
                          <a:cs typeface="Times New Roman"/>
                        </a:rPr>
                        <a:t>　　　　</a:t>
                      </a:r>
                      <a:r>
                        <a:rPr lang="ja-JP" altLang="en-US" sz="800" b="1" kern="100" dirty="0">
                          <a:solidFill>
                            <a:prstClr val="black"/>
                          </a:solidFill>
                          <a:latin typeface="ＭＳ Ｐゴシック"/>
                          <a:cs typeface="Times New Roman"/>
                        </a:rPr>
                        <a:t>　　　　　　　　　　　</a:t>
                      </a:r>
                      <a:r>
                        <a:rPr lang="en-US" altLang="ja-JP" sz="800" kern="100" dirty="0">
                          <a:solidFill>
                            <a:prstClr val="black"/>
                          </a:solidFill>
                          <a:latin typeface="ＭＳ Ｐゴシック"/>
                          <a:cs typeface="Times New Roman"/>
                        </a:rPr>
                        <a:t>〈</a:t>
                      </a:r>
                      <a:r>
                        <a:rPr lang="ja-JP" altLang="en-US" sz="800" kern="100" dirty="0">
                          <a:solidFill>
                            <a:prstClr val="black"/>
                          </a:solidFill>
                          <a:latin typeface="ＭＳ Ｐゴシック"/>
                          <a:cs typeface="Times New Roman"/>
                        </a:rPr>
                        <a:t>平成</a:t>
                      </a:r>
                      <a:r>
                        <a:rPr lang="en-US" altLang="ja-JP" sz="800" kern="100" dirty="0">
                          <a:solidFill>
                            <a:prstClr val="black"/>
                          </a:solidFill>
                          <a:latin typeface="ＭＳ Ｐゴシック"/>
                          <a:cs typeface="Times New Roman"/>
                        </a:rPr>
                        <a:t>26</a:t>
                      </a:r>
                      <a:r>
                        <a:rPr lang="ja-JP" altLang="en-US" sz="800" kern="100" dirty="0">
                          <a:solidFill>
                            <a:prstClr val="black"/>
                          </a:solidFill>
                          <a:latin typeface="ＭＳ Ｐゴシック"/>
                          <a:cs typeface="Times New Roman"/>
                        </a:rPr>
                        <a:t>年</a:t>
                      </a:r>
                      <a:r>
                        <a:rPr lang="en-US" altLang="ja-JP" sz="800" kern="100" dirty="0">
                          <a:solidFill>
                            <a:prstClr val="black"/>
                          </a:solidFill>
                          <a:latin typeface="ＭＳ Ｐゴシック"/>
                          <a:cs typeface="Times New Roman"/>
                        </a:rPr>
                        <a:t>5</a:t>
                      </a:r>
                      <a:r>
                        <a:rPr lang="ja-JP" altLang="en-US" sz="800" kern="100" dirty="0">
                          <a:solidFill>
                            <a:prstClr val="black"/>
                          </a:solidFill>
                          <a:latin typeface="ＭＳ Ｐゴシック"/>
                          <a:cs typeface="Times New Roman"/>
                        </a:rPr>
                        <a:t>月合併</a:t>
                      </a:r>
                      <a:r>
                        <a:rPr lang="en-US" altLang="ja-JP" sz="800" kern="100" dirty="0">
                          <a:solidFill>
                            <a:prstClr val="black"/>
                          </a:solidFill>
                          <a:latin typeface="ＭＳ Ｐゴシック"/>
                          <a:cs typeface="Times New Roman"/>
                        </a:rPr>
                        <a:t>〉</a:t>
                      </a:r>
                      <a:endParaRPr lang="en-US" altLang="ja-JP" sz="800" b="1" kern="100" dirty="0">
                        <a:solidFill>
                          <a:prstClr val="black"/>
                        </a:solidFill>
                        <a:latin typeface="ＭＳ Ｐゴシック"/>
                        <a:cs typeface="Times New Roman"/>
                      </a:endParaRPr>
                    </a:p>
                    <a:p>
                      <a:pPr>
                        <a:lnSpc>
                          <a:spcPts val="800"/>
                        </a:lnSpc>
                        <a:defRPr/>
                      </a:pPr>
                      <a:r>
                        <a:rPr lang="ja-JP" altLang="en-US" sz="800" kern="100" dirty="0">
                          <a:solidFill>
                            <a:prstClr val="black"/>
                          </a:solidFill>
                          <a:latin typeface="ＭＳ Ｐゴシック"/>
                          <a:cs typeface="Times New Roman"/>
                        </a:rPr>
                        <a:t>    ☆ 堺泉北埠頭㈱</a:t>
                      </a:r>
                    </a:p>
                  </p:txBody>
                </p:sp>
                <p:sp>
                  <p:nvSpPr>
                    <p:cNvPr id="37" name="正方形/長方形 36"/>
                    <p:cNvSpPr/>
                    <p:nvPr/>
                  </p:nvSpPr>
                  <p:spPr>
                    <a:xfrm>
                      <a:off x="4160795" y="3973126"/>
                      <a:ext cx="2362689" cy="226662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ＭＳ Ｐゴシック"/>
                          <a:cs typeface="Times New Roman"/>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大阪府育英会 </a:t>
                      </a:r>
                      <a:r>
                        <a:rPr lang="ja-JP" altLang="en-US" sz="700" kern="100" dirty="0">
                          <a:solidFill>
                            <a:prstClr val="black"/>
                          </a:solidFill>
                          <a:latin typeface="ＭＳ Ｐゴシック"/>
                          <a:cs typeface="Times New Roman"/>
                        </a:rPr>
                        <a:t>（</a:t>
                      </a:r>
                      <a:r>
                        <a:rPr lang="en-US" altLang="ja-JP" sz="700" kern="100" dirty="0">
                          <a:solidFill>
                            <a:prstClr val="black"/>
                          </a:solidFill>
                          <a:latin typeface="ＭＳ Ｐゴシック"/>
                          <a:cs typeface="Times New Roman"/>
                        </a:rPr>
                        <a:t>※</a:t>
                      </a:r>
                      <a:r>
                        <a:rPr lang="ja-JP" altLang="en-US" sz="700" kern="100" dirty="0">
                          <a:solidFill>
                            <a:prstClr val="black"/>
                          </a:solidFill>
                          <a:latin typeface="ＭＳ Ｐゴシック"/>
                          <a:cs typeface="Times New Roman"/>
                        </a:rPr>
                        <a:t>）</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大阪国際平和センター</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       (</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千里ライフサイエンス振興財団</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西成労働福祉センター</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一財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大阪府みどり公社</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大阪府漁業振興基金</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大阪府都市整備推進センター</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大阪高速鉄道㈱ </a:t>
                      </a:r>
                      <a:r>
                        <a:rPr lang="en-US" altLang="ja-JP" sz="700" kern="100" dirty="0">
                          <a:solidFill>
                            <a:prstClr val="black"/>
                          </a:solidFill>
                          <a:latin typeface="ＭＳ Ｐゴシック"/>
                          <a:cs typeface="Times New Roman"/>
                        </a:rPr>
                        <a:t>(※)</a:t>
                      </a: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大阪府道路公社 </a:t>
                      </a:r>
                      <a:r>
                        <a:rPr lang="en-US" altLang="ja-JP" sz="700" kern="100" dirty="0">
                          <a:solidFill>
                            <a:prstClr val="black"/>
                          </a:solidFill>
                          <a:latin typeface="ＭＳ Ｐゴシック"/>
                          <a:cs typeface="Times New Roman"/>
                        </a:rPr>
                        <a:t>(※)</a:t>
                      </a: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大阪府土地開発公社</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ja-JP" altLang="en-US" sz="800" kern="100" dirty="0">
                          <a:solidFill>
                            <a:prstClr val="black"/>
                          </a:solidFill>
                          <a:latin typeface="ＭＳ Ｐゴシック"/>
                          <a:cs typeface="Times New Roman"/>
                        </a:rPr>
                        <a:t>大阪府住宅供給公社</a:t>
                      </a:r>
                      <a:endParaRPr lang="en-US" altLang="ja-JP" sz="800" kern="100" dirty="0">
                        <a:solidFill>
                          <a:prstClr val="black"/>
                        </a:solidFill>
                        <a:latin typeface="ＭＳ Ｐゴシック"/>
                        <a:cs typeface="Times New Roman"/>
                      </a:endParaRPr>
                    </a:p>
                    <a:p>
                      <a:pPr>
                        <a:lnSpc>
                          <a:spcPts val="800"/>
                        </a:lnSpc>
                        <a:defRPr/>
                      </a:pPr>
                      <a:r>
                        <a:rPr lang="en-US" altLang="ja-JP" sz="800" kern="100" dirty="0">
                          <a:solidFill>
                            <a:prstClr val="black"/>
                          </a:solidFill>
                          <a:latin typeface="ＭＳ Ｐゴシック"/>
                          <a:cs typeface="Times New Roman"/>
                        </a:rPr>
                        <a:t>       </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公財</a:t>
                      </a:r>
                      <a:r>
                        <a:rPr lang="en-US" altLang="ja-JP" sz="800" kern="100" dirty="0">
                          <a:solidFill>
                            <a:prstClr val="black"/>
                          </a:solidFill>
                          <a:cs typeface="Times New Roman"/>
                        </a:rPr>
                        <a:t>)</a:t>
                      </a:r>
                      <a:r>
                        <a:rPr lang="ja-JP" altLang="en-US" sz="800" kern="100" dirty="0">
                          <a:solidFill>
                            <a:prstClr val="black"/>
                          </a:solidFill>
                          <a:latin typeface="ＭＳ Ｐゴシック"/>
                          <a:cs typeface="Times New Roman"/>
                        </a:rPr>
                        <a:t>大阪府文化財センター </a:t>
                      </a:r>
                      <a:r>
                        <a:rPr lang="en-US" altLang="ja-JP" sz="700" kern="100" dirty="0">
                          <a:solidFill>
                            <a:prstClr val="black"/>
                          </a:solidFill>
                          <a:latin typeface="ＭＳ Ｐゴシック"/>
                          <a:cs typeface="Times New Roman"/>
                        </a:rPr>
                        <a:t>(※)</a:t>
                      </a:r>
                      <a:endParaRPr lang="ja-JP" altLang="en-US" sz="700" kern="100" dirty="0">
                        <a:solidFill>
                          <a:prstClr val="black"/>
                        </a:solidFill>
                        <a:latin typeface="ＭＳ Ｐゴシック"/>
                        <a:cs typeface="Times New Roman"/>
                      </a:endParaRPr>
                    </a:p>
                  </p:txBody>
                </p:sp>
                <p:sp>
                  <p:nvSpPr>
                    <p:cNvPr id="38" name="角丸四角形 4"/>
                    <p:cNvSpPr>
                      <a:spLocks noChangeArrowheads="1"/>
                    </p:cNvSpPr>
                    <p:nvPr/>
                  </p:nvSpPr>
                  <p:spPr bwMode="auto">
                    <a:xfrm>
                      <a:off x="684175" y="-304429"/>
                      <a:ext cx="2646702" cy="2871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prstClr val="white"/>
                          </a:solidFill>
                          <a:latin typeface="ＭＳ Ｐゴシック" charset="-128"/>
                          <a:ea typeface="Meiryo UI" pitchFamily="50" charset="-128"/>
                          <a:cs typeface="Meiryo UI" pitchFamily="50" charset="-128"/>
                        </a:rPr>
                        <a:t>財政構造改革プラン（案）での方向性</a:t>
                      </a:r>
                      <a:endParaRPr lang="en-US" altLang="ja-JP" sz="1000" b="1" dirty="0">
                        <a:solidFill>
                          <a:prstClr val="white"/>
                        </a:solidFill>
                        <a:latin typeface="ＭＳ Ｐゴシック" charset="-128"/>
                        <a:ea typeface="Meiryo UI" pitchFamily="50" charset="-128"/>
                        <a:cs typeface="Meiryo UI" pitchFamily="50" charset="-128"/>
                      </a:endParaRPr>
                    </a:p>
                  </p:txBody>
                </p:sp>
                <p:sp>
                  <p:nvSpPr>
                    <p:cNvPr id="39" name="角丸四角形 4"/>
                    <p:cNvSpPr>
                      <a:spLocks noChangeArrowheads="1"/>
                    </p:cNvSpPr>
                    <p:nvPr/>
                  </p:nvSpPr>
                  <p:spPr bwMode="auto">
                    <a:xfrm>
                      <a:off x="4199841" y="-319793"/>
                      <a:ext cx="2284597" cy="289738"/>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prstClr val="white"/>
                          </a:solidFill>
                          <a:latin typeface="ＭＳ Ｐゴシック" charset="-128"/>
                          <a:ea typeface="Meiryo UI" pitchFamily="50" charset="-128"/>
                          <a:cs typeface="Meiryo UI" pitchFamily="50" charset="-128"/>
                        </a:rPr>
                        <a:t>平成</a:t>
                      </a:r>
                      <a:r>
                        <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dirty="0">
                          <a:solidFill>
                            <a:prstClr val="white"/>
                          </a:solidFill>
                          <a:latin typeface="ＭＳ Ｐゴシック" charset="-128"/>
                          <a:ea typeface="Meiryo UI" pitchFamily="50" charset="-128"/>
                          <a:cs typeface="Meiryo UI" pitchFamily="50" charset="-128"/>
                        </a:rPr>
                        <a:t>年度の取組みにおける方向性</a:t>
                      </a:r>
                      <a:endParaRPr lang="en-US" altLang="ja-JP" sz="1000" b="1" dirty="0">
                        <a:solidFill>
                          <a:prstClr val="white"/>
                        </a:solidFill>
                        <a:latin typeface="ＭＳ Ｐゴシック" charset="-128"/>
                        <a:ea typeface="Meiryo UI" pitchFamily="50" charset="-128"/>
                        <a:cs typeface="Meiryo UI" pitchFamily="50" charset="-128"/>
                      </a:endParaRPr>
                    </a:p>
                  </p:txBody>
                </p:sp>
              </p:grpSp>
              <p:cxnSp>
                <p:nvCxnSpPr>
                  <p:cNvPr id="15" name="直線コネクタ 14"/>
                  <p:cNvCxnSpPr>
                    <a:endCxn id="24" idx="3"/>
                  </p:cNvCxnSpPr>
                  <p:nvPr/>
                </p:nvCxnSpPr>
                <p:spPr>
                  <a:xfrm>
                    <a:off x="2687875" y="3392095"/>
                    <a:ext cx="1038269" cy="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24" idx="3"/>
                  </p:cNvCxnSpPr>
                  <p:nvPr/>
                </p:nvCxnSpPr>
                <p:spPr>
                  <a:xfrm flipV="1">
                    <a:off x="3726144" y="1184292"/>
                    <a:ext cx="860382" cy="220780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687875" y="4386736"/>
                    <a:ext cx="15198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625640" y="4544792"/>
                    <a:ext cx="154826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925161" y="4829555"/>
                    <a:ext cx="114064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265599" y="5954005"/>
                    <a:ext cx="152522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a:off x="3853682" y="2715450"/>
                    <a:ext cx="300174" cy="1646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点検</a:t>
                    </a:r>
                  </a:p>
                </p:txBody>
              </p:sp>
            </p:grpSp>
            <p:cxnSp>
              <p:nvCxnSpPr>
                <p:cNvPr id="46" name="直線矢印コネクタ 45"/>
                <p:cNvCxnSpPr/>
                <p:nvPr/>
              </p:nvCxnSpPr>
              <p:spPr bwMode="auto">
                <a:xfrm flipV="1">
                  <a:off x="3128845" y="4539312"/>
                  <a:ext cx="673218" cy="178324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84" name="正方形/長方形 83"/>
              <p:cNvSpPr/>
              <p:nvPr/>
            </p:nvSpPr>
            <p:spPr bwMode="auto">
              <a:xfrm>
                <a:off x="6263260" y="2221160"/>
                <a:ext cx="2413195" cy="441987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198" name="直線コネクタ 197"/>
              <p:cNvCxnSpPr/>
              <p:nvPr/>
            </p:nvCxnSpPr>
            <p:spPr bwMode="auto">
              <a:xfrm>
                <a:off x="4870139" y="5948009"/>
                <a:ext cx="102037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7" name="右矢印 46"/>
              <p:cNvSpPr/>
              <p:nvPr/>
            </p:nvSpPr>
            <p:spPr bwMode="auto">
              <a:xfrm>
                <a:off x="5899007" y="3927244"/>
                <a:ext cx="300173"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点検</a:t>
                </a:r>
              </a:p>
            </p:txBody>
          </p:sp>
        </p:grpSp>
      </p:grpSp>
      <p:cxnSp>
        <p:nvCxnSpPr>
          <p:cNvPr id="172" name="直線矢印コネクタ 171"/>
          <p:cNvCxnSpPr/>
          <p:nvPr/>
        </p:nvCxnSpPr>
        <p:spPr bwMode="auto">
          <a:xfrm flipV="1">
            <a:off x="5906553" y="4810548"/>
            <a:ext cx="746853" cy="1316212"/>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107</a:t>
            </a:fld>
            <a:endParaRPr lang="ja-JP" altLang="en-US" dirty="0">
              <a:solidFill>
                <a:prstClr val="black"/>
              </a:solidFill>
            </a:endParaRPr>
          </a:p>
        </p:txBody>
      </p:sp>
      <p:sp>
        <p:nvSpPr>
          <p:cNvPr id="50" name="正方形/長方形 4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632920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34707070"/>
              </p:ext>
            </p:extLst>
          </p:nvPr>
        </p:nvGraphicFramePr>
        <p:xfrm>
          <a:off x="2843808" y="3543984"/>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5" name="正方形/長方形 4"/>
          <p:cNvSpPr>
            <a:spLocks noChangeArrowheads="1"/>
          </p:cNvSpPr>
          <p:nvPr/>
        </p:nvSpPr>
        <p:spPr bwMode="auto">
          <a:xfrm>
            <a:off x="261101" y="807680"/>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 止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108</a:t>
            </a:fld>
            <a:endParaRPr lang="ja-JP" altLang="en-US" dirty="0">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2648016963"/>
              </p:ext>
            </p:extLst>
          </p:nvPr>
        </p:nvGraphicFramePr>
        <p:xfrm>
          <a:off x="230980" y="1179348"/>
          <a:ext cx="8682039" cy="3629432"/>
        </p:xfrm>
        <a:graphic>
          <a:graphicData uri="http://schemas.openxmlformats.org/drawingml/2006/table">
            <a:tbl>
              <a:tblPr firstRow="1" firstCol="1" bandRow="1">
                <a:tableStyleId>{BC89EF96-8CEA-46FF-86C4-4CE0E7609802}</a:tableStyleId>
              </a:tblPr>
              <a:tblGrid>
                <a:gridCol w="1512863"/>
                <a:gridCol w="2422919"/>
                <a:gridCol w="2545633"/>
                <a:gridCol w="2200624"/>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・（財）大阪国際交流センターとの事業連</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携をさらにすすめ、類似･重複事業を整理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した上で、法人のあり方について整理</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その中で、必要な基本財産のあり方につい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府国際交流財団・大阪国際交流センター</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大阪の国際化戦略のもと、府と財団が連携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し、「大阪府国際化戦略アクションプログラ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ム」策定（平成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・次の</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目標に重点化して、事業実施</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①大阪から世界に発信する「グローバル人材の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育成」</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②世界から人・モノ・資金を呼び込む「外国人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の受入環境整備」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○事業実施にあたり、財団の基本財産を平成</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年間活用</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○新公益法人移行後の定款において、法人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の存続期間を平成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月までと規定</a:t>
                      </a: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895863">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・新公益法人移行時の定款の定めに基づき、平成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3818553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599937947"/>
              </p:ext>
            </p:extLst>
          </p:nvPr>
        </p:nvGraphicFramePr>
        <p:xfrm>
          <a:off x="323528" y="1301461"/>
          <a:ext cx="8640960" cy="1623483"/>
        </p:xfrm>
        <a:graphic>
          <a:graphicData uri="http://schemas.openxmlformats.org/drawingml/2006/table">
            <a:tbl>
              <a:tblPr>
                <a:tableStyleId>{5940675A-B579-460E-94D1-54222C63F5DA}</a:tableStyleId>
              </a:tblPr>
              <a:tblGrid>
                <a:gridCol w="1189172"/>
                <a:gridCol w="1763156"/>
                <a:gridCol w="2952328"/>
                <a:gridCol w="2736304"/>
              </a:tblGrid>
              <a:tr h="251883">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396189">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監察医事務所費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国で検討している死因究明制度の動向を見据え、事業のあり方について引き続き</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検討。検討</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にあたっては、死因究明制度によって新たに必要となる費用の財源措置を国に求めるとともに効率的な運営や経費の縮減に努める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国において、平成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死因究明推進計画を閣議決定。計画の中では、地方に対して、知事部局を始めとした関係機関・団体等が協議する場を設置するなどし、死因究明等に係る専門的機能を有する体制整備に向け努力するよう求めている。</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府においては、国へ財源措置を要望するとともに、入札契約の合理化（消耗品の一括購入や、遺体搬送費用の契約形態変更（単価契約から月額契約へ）など）による経費節減など効率的な運営に努めている。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国は今年秋以降に各府県へ説明するとしており、それを受け、府として、「協議する場」を設置し、その中で府域の死因究明のあり方を検討する。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82</a:t>
            </a:fld>
            <a:endParaRPr lang="ja-JP" altLang="en-US" dirty="0">
              <a:solidFill>
                <a:prstClr val="black"/>
              </a:solidFill>
            </a:endParaRPr>
          </a:p>
        </p:txBody>
      </p:sp>
    </p:spTree>
    <p:extLst>
      <p:ext uri="{BB962C8B-B14F-4D97-AF65-F5344CB8AC3E}">
        <p14:creationId xmlns:p14="http://schemas.microsoft.com/office/powerpoint/2010/main" val="209983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250823" y="765538"/>
            <a:ext cx="26356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 合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687296160"/>
              </p:ext>
            </p:extLst>
          </p:nvPr>
        </p:nvGraphicFramePr>
        <p:xfrm>
          <a:off x="233674" y="1108958"/>
          <a:ext cx="8682038" cy="5565576"/>
        </p:xfrm>
        <a:graphic>
          <a:graphicData uri="http://schemas.openxmlformats.org/drawingml/2006/table">
            <a:tbl>
              <a:tblPr/>
              <a:tblGrid>
                <a:gridCol w="1385998"/>
                <a:gridCol w="2286410"/>
                <a:gridCol w="2669655"/>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後の方向性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23224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（一財）大阪府タウン管理財団</a:t>
                      </a: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・ただし、主要資産である泉ヶ丘駅前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の資産処分については、泉北ニュータ</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ウン再生府市等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協議会で策定さ</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れる「泉ヶ丘駅前地域活性化ビジョン」</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を踏まえて行い、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早期に（財）大阪府都市整備推進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統合をめざす</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づ</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一層</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の資産処分に取り組んでいるが、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関係者との協議調整に時間を要し</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ものもある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○泉ヶ丘駅前地区については、「泉ヶ丘駅前地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域活性化ビジョン」を踏まえ、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資産</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処分</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○一般財団法人移行時に作成した公益目的支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出計画では、府へ</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億円を特定寄附する</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とと</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公益財団法人である大阪府都市整備推進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センターと統合するため、公益目的事業比率</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％以上を達成できる規模まで事業・資産を</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圧縮する必要がある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里</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近隣センターの円滑な引継ぎを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に寄附できるよう努める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804">
                <a:tc vMerge="1">
                  <a:txBody>
                    <a:bodyPr/>
                    <a:lstStyle/>
                    <a:p>
                      <a:endParaRPr kumimoji="1" lang="ja-JP" altLang="en-US"/>
                    </a:p>
                  </a:txBody>
                  <a:tcPr/>
                </a:tc>
                <a:tc>
                  <a:txBody>
                    <a:bodyPr/>
                    <a:lstStyle/>
                    <a:p>
                      <a:pPr marL="133350" marR="0" lvl="0" indent="-13335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ja-JP" altLang="ja-JP" sz="1000" b="1" i="0" u="none" strike="noStrike" cap="none" spc="-10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3872">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泉ヶ丘地区をはじめとする保有資産の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早期処分や近隣センターの円滑な引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ターとの早期統合をめざす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億円の寄附予定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に時</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期等を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確定</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n-ea"/>
                        <a:ea typeface="+mn-ea"/>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Century" pitchFamily="18" charset="0"/>
                        <a:ea typeface="ＭＳ 明朝" pitchFamily="17"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109</a:t>
            </a:fld>
            <a:endParaRPr lang="ja-JP" altLang="en-US" dirty="0">
              <a:solidFill>
                <a:prstClr val="black"/>
              </a:solidFill>
            </a:endParaRPr>
          </a:p>
        </p:txBody>
      </p:sp>
    </p:spTree>
    <p:extLst>
      <p:ext uri="{BB962C8B-B14F-4D97-AF65-F5344CB8AC3E}">
        <p14:creationId xmlns:p14="http://schemas.microsoft.com/office/powerpoint/2010/main" val="2477028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05836828"/>
              </p:ext>
            </p:extLst>
          </p:nvPr>
        </p:nvGraphicFramePr>
        <p:xfrm>
          <a:off x="230981" y="1046917"/>
          <a:ext cx="8682038" cy="5622443"/>
        </p:xfrm>
        <a:graphic>
          <a:graphicData uri="http://schemas.openxmlformats.org/drawingml/2006/table">
            <a:tbl>
              <a:tblPr firstRow="1" firstCol="1" bandRow="1">
                <a:tableStyleId>{BC89EF96-8CEA-46FF-86C4-4CE0E7609802}</a:tableStyleId>
              </a:tblPr>
              <a:tblGrid>
                <a:gridCol w="1484605"/>
                <a:gridCol w="2448272"/>
                <a:gridCol w="2496374"/>
                <a:gridCol w="2252787"/>
              </a:tblGrid>
              <a:tr h="257652">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後</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6039">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（株）大阪府食品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今後、府中央卸売市場</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もに</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流通</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構</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の変化</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に対応した競争力のある総合食</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料物流基</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地を</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めざすため</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加工</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物流機能</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付加</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を検討するなど</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両者</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活性化</a:t>
                      </a:r>
                      <a:r>
                        <a:rPr lang="ja-JP" sz="1000" kern="100" spc="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spc="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めながら、</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大阪府食品流通</a:t>
                      </a:r>
                      <a:r>
                        <a:rPr lang="ja-JP"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の民営</a:t>
                      </a:r>
                      <a:endParaRPr lang="en-US" alt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化に向けて取</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り組む</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733425" indent="-73342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73342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保有株式の公募による売却に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株価</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鑑定を実施し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かる公募を実施</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応募企業なし）</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・株式の協調売却に向け、公募実施を調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88365" indent="-73342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整中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年度中の株式売却をめざす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7713">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ja-JP"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788711">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結果の検証、</a:t>
                      </a:r>
                      <a:r>
                        <a:rPr lang="ja-JP"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課題整理等を</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行い</a:t>
                      </a:r>
                      <a:r>
                        <a:rPr lang="ja-JP"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ja-JP" altLang="en-US"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引き続き民営化に向けた取組みをすす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1271241">
                <a:tc rowSpan="3">
                  <a:txBody>
                    <a:bodyPr/>
                    <a:lstStyle/>
                    <a:p>
                      <a:pPr algn="just">
                        <a:spcAft>
                          <a:spcPts val="0"/>
                        </a:spcAft>
                      </a:pP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（株）大阪鶴見</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フラワー</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プログラム</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累積赤字が解消した後</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indent="-13335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年度作成の中期経営計画（</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年度）に基づき、累積赤字の解消を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赤字解消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○大阪市の動向も踏まえ、府保有株式の</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売却方法等、府の法人に対する関与の</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あり方について、具体的方向性を検討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○大阪府・大阪市の出資割合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・累積赤字解消後に府保有の株式を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838">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tcPr>
                </a:tc>
                <a:tc>
                  <a:txBody>
                    <a:bodyPr/>
                    <a:lstStyle/>
                    <a:p>
                      <a:pPr marL="266700" marR="0" indent="-2667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tr>
              <a:tr h="1451249">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marL="200025" indent="-20002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indent="-200025"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5" name="正方形/長方形 4"/>
          <p:cNvSpPr>
            <a:spLocks noChangeArrowheads="1"/>
          </p:cNvSpPr>
          <p:nvPr/>
        </p:nvSpPr>
        <p:spPr bwMode="auto">
          <a:xfrm>
            <a:off x="265589" y="692696"/>
            <a:ext cx="2771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110</a:t>
            </a:fld>
            <a:endParaRPr lang="ja-JP" altLang="en-US" dirty="0">
              <a:solidFill>
                <a:prstClr val="black"/>
              </a:solidFill>
            </a:endParaRPr>
          </a:p>
        </p:txBody>
      </p:sp>
    </p:spTree>
    <p:extLst>
      <p:ext uri="{BB962C8B-B14F-4D97-AF65-F5344CB8AC3E}">
        <p14:creationId xmlns:p14="http://schemas.microsoft.com/office/powerpoint/2010/main" val="2287890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111</a:t>
            </a:fld>
            <a:endParaRPr lang="ja-JP" altLang="en-US" dirty="0">
              <a:solidFill>
                <a:prstClr val="black"/>
              </a:solidFill>
            </a:endParaRPr>
          </a:p>
        </p:txBody>
      </p:sp>
      <p:sp>
        <p:nvSpPr>
          <p:cNvPr id="9" name="正方形/長方形 8"/>
          <p:cNvSpPr>
            <a:spLocks noChangeArrowheads="1"/>
          </p:cNvSpPr>
          <p:nvPr/>
        </p:nvSpPr>
        <p:spPr bwMode="auto">
          <a:xfrm>
            <a:off x="280686" y="725452"/>
            <a:ext cx="2771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300748434"/>
              </p:ext>
            </p:extLst>
          </p:nvPr>
        </p:nvGraphicFramePr>
        <p:xfrm>
          <a:off x="230980" y="1116335"/>
          <a:ext cx="8682039" cy="3087216"/>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505080">
                <a:tc rowSpan="3">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大阪外環状鉄道（株）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・事業完了後、株式の一部民間売却</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府派遣職員についてもその時点で引揚げ</a:t>
                      </a:r>
                      <a:endParaRPr lang="en-US" altLang="ja-JP" sz="1000" b="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年度に工事完成期限を延長</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年度に事業計画を策定</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年度末の完成に向けた計画的な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事業執行</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・事業期間延伸に伴う一般管理費の増嵩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抑制</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本的関与を見直すとともに、府派遣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職員についてもその時点で引き揚げる</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3112">
                <a:tc vMerge="1">
                  <a:txBody>
                    <a:bodyPr/>
                    <a:lstStyle/>
                    <a:p>
                      <a:pPr algn="just">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marR="0" indent="-5334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66700" indent="-266700" algn="just">
                        <a:lnSpc>
                          <a:spcPts val="1500"/>
                        </a:lnSpc>
                        <a:spcAft>
                          <a:spcPts val="0"/>
                        </a:spcAft>
                      </a:pPr>
                      <a:endParaRPr lang="ja-JP" sz="1000" kern="100" dirty="0">
                        <a:solidFill>
                          <a:srgbClr val="FF0000"/>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2540">
                <a:tc vMerge="1">
                  <a:txBody>
                    <a:bodyPr/>
                    <a:lstStyle/>
                    <a:p>
                      <a:endParaRPr kumimoji="1" lang="ja-JP" altLang="en-US"/>
                    </a:p>
                  </a:txBody>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建設事業完了後、株式の一部売却により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資本的関与を見直すとともに、府派遣職員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533400" indent="-5334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1488219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017900502"/>
              </p:ext>
            </p:extLst>
          </p:nvPr>
        </p:nvGraphicFramePr>
        <p:xfrm>
          <a:off x="2843808" y="3429000"/>
          <a:ext cx="208280" cy="365760"/>
        </p:xfrm>
        <a:graphic>
          <a:graphicData uri="http://schemas.openxmlformats.org/drawingml/2006/table">
            <a:tbl>
              <a:tblPr/>
              <a:tblGrid>
                <a:gridCol w="208280"/>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
        <p:nvSpPr>
          <p:cNvPr id="7"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112</a:t>
            </a:fld>
            <a:endParaRPr lang="ja-JP" altLang="en-US" dirty="0">
              <a:solidFill>
                <a:prstClr val="black"/>
              </a:solidFill>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9" name="表 8"/>
          <p:cNvGraphicFramePr>
            <a:graphicFrameLocks noGrp="1"/>
          </p:cNvGraphicFramePr>
          <p:nvPr>
            <p:extLst>
              <p:ext uri="{D42A27DB-BD31-4B8C-83A1-F6EECF244321}">
                <p14:modId xmlns:p14="http://schemas.microsoft.com/office/powerpoint/2010/main" val="1819430074"/>
              </p:ext>
            </p:extLst>
          </p:nvPr>
        </p:nvGraphicFramePr>
        <p:xfrm>
          <a:off x="230980" y="1115966"/>
          <a:ext cx="8682039" cy="4608748"/>
        </p:xfrm>
        <a:graphic>
          <a:graphicData uri="http://schemas.openxmlformats.org/drawingml/2006/table">
            <a:tbl>
              <a:tblPr firstRow="1" firstCol="1" bandRow="1">
                <a:tableStyleId>{BC89EF96-8CEA-46FF-86C4-4CE0E7609802}</a:tableStyleId>
              </a:tblPr>
              <a:tblGrid>
                <a:gridCol w="1512863"/>
                <a:gridCol w="2448272"/>
                <a:gridCol w="2612133"/>
                <a:gridCol w="2108771"/>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（株）大阪国際会議場</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次期指定管理期間を暫定</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年とし</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管理者の選定方法や府出資比率も含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めた</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法人のあり方、利益剰余金の活用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方法</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○利益剰余金の活用方法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年度より納付金制度を導入</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度から納付金を国際会議場</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基金</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に積み立て、施設の計画保全に活用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○指定管理者の選定方法</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月議会において、公募で指定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管理者を指定する規定に改正するための大</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阪府立国際会議場条例の一部を改正する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月に平成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以降の指定管理者を選定するため、公募を</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実施し、同法人を指定管理候補者として</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選定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月議会において、同法人を指定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管理者として指定する議案が可決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年度以降、指定管理期間である</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       </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年間については、公募において提案のあった、</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毎年度、納付金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億円、維持修繕に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設備等の機能向上に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万円を支出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いては、法人の事業実施状況や経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営状況等を踏まえ、その方向性に</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いて指定管理期間中に検討を行う</a:t>
                      </a: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309">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r>
              <a:tr h="2637179">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・引き続き、府の法人に対する関わりのあり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方などについて検討する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4217285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2102190007"/>
              </p:ext>
            </p:extLst>
          </p:nvPr>
        </p:nvGraphicFramePr>
        <p:xfrm>
          <a:off x="179512" y="1131515"/>
          <a:ext cx="8761288" cy="5472608"/>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5138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（公財）大阪府保健医療財団</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がん予防検診ｾﾝﾀｰの総合健診と健康科</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学ｾﾝﾀｰの健診を</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精査･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・総合健診以外のがん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検診</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（一次検診）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は、対象を受診率の低い中小企業や市町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村に重点化</a:t>
                      </a:r>
                    </a:p>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・健康科学ｾﾝﾀｰは、</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年度末に公の</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施設としては廃止することを前提</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事業の実施方法等の調整を行う</a:t>
                      </a: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・中河内救命救急ｾﾝﾀｰは、より効率的な</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営をめざし、運営形態のあり方について</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討をすすめる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府保健医療財団・市環境保健協会</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　　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がん予防検診</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健診と健康科学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診の統合</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月から「大阪がん循環器病予防</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ｾﾝﾀｰ」として、がん・循環器病予防の総合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○がん検診について中小企業や市町村へ重</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○健康科学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の事業実施方法等の調整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月議会で「大阪府立健康科学</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ｾﾝﾀｰ条例を廃止する条例案」可決</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月末日付けで廃止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大阪がん循環器病予防</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として、大阪がん予防検診ｾﾝﾀｰと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機能</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合するにあたり、事業見直しを実施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の運営形態のあり</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ついて東大阪市・東大阪市立総合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議中</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ｾﾝﾀｰ</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あり方について東大阪市・</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a:t>
                      </a:r>
                      <a:r>
                        <a:rPr kumimoji="1" lang="ja-JP" altLang="en-US"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市立</a:t>
                      </a:r>
                      <a:endParaRPr kumimoji="1" lang="en-US" altLang="ja-JP" sz="1000" b="0" i="0" u="none" strike="noStrike" cap="none" spc="-15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総合病院と</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の終了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などを踏まえ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中河内救命救急ｾﾝﾀｰの運営形態の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方</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阪市立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院と協議を継続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・上記協議結果や府補助事業の終了など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113</a:t>
            </a:fld>
            <a:endParaRPr lang="ja-JP" altLang="en-US" dirty="0">
              <a:solidFill>
                <a:prstClr val="black"/>
              </a:solidFill>
            </a:endParaRPr>
          </a:p>
        </p:txBody>
      </p:sp>
    </p:spTree>
    <p:extLst>
      <p:ext uri="{BB962C8B-B14F-4D97-AF65-F5344CB8AC3E}">
        <p14:creationId xmlns:p14="http://schemas.microsoft.com/office/powerpoint/2010/main" val="1855295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114</a:t>
            </a:fld>
            <a:endParaRPr lang="ja-JP" altLang="en-US" dirty="0">
              <a:solidFill>
                <a:prstClr val="black"/>
              </a:solidFill>
            </a:endParaRPr>
          </a:p>
        </p:txBody>
      </p:sp>
      <p:sp>
        <p:nvSpPr>
          <p:cNvPr id="8"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1" name="表 10"/>
          <p:cNvGraphicFramePr>
            <a:graphicFrameLocks noGrp="1"/>
          </p:cNvGraphicFramePr>
          <p:nvPr>
            <p:extLst>
              <p:ext uri="{D42A27DB-BD31-4B8C-83A1-F6EECF244321}">
                <p14:modId xmlns:p14="http://schemas.microsoft.com/office/powerpoint/2010/main" val="4130915160"/>
              </p:ext>
            </p:extLst>
          </p:nvPr>
        </p:nvGraphicFramePr>
        <p:xfrm>
          <a:off x="179512" y="1107596"/>
          <a:ext cx="8761288" cy="4363202"/>
        </p:xfrm>
        <a:graphic>
          <a:graphicData uri="http://schemas.openxmlformats.org/drawingml/2006/table">
            <a:tbl>
              <a:tblPr/>
              <a:tblGrid>
                <a:gridCol w="1368152"/>
                <a:gridCol w="2448272"/>
                <a:gridCol w="2604889"/>
                <a:gridCol w="2339975"/>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9146" marR="4914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1440160">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a:t>
                      </a:r>
                      <a:r>
                        <a:rPr kumimoji="1" lang="ja-JP" altLang="en-US"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　機構</a:t>
                      </a:r>
                      <a:endPar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大阪産業振興機構・市都市型産業振興　センター</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年度に府市統合本部会議において、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（公財）大阪市都市型産業振興ｾﾝﾀｰとの統</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合の方向性を決定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○法人統合を見据え、両法人のワンボードマネ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ジメント組織である連携推進会議を設置・運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日開催</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事業の再構築方針の検討、統合手法の検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討、所要財源の安定確保、財務状況等の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確認、組織・人員体制、施設の最適利用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・（公財）大阪市都市型産業振興ｾﾝﾀｰ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との統合に向けた手続きを実施し、平成</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年度の法人統合をめざす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・連携推進会議において、以下の取組み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を実施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②法人統合実現までの間も、連携推進</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会議において経営戦略・目標を共有し、</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両法人の事業を効率的・効果的に実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51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1512168">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・（公財）大阪市都市型産業振興ｾﾝﾀｰと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の統合に向けた手続きを実施し、平成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年度の法人統合をめざす</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連携推進会議において、以下の取組みを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②法人統合実現までの間も、連携推進会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議において経営戦略・目標を共有し、両</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法人の事業を効率的・効果的に実施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ja-JP" sz="1000" b="0" i="0" u="none" strike="noStrike" cap="none" spc="0"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3611980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115</a:t>
            </a:fld>
            <a:endParaRPr lang="ja-JP" altLang="en-US" dirty="0">
              <a:solidFill>
                <a:prstClr val="black"/>
              </a:solidFill>
            </a:endParaRPr>
          </a:p>
        </p:txBody>
      </p:sp>
      <p:sp>
        <p:nvSpPr>
          <p:cNvPr id="10"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2231576748"/>
              </p:ext>
            </p:extLst>
          </p:nvPr>
        </p:nvGraphicFramePr>
        <p:xfrm>
          <a:off x="236310" y="1107596"/>
          <a:ext cx="8686800" cy="5112568"/>
        </p:xfrm>
        <a:graphic>
          <a:graphicData uri="http://schemas.openxmlformats.org/drawingml/2006/table">
            <a:tbl>
              <a:tblPr/>
              <a:tblGrid>
                <a:gridCol w="1349946"/>
                <a:gridCol w="2442099"/>
                <a:gridCol w="2544659"/>
                <a:gridCol w="2350096"/>
              </a:tblGrid>
              <a:tr h="216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プラン（案）での方向性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230425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大阪府道路公社</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・公社健全化計画を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・事業許可取得時の予測交通量を満たし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ていない路線の料金徴収期間の延長や、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維持管理経費等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縮減により、収支の改</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善を図る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・国貸付金の償還期限の延長を国へ要望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府道路公社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市道路公社</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年度実績を反映させた</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公社経営改善方針を策定</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予測交通量を満たしていない路線の収支</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改善の取組み</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・公社経営改善方針に基づき、維持管理</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の縮減を図るなどして収支改善に取り組ん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年度に経営改善方針を改定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・国に対し、料金徴収期間の延長等に係る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制度改善を要望</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・第二阪奈道路の料金徴収期間延長を国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と調整</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○国貸付金償還期限延長の要望を実施</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・他府県とともに、国への制度改善の要望</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○「新たな高速道路料金に関する基本方針」</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国土交通省）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・大都市圏においてシームレスな料金体系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導入を検討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○借入金の償還財源の確保</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○阪神都市圏高速道路等の一体的な管理・</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望の継続など、借入金の償還財源の確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保に努める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・利用者の視点に立った阪神都市圏高</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速道路の一体的な管理･運営を実現す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るため、平成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年度当初を目途に道路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公社路線も含めた料金体系一元化を</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ざすとともに、接続する高速道路会社へ</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の路線移管に向けた取組みをすすめる</a:t>
                      </a: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479">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1383" marR="51383"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tr>
              <a:tr h="2341809">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収支改善、国への償還期限延長</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の要望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の継続など、借入金の償還財源の確保</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努める</a:t>
                      </a: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・阪神都市圏</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高速道路</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系一元化の具体的内容の</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と併せ、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接続する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高速</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への移管に向けた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める</a:t>
                      </a:r>
                      <a:endParaRPr kumimoji="1"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1522265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116</a:t>
            </a:fld>
            <a:endParaRPr lang="ja-JP" altLang="en-US" dirty="0">
              <a:solidFill>
                <a:prstClr val="black"/>
              </a:solidFill>
            </a:endParaRPr>
          </a:p>
        </p:txBody>
      </p:sp>
      <p:sp>
        <p:nvSpPr>
          <p:cNvPr id="9" name="正方形/長方形 4"/>
          <p:cNvSpPr>
            <a:spLocks noChangeArrowheads="1"/>
          </p:cNvSpPr>
          <p:nvPr/>
        </p:nvSpPr>
        <p:spPr bwMode="auto">
          <a:xfrm>
            <a:off x="236310" y="769042"/>
            <a:ext cx="34050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057273283"/>
              </p:ext>
            </p:extLst>
          </p:nvPr>
        </p:nvGraphicFramePr>
        <p:xfrm>
          <a:off x="230980" y="1135422"/>
          <a:ext cx="8682039" cy="3886088"/>
        </p:xfrm>
        <a:graphic>
          <a:graphicData uri="http://schemas.openxmlformats.org/drawingml/2006/table">
            <a:tbl>
              <a:tblPr firstRow="1" firstCol="1" bandRow="1">
                <a:tableStyleId>{BC89EF96-8CEA-46FF-86C4-4CE0E7609802}</a:tableStyleId>
              </a:tblPr>
              <a:tblGrid>
                <a:gridCol w="1368847"/>
                <a:gridCol w="2447577"/>
                <a:gridCol w="2520280"/>
                <a:gridCol w="2345335"/>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382328">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堺泉北埠頭（株）</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国の動きもにらみながら</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、港湾行政の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像</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見据え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再検討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endPar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533400" indent="-533400" algn="just">
                        <a:lnSpc>
                          <a:spcPts val="1500"/>
                        </a:lnSpc>
                        <a:spcAft>
                          <a:spcPts val="0"/>
                        </a:spcAft>
                      </a:pP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泉北埠頭</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a:t>
                      </a:r>
                      <a:r>
                        <a:rPr lang="ja-JP" sz="1000"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endPar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985" indent="-13398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に府市統合本部会議</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本部会議で基本的方向性を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市港湾事業の統合</a:t>
                      </a:r>
                    </a:p>
                    <a:p>
                      <a:pPr marL="400050" indent="-40005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埠頭㈱と神戸港埠頭㈱</a:t>
                      </a:r>
                      <a:r>
                        <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後</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埠頭㈱との経営統合</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埠頭を含め府直営部分について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能なところ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から管理運営を委ねる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ことで</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湾運営会社</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指定に向け、</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積を図る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港湾運営会社指定のための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蓄積</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港湾運営の委任方法・府営上屋売却</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係</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・関係者</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月設立の</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大阪港埠頭㈱と</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神戸港埠頭㈱の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統合会社との</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266700" indent="-266700" algn="just">
                        <a:lnSpc>
                          <a:spcPts val="1500"/>
                        </a:lnSpc>
                        <a:spcAft>
                          <a:spcPts val="0"/>
                        </a:spcAft>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年度の港湾運営会社指定を</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ざすとともに、経営統合までの間</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は、法人</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として収益性の向上、安定的な経営の維</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持や事業展開を引き続き行</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716">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noFill/>
                  </a:tcPr>
                </a:tc>
              </a:tr>
              <a:tr h="1916348">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・大阪港埠頭㈱と神戸港埠頭㈱の経営統</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合後に経営統合をめざす</a:t>
                      </a:r>
                    </a:p>
                    <a:p>
                      <a:pPr marL="266700" indent="-266700" algn="just">
                        <a:lnSpc>
                          <a:spcPts val="15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・それまでの間は、法人として収益性の向上、</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安定的な経営の維持や事業展開を引き続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き行</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う</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港</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湾運営会社指定に向け</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spc="0" dirty="0" smtClean="0">
                          <a:effectLst/>
                          <a:latin typeface="Meiryo UI" panose="020B0604030504040204" pitchFamily="50" charset="-128"/>
                          <a:ea typeface="Meiryo UI" panose="020B0604030504040204" pitchFamily="50" charset="-128"/>
                          <a:cs typeface="Meiryo UI" panose="020B0604030504040204" pitchFamily="50" charset="-128"/>
                        </a:rPr>
                        <a:t>運営ノウハウ</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蓄積</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bl>
          </a:graphicData>
        </a:graphic>
      </p:graphicFrame>
    </p:spTree>
    <p:extLst>
      <p:ext uri="{BB962C8B-B14F-4D97-AF65-F5344CB8AC3E}">
        <p14:creationId xmlns:p14="http://schemas.microsoft.com/office/powerpoint/2010/main" val="2340670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205054748"/>
              </p:ext>
            </p:extLst>
          </p:nvPr>
        </p:nvGraphicFramePr>
        <p:xfrm>
          <a:off x="240234" y="1124744"/>
          <a:ext cx="8663531" cy="5570841"/>
        </p:xfrm>
        <a:graphic>
          <a:graphicData uri="http://schemas.openxmlformats.org/drawingml/2006/table">
            <a:tbl>
              <a:tblPr firstRow="1" firstCol="1" bandRow="1">
                <a:tableStyleId>{BC89EF96-8CEA-46FF-86C4-4CE0E7609802}</a:tableStyleId>
              </a:tblPr>
              <a:tblGrid>
                <a:gridCol w="1988661"/>
                <a:gridCol w="3312368"/>
                <a:gridCol w="3362502"/>
              </a:tblGrid>
              <a:tr h="234915">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b="1" dirty="0" smtClean="0">
                          <a:solidFill>
                            <a:schemeClr val="bg1"/>
                          </a:solidFill>
                          <a:latin typeface="ＭＳ Ｐゴシック" charset="-128"/>
                          <a:ea typeface="Meiryo UI" pitchFamily="50" charset="-128"/>
                          <a:cs typeface="Meiryo UI" pitchFamily="50" charset="-128"/>
                        </a:rPr>
                        <a:t>財政構造改革</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（案）での方向性</a:t>
                      </a: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実施済の内容</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917213">
                <a:tc rowSpan="3">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大阪府中小企業信用保証協会</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spcAft>
                          <a:spcPts val="0"/>
                        </a:spcAft>
                      </a:pPr>
                      <a:r>
                        <a:rPr lang="ja-JP" altLang="en-US"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　続</a:t>
                      </a:r>
                      <a:endParaRPr lang="en-US" altLang="ja-JP" sz="1000" b="1"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indent="0" algn="l" defTabSz="914400" rtl="0" eaLnBrk="1" fontAlgn="auto" latinLnBrk="0" hangingPunct="1">
                        <a:lnSpc>
                          <a:spcPts val="1500"/>
                        </a:lnSpc>
                        <a:spcBef>
                          <a:spcPts val="0"/>
                        </a:spcBef>
                        <a:spcAft>
                          <a:spcPts val="0"/>
                        </a:spcAft>
                        <a:buClrTx/>
                        <a:buSzTx/>
                        <a:buFontTx/>
                        <a:buNone/>
                        <a:tabLst/>
                        <a:defRPr/>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大阪府市統合Ｂ項目</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ts val="1500"/>
                        </a:lnSpc>
                        <a:spcAft>
                          <a:spcPts val="0"/>
                        </a:spcAft>
                      </a:pP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府信用保証協会・市信用保証協会</a:t>
                      </a:r>
                      <a:r>
                        <a:rPr lang="en-US" altLang="ja-JP"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の関連法人</a:t>
                      </a:r>
                      <a:endParaRPr lang="en-US" altLang="ja-JP" sz="1000" kern="100" spc="-15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endParaRPr lang="ja-JP" altLang="en-US" sz="1000" kern="100" spc="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日、国の合併認可を得て、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日、大阪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市信用保証協会と合併</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＜合併後の信用保証協会の概要＞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・名称：大阪信用保証協会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・保証債務残高：約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・利用企業：約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・基本財産：約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651">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noFill/>
                  </a:tcPr>
                </a:tc>
                <a:tc>
                  <a:txBody>
                    <a:bodyPr/>
                    <a:lstStyle/>
                    <a:p>
                      <a:pPr algn="ctr">
                        <a:lnSpc>
                          <a:spcPts val="1500"/>
                        </a:lnSpc>
                        <a:spcAft>
                          <a:spcPts val="0"/>
                        </a:spcAft>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932939">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月実施予定）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・市保証協会を吸収合併</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・国の合併認可を得るべく、関係者間の協議・調整をすすめ、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月、新たな府保証協会による事業実施をめざす</a:t>
                      </a:r>
                      <a:endParaRPr lang="ja-JP" sz="1000" kern="100" spc="-1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r h="942093">
                <a:tc rowSpan="3">
                  <a:txBody>
                    <a:bodyPr/>
                    <a:lstStyle/>
                    <a:p>
                      <a:pPr algn="just">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大阪府都市開発</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・同社のさらなる発展と円滑な民営化推進という視点から、</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同社の府保有株式を一括ですべて売却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OTK</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事業の更なる発展、府民の利便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性向上等の早期実現の観点から随意契約により株式譲渡</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契約を締結</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月議会において株式売却議案の議決を得て、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日、株式譲渡を完了し、完全民営化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＜株式譲渡契約の概要＞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・譲渡先：南海電気鉄道㈱及び同社の子会社･関連会社</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・譲渡金額：府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367.5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億円（全株主合計</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・株式・事業譲渡制限：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・鉄道事業の運営：乗継割引（実質負担</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通学</a:t>
                      </a:r>
                      <a:r>
                        <a:rPr lang="ja-JP" altLang="en-US" sz="10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定期</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割引率の拡大（実質負担約</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％値下げ）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・トラックターミナル等物流事業の運営：公共ターミナルとして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の事業継続、既存利用者への配慮　　　　　　   　　   　など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912">
                <a:tc vMerge="1">
                  <a:txBody>
                    <a:bodyPr/>
                    <a:lstStyle/>
                    <a:p>
                      <a:endParaRPr kumimoji="1" lang="ja-JP" altLang="en-US"/>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年度行財政改革の取組みでの方向性</a:t>
                      </a:r>
                      <a:endParaRPr kumimoji="1" lang="en-US" altLang="ja-JP"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r>
              <a:tr h="1832924">
                <a:tc vMerge="1">
                  <a:txBody>
                    <a:bodyPr/>
                    <a:lstStyle/>
                    <a:p>
                      <a:endParaRPr kumimoji="1" lang="ja-JP" altLang="en-US"/>
                    </a:p>
                  </a:txBody>
                  <a:tcPr/>
                </a:tc>
                <a:tc>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・引き続き、府保有株式の売却に向けた取組みをすすめる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en-US"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r>
            </a:tbl>
          </a:graphicData>
        </a:graphic>
      </p:graphicFrame>
      <p:sp>
        <p:nvSpPr>
          <p:cNvPr id="4" name="スライド番号プレースホルダー 3"/>
          <p:cNvSpPr>
            <a:spLocks noGrp="1"/>
          </p:cNvSpPr>
          <p:nvPr>
            <p:ph type="sldNum" sz="quarter" idx="12"/>
          </p:nvPr>
        </p:nvSpPr>
        <p:spPr>
          <a:xfrm>
            <a:off x="6553200" y="6525344"/>
            <a:ext cx="2133600" cy="365125"/>
          </a:xfrm>
        </p:spPr>
        <p:txBody>
          <a:bodyPr/>
          <a:lstStyle/>
          <a:p>
            <a:pPr>
              <a:defRPr/>
            </a:pPr>
            <a:r>
              <a:rPr lang="en-US" altLang="ja-JP" dirty="0" smtClean="0">
                <a:solidFill>
                  <a:prstClr val="black">
                    <a:tint val="75000"/>
                  </a:prstClr>
                </a:solidFill>
              </a:rPr>
              <a:t>14</a:t>
            </a:r>
            <a:endParaRPr lang="ja-JP" altLang="en-US" dirty="0">
              <a:solidFill>
                <a:prstClr val="black">
                  <a:tint val="75000"/>
                </a:prstClr>
              </a:solidFill>
            </a:endParaRPr>
          </a:p>
        </p:txBody>
      </p:sp>
      <p:sp>
        <p:nvSpPr>
          <p:cNvPr id="5" name="正方形/長方形 4"/>
          <p:cNvSpPr>
            <a:spLocks noChangeArrowheads="1"/>
          </p:cNvSpPr>
          <p:nvPr/>
        </p:nvSpPr>
        <p:spPr bwMode="auto">
          <a:xfrm>
            <a:off x="254855" y="764704"/>
            <a:ext cx="87136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年度行財政改革の取組みで示した方向性を達成した法人</a:t>
            </a:r>
          </a:p>
        </p:txBody>
      </p:sp>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117</a:t>
            </a:fld>
            <a:endParaRPr lang="ja-JP" altLang="en-US" dirty="0">
              <a:solidFill>
                <a:prstClr val="black"/>
              </a:solidFill>
            </a:endParaRPr>
          </a:p>
        </p:txBody>
      </p:sp>
      <p:sp>
        <p:nvSpPr>
          <p:cNvPr id="3" name="大かっこ 2"/>
          <p:cNvSpPr/>
          <p:nvPr/>
        </p:nvSpPr>
        <p:spPr>
          <a:xfrm>
            <a:off x="5647447" y="4797152"/>
            <a:ext cx="3156272" cy="1584176"/>
          </a:xfrm>
          <a:prstGeom prst="bracketPair">
            <a:avLst>
              <a:gd name="adj" fmla="val 461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0" name="正方形/長方形 9"/>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大かっこ 11"/>
          <p:cNvSpPr/>
          <p:nvPr/>
        </p:nvSpPr>
        <p:spPr>
          <a:xfrm>
            <a:off x="5655910" y="2276872"/>
            <a:ext cx="3156272" cy="1008112"/>
          </a:xfrm>
          <a:prstGeom prst="bracketPair">
            <a:avLst>
              <a:gd name="adj" fmla="val 708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223038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右矢印 20"/>
          <p:cNvSpPr/>
          <p:nvPr/>
        </p:nvSpPr>
        <p:spPr>
          <a:xfrm>
            <a:off x="6230164" y="4178109"/>
            <a:ext cx="313075"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右矢印 10"/>
          <p:cNvSpPr/>
          <p:nvPr/>
        </p:nvSpPr>
        <p:spPr>
          <a:xfrm>
            <a:off x="3340213" y="4178109"/>
            <a:ext cx="324147" cy="1739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569" name="テキスト ボックス 3"/>
          <p:cNvSpPr txBox="1">
            <a:spLocks noChangeArrowheads="1"/>
          </p:cNvSpPr>
          <p:nvPr/>
        </p:nvSpPr>
        <p:spPr bwMode="auto">
          <a:xfrm>
            <a:off x="236311" y="620688"/>
            <a:ext cx="6265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出資法人が出資等をする法人（いわゆる孫</a:t>
            </a:r>
            <a:r>
              <a:rPr lang="ja-JP" altLang="en-US" sz="1600" b="1">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b="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296005" y="6519446"/>
            <a:ext cx="2965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prstClr val="black"/>
                </a:solidFill>
                <a:latin typeface="ＭＳ Ｐゴシック"/>
                <a:ea typeface="ＭＳ Ｐゴシック"/>
                <a:cs typeface="Meiryo UI" panose="020B0604030504040204" pitchFamily="50" charset="-128"/>
              </a:rPr>
              <a:t>平成</a:t>
            </a:r>
            <a:r>
              <a:rPr lang="en-US" altLang="ja-JP" sz="800" dirty="0">
                <a:solidFill>
                  <a:prstClr val="black"/>
                </a:solidFill>
                <a:latin typeface="ＭＳ Ｐゴシック"/>
                <a:ea typeface="ＭＳ Ｐゴシック"/>
                <a:cs typeface="Meiryo UI" pitchFamily="50" charset="-128"/>
              </a:rPr>
              <a:t>22</a:t>
            </a:r>
            <a:r>
              <a:rPr lang="ja-JP" altLang="en-US" sz="800" dirty="0">
                <a:solidFill>
                  <a:prstClr val="black"/>
                </a:solidFill>
                <a:latin typeface="ＭＳ Ｐゴシック"/>
                <a:ea typeface="ＭＳ Ｐゴシック"/>
                <a:cs typeface="Meiryo UI" pitchFamily="50" charset="-128"/>
              </a:rPr>
              <a:t>年度から、</a:t>
            </a:r>
            <a:r>
              <a:rPr lang="ja-JP" altLang="en-US" sz="800" dirty="0" smtClean="0">
                <a:solidFill>
                  <a:prstClr val="black"/>
                </a:solidFill>
                <a:latin typeface="ＭＳ Ｐゴシック"/>
                <a:ea typeface="ＭＳ Ｐゴシック"/>
                <a:cs typeface="Meiryo UI" panose="020B0604030504040204" pitchFamily="50" charset="-128"/>
              </a:rPr>
              <a:t>出資法人</a:t>
            </a:r>
            <a:r>
              <a:rPr lang="ja-JP" altLang="en-US" sz="800" dirty="0">
                <a:solidFill>
                  <a:prstClr val="black"/>
                </a:solidFill>
                <a:latin typeface="ＭＳ Ｐゴシック"/>
                <a:ea typeface="ＭＳ Ｐゴシック"/>
                <a:cs typeface="Meiryo UI" panose="020B0604030504040204" pitchFamily="50" charset="-128"/>
              </a:rPr>
              <a:t>による孫</a:t>
            </a:r>
            <a:r>
              <a:rPr lang="ja-JP" altLang="en-US" sz="800" dirty="0" smtClean="0">
                <a:solidFill>
                  <a:prstClr val="black"/>
                </a:solidFill>
                <a:latin typeface="ＭＳ Ｐゴシック"/>
                <a:ea typeface="ＭＳ Ｐゴシック"/>
                <a:cs typeface="Meiryo UI" panose="020B0604030504040204" pitchFamily="50" charset="-128"/>
              </a:rPr>
              <a:t>法人への委託など</a:t>
            </a:r>
            <a:endParaRPr lang="en-US" altLang="ja-JP" sz="800" dirty="0" smtClean="0">
              <a:solidFill>
                <a:prstClr val="black"/>
              </a:solidFill>
              <a:latin typeface="ＭＳ Ｐゴシック"/>
              <a:ea typeface="ＭＳ Ｐゴシック"/>
              <a:cs typeface="Meiryo UI" panose="020B0604030504040204" pitchFamily="50" charset="-128"/>
            </a:endParaRPr>
          </a:p>
          <a:p>
            <a:pPr eaLnBrk="1" hangingPunct="1"/>
            <a:r>
              <a:rPr lang="ja-JP" altLang="en-US" sz="800" dirty="0">
                <a:solidFill>
                  <a:prstClr val="black"/>
                </a:solidFill>
                <a:latin typeface="ＭＳ Ｐゴシック"/>
                <a:ea typeface="ＭＳ Ｐゴシック"/>
                <a:cs typeface="Meiryo UI" panose="020B0604030504040204" pitchFamily="50" charset="-128"/>
              </a:rPr>
              <a:t>　</a:t>
            </a:r>
            <a:r>
              <a:rPr lang="ja-JP" altLang="en-US" sz="800" dirty="0" smtClean="0">
                <a:solidFill>
                  <a:prstClr val="black"/>
                </a:solidFill>
                <a:latin typeface="ＭＳ Ｐゴシック"/>
                <a:ea typeface="ＭＳ Ｐゴシック"/>
                <a:cs typeface="Meiryo UI" panose="020B0604030504040204" pitchFamily="50" charset="-128"/>
              </a:rPr>
              <a:t>　孫</a:t>
            </a:r>
            <a:r>
              <a:rPr lang="ja-JP" altLang="en-US" sz="800" dirty="0">
                <a:solidFill>
                  <a:prstClr val="black"/>
                </a:solidFill>
                <a:latin typeface="ＭＳ Ｐゴシック"/>
                <a:ea typeface="ＭＳ Ｐゴシック"/>
                <a:cs typeface="Meiryo UI" panose="020B0604030504040204" pitchFamily="50" charset="-128"/>
              </a:rPr>
              <a:t>法人の状況について点検</a:t>
            </a:r>
            <a:r>
              <a:rPr lang="ja-JP" altLang="en-US" sz="800" dirty="0" smtClean="0">
                <a:solidFill>
                  <a:prstClr val="black"/>
                </a:solidFill>
                <a:latin typeface="ＭＳ Ｐゴシック"/>
                <a:ea typeface="ＭＳ Ｐゴシック"/>
                <a:cs typeface="Meiryo UI" panose="020B0604030504040204" pitchFamily="50" charset="-128"/>
              </a:rPr>
              <a:t>を実施</a:t>
            </a:r>
            <a:r>
              <a:rPr lang="ja-JP" altLang="en-US" sz="800" dirty="0">
                <a:solidFill>
                  <a:prstClr val="black"/>
                </a:solidFill>
                <a:latin typeface="ＭＳ Ｐゴシック"/>
                <a:ea typeface="ＭＳ Ｐゴシック"/>
                <a:cs typeface="Meiryo UI" panose="020B0604030504040204" pitchFamily="50" charset="-128"/>
              </a:rPr>
              <a:t>し</a:t>
            </a:r>
            <a:r>
              <a:rPr lang="ja-JP" altLang="en-US" sz="800" dirty="0" smtClean="0">
                <a:solidFill>
                  <a:prstClr val="black"/>
                </a:solidFill>
                <a:latin typeface="ＭＳ Ｐゴシック"/>
                <a:ea typeface="ＭＳ Ｐゴシック"/>
                <a:cs typeface="Meiryo UI" panose="020B0604030504040204" pitchFamily="50" charset="-128"/>
              </a:rPr>
              <a:t>、府</a:t>
            </a:r>
            <a:r>
              <a:rPr lang="en-US" altLang="ja-JP" sz="800" dirty="0">
                <a:solidFill>
                  <a:prstClr val="black"/>
                </a:solidFill>
                <a:latin typeface="ＭＳ Ｐゴシック"/>
                <a:ea typeface="ＭＳ Ｐゴシック"/>
                <a:cs typeface="Meiryo UI" pitchFamily="50" charset="-128"/>
              </a:rPr>
              <a:t>HP</a:t>
            </a:r>
            <a:r>
              <a:rPr lang="ja-JP" altLang="en-US" sz="800" dirty="0">
                <a:solidFill>
                  <a:prstClr val="black"/>
                </a:solidFill>
                <a:latin typeface="ＭＳ Ｐゴシック"/>
                <a:ea typeface="ＭＳ Ｐゴシック"/>
                <a:cs typeface="Meiryo UI" panose="020B0604030504040204" pitchFamily="50" charset="-128"/>
              </a:rPr>
              <a:t>に公表</a:t>
            </a:r>
            <a:endParaRPr lang="en-US" altLang="ja-JP" sz="800" dirty="0">
              <a:solidFill>
                <a:prstClr val="black"/>
              </a:solidFill>
              <a:latin typeface="ＭＳ Ｐゴシック"/>
              <a:ea typeface="ＭＳ Ｐゴシック"/>
              <a:cs typeface="Meiryo UI" panose="020B0604030504040204" pitchFamily="50" charset="-128"/>
            </a:endParaRPr>
          </a:p>
        </p:txBody>
      </p:sp>
      <p:sp>
        <p:nvSpPr>
          <p:cNvPr id="22599" name="角丸四角形 4"/>
          <p:cNvSpPr>
            <a:spLocks noChangeArrowheads="1"/>
          </p:cNvSpPr>
          <p:nvPr/>
        </p:nvSpPr>
        <p:spPr bwMode="auto">
          <a:xfrm>
            <a:off x="3792250" y="3049998"/>
            <a:ext cx="2300295"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ＭＳ Ｐゴシック" charset="-128"/>
                <a:ea typeface="Meiryo UI" pitchFamily="50" charset="-128"/>
                <a:cs typeface="Meiryo UI" pitchFamily="50" charset="-128"/>
              </a:rPr>
              <a:t>前プラン（案）策定後の点検状況</a:t>
            </a:r>
            <a:endParaRPr lang="en-US" altLang="ja-JP" sz="1100" b="1" dirty="0">
              <a:solidFill>
                <a:prstClr val="white"/>
              </a:solidFill>
              <a:latin typeface="ＭＳ Ｐゴシック" charset="-128"/>
              <a:ea typeface="Meiryo UI" pitchFamily="50" charset="-128"/>
              <a:cs typeface="Meiryo UI" pitchFamily="50" charset="-128"/>
            </a:endParaRPr>
          </a:p>
        </p:txBody>
      </p:sp>
      <p:sp>
        <p:nvSpPr>
          <p:cNvPr id="15" name="スライド番号プレースホルダー 3"/>
          <p:cNvSpPr>
            <a:spLocks noGrp="1"/>
          </p:cNvSpPr>
          <p:nvPr>
            <p:ph type="sldNum" sz="quarter" idx="12"/>
          </p:nvPr>
        </p:nvSpPr>
        <p:spPr>
          <a:xfrm>
            <a:off x="6598750" y="6492875"/>
            <a:ext cx="2133600" cy="365125"/>
          </a:xfrm>
        </p:spPr>
        <p:txBody>
          <a:bodyPr/>
          <a:lstStyle/>
          <a:p>
            <a:pPr>
              <a:defRPr/>
            </a:pPr>
            <a:r>
              <a:rPr lang="en-US" altLang="ja-JP" dirty="0" smtClean="0">
                <a:solidFill>
                  <a:prstClr val="black">
                    <a:tint val="75000"/>
                  </a:prstClr>
                </a:solidFill>
              </a:rPr>
              <a:t>18</a:t>
            </a:r>
            <a:endParaRPr lang="ja-JP" altLang="en-US" dirty="0">
              <a:solidFill>
                <a:prstClr val="black">
                  <a:tint val="75000"/>
                </a:prstClr>
              </a:solidFill>
            </a:endParaRPr>
          </a:p>
        </p:txBody>
      </p:sp>
      <p:sp>
        <p:nvSpPr>
          <p:cNvPr id="16" name="角丸四角形 4"/>
          <p:cNvSpPr>
            <a:spLocks noChangeArrowheads="1"/>
          </p:cNvSpPr>
          <p:nvPr/>
        </p:nvSpPr>
        <p:spPr bwMode="auto">
          <a:xfrm>
            <a:off x="324676" y="3049999"/>
            <a:ext cx="2808560"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050" b="1" dirty="0">
                <a:solidFill>
                  <a:prstClr val="white"/>
                </a:solidFill>
                <a:latin typeface="ＭＳ Ｐゴシック" charset="-128"/>
                <a:ea typeface="Meiryo UI" pitchFamily="50" charset="-128"/>
                <a:cs typeface="Meiryo UI" pitchFamily="50" charset="-128"/>
              </a:rPr>
              <a:t>前プラン（案）策定時点の孫法人の状況</a:t>
            </a:r>
            <a:endParaRPr lang="en-US" altLang="ja-JP" sz="1050" b="1" dirty="0">
              <a:solidFill>
                <a:prstClr val="white"/>
              </a:solidFill>
              <a:latin typeface="ＭＳ Ｐゴシック" charset="-128"/>
              <a:ea typeface="Meiryo UI" pitchFamily="50" charset="-128"/>
              <a:cs typeface="Meiryo UI" pitchFamily="50" charset="-128"/>
            </a:endParaRPr>
          </a:p>
        </p:txBody>
      </p:sp>
      <p:sp>
        <p:nvSpPr>
          <p:cNvPr id="23" name="角丸四角形 4"/>
          <p:cNvSpPr>
            <a:spLocks noChangeArrowheads="1"/>
          </p:cNvSpPr>
          <p:nvPr/>
        </p:nvSpPr>
        <p:spPr bwMode="auto">
          <a:xfrm>
            <a:off x="6602175" y="3049998"/>
            <a:ext cx="2359481" cy="25725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ＭＳ Ｐゴシック" charset="-128"/>
                <a:ea typeface="Meiryo UI" pitchFamily="50" charset="-128"/>
                <a:cs typeface="Meiryo UI" pitchFamily="50" charset="-128"/>
              </a:rPr>
              <a:t>点　検　状　況</a:t>
            </a:r>
            <a:endParaRPr lang="en-US" altLang="ja-JP" sz="1100" b="1" dirty="0">
              <a:solidFill>
                <a:prstClr val="white"/>
              </a:solidFill>
              <a:latin typeface="ＭＳ Ｐゴシック" charset="-128"/>
              <a:ea typeface="Meiryo UI" pitchFamily="50" charset="-128"/>
              <a:cs typeface="Meiryo UI" pitchFamily="50" charset="-128"/>
            </a:endParaRPr>
          </a:p>
        </p:txBody>
      </p:sp>
      <p:graphicFrame>
        <p:nvGraphicFramePr>
          <p:cNvPr id="18" name="Group 83"/>
          <p:cNvGraphicFramePr>
            <a:graphicFrameLocks noGrp="1"/>
          </p:cNvGraphicFramePr>
          <p:nvPr>
            <p:extLst>
              <p:ext uri="{D42A27DB-BD31-4B8C-83A1-F6EECF244321}">
                <p14:modId xmlns:p14="http://schemas.microsoft.com/office/powerpoint/2010/main" val="131575761"/>
              </p:ext>
            </p:extLst>
          </p:nvPr>
        </p:nvGraphicFramePr>
        <p:xfrm>
          <a:off x="6596299" y="3373964"/>
          <a:ext cx="2375792" cy="3038410"/>
        </p:xfrm>
        <a:graphic>
          <a:graphicData uri="http://schemas.openxmlformats.org/drawingml/2006/table">
            <a:tbl>
              <a:tblPr/>
              <a:tblGrid>
                <a:gridCol w="2375792"/>
              </a:tblGrid>
              <a:tr h="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出資元法人の民営化により</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216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59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8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出資元法人の株式譲渡により　　　　</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1712">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639">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 ㈱</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4483" name="Group 83"/>
          <p:cNvGraphicFramePr>
            <a:graphicFrameLocks noGrp="1"/>
          </p:cNvGraphicFramePr>
          <p:nvPr>
            <p:extLst>
              <p:ext uri="{D42A27DB-BD31-4B8C-83A1-F6EECF244321}">
                <p14:modId xmlns:p14="http://schemas.microsoft.com/office/powerpoint/2010/main" val="2396899700"/>
              </p:ext>
            </p:extLst>
          </p:nvPr>
        </p:nvGraphicFramePr>
        <p:xfrm>
          <a:off x="195682" y="3353186"/>
          <a:ext cx="3095575" cy="3151745"/>
        </p:xfrm>
        <a:graphic>
          <a:graphicData uri="http://schemas.openxmlformats.org/drawingml/2006/table">
            <a:tbl>
              <a:tblPr/>
              <a:tblGrid>
                <a:gridCol w="1583407"/>
                <a:gridCol w="1512168"/>
              </a:tblGrid>
              <a:tr h="286077">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前プラン（案）策定時点の孫法人：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hMerge="1">
                  <a:txBody>
                    <a:bodyPr/>
                    <a:lstStyle/>
                    <a:p>
                      <a:endParaRPr kumimoji="1" lang="ja-JP" altLang="en-US"/>
                    </a:p>
                  </a:txBody>
                  <a:tcPr/>
                </a:tc>
              </a:tr>
              <a:tr h="254790">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066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㈱大阪府食品流通センター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大阪高速鉄道㈱</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大阪府住宅供給公社</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a:t>
                      </a: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rPr>
                        <a:t>（一財）大阪府タウン管理財団</a:t>
                      </a:r>
                      <a:endParaRPr kumimoji="1" lang="en-US" altLang="ja-JP"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千里北センター ㈱</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13" marB="468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7" name="Group 83"/>
          <p:cNvGraphicFramePr>
            <a:graphicFrameLocks noGrp="1"/>
          </p:cNvGraphicFramePr>
          <p:nvPr>
            <p:extLst>
              <p:ext uri="{D42A27DB-BD31-4B8C-83A1-F6EECF244321}">
                <p14:modId xmlns:p14="http://schemas.microsoft.com/office/powerpoint/2010/main" val="1015448538"/>
              </p:ext>
            </p:extLst>
          </p:nvPr>
        </p:nvGraphicFramePr>
        <p:xfrm>
          <a:off x="3717740" y="3359474"/>
          <a:ext cx="2448272" cy="3288796"/>
        </p:xfrm>
        <a:graphic>
          <a:graphicData uri="http://schemas.openxmlformats.org/drawingml/2006/table">
            <a:tbl>
              <a:tblPr/>
              <a:tblGrid>
                <a:gridCol w="2448272"/>
              </a:tblGrid>
              <a:tr h="23015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解散した孫法人：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8887">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存続する孫法人：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433">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 ㈱</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グループ化 1"/>
          <p:cNvGrpSpPr/>
          <p:nvPr/>
        </p:nvGrpSpPr>
        <p:grpSpPr>
          <a:xfrm>
            <a:off x="251521" y="916259"/>
            <a:ext cx="8661693" cy="2047687"/>
            <a:chOff x="251521" y="332656"/>
            <a:chExt cx="8661693" cy="2047687"/>
          </a:xfrm>
        </p:grpSpPr>
        <p:sp>
          <p:nvSpPr>
            <p:cNvPr id="22530" name="正方形/長方形 6"/>
            <p:cNvSpPr>
              <a:spLocks noChangeArrowheads="1"/>
            </p:cNvSpPr>
            <p:nvPr/>
          </p:nvSpPr>
          <p:spPr bwMode="auto">
            <a:xfrm>
              <a:off x="323528" y="404665"/>
              <a:ext cx="8589686" cy="936104"/>
            </a:xfrm>
            <a:prstGeom prst="rect">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72000" rIns="0" bIns="72000" anchor="ctr"/>
            <a:lstStyle/>
            <a:p>
              <a:r>
                <a:rPr lang="en-US" altLang="ja-JP" sz="1200">
                  <a:solidFill>
                    <a:prstClr val="black"/>
                  </a:solidFill>
                  <a:latin typeface="Meiryo UI" pitchFamily="50" charset="-128"/>
                  <a:ea typeface="Meiryo UI" pitchFamily="50" charset="-128"/>
                  <a:cs typeface="Meiryo UI" pitchFamily="50" charset="-128"/>
                </a:rPr>
                <a:t>  </a:t>
              </a:r>
            </a:p>
            <a:p>
              <a:r>
                <a:rPr lang="ja-JP" altLang="en-US" sz="1200">
                  <a:solidFill>
                    <a:prstClr val="black"/>
                  </a:solidFill>
                  <a:latin typeface="Meiryo UI" pitchFamily="50" charset="-128"/>
                  <a:ea typeface="Meiryo UI" pitchFamily="50" charset="-128"/>
                  <a:cs typeface="Meiryo UI" pitchFamily="50" charset="-128"/>
                </a:rPr>
                <a:t> </a:t>
              </a:r>
              <a:r>
                <a:rPr lang="en-US" altLang="ja-JP" sz="1200">
                  <a:solidFill>
                    <a:prstClr val="black"/>
                  </a:solidFill>
                  <a:latin typeface="ＭＳ Ｐゴシック" charset="-128"/>
                  <a:ea typeface="Meiryo UI" pitchFamily="50" charset="-128"/>
                  <a:cs typeface="Meiryo UI" pitchFamily="50" charset="-128"/>
                </a:rPr>
                <a:t> </a:t>
              </a:r>
            </a:p>
            <a:p>
              <a:endParaRPr lang="ja-JP" altLang="en-US" sz="1200">
                <a:solidFill>
                  <a:prstClr val="black"/>
                </a:solidFill>
                <a:latin typeface="ＭＳ Ｐゴシック" charset="-128"/>
                <a:ea typeface="Meiryo UI" pitchFamily="50" charset="-128"/>
                <a:cs typeface="Meiryo UI" pitchFamily="50" charset="-128"/>
              </a:endParaRPr>
            </a:p>
            <a:p>
              <a:r>
                <a:rPr lang="ja-JP" altLang="en-US" sz="1200">
                  <a:solidFill>
                    <a:prstClr val="black"/>
                  </a:solidFill>
                  <a:latin typeface="ＭＳ Ｐゴシック" charset="-128"/>
                  <a:ea typeface="Meiryo UI" pitchFamily="50" charset="-128"/>
                  <a:cs typeface="Meiryo UI" pitchFamily="50" charset="-128"/>
                </a:rPr>
                <a:t>  　</a:t>
              </a:r>
              <a:endParaRPr lang="ja-JP" altLang="en-US" sz="1100">
                <a:solidFill>
                  <a:prstClr val="black"/>
                </a:solidFill>
                <a:latin typeface="ＭＳ Ｐゴシック" charset="-128"/>
                <a:ea typeface="Meiryo UI" pitchFamily="50" charset="-128"/>
                <a:cs typeface="Meiryo UI" pitchFamily="50" charset="-128"/>
              </a:endParaRPr>
            </a:p>
          </p:txBody>
        </p:sp>
        <p:sp>
          <p:nvSpPr>
            <p:cNvPr id="22598" name="テキスト ボックス 16"/>
            <p:cNvSpPr txBox="1">
              <a:spLocks noChangeArrowheads="1"/>
            </p:cNvSpPr>
            <p:nvPr/>
          </p:nvSpPr>
          <p:spPr bwMode="auto">
            <a:xfrm>
              <a:off x="395288" y="618068"/>
              <a:ext cx="85179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）（以下、「前プラン（案）」といいます。）策定後に存続</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していた孫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法人６法人のうち、出資元法人の民営化により孫法人で</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く</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なった孫法人（</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法人）を除く</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法人について、出資元法人の関与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状況等を確認・点検しました。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その結果、出資元法人の株式譲渡により孫法人でなくなった法人が</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法人、平成</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年度以降も引き続き点検を実施する法人が</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法人となりました。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今後も存続する孫法人については、引き続き、前プラン（案）での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向性を踏襲し、</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その必要性などに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ついて定期的に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していきます。</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600" name="角丸四角形 4"/>
            <p:cNvSpPr>
              <a:spLocks noChangeArrowheads="1"/>
            </p:cNvSpPr>
            <p:nvPr/>
          </p:nvSpPr>
          <p:spPr bwMode="auto">
            <a:xfrm>
              <a:off x="251521" y="332656"/>
              <a:ext cx="2016224" cy="3079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100" b="1" dirty="0">
                  <a:solidFill>
                    <a:prstClr val="white"/>
                  </a:solidFill>
                  <a:latin typeface="ＭＳ Ｐゴシック" charset="-128"/>
                  <a:ea typeface="Meiryo UI" pitchFamily="50" charset="-128"/>
                  <a:cs typeface="Meiryo UI" pitchFamily="50" charset="-128"/>
                </a:rPr>
                <a:t>点検結果・今後の取組み</a:t>
              </a:r>
              <a:endParaRPr lang="en-US" altLang="ja-JP" sz="1100" b="1" dirty="0">
                <a:solidFill>
                  <a:prstClr val="white"/>
                </a:solidFill>
                <a:latin typeface="ＭＳ Ｐゴシック" charset="-128"/>
                <a:ea typeface="Meiryo UI" pitchFamily="50" charset="-128"/>
                <a:cs typeface="Meiryo UI" pitchFamily="50" charset="-128"/>
              </a:endParaRPr>
            </a:p>
          </p:txBody>
        </p:sp>
        <p:sp>
          <p:nvSpPr>
            <p:cNvPr id="19" name="メモ 18"/>
            <p:cNvSpPr/>
            <p:nvPr/>
          </p:nvSpPr>
          <p:spPr bwMode="auto">
            <a:xfrm>
              <a:off x="323528" y="1412776"/>
              <a:ext cx="6912769" cy="967567"/>
            </a:xfrm>
            <a:prstGeom prst="foldedCorner">
              <a:avLst/>
            </a:prstGeom>
            <a:solidFill>
              <a:schemeClr val="bg1">
                <a:lumMod val="95000"/>
              </a:schemeClr>
            </a:solidFill>
            <a:ln w="19050" cap="flat" cmpd="sng" algn="ctr">
              <a:solidFill>
                <a:srgbClr val="000000"/>
              </a:solidFill>
              <a:prstDash val="solid"/>
              <a:round/>
              <a:headEnd type="none" w="med" len="med"/>
              <a:tailEnd type="none" w="med" len="med"/>
            </a:ln>
            <a:effectLst>
              <a:outerShdw blurRad="50800" dist="50800" dir="5400000" algn="ctr" rotWithShape="0">
                <a:schemeClr val="bg1">
                  <a:lumMod val="75000"/>
                </a:schemeClr>
              </a:outerShdw>
            </a:effectLst>
          </p:spPr>
          <p:txBody>
            <a:bodyPr wrap="none" lIns="0" tIns="72000" rIns="0" bIns="72000" anchor="ctr"/>
            <a:lstStyle/>
            <a:p>
              <a:pPr fontAlgn="t">
                <a:lnSpc>
                  <a:spcPct val="110000"/>
                </a:lnSpc>
                <a:defRPr/>
              </a:pPr>
              <a:r>
                <a:rPr lang="ja-JP" altLang="en-US" sz="1200" dirty="0">
                  <a:solidFill>
                    <a:prstClr val="black"/>
                  </a:solidFill>
                  <a:latin typeface="Meiryo UI" pitchFamily="50" charset="-128"/>
                  <a:ea typeface="Meiryo UI" pitchFamily="50" charset="-128"/>
                  <a:cs typeface="Meiryo UI" pitchFamily="50" charset="-128"/>
                </a:rPr>
                <a:t>　</a:t>
              </a:r>
              <a:r>
                <a:rPr lang="ja-JP" altLang="en-US" sz="1000" dirty="0">
                  <a:solidFill>
                    <a:prstClr val="black"/>
                  </a:solidFill>
                  <a:latin typeface="Meiryo UI" pitchFamily="50" charset="-128"/>
                  <a:ea typeface="Meiryo UI" pitchFamily="50" charset="-128"/>
                  <a:cs typeface="Meiryo UI" pitchFamily="50" charset="-128"/>
                </a:rPr>
                <a:t>　</a:t>
              </a:r>
              <a:endParaRPr lang="ja-JP" altLang="en-US" sz="1000" dirty="0">
                <a:solidFill>
                  <a:prstClr val="black"/>
                </a:solidFill>
                <a:latin typeface="ＭＳ Ｐゴシック" charset="-128"/>
                <a:ea typeface="Meiryo UI" pitchFamily="50" charset="-128"/>
                <a:cs typeface="Meiryo UI" pitchFamily="50" charset="-128"/>
              </a:endParaRPr>
            </a:p>
          </p:txBody>
        </p:sp>
        <p:sp>
          <p:nvSpPr>
            <p:cNvPr id="24" name="テキスト ボックス 16"/>
            <p:cNvSpPr txBox="1">
              <a:spLocks noChangeArrowheads="1"/>
            </p:cNvSpPr>
            <p:nvPr/>
          </p:nvSpPr>
          <p:spPr bwMode="auto">
            <a:xfrm>
              <a:off x="348203" y="1323345"/>
              <a:ext cx="68880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fontAlgn="t">
                <a:lnSpc>
                  <a:spcPct val="150000"/>
                </a:lnSpc>
                <a:defRPr/>
              </a:pP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fontAlgn="t">
                <a:lnSpc>
                  <a:spcPct val="150000"/>
                </a:lnSpc>
                <a:defRPr/>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法人が府や出資法人の事業の一翼を担っている場合などには、 孫法人の状況も点検しておく必要があることから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法人の孫法人に対する関与の状況等を踏まえながら、出資法人を通じて、以下の観点から定期的に点検して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t">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孫</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必要性　　　②</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出資法人から孫法人への委託の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必要性</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孫法人に関する透明性の確保　等</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19"/>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118</a:t>
            </a:fld>
            <a:endParaRPr lang="ja-JP" altLang="en-US" dirty="0">
              <a:solidFill>
                <a:prstClr val="black"/>
              </a:solidFill>
            </a:endParaRPr>
          </a:p>
        </p:txBody>
      </p:sp>
      <p:sp>
        <p:nvSpPr>
          <p:cNvPr id="27" name="正方形/長方形 26"/>
          <p:cNvSpPr/>
          <p:nvPr/>
        </p:nvSpPr>
        <p:spPr>
          <a:xfrm>
            <a:off x="295624" y="-2738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a:off x="179512" y="629400"/>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9820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1108629"/>
            <a:ext cx="5927858" cy="338554"/>
          </a:xfrm>
          <a:prstGeom prst="rect">
            <a:avLst/>
          </a:prstGeom>
        </p:spPr>
        <p:txBody>
          <a:bodyPr wrap="square">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財政構造改革プラン（案）の視点を踏まえ、新たに取り組むもの</a:t>
            </a:r>
          </a:p>
        </p:txBody>
      </p:sp>
      <p:graphicFrame>
        <p:nvGraphicFramePr>
          <p:cNvPr id="8" name="表 7"/>
          <p:cNvGraphicFramePr>
            <a:graphicFrameLocks noGrp="1"/>
          </p:cNvGraphicFramePr>
          <p:nvPr>
            <p:extLst>
              <p:ext uri="{D42A27DB-BD31-4B8C-83A1-F6EECF244321}">
                <p14:modId xmlns:p14="http://schemas.microsoft.com/office/powerpoint/2010/main" val="2846387060"/>
              </p:ext>
            </p:extLst>
          </p:nvPr>
        </p:nvGraphicFramePr>
        <p:xfrm>
          <a:off x="323528" y="1540677"/>
          <a:ext cx="8640960" cy="3757083"/>
        </p:xfrm>
        <a:graphic>
          <a:graphicData uri="http://schemas.openxmlformats.org/drawingml/2006/table">
            <a:tbl>
              <a:tblPr>
                <a:tableStyleId>{5940675A-B579-460E-94D1-54222C63F5DA}</a:tableStyleId>
              </a:tblPr>
              <a:tblGrid>
                <a:gridCol w="1189172"/>
                <a:gridCol w="1763156"/>
                <a:gridCol w="2952328"/>
                <a:gridCol w="2736304"/>
              </a:tblGrid>
              <a:tr h="251883">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取組内容</a:t>
                      </a:r>
                    </a:p>
                  </a:txBody>
                  <a:tcPr marL="4607" marR="4607" marT="4605"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solidFill>
                      <a:schemeClr val="tx2">
                        <a:lumMod val="40000"/>
                        <a:lumOff val="60000"/>
                      </a:schemeClr>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solidFill>
                      <a:schemeClr val="tx2">
                        <a:lumMod val="40000"/>
                        <a:lumOff val="60000"/>
                      </a:schemeClr>
                    </a:solidFill>
                  </a:tcPr>
                </a:tc>
              </a:tr>
              <a:tr h="396189">
                <a:tc>
                  <a:txBody>
                    <a:bodyPr/>
                    <a:lstStyle/>
                    <a:p>
                      <a:pPr algn="l" fontAlgn="ctr"/>
                      <a:r>
                        <a:rPr lang="ja-JP" altLang="en-US" sz="10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者就労支援強化事業費</a:t>
                      </a:r>
                    </a:p>
                  </a:txBody>
                  <a:tcPr marL="0" marR="0" marT="0" marB="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就労者数の目標達成に向け、より一層の取組強化を行う</a:t>
                      </a:r>
                    </a:p>
                  </a:txBody>
                  <a:tcPr marL="0" marR="0" marT="0" marB="0"/>
                </a:tc>
                <a:tc>
                  <a:txBody>
                    <a:bodyPr/>
                    <a:lstStyle/>
                    <a:p>
                      <a:pPr algn="l" fontAlgn="ct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者計画における就労者数の目標</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1,100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年度末）の達成に向け、以下の取組みを実施。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・就労を希望する者に対して、障害者就業・生活支援センターへの登録を促進。</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者の希望と能力に合わせて、雇用受入企業及び体験実習協力企業の開拓を実施。</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・これまでに就労した者に対し、個別に企業訪問を行い、定着支援を実施。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引き続き、障害者就業・生活支援センター及び就労移行支援事業所等と更なる連携を図りながら取組みを進める。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59834">
                <a:tc>
                  <a:txBody>
                    <a:bodyPr/>
                    <a:lstStyle/>
                    <a:p>
                      <a:pPr algn="l" fontAlgn="ct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大阪府立病院機構運営費負担金</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運営費負担金の水準等について検証を行う（</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2,098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昨年度、事業者に委託した調査分析結果等を踏まえ、政策医療に充てられる運営費負担金について、直近の決算データ（平成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年度決算）を活用しながら、さらなる検証を行う。</a:t>
                      </a:r>
                    </a:p>
                  </a:txBody>
                  <a:tcPr marL="0" marR="0" marT="0" marB="0"/>
                </a:tc>
              </a:tr>
              <a:tr h="467782">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モノレール道整備費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車庫用地（道路区域）の購入については、延伸の事業化の検討や大阪高速鉄道株式会社の累積赤字の解消見込みを踏まえ、協議検討する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（延伸の事業化の検討）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月の戦略本部会議において、ルート、駅数などを踏まえて、事業化に向けての具体化の検討を確認。</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（累積赤字の解消）</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月策定の「大阪モノレール中期経営計画</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において、経営目標として「平成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年度累積損失解消」を掲げ、万博車庫用地の有償化については「累積損失解消後に協議検討」としている。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車庫用地（道路区域）の購入については、延伸の事業化の検討や大阪高速鉄道株式会社の累積赤字の解消見込みを踏まえ、協議検討。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なお、モノレールの延伸については、採算性の検証を進め、沿線市等との協議により、負担が確定した上で、今年度中に事業化の意思決定を行う予定。</a:t>
                      </a:r>
                    </a:p>
                    <a:p>
                      <a:pPr algn="l"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tc>
              </a:tr>
              <a:tr h="324512">
                <a:tc>
                  <a:txBody>
                    <a:bodyPr/>
                    <a:lstStyle/>
                    <a:p>
                      <a:pPr algn="l" fontAlgn="ctr"/>
                      <a:r>
                        <a:rPr lang="zh-TW"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学校</a:t>
                      </a:r>
                      <a:r>
                        <a:rPr lang="zh-TW"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教職員産休長欠等補充費</a:t>
                      </a:r>
                    </a:p>
                  </a:txBody>
                  <a:tcPr marL="0" marR="0" marT="0" marB="0" anchor="ct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府立学校における効率的な事務運営をすすめる（</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取組効果額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年度当初予算に比べ、一般財源ベースで約</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百万円の歳出を削減。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効率的・効果的な事務執行体制の整備を推進している。</a:t>
                      </a:r>
                    </a:p>
                  </a:txBody>
                  <a:tcPr marL="0" marR="0" marT="0" marB="0"/>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引き続き効率的・効果的な事務運営に努める。</a:t>
                      </a:r>
                    </a:p>
                  </a:txBody>
                  <a:tcPr marL="0" marR="0" marT="0" marB="0"/>
                </a:tc>
              </a:tr>
            </a:tbl>
          </a:graphicData>
        </a:graphic>
      </p:graphicFrame>
      <p:sp>
        <p:nvSpPr>
          <p:cNvPr id="12" name="正方形/長方形 11"/>
          <p:cNvSpPr/>
          <p:nvPr/>
        </p:nvSpPr>
        <p:spPr>
          <a:xfrm>
            <a:off x="323528" y="159144"/>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）事務事業の見直し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83</a:t>
            </a:fld>
            <a:endParaRPr lang="ja-JP" altLang="en-US" dirty="0">
              <a:solidFill>
                <a:prstClr val="black"/>
              </a:solidFill>
            </a:endParaRPr>
          </a:p>
        </p:txBody>
      </p:sp>
    </p:spTree>
    <p:extLst>
      <p:ext uri="{BB962C8B-B14F-4D97-AF65-F5344CB8AC3E}">
        <p14:creationId xmlns:p14="http://schemas.microsoft.com/office/powerpoint/2010/main" val="2385111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5496" y="1766018"/>
            <a:ext cx="9108504" cy="467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fontAlgn="base" hangingPunct="0">
              <a:lnSpc>
                <a:spcPts val="1700"/>
              </a:lnSpc>
              <a:spcBef>
                <a:spcPct val="0"/>
              </a:spcBef>
              <a:spcAft>
                <a:spcPct val="0"/>
              </a:spcAft>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これまでの進捗状況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（地方独立行政法人の設置状況）</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　　　　学　　公立大学法人大阪府立大学（平成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病　　　　院　　地方独立行政法人大阪府立病院機構（平成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　 究　所　　地方独立行政法人大阪府立産業技術総合研究所（平成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　 究　所　　地方独立行政法人大阪府立環境農林水産総合研究所（平成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今後の新たな取組み（</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（府市の地方独立行政法人の統合）</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府立大学、市立大学の統合をめざす</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府立病院、市民病院の法人統合をめざす</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府立産業技術総合研究所、市立工業研究所の法人統合をめざす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（新たな地方独立行政法人の設立）</a:t>
            </a:r>
            <a:endParaRPr lang="ja-JP" altLang="en-US" sz="16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府立公衆衛生研究所と市立環境科学研究所を統合し、地方独立行政法人大阪健康安全基盤研</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究所の設立をめざす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の設立に向けた検討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府市の文化施設８施設（博物館等）を一体運営する地方独立行政法人の設立をめざす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円滑な地方独立行政法人化のため、市単独による地方独立行政法人を設立したのち、府施設を合流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1" name="正方形/長方形 1"/>
          <p:cNvSpPr>
            <a:spLocks noChangeArrowheads="1"/>
          </p:cNvSpPr>
          <p:nvPr/>
        </p:nvSpPr>
        <p:spPr bwMode="auto">
          <a:xfrm>
            <a:off x="35496" y="767026"/>
            <a:ext cx="910850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600" dirty="0">
                <a:solidFill>
                  <a:prstClr val="black"/>
                </a:solidFill>
              </a:rPr>
              <a:t>　 </a:t>
            </a:r>
            <a:r>
              <a:rPr lang="ja-JP" altLang="en-US" sz="1600" b="1" dirty="0">
                <a:solidFill>
                  <a:prstClr val="black"/>
                </a:solidFill>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地方独立行政法人について、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これまでの取組みの進捗状況や社会情勢の変化を踏まえ、点検を実施</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引き続き、新設予定法人を含む</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法人について、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大阪市の法人との統合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p>
        </p:txBody>
      </p:sp>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119</a:t>
            </a:fld>
            <a:endParaRPr lang="ja-JP" altLang="en-US" dirty="0">
              <a:solidFill>
                <a:prstClr val="black"/>
              </a:solidFill>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2727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正方形/長方形 1"/>
          <p:cNvSpPr>
            <a:spLocks noChangeArrowheads="1"/>
          </p:cNvSpPr>
          <p:nvPr/>
        </p:nvSpPr>
        <p:spPr bwMode="auto">
          <a:xfrm>
            <a:off x="296021" y="692696"/>
            <a:ext cx="3529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法人の統合</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41750504"/>
              </p:ext>
            </p:extLst>
          </p:nvPr>
        </p:nvGraphicFramePr>
        <p:xfrm>
          <a:off x="240506" y="1000671"/>
          <a:ext cx="8701087" cy="5806359"/>
        </p:xfrm>
        <a:graphic>
          <a:graphicData uri="http://schemas.openxmlformats.org/drawingml/2006/table">
            <a:tbl>
              <a:tblPr firstRow="1" firstCol="1" bandRow="1">
                <a:tableStyleId>{BC89EF96-8CEA-46FF-86C4-4CE0E7609802}</a:tableStyleId>
              </a:tblPr>
              <a:tblGrid>
                <a:gridCol w="1512317"/>
                <a:gridCol w="2436302"/>
                <a:gridCol w="4752468"/>
              </a:tblGrid>
              <a:tr h="266914">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a:t>
                      </a:r>
                      <a:r>
                        <a:rPr lang="ja-JP" sz="1000" kern="100" dirty="0" smtClean="0">
                          <a:solidFill>
                            <a:schemeClr val="bg1"/>
                          </a:solidFill>
                          <a:effectLst/>
                        </a:rPr>
                        <a:t>今後の</a:t>
                      </a:r>
                      <a:r>
                        <a:rPr lang="ja-JP" altLang="en-US" sz="1000" kern="100" dirty="0" smtClean="0">
                          <a:solidFill>
                            <a:schemeClr val="bg1"/>
                          </a:solidFill>
                          <a:effectLst/>
                        </a:rPr>
                        <a:t>予定</a:t>
                      </a:r>
                      <a:endParaRPr lang="ja-JP" sz="1000" kern="100" dirty="0">
                        <a:solidFill>
                          <a:schemeClr val="bg1"/>
                        </a:solidFill>
                        <a:effectLst/>
                        <a:latin typeface="+mn-ea"/>
                        <a:ea typeface="+mn-ea"/>
                        <a:cs typeface="Times New Roman"/>
                      </a:endParaRPr>
                    </a:p>
                  </a:txBody>
                  <a:tcPr marL="55820" marR="55820" marT="0" marB="0" anchor="ct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1696774">
                <a:tc>
                  <a:txBody>
                    <a:bodyPr/>
                    <a:lstStyle/>
                    <a:p>
                      <a:pPr algn="just">
                        <a:lnSpc>
                          <a:spcPts val="1500"/>
                        </a:lnSpc>
                        <a:spcAft>
                          <a:spcPts val="0"/>
                        </a:spcAft>
                      </a:pPr>
                      <a:r>
                        <a:rPr lang="ja-JP" sz="1000" kern="100" dirty="0">
                          <a:solidFill>
                            <a:schemeClr val="tx1"/>
                          </a:solidFill>
                          <a:effectLst/>
                        </a:rPr>
                        <a:t>府立大学</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世界的</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な大学間競争を勝ち抜き、より強い大阪を実現するための知的インフラ拠点として存在感を高めるため、府市大学の統合による新大学の実現</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＊新大学ビジョン策定</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＊新大学案</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・新法人基本方針</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統合スケジュールを延期</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今後は、この間の大学統合に関する議論の状況を踏まえ、両大学で、主体的に</a:t>
                      </a:r>
                      <a:endParaRPr kumimoji="1"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00000"/>
                        </a:lnSpc>
                        <a:spcBef>
                          <a:spcPts val="0"/>
                        </a:spcBef>
                        <a:spcAft>
                          <a:spcPts val="0"/>
                        </a:spcAft>
                        <a:defRPr/>
                      </a:pPr>
                      <a:r>
                        <a:rPr kumimoji="1"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大阪における公立大学のあり方について検討</a:t>
                      </a:r>
                      <a:endParaRPr kumimoji="1"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これを踏まえ、今後の進め方やスケジュールについて、府市及び両大学の四者で、　　</a:t>
                      </a:r>
                      <a:endParaRPr kumimoji="1" lang="en-US" altLang="ja-JP"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新大学構想会議からの意見も聞き、協議・検討していく</a:t>
                      </a:r>
                      <a:endParaRPr kumimoji="1" lang="en-US" altLang="ja-JP" sz="1000" u="none" kern="100" noProof="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及び新大学設立</a:t>
                      </a:r>
                      <a:endParaRPr lang="zh-CN"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651027">
                <a:tc>
                  <a:txBody>
                    <a:bodyPr/>
                    <a:lstStyle/>
                    <a:p>
                      <a:pPr algn="just">
                        <a:lnSpc>
                          <a:spcPts val="1500"/>
                        </a:lnSpc>
                        <a:spcAft>
                          <a:spcPts val="0"/>
                        </a:spcAft>
                      </a:pPr>
                      <a:r>
                        <a:rPr lang="ja-JP" sz="1000" kern="100" dirty="0">
                          <a:solidFill>
                            <a:schemeClr val="tx1"/>
                          </a:solidFill>
                          <a:effectLst/>
                        </a:rPr>
                        <a:t>府立</a:t>
                      </a:r>
                      <a:r>
                        <a:rPr lang="ja-JP" sz="1000" kern="100" dirty="0" smtClean="0">
                          <a:solidFill>
                            <a:schemeClr val="tx1"/>
                          </a:solidFill>
                          <a:effectLst/>
                        </a:rPr>
                        <a:t>病院</a:t>
                      </a:r>
                      <a:r>
                        <a:rPr lang="ja-JP" altLang="en-US" sz="1000" kern="100" dirty="0" smtClean="0">
                          <a:solidFill>
                            <a:schemeClr val="tx1"/>
                          </a:solidFill>
                          <a:effectLst/>
                        </a:rPr>
                        <a:t>機構</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大阪府域全体の医療資源を充実するための有効活用を図り、府市病院を一体的に運営するため、地方独立行政法人大阪病院機構（仮称）の設立をめざす。 </a:t>
                      </a:r>
                    </a:p>
                    <a:p>
                      <a:pPr marL="266700" indent="-266700" algn="just">
                        <a:lnSpc>
                          <a:spcPts val="1500"/>
                        </a:lnSpc>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定款</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変更</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＊大阪市民病院の地方独立法人化に向けた定款の策定（市）</a:t>
                      </a:r>
                      <a:endPar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＊府立病院</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機構</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の非公務員化</a:t>
                      </a: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＊大阪市民病院の地方独立行政法人化に向けた</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中期目標等</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法人統合に向け</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た新</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定款、中期目標等</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indent="-133350"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大阪市民病院の地方独立行政法人化（平成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月予定）</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大阪病院機構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による法人統合</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3600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1585445">
                <a:tc>
                  <a:txBody>
                    <a:bodyPr/>
                    <a:lstStyle/>
                    <a:p>
                      <a:pPr algn="just">
                        <a:lnSpc>
                          <a:spcPts val="1500"/>
                        </a:lnSpc>
                        <a:spcAft>
                          <a:spcPts val="0"/>
                        </a:spcAft>
                      </a:pPr>
                      <a:r>
                        <a:rPr lang="ja-JP" sz="1000" kern="100" dirty="0">
                          <a:solidFill>
                            <a:schemeClr val="tx1"/>
                          </a:solidFill>
                          <a:effectLst/>
                        </a:rPr>
                        <a:t>府立産業技術総合研究所</a:t>
                      </a:r>
                      <a:endParaRPr lang="ja-JP" sz="1000" kern="100" dirty="0">
                        <a:solidFill>
                          <a:schemeClr val="tx1"/>
                        </a:solidFill>
                        <a:effectLst/>
                        <a:latin typeface="+mn-ea"/>
                        <a:ea typeface="+mn-ea"/>
                        <a:cs typeface="Times New Roman"/>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市両研究所の強み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総合力</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法人統合により、</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技術とものづくりを支える知と技術の支援拠点「スーパー公設試」を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に向けた各種</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業務</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のあり方、諸課題</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の検討</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ct val="1000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合同経営戦略会議による一体的業務推進</a:t>
                      </a:r>
                    </a:p>
                    <a:p>
                      <a:pPr marL="133350" indent="-133350"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新法人の定款、中期目標、中期計画の検討・策定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ct val="100000"/>
                        </a:lnSpc>
                        <a:spcAft>
                          <a:spcPts val="0"/>
                        </a:spcAft>
                      </a:pP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a:t>
                      </a:r>
                      <a:r>
                        <a:rPr lang="en-US" altLang="ja-JP" sz="1000" u="none"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0" marR="55820" marT="3600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120</a:t>
            </a:fld>
            <a:endParaRPr lang="ja-JP" altLang="en-US" dirty="0">
              <a:solidFill>
                <a:prstClr val="black"/>
              </a:solidFill>
            </a:endParaRPr>
          </a:p>
        </p:txBody>
      </p:sp>
      <p:sp>
        <p:nvSpPr>
          <p:cNvPr id="9" name="正方形/長方形 8"/>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3826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640115299"/>
              </p:ext>
            </p:extLst>
          </p:nvPr>
        </p:nvGraphicFramePr>
        <p:xfrm>
          <a:off x="223486" y="3524317"/>
          <a:ext cx="8726488" cy="3009833"/>
        </p:xfrm>
        <a:graphic>
          <a:graphicData uri="http://schemas.openxmlformats.org/drawingml/2006/table">
            <a:tbl>
              <a:tblPr firstRow="1" firstCol="1" bandRow="1">
                <a:tableStyleId>{BC89EF96-8CEA-46FF-86C4-4CE0E7609802}</a:tableStyleId>
              </a:tblPr>
              <a:tblGrid>
                <a:gridCol w="1574006"/>
                <a:gridCol w="2399786"/>
                <a:gridCol w="4752696"/>
              </a:tblGrid>
              <a:tr h="257651">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3" marR="55823"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2752182">
                <a:tc>
                  <a:txBody>
                    <a:bodyPr/>
                    <a:lstStyle/>
                    <a:p>
                      <a:pPr algn="just">
                        <a:lnSpc>
                          <a:spcPts val="1500"/>
                        </a:lnSpc>
                        <a:spcAft>
                          <a:spcPts val="0"/>
                        </a:spcAft>
                      </a:pPr>
                      <a:r>
                        <a:rPr lang="ja-JP" sz="1000" kern="100" dirty="0">
                          <a:effectLst/>
                        </a:rPr>
                        <a:t>文化施設</a:t>
                      </a:r>
                      <a:endParaRPr lang="ja-JP" sz="1000" kern="100" dirty="0">
                        <a:effectLst/>
                        <a:latin typeface="+mn-ea"/>
                        <a:ea typeface="+mn-ea"/>
                        <a:cs typeface="Times New Roman"/>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市の博物館</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r>
                        <a:rPr lang="ja-JP" sz="100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strike="noStrike" kern="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継続性を確保しつつより柔軟かつ効果的</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運営するため、</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化をめざす</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円滑な法人化のため、</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市単独による地独法人を設立したのち、府施設を合流</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地独法人法施行令の</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法人化に向けた基本プラン策定</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法人設立に向けた定款、中期目標等の検討・策定</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認可</a:t>
                      </a:r>
                      <a:r>
                        <a:rPr 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申請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独立行政法人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施設の合流</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3" marR="5582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098" name="正方形/長方形 1"/>
          <p:cNvSpPr>
            <a:spLocks noChangeArrowheads="1"/>
          </p:cNvSpPr>
          <p:nvPr/>
        </p:nvSpPr>
        <p:spPr bwMode="auto">
          <a:xfrm>
            <a:off x="281717" y="744399"/>
            <a:ext cx="3331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新たな地</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a:t>
            </a:r>
            <a:endParaRPr lang="ja-JP" altLang="ja-JP" sz="16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404982952"/>
              </p:ext>
            </p:extLst>
          </p:nvPr>
        </p:nvGraphicFramePr>
        <p:xfrm>
          <a:off x="240129" y="1039754"/>
          <a:ext cx="8701088" cy="1955749"/>
        </p:xfrm>
        <a:graphic>
          <a:graphicData uri="http://schemas.openxmlformats.org/drawingml/2006/table">
            <a:tbl>
              <a:tblPr firstRow="1" firstCol="1" bandRow="1">
                <a:tableStyleId>{BC89EF96-8CEA-46FF-86C4-4CE0E7609802}</a:tableStyleId>
              </a:tblPr>
              <a:tblGrid>
                <a:gridCol w="1564035"/>
                <a:gridCol w="2384584"/>
                <a:gridCol w="4752469"/>
              </a:tblGrid>
              <a:tr h="241303">
                <a:tc>
                  <a:txBody>
                    <a:bodyPr/>
                    <a:lstStyle/>
                    <a:p>
                      <a:pPr algn="ctr">
                        <a:spcAft>
                          <a:spcPts val="0"/>
                        </a:spcAft>
                      </a:pPr>
                      <a:r>
                        <a:rPr lang="ja-JP" sz="1000" kern="100" dirty="0">
                          <a:solidFill>
                            <a:schemeClr val="bg1"/>
                          </a:solidFill>
                          <a:effectLst/>
                        </a:rPr>
                        <a:t>法人名</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rPr>
                        <a:t>今後の目標</a:t>
                      </a:r>
                      <a:endParaRPr lang="ja-JP" sz="1000" kern="100" dirty="0">
                        <a:solidFill>
                          <a:schemeClr val="bg1"/>
                        </a:solidFill>
                        <a:effectLst/>
                        <a:latin typeface="+mn-ea"/>
                        <a:ea typeface="+mn-ea"/>
                        <a:cs typeface="Times New Roman"/>
                      </a:endParaRP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rPr>
                        <a:t>取組状況と今後の予定</a:t>
                      </a:r>
                    </a:p>
                  </a:txBody>
                  <a:tcPr marL="55821" marR="55821"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r>
              <a:tr h="1714446">
                <a:tc>
                  <a:txBody>
                    <a:bodyPr/>
                    <a:lstStyle/>
                    <a:p>
                      <a:pPr algn="just">
                        <a:lnSpc>
                          <a:spcPts val="1500"/>
                        </a:lnSpc>
                        <a:spcAft>
                          <a:spcPts val="0"/>
                        </a:spcAft>
                      </a:pPr>
                      <a:r>
                        <a:rPr lang="ja-JP" sz="1000" kern="100" dirty="0">
                          <a:effectLst/>
                        </a:rPr>
                        <a:t>府立公衆衛生研究所</a:t>
                      </a:r>
                      <a:endParaRPr lang="ja-JP" sz="1000" kern="100" dirty="0">
                        <a:effectLst/>
                        <a:latin typeface="+mn-ea"/>
                        <a:ea typeface="+mn-ea"/>
                        <a:cs typeface="Times New Roman"/>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府市研究所を統合すること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、それぞれが有する特色を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活かした</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、より質の高い業務を推進</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将来にわたって効率的な運営を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図るため</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の設立をめざす</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just">
                        <a:lnSpc>
                          <a:spcPts val="15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c>
                  <a:txBody>
                    <a:bodyPr/>
                    <a:lstStyle/>
                    <a:p>
                      <a:pPr marL="0" indent="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indent="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＊人事給与制度決定</a:t>
                      </a:r>
                    </a:p>
                    <a:p>
                      <a:pPr marL="87313" indent="-87313"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中期目標案、承継</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権利案</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、職員引継条例</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、研究所廃止条例</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案及び</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重要な財産協議案可決</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87313" indent="-87313"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（大阪市会において現在継続審議中）</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indent="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法人設立認可申請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5821" marR="55821"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alpha val="20000"/>
                      </a:schemeClr>
                    </a:solidFill>
                  </a:tcPr>
                </a:tc>
              </a:tr>
            </a:tbl>
          </a:graphicData>
        </a:graphic>
      </p:graphicFrame>
      <p:sp>
        <p:nvSpPr>
          <p:cNvPr id="4114" name="正方形/長方形 3"/>
          <p:cNvSpPr>
            <a:spLocks noChangeArrowheads="1"/>
          </p:cNvSpPr>
          <p:nvPr/>
        </p:nvSpPr>
        <p:spPr bwMode="auto">
          <a:xfrm>
            <a:off x="282575" y="3231055"/>
            <a:ext cx="8360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の設立に向けた検討</a:t>
            </a:r>
            <a:endParaRPr lang="ja-JP" altLang="ja-JP"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1835656" y="5736470"/>
            <a:ext cx="2314574" cy="648072"/>
          </a:xfrm>
          <a:prstGeom prst="bracketPair">
            <a:avLst/>
          </a:prstGeom>
          <a:noFill/>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prstClr val="black"/>
              </a:solidFill>
            </a:endParaRPr>
          </a:p>
        </p:txBody>
      </p:sp>
      <p:sp>
        <p:nvSpPr>
          <p:cNvPr id="4131" name="テキスト ボックス 10"/>
          <p:cNvSpPr txBox="1">
            <a:spLocks noChangeArrowheads="1"/>
          </p:cNvSpPr>
          <p:nvPr/>
        </p:nvSpPr>
        <p:spPr bwMode="auto">
          <a:xfrm>
            <a:off x="1845181" y="4797152"/>
            <a:ext cx="23423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000" dirty="0">
                <a:solidFill>
                  <a:prstClr val="black"/>
                </a:solidFill>
              </a:rPr>
              <a:t>（対象施設）</a:t>
            </a:r>
            <a:endParaRPr lang="en-US" altLang="ja-JP" sz="1000" dirty="0">
              <a:solidFill>
                <a:prstClr val="black"/>
              </a:solidFill>
            </a:endParaRPr>
          </a:p>
          <a:p>
            <a:pPr eaLnBrk="1" fontAlgn="base" hangingPunct="1">
              <a:spcBef>
                <a:spcPct val="0"/>
              </a:spcBef>
              <a:spcAft>
                <a:spcPct val="0"/>
              </a:spcAft>
            </a:pPr>
            <a:r>
              <a:rPr lang="ja-JP" altLang="en-US" sz="1000" dirty="0">
                <a:solidFill>
                  <a:prstClr val="black"/>
                </a:solidFill>
              </a:rPr>
              <a:t>府：弥生文化博物館、近</a:t>
            </a:r>
            <a:r>
              <a:rPr lang="ja-JP" altLang="en-US" sz="1000" dirty="0" err="1">
                <a:solidFill>
                  <a:prstClr val="black"/>
                </a:solidFill>
              </a:rPr>
              <a:t>つ</a:t>
            </a:r>
            <a:r>
              <a:rPr lang="ja-JP" altLang="en-US" sz="1000" dirty="0">
                <a:solidFill>
                  <a:prstClr val="black"/>
                </a:solidFill>
              </a:rPr>
              <a:t>飛鳥博物館、</a:t>
            </a:r>
          </a:p>
          <a:p>
            <a:pPr eaLnBrk="1" fontAlgn="base" hangingPunct="1">
              <a:spcBef>
                <a:spcPct val="0"/>
              </a:spcBef>
              <a:spcAft>
                <a:spcPct val="0"/>
              </a:spcAft>
            </a:pPr>
            <a:r>
              <a:rPr lang="ja-JP" altLang="en-US" sz="1000" dirty="0">
                <a:solidFill>
                  <a:prstClr val="black"/>
                </a:solidFill>
              </a:rPr>
              <a:t>　　日本民家集落博物館</a:t>
            </a:r>
          </a:p>
          <a:p>
            <a:pPr eaLnBrk="1" fontAlgn="base" hangingPunct="1">
              <a:spcBef>
                <a:spcPct val="0"/>
              </a:spcBef>
              <a:spcAft>
                <a:spcPct val="0"/>
              </a:spcAft>
            </a:pPr>
            <a:r>
              <a:rPr lang="ja-JP" altLang="en-US" sz="1000" dirty="0">
                <a:solidFill>
                  <a:prstClr val="black"/>
                </a:solidFill>
              </a:rPr>
              <a:t>市：大阪歴史博物館、東洋陶磁美術館、</a:t>
            </a:r>
          </a:p>
          <a:p>
            <a:pPr eaLnBrk="1" fontAlgn="base" hangingPunct="1">
              <a:spcBef>
                <a:spcPct val="0"/>
              </a:spcBef>
              <a:spcAft>
                <a:spcPct val="0"/>
              </a:spcAft>
            </a:pPr>
            <a:r>
              <a:rPr lang="ja-JP" altLang="en-US" sz="1000" dirty="0">
                <a:solidFill>
                  <a:prstClr val="black"/>
                </a:solidFill>
              </a:rPr>
              <a:t>　　自然史博物館</a:t>
            </a:r>
            <a:r>
              <a:rPr lang="ja-JP" altLang="en-US" sz="1000" dirty="0" smtClean="0">
                <a:solidFill>
                  <a:prstClr val="black"/>
                </a:solidFill>
              </a:rPr>
              <a:t>、美術館</a:t>
            </a:r>
            <a:r>
              <a:rPr lang="ja-JP" altLang="en-US" sz="1000" dirty="0">
                <a:solidFill>
                  <a:prstClr val="black"/>
                </a:solidFill>
              </a:rPr>
              <a:t>、</a:t>
            </a:r>
            <a:r>
              <a:rPr lang="ja-JP" altLang="en-US" sz="1000" dirty="0" smtClean="0">
                <a:solidFill>
                  <a:prstClr val="black"/>
                </a:solidFill>
              </a:rPr>
              <a:t>科学館</a:t>
            </a:r>
            <a:endParaRPr lang="ja-JP" altLang="en-US" sz="1000" dirty="0">
              <a:solidFill>
                <a:prstClr val="black"/>
              </a:solidFill>
            </a:endParaRPr>
          </a:p>
        </p:txBody>
      </p:sp>
      <p:sp>
        <p:nvSpPr>
          <p:cNvPr id="4132" name="テキスト ボックス 11"/>
          <p:cNvSpPr txBox="1">
            <a:spLocks noChangeArrowheads="1"/>
          </p:cNvSpPr>
          <p:nvPr/>
        </p:nvSpPr>
        <p:spPr bwMode="auto">
          <a:xfrm>
            <a:off x="1871499" y="5706563"/>
            <a:ext cx="23599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en-US" altLang="ja-JP" sz="1000" dirty="0" smtClean="0">
                <a:solidFill>
                  <a:prstClr val="black"/>
                </a:solidFill>
              </a:rPr>
              <a:t>※</a:t>
            </a:r>
            <a:r>
              <a:rPr lang="ja-JP" altLang="en-US" sz="1000" dirty="0" smtClean="0">
                <a:solidFill>
                  <a:prstClr val="black"/>
                </a:solidFill>
              </a:rPr>
              <a:t>当初対象としていた大阪城天守閣は、</a:t>
            </a:r>
            <a:endParaRPr lang="en-US" altLang="ja-JP" sz="1000" dirty="0" smtClean="0">
              <a:solidFill>
                <a:prstClr val="black"/>
              </a:solidFill>
            </a:endParaRPr>
          </a:p>
          <a:p>
            <a:pPr eaLnBrk="1" fontAlgn="base" hangingPunct="1">
              <a:spcBef>
                <a:spcPct val="0"/>
              </a:spcBef>
              <a:spcAft>
                <a:spcPct val="0"/>
              </a:spcAft>
            </a:pPr>
            <a:r>
              <a:rPr lang="ja-JP" altLang="en-US" sz="1000" dirty="0" smtClean="0">
                <a:solidFill>
                  <a:prstClr val="black"/>
                </a:solidFill>
              </a:rPr>
              <a:t>　ＰＭＯ事業者との役割分担を明確にし</a:t>
            </a:r>
            <a:endParaRPr lang="en-US" altLang="ja-JP" sz="1000" dirty="0" smtClean="0">
              <a:solidFill>
                <a:prstClr val="black"/>
              </a:solidFill>
            </a:endParaRPr>
          </a:p>
          <a:p>
            <a:pPr eaLnBrk="1" fontAlgn="base" hangingPunct="1">
              <a:spcBef>
                <a:spcPct val="0"/>
              </a:spcBef>
              <a:spcAft>
                <a:spcPct val="0"/>
              </a:spcAft>
            </a:pPr>
            <a:r>
              <a:rPr lang="ja-JP" altLang="en-US" sz="1000" dirty="0" smtClean="0">
                <a:solidFill>
                  <a:prstClr val="black"/>
                </a:solidFill>
              </a:rPr>
              <a:t>　たうえで、博物館機能の取扱いを別途</a:t>
            </a:r>
            <a:endParaRPr lang="en-US" altLang="ja-JP" sz="1000" dirty="0" smtClean="0">
              <a:solidFill>
                <a:prstClr val="black"/>
              </a:solidFill>
            </a:endParaRPr>
          </a:p>
          <a:p>
            <a:pPr eaLnBrk="1" fontAlgn="base" hangingPunct="1">
              <a:spcBef>
                <a:spcPct val="0"/>
              </a:spcBef>
              <a:spcAft>
                <a:spcPct val="0"/>
              </a:spcAft>
            </a:pPr>
            <a:r>
              <a:rPr lang="ja-JP" altLang="en-US" sz="1000" dirty="0">
                <a:solidFill>
                  <a:prstClr val="black"/>
                </a:solidFill>
              </a:rPr>
              <a:t>　</a:t>
            </a:r>
            <a:r>
              <a:rPr lang="ja-JP" altLang="en-US" sz="1000" dirty="0" smtClean="0">
                <a:solidFill>
                  <a:prstClr val="black"/>
                </a:solidFill>
              </a:rPr>
              <a:t>検討。</a:t>
            </a:r>
            <a:endParaRPr lang="ja-JP" altLang="en-US" sz="1000" dirty="0">
              <a:solidFill>
                <a:prstClr val="black"/>
              </a:solidFill>
            </a:endParaRPr>
          </a:p>
        </p:txBody>
      </p:sp>
      <p:sp>
        <p:nvSpPr>
          <p:cNvPr id="10" name="スライド番号プレースホルダー 3"/>
          <p:cNvSpPr>
            <a:spLocks noGrp="1"/>
          </p:cNvSpPr>
          <p:nvPr>
            <p:ph type="sldNum" sz="quarter" idx="12"/>
          </p:nvPr>
        </p:nvSpPr>
        <p:spPr>
          <a:xfrm>
            <a:off x="6553200" y="6520259"/>
            <a:ext cx="2133600" cy="365125"/>
          </a:xfrm>
        </p:spPr>
        <p:txBody>
          <a:bodyPr/>
          <a:lstStyle/>
          <a:p>
            <a:pPr>
              <a:defRPr/>
            </a:pPr>
            <a:r>
              <a:rPr lang="en-US" altLang="ja-JP" dirty="0" smtClean="0">
                <a:solidFill>
                  <a:prstClr val="black">
                    <a:tint val="75000"/>
                  </a:prstClr>
                </a:solidFill>
              </a:rPr>
              <a:t>21</a:t>
            </a:r>
            <a:endParaRPr lang="ja-JP" altLang="en-US" dirty="0">
              <a:solidFill>
                <a:prstClr val="black">
                  <a:tint val="75000"/>
                </a:prstClr>
              </a:solidFill>
            </a:endParaRPr>
          </a:p>
        </p:txBody>
      </p:sp>
      <p:sp>
        <p:nvSpPr>
          <p:cNvPr id="11" name="正方形/長方形 10"/>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121</a:t>
            </a:fld>
            <a:endParaRPr lang="ja-JP" altLang="en-US" dirty="0">
              <a:solidFill>
                <a:prstClr val="black"/>
              </a:solidFill>
            </a:endParaRPr>
          </a:p>
        </p:txBody>
      </p:sp>
      <p:sp>
        <p:nvSpPr>
          <p:cNvPr id="15" name="正方形/長方形 14"/>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　出資法人等の改革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701408"/>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7803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316609" y="1787625"/>
            <a:ext cx="321969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en-US" altLang="ja-JP" sz="1400" dirty="0">
                <a:solidFill>
                  <a:prstClr val="black"/>
                </a:solidFill>
              </a:rPr>
              <a:t>【</a:t>
            </a:r>
            <a:r>
              <a:rPr lang="ja-JP" altLang="ja-JP" sz="1400" dirty="0">
                <a:solidFill>
                  <a:prstClr val="black"/>
                </a:solidFill>
              </a:rPr>
              <a:t>公の施設の点検状況</a:t>
            </a:r>
            <a:r>
              <a:rPr lang="en-US" altLang="ja-JP" sz="1400" dirty="0">
                <a:solidFill>
                  <a:prstClr val="black"/>
                </a:solidFill>
              </a:rPr>
              <a:t>】</a:t>
            </a:r>
            <a:endParaRPr lang="ja-JP" altLang="en-US" sz="1400" dirty="0">
              <a:solidFill>
                <a:prstClr val="black"/>
              </a:solidFill>
            </a:endParaRPr>
          </a:p>
        </p:txBody>
      </p:sp>
      <p:grpSp>
        <p:nvGrpSpPr>
          <p:cNvPr id="2051" name="グループ化 2"/>
          <p:cNvGrpSpPr>
            <a:grpSpLocks/>
          </p:cNvGrpSpPr>
          <p:nvPr/>
        </p:nvGrpSpPr>
        <p:grpSpPr bwMode="auto">
          <a:xfrm>
            <a:off x="497235" y="1971434"/>
            <a:ext cx="8221762" cy="4442801"/>
            <a:chOff x="234248" y="1505835"/>
            <a:chExt cx="8657396" cy="3903705"/>
          </a:xfrm>
        </p:grpSpPr>
        <p:sp>
          <p:nvSpPr>
            <p:cNvPr id="5" name="正方形/長方形 4"/>
            <p:cNvSpPr/>
            <p:nvPr/>
          </p:nvSpPr>
          <p:spPr>
            <a:xfrm>
              <a:off x="296908" y="1935168"/>
              <a:ext cx="2555899"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金剛コロニー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○整肢学院</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女性自立支援センター（２寮）</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高等職業技術専門校（５校）</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697791" y="1935167"/>
              <a:ext cx="2244978"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○府民の森（９園地）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○府営駐車場（３箇所）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○府営公園（１８公園）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○府営住宅</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234248" y="1775326"/>
              <a:ext cx="4739027" cy="3634214"/>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920956" y="1621442"/>
              <a:ext cx="3385020"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r>
                <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105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648163" y="1757211"/>
              <a:ext cx="3243481" cy="3652329"/>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2" name="正方形/長方形 11"/>
            <p:cNvSpPr/>
            <p:nvPr/>
          </p:nvSpPr>
          <p:spPr>
            <a:xfrm>
              <a:off x="5706137" y="2016210"/>
              <a:ext cx="3179321" cy="3288949"/>
            </a:xfrm>
            <a:prstGeom prst="rect">
              <a:avLst/>
            </a:prstGeom>
            <a:noFill/>
            <a:ln w="25400" cap="flat" cmpd="sng" algn="ctr">
              <a:noFill/>
              <a:prstDash val="solid"/>
            </a:ln>
            <a:effectLst/>
          </p:spPr>
          <p:txBody>
            <a:bodyPr/>
            <a:lstStyle/>
            <a:p>
              <a:pPr>
                <a:lnSpc>
                  <a:spcPts val="1400"/>
                </a:lnSpc>
                <a:defRPr/>
              </a:pPr>
              <a:r>
                <a:rPr lang="ja-JP" altLang="en-US" sz="13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施設のあり方検討　　　　　　</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金剛コロニー</a:t>
              </a: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年度民営化に向けた取組み</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子どもライフサポートセンター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通所の廃止をめざす</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en-US" altLang="ja-JP"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入所実態を踏まえた施設のあり方を検討</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運営形態の</a:t>
              </a:r>
              <a:r>
                <a:rPr lang="ja-JP" altLang="en-US"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あり方について、東大阪市・</a:t>
              </a:r>
              <a:endParaRPr lang="en-US" altLang="ja-JP"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東大阪市立総合病院と協議を継続</a:t>
              </a:r>
              <a:endParaRPr lang="en-US" altLang="ja-JP"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中央図書館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中之島図書館</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施設管理業務等に指定管理者制度導入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新しいタイプの図書館にリニューアル</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a:pPr>
              <a:r>
                <a:rPr lang="ja-JP" altLang="en-US"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787415" y="1505835"/>
              <a:ext cx="3016766" cy="429334"/>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年度行財政改革の取組みについて」で示した方向性等の取組みを進める施設</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６施設</a:t>
              </a:r>
              <a:r>
                <a:rPr lang="en-US" altLang="ja-JP" sz="1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5140181" y="2737492"/>
              <a:ext cx="371438" cy="1846389"/>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107504" y="771962"/>
            <a:ext cx="90364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dirty="0">
                <a:solidFill>
                  <a:prstClr val="black"/>
                </a:solidFill>
              </a:rPr>
              <a:t>　</a:t>
            </a:r>
            <a:r>
              <a:rPr lang="ja-JP" altLang="en-US" sz="1600" dirty="0">
                <a:solidFill>
                  <a:prstClr val="black"/>
                </a:solidFill>
                <a:latin typeface="Microsoft Himalaya" panose="01010100010101010101" pitchFamily="2" charset="0"/>
                <a:ea typeface="Meiryo UI" panose="020B0604030504040204" pitchFamily="50" charset="-128"/>
                <a:cs typeface="Microsoft Himalaya" panose="01010100010101010101" pitchFamily="2" charset="0"/>
              </a:rPr>
              <a:t>■</a:t>
            </a:r>
            <a:r>
              <a:rPr lang="ja-JP" altLang="en-US" sz="1600" dirty="0">
                <a:solidFill>
                  <a:prstClr val="black"/>
                </a:solidFill>
                <a:latin typeface="Microsoft Himalaya" panose="01010100010101010101" pitchFamily="2" charset="0"/>
                <a:cs typeface="Microsoft Himalaya" panose="01010100010101010101" pitchFamily="2" charset="0"/>
              </a:rPr>
              <a:t>　公の施設</a:t>
            </a:r>
            <a:r>
              <a:rPr lang="ja-JP" altLang="en-US" dirty="0">
                <a:solidFill>
                  <a:prstClr val="black"/>
                </a:solidFill>
              </a:rPr>
              <a:t>　 </a:t>
            </a:r>
            <a:endParaRPr lang="en-US" altLang="ja-JP" dirty="0">
              <a:solidFill>
                <a:prstClr val="black"/>
              </a:solidFill>
            </a:endParaRPr>
          </a:p>
          <a:p>
            <a:pPr fontAlgn="base">
              <a:lnSpc>
                <a:spcPts val="1800"/>
              </a:lnSpc>
              <a:spcBef>
                <a:spcPct val="0"/>
              </a:spcBef>
              <a:spcAft>
                <a:spcPct val="0"/>
              </a:spcAft>
            </a:pPr>
            <a:r>
              <a:rPr lang="ja-JP" altLang="en-US" dirty="0">
                <a:solidFill>
                  <a:prstClr val="black"/>
                </a:solidFill>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公の施設（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施設）について、これまでの取組みの進捗状況や社会情勢の変化を踏まえた点検を実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年度行財政改革の取組みについて」で示した方向性等の取組みを進めて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いきます。　</a:t>
            </a:r>
          </a:p>
        </p:txBody>
      </p:sp>
      <p:sp>
        <p:nvSpPr>
          <p:cNvPr id="15" name="スライド番号プレースホルダー 3"/>
          <p:cNvSpPr>
            <a:spLocks noGrp="1"/>
          </p:cNvSpPr>
          <p:nvPr>
            <p:ph type="sldNum" sz="quarter" idx="12"/>
          </p:nvPr>
        </p:nvSpPr>
        <p:spPr>
          <a:xfrm>
            <a:off x="3801368" y="6844630"/>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0" name="正方形/長方形 19"/>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a:solidFill>
                  <a:prstClr val="black"/>
                </a:solidFill>
              </a:rPr>
              <a:pPr algn="ctr" fontAlgn="base">
                <a:spcBef>
                  <a:spcPct val="0"/>
                </a:spcBef>
                <a:spcAft>
                  <a:spcPct val="0"/>
                </a:spcAft>
              </a:pPr>
              <a:t>122</a:t>
            </a:fld>
            <a:endParaRPr lang="ja-JP" altLang="en-US" dirty="0">
              <a:solidFill>
                <a:prstClr val="black"/>
              </a:solidFill>
            </a:endParaRPr>
          </a:p>
        </p:txBody>
      </p:sp>
      <p:sp>
        <p:nvSpPr>
          <p:cNvPr id="23" name="正方形/長方形 22"/>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a:off x="179512" y="701408"/>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75421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995658371"/>
              </p:ext>
            </p:extLst>
          </p:nvPr>
        </p:nvGraphicFramePr>
        <p:xfrm>
          <a:off x="250825" y="1091479"/>
          <a:ext cx="8642351" cy="5577881"/>
        </p:xfrm>
        <a:graphic>
          <a:graphicData uri="http://schemas.openxmlformats.org/drawingml/2006/table">
            <a:tbl>
              <a:tblPr firstRow="1" firstCol="1" bandRow="1">
                <a:tableStyleId>{BC89EF96-8CEA-46FF-86C4-4CE0E7609802}</a:tableStyleId>
              </a:tblPr>
              <a:tblGrid>
                <a:gridCol w="1072668"/>
                <a:gridCol w="2672351"/>
                <a:gridCol w="2592705"/>
                <a:gridCol w="2304627"/>
              </a:tblGrid>
              <a:tr h="370017">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58606" marR="58606" marT="0" marB="0" anchor="ctr">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a:t>
                      </a:r>
                      <a:r>
                        <a:rPr lang="ja-JP" sz="1000" kern="10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8606" marR="58606" marT="0" marB="0" anchor="ctr">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a:t>
                      </a:r>
                    </a:p>
                  </a:txBody>
                  <a:tcPr marL="58606" marR="58606" marT="0" marB="0" anchor="ctr">
                    <a:solidFill>
                      <a:srgbClr val="0070C0"/>
                    </a:solidFill>
                  </a:tcPr>
                </a:tc>
              </a:tr>
              <a:tr h="1463448">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上方演芸資料館（ワッハ上方）</a:t>
                      </a:r>
                    </a:p>
                  </a:txBody>
                  <a:tcPr marL="58606" marR="58606" marT="0" marB="0" anchor="ctr">
                    <a:noFill/>
                  </a:tcPr>
                </a:tc>
                <a:tc>
                  <a:txBody>
                    <a:bodyPr/>
                    <a:lstStyle/>
                    <a:p>
                      <a:pPr marL="133985" indent="-133985" algn="just">
                        <a:spcAft>
                          <a:spcPts val="0"/>
                        </a:spcAft>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年度実績（</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年度は事業計画を含む）を踏まえ、アーツカウンシルで評価</a:t>
                      </a:r>
                    </a:p>
                    <a:p>
                      <a:pPr marL="133985" indent="-133985" algn="just">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spcAft>
                          <a:spcPts val="0"/>
                        </a:spcAft>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○アーツカウンシルでの評価を踏まえ、平成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年度以降のあり方について、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月議会まで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に府の方針</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a:t>
                      </a: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ja-JP" altLang="en-US" sz="1000" b="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文化振興会議アーツカウンシル部会</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府に対し、大阪独自の文化である上方演芸を後世に伝えていくことは、府の文化行政が担うべき役割の一つであり、現時点では、その仕事は「ワッハ上方」が果たすことが望ましいこと、当面は現在地でワッハ上方の使命を果たすことや、資料の蓄積、閲覧、研究により適した場所がある場合は移転を検討することなどの提言あり</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提言</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年度以降のあり方について、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月議会まで</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府の方針</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を決定</a:t>
                      </a:r>
                    </a:p>
                  </a:txBody>
                  <a:tcPr marL="58606" marR="58606" marT="36000" marB="0">
                    <a:noFill/>
                  </a:tcPr>
                </a:tc>
              </a:tr>
              <a:tr h="479512">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金剛コロニー</a:t>
                      </a:r>
                    </a:p>
                  </a:txBody>
                  <a:tcPr marL="58596" marR="58596" marT="0" marB="0" anchor="ct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年度の民営化に向けて、地域生活支援拠点施設等の整備を計画的に進める</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年度の民営化に向けた取組みを継続</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tc>
              </a:tr>
              <a:tr h="878146">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子ども</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ライフ</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サポートセンター</a:t>
                      </a:r>
                      <a:endParaRPr lang="ja-JP" sz="10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0" marB="0" anchor="ctr">
                    <a:noFill/>
                  </a:tcPr>
                </a:tc>
                <a:tc>
                  <a:txBody>
                    <a:bodyPr/>
                    <a:lstStyle/>
                    <a:p>
                      <a:pPr marL="133985" indent="-133985" algn="just">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○通所については、「子ども・若者自立支援センター」や「地域支援ネットワーク」の設置状況等を踏まえ、廃止をめざす</a:t>
                      </a:r>
                      <a:endParaRPr lang="ja-JP" altLang="ja-JP" sz="10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○地域の支援体制確立を含め、通所事業の廃止に向けたプロセスを検討</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○開設時と比べて、入所児童における、ひきこもり・不登校等の児童の割合が低下</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c>
                  <a:txBody>
                    <a:bodyPr/>
                    <a:lstStyle/>
                    <a:p>
                      <a:pPr marL="133985" indent="-133985" algn="just">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〇通所については、</a:t>
                      </a:r>
                      <a:r>
                        <a:rPr lang="ja-JP" altLang="en-US" sz="1000" b="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民間支援機関や市町村と協働のうえ、廃止をめざす</a:t>
                      </a:r>
                      <a:endParaRPr lang="en-US" altLang="ja-JP" sz="1000" b="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spcAft>
                          <a:spcPts val="0"/>
                        </a:spcAft>
                      </a:pPr>
                      <a:endParaRPr lang="en-US" altLang="ja-JP" sz="1000" b="0" strike="sng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○入所については、入所実態を踏まえた施設のあり方を検討</a:t>
                      </a:r>
                      <a:endPar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8" marR="68578" marT="36000" marB="0">
                    <a:noFill/>
                  </a:tcPr>
                </a:tc>
              </a:tr>
              <a:tr h="609478">
                <a:tc>
                  <a:txBody>
                    <a:bodyPr/>
                    <a:lstStyle/>
                    <a:p>
                      <a:pPr algn="just">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中河内救命</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救急</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0" marB="0" anchor="ctr">
                    <a:noFill/>
                  </a:tcP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p>
                    <a:p>
                      <a:pPr algn="just">
                        <a:lnSpc>
                          <a:spcPts val="14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a:t>
                      </a:r>
                      <a:endParaRPr lang="ja-JP" sz="10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c>
                  <a:txBody>
                    <a:bodyPr/>
                    <a:lstStyle/>
                    <a:p>
                      <a:pPr marL="133985" indent="-133985" algn="just">
                        <a:lnSpc>
                          <a:spcPts val="1400"/>
                        </a:lnSpc>
                        <a:spcAft>
                          <a:spcPts val="0"/>
                        </a:spcAft>
                      </a:pPr>
                      <a:r>
                        <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○運営形態のあり方について、東大阪市・東大阪市立総合病院と協議を継続していく</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8596" marR="58596" marT="36000" marB="0">
                    <a:noFill/>
                  </a:tcPr>
                </a:tc>
              </a:tr>
              <a:tr h="465462">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図書館</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0" marB="0" anchor="ctr">
                    <a:noFill/>
                  </a:tcPr>
                </a:tc>
                <a:tc>
                  <a:txBody>
                    <a:bodyPr/>
                    <a:lstStyle/>
                    <a:p>
                      <a:pPr marL="133985" indent="-133985" algn="just">
                        <a:lnSpc>
                          <a:spcPts val="1400"/>
                        </a:lnSpc>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年度から指定管理者制度を導入するための条例改正を実施予定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r>
              <a:tr h="1311818">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0" marB="0" anchor="ctr">
                    <a:noFill/>
                  </a:tcPr>
                </a:tc>
                <a:tc>
                  <a:txBody>
                    <a:bodyPr/>
                    <a:lstStyle/>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kern="100" dirty="0" smtClean="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中之島図書館については、建物、蔵書、培ってきたノウハウなどの特徴を最大限活用し、平成</a:t>
                      </a:r>
                      <a:r>
                        <a:rPr lang="en-US" altLang="ja-JP"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年度中に新しいタイプの図書館にリニューアルする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400"/>
                        </a:lnSpc>
                        <a:spcAft>
                          <a:spcPts val="0"/>
                        </a:spcAft>
                      </a:pPr>
                      <a:endParaRPr lang="en-US" altLang="ja-JP" sz="1000" i="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marR="0" indent="-133985" algn="just" defTabSz="914400" rtl="0" eaLnBrk="1" fontAlgn="auto" latinLnBrk="0" hangingPunct="1">
                        <a:lnSpc>
                          <a:spcPts val="1400"/>
                        </a:lnSpc>
                        <a:spcBef>
                          <a:spcPts val="0"/>
                        </a:spcBef>
                        <a:spcAft>
                          <a:spcPts val="0"/>
                        </a:spcAft>
                        <a:buClrTx/>
                        <a:buSzTx/>
                        <a:buFontTx/>
                        <a:buNone/>
                        <a:tabLst/>
                        <a:defRPr/>
                      </a:pPr>
                      <a:r>
                        <a:rPr lang="ja-JP" altLang="en-US" sz="1000" i="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年度に施設管理業務等に指定管理者制度を導入</a:t>
                      </a:r>
                      <a:endParaRPr lang="ja-JP" altLang="ja-JP" sz="1000" i="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月のグランドオープンに向けての改修工事等を実施</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4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4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年度から指定管理者制度を導入するための条例改正等を実施予定</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c>
                  <a:txBody>
                    <a:bodyPr/>
                    <a:lstStyle/>
                    <a:p>
                      <a:pPr marL="133985" indent="-133985" algn="just">
                        <a:lnSpc>
                          <a:spcPts val="1400"/>
                        </a:lnSpc>
                        <a:spcAft>
                          <a:spcPts val="0"/>
                        </a:spcAft>
                      </a:pP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00" i="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月から施設管理業務等に指定管理者制度を導入</a:t>
                      </a:r>
                      <a:endParaRPr lang="ja-JP" sz="1000" i="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8606" marR="58606" marT="36000" marB="0">
                    <a:noFill/>
                  </a:tcPr>
                </a:tc>
              </a:tr>
            </a:tbl>
          </a:graphicData>
        </a:graphic>
      </p:graphicFrame>
      <p:sp>
        <p:nvSpPr>
          <p:cNvPr id="3096" name="テキスト ボックス 1"/>
          <p:cNvSpPr txBox="1">
            <a:spLocks noChangeArrowheads="1"/>
          </p:cNvSpPr>
          <p:nvPr/>
        </p:nvSpPr>
        <p:spPr bwMode="auto">
          <a:xfrm>
            <a:off x="250825" y="783702"/>
            <a:ext cx="7489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平成２６年度行財政改革の取組みについて</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」で示した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方向性等の取組みを進める施設</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489340"/>
            <a:ext cx="648072" cy="317860"/>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fld id="{C8692C38-0430-4F61-A0D4-4C5C3C1314F7}" type="slidenum">
              <a:rPr lang="ja-JP" altLang="en-US">
                <a:solidFill>
                  <a:prstClr val="black"/>
                </a:solidFill>
              </a:rPr>
              <a:pPr algn="ctr" fontAlgn="base">
                <a:spcBef>
                  <a:spcPct val="0"/>
                </a:spcBef>
                <a:spcAft>
                  <a:spcPct val="0"/>
                </a:spcAft>
              </a:pPr>
              <a:t>123</a:t>
            </a:fld>
            <a:endParaRPr lang="ja-JP" altLang="en-US" dirty="0">
              <a:solidFill>
                <a:prstClr val="black"/>
              </a:solidFill>
            </a:endParaRPr>
          </a:p>
        </p:txBody>
      </p:sp>
      <p:sp>
        <p:nvSpPr>
          <p:cNvPr id="11" name="正方形/長方形 10"/>
          <p:cNvSpPr/>
          <p:nvPr/>
        </p:nvSpPr>
        <p:spPr>
          <a:xfrm>
            <a:off x="295624" y="44624"/>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年度以降の取組み</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　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692696"/>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51716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4766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71531" y="557972"/>
            <a:ext cx="8989031" cy="1815882"/>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１．公共交通戦略（戦略４路線）</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府民の暮らしを支えるとともに、都市が成長していくうえで重要なインフラである公共交通については、将来に向けた取組みの方向性を示した「公共交通戦略」の下、各施策に取り組みます。</a:t>
            </a:r>
            <a:endParaRPr lang="en-US" altLang="ja-JP" sz="16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indent="-363538"/>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に、大阪の鉄道ネットワークを形成する路線である「戦略４路線（北大阪急行延伸、大阪モノレール延伸、なにわ筋線、西梅田十三新大阪連絡線）」については、事業費、スキーム、採算性や、鉄道事業者の意欲、地元市との連携等について十分精査しながら、事業実施の可否について個別に検討を行います。</a:t>
            </a:r>
          </a:p>
        </p:txBody>
      </p:sp>
      <p:graphicFrame>
        <p:nvGraphicFramePr>
          <p:cNvPr id="6" name="Group 39"/>
          <p:cNvGraphicFramePr>
            <a:graphicFrameLocks noGrp="1"/>
          </p:cNvGraphicFramePr>
          <p:nvPr>
            <p:extLst>
              <p:ext uri="{D42A27DB-BD31-4B8C-83A1-F6EECF244321}">
                <p14:modId xmlns:p14="http://schemas.microsoft.com/office/powerpoint/2010/main" val="759911664"/>
              </p:ext>
            </p:extLst>
          </p:nvPr>
        </p:nvGraphicFramePr>
        <p:xfrm>
          <a:off x="56369" y="3501008"/>
          <a:ext cx="8961437" cy="3247201"/>
        </p:xfrm>
        <a:graphic>
          <a:graphicData uri="http://schemas.openxmlformats.org/drawingml/2006/table">
            <a:tbl>
              <a:tblPr/>
              <a:tblGrid>
                <a:gridCol w="1240475"/>
                <a:gridCol w="3318598"/>
                <a:gridCol w="4402364"/>
              </a:tblGrid>
              <a:tr h="335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今後の対応方針</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923309">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＊府戦略本部会議で決定した事業スキーム</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府の負担は事業費の</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a:t>
                      </a:r>
                      <a:r>
                        <a:rPr kumimoji="1" lang="ja-JP" altLang="en-US" sz="14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上限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の下、平成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年度末に鉄道事業者、地元市と締結した基本合意書に沿って協議・調整を進める</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55438">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＊平成</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26</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年度中の事業化の意思決定に向け、関係者と協議調整</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44367">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＊事業化に向けた府市一体での検討をスタート</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（体制強化、共同調査）</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38372">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200" b="0" i="0" u="none" strike="noStrike" cap="none" normalizeH="0" baseline="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＊うめきたのまちづくり、東海道支線地下化の状況を見て判断</a:t>
                      </a: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8" name="テキスト ボックス 3"/>
          <p:cNvSpPr>
            <a:spLocks noChangeArrowheads="1"/>
          </p:cNvSpPr>
          <p:nvPr/>
        </p:nvSpPr>
        <p:spPr bwMode="auto">
          <a:xfrm>
            <a:off x="71530" y="2397785"/>
            <a:ext cx="8989031" cy="815191"/>
          </a:xfrm>
          <a:prstGeom prst="roundRect">
            <a:avLst>
              <a:gd name="adj" fmla="val 7463"/>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nSpc>
                <a:spcPts val="1800"/>
              </a:lnSpc>
              <a:defRPr/>
            </a:pPr>
            <a:r>
              <a:rPr kumimoji="0" lang="ja-JP" altLang="en-US" sz="1600" b="1" kern="0" dirty="0">
                <a:solidFill>
                  <a:sysClr val="windowText" lastClr="000000"/>
                </a:solidFill>
                <a:latin typeface="Meiryo UI" pitchFamily="50" charset="-128"/>
                <a:ea typeface="Meiryo UI" pitchFamily="50" charset="-128"/>
                <a:cs typeface="Meiryo UI" pitchFamily="50" charset="-128"/>
              </a:rPr>
              <a:t> ◆ </a:t>
            </a:r>
            <a:r>
              <a:rPr kumimoji="0" lang="ja-JP" altLang="en-US" sz="1600" b="1" u="sng" kern="0" dirty="0">
                <a:solidFill>
                  <a:sysClr val="windowText" lastClr="000000"/>
                </a:solidFill>
                <a:latin typeface="Meiryo UI" pitchFamily="50" charset="-128"/>
                <a:ea typeface="Meiryo UI" pitchFamily="50" charset="-128"/>
                <a:cs typeface="Meiryo UI" pitchFamily="50" charset="-128"/>
              </a:rPr>
              <a:t>府として、事業実施の可否の判断の際には、以下の事項を精査　</a:t>
            </a:r>
            <a:endParaRPr kumimoji="0" lang="en-US" altLang="ja-JP" sz="1600" b="1" u="sng" kern="0" dirty="0">
              <a:solidFill>
                <a:sysClr val="windowText" lastClr="000000"/>
              </a:solidFill>
              <a:latin typeface="Meiryo UI" pitchFamily="50" charset="-128"/>
              <a:ea typeface="Meiryo UI" pitchFamily="50" charset="-128"/>
              <a:cs typeface="Meiryo UI" pitchFamily="50" charset="-128"/>
            </a:endParaRPr>
          </a:p>
          <a:p>
            <a:pPr>
              <a:lnSpc>
                <a:spcPts val="1800"/>
              </a:lnSpc>
              <a:defRPr/>
            </a:pPr>
            <a:r>
              <a:rPr kumimoji="0" lang="ja-JP" altLang="en-US" sz="1600" kern="0" dirty="0">
                <a:solidFill>
                  <a:sysClr val="windowText" lastClr="000000"/>
                </a:solidFill>
                <a:latin typeface="Meiryo UI" pitchFamily="50" charset="-128"/>
                <a:ea typeface="Meiryo UI" pitchFamily="50" charset="-128"/>
                <a:cs typeface="Meiryo UI" pitchFamily="50" charset="-128"/>
              </a:rPr>
              <a:t>　　　○ 事業費、事業スキーム、事業の採算性　○ 鉄道事業者の意欲、地元市との連携</a:t>
            </a:r>
            <a:endParaRPr kumimoji="0" lang="en-US" altLang="ja-JP" sz="1600" kern="0" dirty="0">
              <a:solidFill>
                <a:srgbClr val="FF0000"/>
              </a:solidFill>
              <a:latin typeface="Meiryo UI" pitchFamily="50" charset="-128"/>
              <a:ea typeface="Meiryo UI" pitchFamily="50" charset="-128"/>
              <a:cs typeface="Meiryo UI" pitchFamily="50" charset="-128"/>
            </a:endParaRPr>
          </a:p>
          <a:p>
            <a:pPr>
              <a:lnSpc>
                <a:spcPts val="1800"/>
              </a:lnSpc>
              <a:defRPr/>
            </a:pPr>
            <a:r>
              <a:rPr kumimoji="0" lang="ja-JP" altLang="en-US" sz="1600" kern="0" dirty="0">
                <a:solidFill>
                  <a:sysClr val="windowText" lastClr="000000"/>
                </a:solidFill>
                <a:latin typeface="Meiryo UI" pitchFamily="50" charset="-128"/>
                <a:ea typeface="Meiryo UI" pitchFamily="50" charset="-128"/>
                <a:cs typeface="Meiryo UI" pitchFamily="50" charset="-128"/>
              </a:rPr>
              <a:t>　　  ○ 広域的な効果、関連まちづくり　○ 府としての関与の度合い、他の事業中路線の進捗状況　など</a:t>
            </a:r>
            <a:endParaRPr kumimoji="0" lang="en-US" altLang="ja-JP" sz="1600" kern="0" dirty="0">
              <a:solidFill>
                <a:sysClr val="windowText" lastClr="000000"/>
              </a:solidFill>
              <a:latin typeface="Meiryo UI" pitchFamily="50" charset="-128"/>
              <a:ea typeface="Meiryo UI" pitchFamily="50" charset="-128"/>
              <a:cs typeface="Meiryo UI" pitchFamily="50" charset="-128"/>
            </a:endParaRPr>
          </a:p>
        </p:txBody>
      </p:sp>
      <p:sp>
        <p:nvSpPr>
          <p:cNvPr id="2" name="下矢印 1"/>
          <p:cNvSpPr/>
          <p:nvPr/>
        </p:nvSpPr>
        <p:spPr>
          <a:xfrm>
            <a:off x="3779912" y="3212976"/>
            <a:ext cx="1584176" cy="264929"/>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rgbClr val="92D050"/>
            </a:solidFill>
          </a:ln>
        </p:spPr>
        <p:txBody>
          <a:bodyPr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kumimoji="0" lang="ja-JP" altLang="en-US" sz="4000" i="1" kern="0" cap="all" dirty="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124</a:t>
            </a:fld>
            <a:endParaRPr lang="ja-JP" altLang="en-US" dirty="0">
              <a:solidFill>
                <a:prstClr val="black"/>
              </a:solidFill>
            </a:endParaRPr>
          </a:p>
        </p:txBody>
      </p:sp>
      <p:sp>
        <p:nvSpPr>
          <p:cNvPr id="10" name="正方形/長方形 9"/>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7336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125</a:t>
            </a:fld>
            <a:endParaRPr lang="ja-JP" altLang="en-US" dirty="0">
              <a:solidFill>
                <a:prstClr val="black"/>
              </a:solidFill>
            </a:endParaRPr>
          </a:p>
        </p:txBody>
      </p:sp>
      <p:sp>
        <p:nvSpPr>
          <p:cNvPr id="7" name="テキスト ボックス 6"/>
          <p:cNvSpPr txBox="1"/>
          <p:nvPr/>
        </p:nvSpPr>
        <p:spPr>
          <a:xfrm>
            <a:off x="207414" y="548680"/>
            <a:ext cx="8873186" cy="4042132"/>
          </a:xfrm>
          <a:prstGeom prst="rect">
            <a:avLst/>
          </a:prstGeom>
          <a:noFill/>
        </p:spPr>
        <p:txBody>
          <a:bodyPr wrap="square" rtlCol="0">
            <a:spAutoFit/>
          </a:bodyPr>
          <a:lstStyle/>
          <a:p>
            <a:pPr>
              <a:lnSpc>
                <a:spcPts val="22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２．南海トラフ巨大地震等、地震防災対策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大阪府地域防災計画（平成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年３月）に基づき、主に南海トラフ巨大地震を想定した新たな地震防災対策を強力に推進するため、「新・大阪府地震防災アクションプラン」を平成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年度末までに策定することとしています。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防潮堤の津波浸水対策</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高潮対策として整備した大阪湾の防潮堤は、南海トラフ巨大地震に伴う津波に対しても概ね「高さ」は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確保しています。しかし、平成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年８月、大阪府地域防災会議の検討部会が公表した被害想定では、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液状化により防潮堤が沈下し、浸水する可能性が明らかになりました。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このため、平成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年度から防潮堤の液状化対策に速やかに取り組んでおり、今後概ね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年程度で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完成させます。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対策にあたっては、津波を直接防御する第一線防潮ライン（水門より外側）の防潮堤を優先実施す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こととし、特に、防潮堤の沈下により、地震直後に満潮位で浸水する箇所については最優先で対策を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完了させ、水門の内側等にある防潮堤についても、第一線防潮ラインの対策に引き続き、順次、対策を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実施していきます。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613396" y="4801327"/>
            <a:ext cx="3526556" cy="1796025"/>
            <a:chOff x="5671750" y="1452832"/>
            <a:chExt cx="2805455" cy="1224704"/>
          </a:xfrm>
        </p:grpSpPr>
        <p:pic>
          <p:nvPicPr>
            <p:cNvPr id="8" name="Picture 3" descr="D:\ShishidoH\Desktop\図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161"/>
            <a:stretch/>
          </p:blipFill>
          <p:spPr bwMode="auto">
            <a:xfrm>
              <a:off x="5671750" y="1452832"/>
              <a:ext cx="2805455" cy="1224704"/>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7150992" y="2251619"/>
              <a:ext cx="650031" cy="175081"/>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陸　側</a:t>
              </a:r>
            </a:p>
          </p:txBody>
        </p:sp>
        <p:sp>
          <p:nvSpPr>
            <p:cNvPr id="10" name="正方形/長方形 9"/>
            <p:cNvSpPr/>
            <p:nvPr/>
          </p:nvSpPr>
          <p:spPr>
            <a:xfrm>
              <a:off x="5854848" y="1613528"/>
              <a:ext cx="650031" cy="225828"/>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HG丸ｺﾞｼｯｸM-PRO" panose="020F0600000000000000" pitchFamily="50" charset="-128"/>
                  <a:ea typeface="HG丸ｺﾞｼｯｸM-PRO" panose="020F0600000000000000" pitchFamily="50" charset="-128"/>
                </a:rPr>
                <a:t>海　側</a:t>
              </a:r>
            </a:p>
          </p:txBody>
        </p:sp>
      </p:grpSp>
      <p:sp>
        <p:nvSpPr>
          <p:cNvPr id="15" name="正方形/長方形 14"/>
          <p:cNvSpPr/>
          <p:nvPr/>
        </p:nvSpPr>
        <p:spPr>
          <a:xfrm>
            <a:off x="295624" y="44624"/>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476672"/>
            <a:ext cx="8784976" cy="0"/>
          </a:xfrm>
          <a:prstGeom prst="line">
            <a:avLst/>
          </a:prstGeom>
          <a:ln>
            <a:solidFill>
              <a:srgbClr val="92D050"/>
            </a:solidFill>
          </a:ln>
        </p:spPr>
        <p:style>
          <a:lnRef idx="3">
            <a:schemeClr val="accent3"/>
          </a:lnRef>
          <a:fillRef idx="0">
            <a:schemeClr val="accent3"/>
          </a:fillRef>
          <a:effectRef idx="2">
            <a:schemeClr val="accent3"/>
          </a:effectRef>
          <a:fontRef idx="minor">
            <a:schemeClr val="tx1"/>
          </a:fontRef>
        </p:style>
      </p:cxnSp>
      <p:grpSp>
        <p:nvGrpSpPr>
          <p:cNvPr id="17" name="グループ化 16"/>
          <p:cNvGrpSpPr>
            <a:grpSpLocks noChangeAspect="1"/>
          </p:cNvGrpSpPr>
          <p:nvPr/>
        </p:nvGrpSpPr>
        <p:grpSpPr>
          <a:xfrm>
            <a:off x="4211960" y="4263414"/>
            <a:ext cx="3915317" cy="2519293"/>
            <a:chOff x="6806400" y="3841987"/>
            <a:chExt cx="1325868" cy="723883"/>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9058"/>
            <a:stretch/>
          </p:blipFill>
          <p:spPr>
            <a:xfrm>
              <a:off x="6806400" y="3841987"/>
              <a:ext cx="1325868" cy="723883"/>
            </a:xfrm>
            <a:prstGeom prst="rect">
              <a:avLst/>
            </a:prstGeom>
            <a:ln>
              <a:solidFill>
                <a:sysClr val="windowText" lastClr="000000"/>
              </a:solidFill>
            </a:ln>
          </p:spPr>
        </p:pic>
        <p:sp>
          <p:nvSpPr>
            <p:cNvPr id="19" name="テキスト ボックス 1"/>
            <p:cNvSpPr txBox="1">
              <a:spLocks noChangeArrowheads="1"/>
            </p:cNvSpPr>
            <p:nvPr/>
          </p:nvSpPr>
          <p:spPr bwMode="auto">
            <a:xfrm>
              <a:off x="6810306" y="4285293"/>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900" b="1" kern="100" dirty="0">
                  <a:solidFill>
                    <a:prstClr val="white"/>
                  </a:solidFill>
                  <a:latin typeface="Century"/>
                  <a:ea typeface="HG丸ｺﾞｼｯｸM-PRO"/>
                  <a:cs typeface="Times New Roman"/>
                </a:rPr>
                <a:t>対策後</a:t>
              </a:r>
              <a:endParaRPr lang="ja-JP" altLang="en-US" sz="900" kern="100" dirty="0">
                <a:solidFill>
                  <a:prstClr val="white"/>
                </a:solidFill>
                <a:latin typeface="Century"/>
                <a:ea typeface="ＭＳ 明朝"/>
                <a:cs typeface="Times New Roman"/>
              </a:endParaRPr>
            </a:p>
          </p:txBody>
        </p:sp>
        <p:sp>
          <p:nvSpPr>
            <p:cNvPr id="20" name="テキスト ボックス 5"/>
            <p:cNvSpPr txBox="1">
              <a:spLocks noChangeArrowheads="1"/>
            </p:cNvSpPr>
            <p:nvPr/>
          </p:nvSpPr>
          <p:spPr bwMode="auto">
            <a:xfrm>
              <a:off x="7508031" y="4417957"/>
              <a:ext cx="612000" cy="118941"/>
            </a:xfrm>
            <a:prstGeom prst="rect">
              <a:avLst/>
            </a:prstGeom>
            <a:solidFill>
              <a:schemeClr val="tx1"/>
            </a:solidFill>
            <a:ln>
              <a:noFill/>
            </a:ln>
            <a:extLst/>
          </p:spPr>
          <p:txBody>
            <a:bodyPr rot="0" vert="horz" wrap="square" lIns="74295" tIns="8890" rIns="74295" bIns="8890" anchor="ctr" anchorCtr="0" upright="1">
              <a:noAutofit/>
            </a:bodyPr>
            <a:lstStyle/>
            <a:p>
              <a:pPr algn="ctr"/>
              <a:r>
                <a:rPr lang="ja-JP" altLang="en-US" sz="900" b="1" kern="100" dirty="0">
                  <a:solidFill>
                    <a:prstClr val="white"/>
                  </a:solidFill>
                  <a:latin typeface="Century"/>
                  <a:ea typeface="HG丸ｺﾞｼｯｸM-PRO"/>
                  <a:cs typeface="Times New Roman"/>
                </a:rPr>
                <a:t>対策前</a:t>
              </a:r>
              <a:endParaRPr lang="ja-JP" altLang="en-US" sz="900" kern="100" dirty="0">
                <a:solidFill>
                  <a:prstClr val="white"/>
                </a:solidFill>
                <a:latin typeface="Century"/>
                <a:ea typeface="ＭＳ 明朝"/>
                <a:cs typeface="Times New Roman"/>
              </a:endParaRPr>
            </a:p>
          </p:txBody>
        </p:sp>
      </p:grpSp>
    </p:spTree>
    <p:extLst>
      <p:ext uri="{BB962C8B-B14F-4D97-AF65-F5344CB8AC3E}">
        <p14:creationId xmlns:p14="http://schemas.microsoft.com/office/powerpoint/2010/main" val="992882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48680"/>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　密集市街地対策</a:t>
            </a:r>
          </a:p>
        </p:txBody>
      </p:sp>
      <p:grpSp>
        <p:nvGrpSpPr>
          <p:cNvPr id="6" name="グループ化 5"/>
          <p:cNvGrpSpPr/>
          <p:nvPr/>
        </p:nvGrpSpPr>
        <p:grpSpPr>
          <a:xfrm>
            <a:off x="410059" y="2924944"/>
            <a:ext cx="3040161" cy="3744416"/>
            <a:chOff x="0" y="0"/>
            <a:chExt cx="2047875" cy="2209800"/>
          </a:xfrm>
        </p:grpSpPr>
        <p:pic>
          <p:nvPicPr>
            <p:cNvPr id="8" name="図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2019300" cy="2209800"/>
            </a:xfrm>
            <a:prstGeom prst="rect">
              <a:avLst/>
            </a:prstGeom>
          </p:spPr>
        </p:pic>
        <p:sp>
          <p:nvSpPr>
            <p:cNvPr id="9" name="テキスト ボックス 71"/>
            <p:cNvSpPr txBox="1"/>
            <p:nvPr/>
          </p:nvSpPr>
          <p:spPr>
            <a:xfrm>
              <a:off x="1257300" y="2105698"/>
              <a:ext cx="790575" cy="857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ts val="500"/>
                </a:lnSpc>
              </a:pPr>
              <a:r>
                <a:rPr lang="ja-JP" altLang="en-US" sz="400" kern="100" dirty="0">
                  <a:solidFill>
                    <a:prstClr val="black"/>
                  </a:solidFill>
                  <a:ea typeface="Meiryo UI"/>
                  <a:cs typeface="Times New Roman"/>
                </a:rPr>
                <a:t>地震時等に著しく危険な密集市街地</a:t>
              </a:r>
              <a:endParaRPr lang="ja-JP" altLang="en-US" sz="400" kern="100" dirty="0">
                <a:solidFill>
                  <a:prstClr val="black"/>
                </a:solidFill>
                <a:ea typeface="ＭＳ 明朝"/>
                <a:cs typeface="Times New Roman"/>
              </a:endParaRPr>
            </a:p>
          </p:txBody>
        </p:sp>
        <p:sp>
          <p:nvSpPr>
            <p:cNvPr id="10" name="テキスト ボックス 72"/>
            <p:cNvSpPr txBox="1"/>
            <p:nvPr/>
          </p:nvSpPr>
          <p:spPr>
            <a:xfrm>
              <a:off x="1576388" y="1219200"/>
              <a:ext cx="4044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若江・岩田・瓜生堂地区</a:t>
              </a:r>
              <a:endParaRPr lang="ja-JP" altLang="en-US" sz="400" kern="100">
                <a:solidFill>
                  <a:prstClr val="black"/>
                </a:solidFill>
                <a:latin typeface="Century"/>
                <a:ea typeface="ＭＳ 明朝"/>
                <a:cs typeface="Times New Roman"/>
              </a:endParaRPr>
            </a:p>
          </p:txBody>
        </p:sp>
        <p:sp>
          <p:nvSpPr>
            <p:cNvPr id="11" name="テキスト ボックス 73"/>
            <p:cNvSpPr txBox="1"/>
            <p:nvPr/>
          </p:nvSpPr>
          <p:spPr>
            <a:xfrm>
              <a:off x="1385888" y="623888"/>
              <a:ext cx="2857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dirty="0">
                  <a:solidFill>
                    <a:prstClr val="black"/>
                  </a:solidFill>
                  <a:latin typeface="Century"/>
                  <a:ea typeface="Meiryo UI"/>
                  <a:cs typeface="Times New Roman"/>
                </a:rPr>
                <a:t>門真市北部地区</a:t>
              </a:r>
              <a:endParaRPr lang="ja-JP" altLang="en-US" sz="400" kern="100" dirty="0">
                <a:solidFill>
                  <a:prstClr val="black"/>
                </a:solidFill>
                <a:latin typeface="Century"/>
                <a:ea typeface="ＭＳ 明朝"/>
                <a:cs typeface="Times New Roman"/>
              </a:endParaRPr>
            </a:p>
          </p:txBody>
        </p:sp>
        <p:sp>
          <p:nvSpPr>
            <p:cNvPr id="12" name="テキスト ボックス 74"/>
            <p:cNvSpPr txBox="1"/>
            <p:nvPr/>
          </p:nvSpPr>
          <p:spPr>
            <a:xfrm>
              <a:off x="461963" y="1128713"/>
              <a:ext cx="180975" cy="6604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優先地区</a:t>
              </a:r>
              <a:endParaRPr lang="ja-JP" altLang="en-US" sz="400" kern="100">
                <a:solidFill>
                  <a:prstClr val="black"/>
                </a:solidFill>
                <a:latin typeface="Century"/>
                <a:ea typeface="ＭＳ 明朝"/>
                <a:cs typeface="Times New Roman"/>
              </a:endParaRPr>
            </a:p>
          </p:txBody>
        </p:sp>
        <p:sp>
          <p:nvSpPr>
            <p:cNvPr id="13" name="テキスト ボックス 75"/>
            <p:cNvSpPr txBox="1"/>
            <p:nvPr/>
          </p:nvSpPr>
          <p:spPr>
            <a:xfrm>
              <a:off x="1728788" y="266700"/>
              <a:ext cx="27305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dirty="0">
                  <a:solidFill>
                    <a:prstClr val="black"/>
                  </a:solidFill>
                  <a:latin typeface="Century"/>
                  <a:ea typeface="Meiryo UI"/>
                  <a:cs typeface="Times New Roman"/>
                </a:rPr>
                <a:t>池田・大利地区</a:t>
              </a:r>
              <a:endParaRPr lang="ja-JP" altLang="en-US" sz="400" kern="100" dirty="0">
                <a:solidFill>
                  <a:prstClr val="black"/>
                </a:solidFill>
                <a:latin typeface="Century"/>
                <a:ea typeface="ＭＳ 明朝"/>
                <a:cs typeface="Times New Roman"/>
              </a:endParaRPr>
            </a:p>
          </p:txBody>
        </p:sp>
        <p:sp>
          <p:nvSpPr>
            <p:cNvPr id="14" name="テキスト ボックス 76"/>
            <p:cNvSpPr txBox="1"/>
            <p:nvPr/>
          </p:nvSpPr>
          <p:spPr>
            <a:xfrm>
              <a:off x="1724025" y="457200"/>
              <a:ext cx="20637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萱島東地区</a:t>
              </a:r>
              <a:endParaRPr lang="ja-JP" altLang="en-US" sz="400" kern="100">
                <a:solidFill>
                  <a:prstClr val="black"/>
                </a:solidFill>
                <a:latin typeface="Century"/>
                <a:ea typeface="ＭＳ 明朝"/>
                <a:cs typeface="Times New Roman"/>
              </a:endParaRPr>
            </a:p>
          </p:txBody>
        </p:sp>
        <p:sp>
          <p:nvSpPr>
            <p:cNvPr id="15" name="テキスト ボックス 77"/>
            <p:cNvSpPr txBox="1"/>
            <p:nvPr/>
          </p:nvSpPr>
          <p:spPr>
            <a:xfrm>
              <a:off x="1047750" y="285750"/>
              <a:ext cx="33972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大日･八雲東町地区</a:t>
              </a:r>
              <a:endParaRPr lang="ja-JP" altLang="en-US" sz="400" kern="100">
                <a:solidFill>
                  <a:prstClr val="black"/>
                </a:solidFill>
                <a:latin typeface="Century"/>
                <a:ea typeface="ＭＳ 明朝"/>
                <a:cs typeface="Times New Roman"/>
              </a:endParaRPr>
            </a:p>
          </p:txBody>
        </p:sp>
        <p:sp>
          <p:nvSpPr>
            <p:cNvPr id="16" name="テキスト ボックス 78"/>
            <p:cNvSpPr txBox="1"/>
            <p:nvPr/>
          </p:nvSpPr>
          <p:spPr>
            <a:xfrm>
              <a:off x="1362075" y="119063"/>
              <a:ext cx="19177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東部地区</a:t>
              </a:r>
              <a:endParaRPr lang="ja-JP" altLang="en-US" sz="400" kern="100">
                <a:solidFill>
                  <a:prstClr val="black"/>
                </a:solidFill>
                <a:latin typeface="Century"/>
                <a:ea typeface="ＭＳ 明朝"/>
                <a:cs typeface="Times New Roman"/>
              </a:endParaRPr>
            </a:p>
          </p:txBody>
        </p:sp>
        <p:sp>
          <p:nvSpPr>
            <p:cNvPr id="17" name="テキスト ボックス 79"/>
            <p:cNvSpPr txBox="1"/>
            <p:nvPr/>
          </p:nvSpPr>
          <p:spPr>
            <a:xfrm>
              <a:off x="257175" y="1832406"/>
              <a:ext cx="1905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新湊地区</a:t>
              </a:r>
              <a:endParaRPr lang="ja-JP" altLang="en-US" sz="400" kern="100">
                <a:solidFill>
                  <a:prstClr val="black"/>
                </a:solidFill>
                <a:latin typeface="Century"/>
                <a:ea typeface="ＭＳ 明朝"/>
                <a:cs typeface="Times New Roman"/>
              </a:endParaRPr>
            </a:p>
          </p:txBody>
        </p:sp>
        <p:sp>
          <p:nvSpPr>
            <p:cNvPr id="18" name="テキスト ボックス 80"/>
            <p:cNvSpPr txBox="1"/>
            <p:nvPr/>
          </p:nvSpPr>
          <p:spPr>
            <a:xfrm>
              <a:off x="1795463" y="104775"/>
              <a:ext cx="188595"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香里地区</a:t>
              </a:r>
              <a:endParaRPr lang="ja-JP" altLang="en-US" sz="400" kern="100">
                <a:solidFill>
                  <a:prstClr val="black"/>
                </a:solidFill>
                <a:latin typeface="Century"/>
                <a:ea typeface="ＭＳ 明朝"/>
                <a:cs typeface="Times New Roman"/>
              </a:endParaRPr>
            </a:p>
          </p:txBody>
        </p:sp>
        <p:sp>
          <p:nvSpPr>
            <p:cNvPr id="19" name="テキスト ボックス 82"/>
            <p:cNvSpPr txBox="1"/>
            <p:nvPr/>
          </p:nvSpPr>
          <p:spPr>
            <a:xfrm>
              <a:off x="666750" y="328613"/>
              <a:ext cx="215900" cy="60325"/>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豊南町地区</a:t>
              </a:r>
              <a:endParaRPr lang="ja-JP" altLang="en-US" sz="400" kern="100">
                <a:solidFill>
                  <a:prstClr val="black"/>
                </a:solidFill>
                <a:latin typeface="Century"/>
                <a:ea typeface="ＭＳ 明朝"/>
                <a:cs typeface="Times New Roman"/>
              </a:endParaRPr>
            </a:p>
          </p:txBody>
        </p:sp>
        <p:sp>
          <p:nvSpPr>
            <p:cNvPr id="20" name="テキスト ボックス 83"/>
            <p:cNvSpPr txBox="1"/>
            <p:nvPr/>
          </p:nvSpPr>
          <p:spPr>
            <a:xfrm>
              <a:off x="385763" y="295275"/>
              <a:ext cx="174625" cy="63500"/>
            </a:xfrm>
            <a:prstGeom prst="rect">
              <a:avLst/>
            </a:prstGeom>
            <a:solidFill>
              <a:sysClr val="window" lastClr="FFFFFF"/>
            </a:solidFill>
            <a:ln w="6350">
              <a:noFill/>
            </a:ln>
            <a:effectLst/>
          </p:spPr>
          <p:txBody>
            <a:bodyPr rot="0" spcFirstLastPara="0" vert="horz" wrap="square" lIns="0" tIns="0" rIns="0" bIns="0" numCol="1" spcCol="0" rtlCol="0" fromWordArt="0" anchor="ctr"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庄内地区区</a:t>
              </a:r>
              <a:endParaRPr lang="ja-JP" altLang="en-US" sz="400" kern="100">
                <a:solidFill>
                  <a:prstClr val="black"/>
                </a:solidFill>
                <a:latin typeface="Century"/>
                <a:ea typeface="ＭＳ 明朝"/>
                <a:cs typeface="Times New Roman"/>
              </a:endParaRPr>
            </a:p>
          </p:txBody>
        </p:sp>
        <p:sp>
          <p:nvSpPr>
            <p:cNvPr id="21" name="テキスト ボックス 84"/>
            <p:cNvSpPr txBox="1"/>
            <p:nvPr/>
          </p:nvSpPr>
          <p:spPr>
            <a:xfrm>
              <a:off x="561975" y="266700"/>
              <a:ext cx="152400" cy="6032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豊中市</a:t>
              </a:r>
              <a:endParaRPr lang="ja-JP" altLang="en-US" sz="400" kern="100">
                <a:solidFill>
                  <a:prstClr val="black"/>
                </a:solidFill>
                <a:latin typeface="Century"/>
                <a:ea typeface="ＭＳ 明朝"/>
                <a:cs typeface="Times New Roman"/>
              </a:endParaRPr>
            </a:p>
          </p:txBody>
        </p:sp>
        <p:sp>
          <p:nvSpPr>
            <p:cNvPr id="22" name="テキスト ボックス 86"/>
            <p:cNvSpPr txBox="1"/>
            <p:nvPr/>
          </p:nvSpPr>
          <p:spPr>
            <a:xfrm>
              <a:off x="795338" y="1066646"/>
              <a:ext cx="128587" cy="508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大阪市</a:t>
              </a:r>
              <a:endParaRPr lang="ja-JP" altLang="en-US" sz="400" kern="100">
                <a:solidFill>
                  <a:prstClr val="black"/>
                </a:solidFill>
                <a:latin typeface="Century"/>
                <a:ea typeface="ＭＳ 明朝"/>
                <a:cs typeface="Times New Roman"/>
              </a:endParaRPr>
            </a:p>
          </p:txBody>
        </p:sp>
        <p:sp>
          <p:nvSpPr>
            <p:cNvPr id="23" name="テキスト ボックス 87"/>
            <p:cNvSpPr txBox="1"/>
            <p:nvPr/>
          </p:nvSpPr>
          <p:spPr>
            <a:xfrm>
              <a:off x="1628775" y="323850"/>
              <a:ext cx="171450" cy="56515"/>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寝屋川市</a:t>
              </a:r>
              <a:endParaRPr lang="ja-JP" altLang="en-US" sz="400" kern="100">
                <a:solidFill>
                  <a:prstClr val="black"/>
                </a:solidFill>
                <a:latin typeface="Century"/>
                <a:ea typeface="ＭＳ 明朝"/>
                <a:cs typeface="Times New Roman"/>
              </a:endParaRPr>
            </a:p>
          </p:txBody>
        </p:sp>
        <p:sp>
          <p:nvSpPr>
            <p:cNvPr id="24" name="テキスト ボックス 88"/>
            <p:cNvSpPr txBox="1"/>
            <p:nvPr/>
          </p:nvSpPr>
          <p:spPr>
            <a:xfrm>
              <a:off x="1533525" y="1066800"/>
              <a:ext cx="180975"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東大阪市</a:t>
              </a:r>
              <a:endParaRPr lang="ja-JP" altLang="en-US" sz="400" kern="100">
                <a:solidFill>
                  <a:prstClr val="black"/>
                </a:solidFill>
                <a:latin typeface="Century"/>
                <a:ea typeface="ＭＳ 明朝"/>
                <a:cs typeface="Times New Roman"/>
              </a:endParaRPr>
            </a:p>
          </p:txBody>
        </p:sp>
        <p:sp>
          <p:nvSpPr>
            <p:cNvPr id="25" name="テキスト ボックス 89"/>
            <p:cNvSpPr txBox="1"/>
            <p:nvPr/>
          </p:nvSpPr>
          <p:spPr>
            <a:xfrm>
              <a:off x="657225" y="1845265"/>
              <a:ext cx="82550" cy="63500"/>
            </a:xfrm>
            <a:prstGeom prst="rect">
              <a:avLst/>
            </a:prstGeom>
            <a:solidFill>
              <a:sysClr val="window" lastClr="FFFFFF">
                <a:alpha val="50000"/>
              </a:sysClr>
            </a:solid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ts val="400"/>
                </a:lnSpc>
              </a:pPr>
              <a:r>
                <a:rPr lang="ja-JP" altLang="en-US" sz="400" kern="100">
                  <a:solidFill>
                    <a:prstClr val="black"/>
                  </a:solidFill>
                  <a:latin typeface="Century"/>
                  <a:ea typeface="Meiryo UI"/>
                  <a:cs typeface="Times New Roman"/>
                </a:rPr>
                <a:t>堺市</a:t>
              </a:r>
              <a:endParaRPr lang="ja-JP" altLang="en-US" sz="400" kern="100">
                <a:solidFill>
                  <a:prstClr val="black"/>
                </a:solidFill>
                <a:latin typeface="Century"/>
                <a:ea typeface="ＭＳ 明朝"/>
                <a:cs typeface="Times New Roman"/>
              </a:endParaRPr>
            </a:p>
          </p:txBody>
        </p:sp>
      </p:grpSp>
      <p:sp>
        <p:nvSpPr>
          <p:cNvPr id="30" name="正方形/長方形 29"/>
          <p:cNvSpPr/>
          <p:nvPr/>
        </p:nvSpPr>
        <p:spPr bwMode="auto">
          <a:xfrm>
            <a:off x="395536" y="2573288"/>
            <a:ext cx="2986340"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府内の密集市街地</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bwMode="auto">
          <a:xfrm>
            <a:off x="3673892" y="2573288"/>
            <a:ext cx="2986340"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取組みの方向性</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635896" y="3004401"/>
            <a:ext cx="2664295" cy="3664960"/>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著しく危険な密集市街地の解消</a:t>
            </a:r>
          </a:p>
        </p:txBody>
      </p:sp>
      <p:sp>
        <p:nvSpPr>
          <p:cNvPr id="33" name="正方形/長方形 32"/>
          <p:cNvSpPr/>
          <p:nvPr/>
        </p:nvSpPr>
        <p:spPr>
          <a:xfrm>
            <a:off x="6444208" y="2990228"/>
            <a:ext cx="2520280" cy="2000602"/>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防災性の向上とともに成長を支える魅力あるまちづくり</a:t>
            </a:r>
          </a:p>
        </p:txBody>
      </p:sp>
      <p:sp>
        <p:nvSpPr>
          <p:cNvPr id="34" name="正方形/長方形 33"/>
          <p:cNvSpPr/>
          <p:nvPr/>
        </p:nvSpPr>
        <p:spPr>
          <a:xfrm>
            <a:off x="6444208" y="5157192"/>
            <a:ext cx="2520280" cy="1512169"/>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108000" indent="-457200"/>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地域防災力の向上</a:t>
            </a:r>
          </a:p>
        </p:txBody>
      </p:sp>
      <p:sp>
        <p:nvSpPr>
          <p:cNvPr id="35" name="正方形/長方形 34"/>
          <p:cNvSpPr/>
          <p:nvPr/>
        </p:nvSpPr>
        <p:spPr>
          <a:xfrm>
            <a:off x="3779911" y="3304848"/>
            <a:ext cx="239387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①地区公共施設（道路・公園）の重点的整備</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・必要性の高い施設に絞り込み、重点的に事業実施　</a:t>
            </a:r>
          </a:p>
        </p:txBody>
      </p:sp>
      <p:sp>
        <p:nvSpPr>
          <p:cNvPr id="36" name="正方形/長方形 35"/>
          <p:cNvSpPr/>
          <p:nvPr/>
        </p:nvSpPr>
        <p:spPr>
          <a:xfrm>
            <a:off x="3779911" y="4099419"/>
            <a:ext cx="2393875" cy="913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②老朽住宅の除却促進の強化</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・燃えやすく、壊れやすい建物を徹底的に減らす</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・除却に特化した活用しやすい補助制度</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・住宅税制を活用した除却促進　 　</a:t>
            </a:r>
          </a:p>
        </p:txBody>
      </p:sp>
      <p:sp>
        <p:nvSpPr>
          <p:cNvPr id="38" name="正方形/長方形 37"/>
          <p:cNvSpPr/>
          <p:nvPr/>
        </p:nvSpPr>
        <p:spPr>
          <a:xfrm>
            <a:off x="3779911" y="5157192"/>
            <a:ext cx="2393875" cy="571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③防火規制の強化</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・準防火地域の拡大に加え、小規模建物を不燃化する地区計画等を導入</a:t>
            </a:r>
          </a:p>
        </p:txBody>
      </p:sp>
      <p:sp>
        <p:nvSpPr>
          <p:cNvPr id="39" name="正方形/長方形 38"/>
          <p:cNvSpPr/>
          <p:nvPr/>
        </p:nvSpPr>
        <p:spPr>
          <a:xfrm>
            <a:off x="3779912" y="5877272"/>
            <a:ext cx="2393875" cy="549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④耐震改修促進の強化</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・密集市街地における地域への働きかけ強化、負担の少ない改修の促進　</a:t>
            </a:r>
          </a:p>
        </p:txBody>
      </p:sp>
      <p:sp>
        <p:nvSpPr>
          <p:cNvPr id="40" name="正方形/長方形 39"/>
          <p:cNvSpPr/>
          <p:nvPr/>
        </p:nvSpPr>
        <p:spPr>
          <a:xfrm>
            <a:off x="6516216" y="3429000"/>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①延焼遮断帯の整備</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・延焼遮断帯の核となる広幅員の道路について密集市街地対策として整備を早期化、遮断効果の先行的な確保 </a:t>
            </a:r>
          </a:p>
        </p:txBody>
      </p:sp>
      <p:sp>
        <p:nvSpPr>
          <p:cNvPr id="41" name="正方形/長方形 40"/>
          <p:cNvSpPr/>
          <p:nvPr/>
        </p:nvSpPr>
        <p:spPr>
          <a:xfrm>
            <a:off x="6516215" y="4221088"/>
            <a:ext cx="2376265" cy="677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②地域拠点等の整備</a:t>
            </a:r>
          </a:p>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・地域のポテンシャルを活かした防災拠点の整備や大規模道路沿道の土地利用転換等を誘導</a:t>
            </a:r>
          </a:p>
        </p:txBody>
      </p:sp>
      <p:sp>
        <p:nvSpPr>
          <p:cNvPr id="42" name="正方形/長方形 41"/>
          <p:cNvSpPr/>
          <p:nvPr/>
        </p:nvSpPr>
        <p:spPr>
          <a:xfrm>
            <a:off x="6516881" y="5485743"/>
            <a:ext cx="2376265" cy="823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4572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・まちの危険度情報や対策等に関する地域住民等への周知を徹底し、地域の防災意識の向上を図り、自助・共助の防災活動や密集事業等への事業協力を促進　</a:t>
            </a:r>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126</a:t>
            </a:fld>
            <a:endParaRPr lang="ja-JP" altLang="en-US" dirty="0">
              <a:solidFill>
                <a:prstClr val="black"/>
              </a:solidFill>
            </a:endParaRPr>
          </a:p>
        </p:txBody>
      </p:sp>
      <p:sp>
        <p:nvSpPr>
          <p:cNvPr id="44" name="正方形/長方形 43"/>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95624" y="908720"/>
            <a:ext cx="8596856" cy="1708160"/>
          </a:xfrm>
          <a:prstGeom prst="rect">
            <a:avLst/>
          </a:prstGeom>
          <a:solidFill>
            <a:schemeClr val="bg1"/>
          </a:solidFill>
        </p:spPr>
        <p:txBody>
          <a:bodyPr wrap="square">
            <a:spAutoFit/>
          </a:bodyPr>
          <a:lstStyle/>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南海トラフ巨大地震や上町断層帯地震など、巨大地震が起こった場合、特に地震に脆弱な密集市街地で甚大な被害が想定されます。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月に国が発表した地震時等に延焼等により避難が困難になる可能性が高い密集市街地である府内</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地区（</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2,248ha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：全国ワースト</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の規模）について、庁内横断的な「密集市街地対策推進チーム」を発足し（平成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年５月）、関係市等と連携して平成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年度までに解消を図ります。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解消の水準：市街地が消失する割合が大幅に低減する不燃領域率</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％以上の確保、あるいは地区外へ避難ができる水準の確保</a:t>
            </a:r>
          </a:p>
        </p:txBody>
      </p:sp>
    </p:spTree>
    <p:extLst>
      <p:ext uri="{BB962C8B-B14F-4D97-AF65-F5344CB8AC3E}">
        <p14:creationId xmlns:p14="http://schemas.microsoft.com/office/powerpoint/2010/main" val="3370481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127</a:t>
            </a:fld>
            <a:endParaRPr lang="ja-JP" altLang="en-US" dirty="0">
              <a:solidFill>
                <a:prstClr val="black"/>
              </a:solidFill>
            </a:endParaRPr>
          </a:p>
        </p:txBody>
      </p:sp>
      <p:sp>
        <p:nvSpPr>
          <p:cNvPr id="7" name="テキスト ボックス 6"/>
          <p:cNvSpPr txBox="1"/>
          <p:nvPr/>
        </p:nvSpPr>
        <p:spPr>
          <a:xfrm>
            <a:off x="135110" y="642174"/>
            <a:ext cx="8945489" cy="1815882"/>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３．箕面森町（第３区域）</a:t>
            </a: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箕面森町の第３区域については、施設立地に関する企業判断が明確になり保留地処分の可能性や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採算性を見極められる平成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年度までに実施の判断を行うこととしていました。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月の府戦略本部会議において、企業のエントリー募集やヒアリングの結果等を踏まえ、企業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の進出意欲が高く、保留地処分の可能性が高いことから、事業実施を図ることとしました。</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また、現在の府費負担額</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億円を超過することなく維持できるよう、第３区域だけでなく、第１区域の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保留地処分も進めることとしています。</a:t>
            </a:r>
          </a:p>
        </p:txBody>
      </p:sp>
      <p:grpSp>
        <p:nvGrpSpPr>
          <p:cNvPr id="11" name="グループ化 10"/>
          <p:cNvGrpSpPr/>
          <p:nvPr/>
        </p:nvGrpSpPr>
        <p:grpSpPr>
          <a:xfrm>
            <a:off x="4508600" y="2575303"/>
            <a:ext cx="4455888" cy="3861556"/>
            <a:chOff x="8043863" y="5430838"/>
            <a:chExt cx="4572000" cy="4044950"/>
          </a:xfrm>
        </p:grpSpPr>
        <p:sp>
          <p:nvSpPr>
            <p:cNvPr id="12" name="Rectangle 65"/>
            <p:cNvSpPr>
              <a:spLocks noChangeArrowheads="1"/>
            </p:cNvSpPr>
            <p:nvPr/>
          </p:nvSpPr>
          <p:spPr bwMode="auto">
            <a:xfrm>
              <a:off x="8043863" y="8912225"/>
              <a:ext cx="519112" cy="319088"/>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a:solidFill>
                    <a:srgbClr val="000000"/>
                  </a:solidFill>
                  <a:latin typeface="ＭＳ 明朝" pitchFamily="17" charset="-128"/>
                  <a:ea typeface="ＭＳ 明朝" pitchFamily="17" charset="-128"/>
                  <a:cs typeface="ＭＳ Ｐゴシック" charset="-128"/>
                </a:rPr>
                <a:t>H29</a:t>
              </a:r>
              <a:r>
                <a:rPr kumimoji="0" lang="ja-JP" altLang="en-US" sz="800" b="1" kern="0" dirty="0">
                  <a:solidFill>
                    <a:srgbClr val="000000"/>
                  </a:solidFill>
                  <a:latin typeface="ＭＳ 明朝" pitchFamily="17" charset="-128"/>
                  <a:ea typeface="ＭＳ 明朝" pitchFamily="17" charset="-128"/>
                  <a:cs typeface="ＭＳ Ｐゴシック" charset="-128"/>
                </a:rPr>
                <a:t>年度</a:t>
              </a:r>
            </a:p>
            <a:p>
              <a:pPr>
                <a:lnSpc>
                  <a:spcPct val="120000"/>
                </a:lnSpc>
                <a:defRPr/>
              </a:pPr>
              <a:r>
                <a:rPr kumimoji="0" lang="ja-JP" altLang="en-US" sz="800" b="1" kern="0" dirty="0">
                  <a:solidFill>
                    <a:srgbClr val="000000"/>
                  </a:solidFill>
                  <a:latin typeface="ＭＳ 明朝" pitchFamily="17" charset="-128"/>
                  <a:ea typeface="ＭＳ 明朝" pitchFamily="17" charset="-128"/>
                  <a:cs typeface="ＭＳ Ｐゴシック" charset="-128"/>
                </a:rPr>
                <a:t>以降順次</a:t>
              </a:r>
              <a:endParaRPr kumimoji="0" lang="ja-JP" altLang="en-US" sz="800" b="1" kern="0" dirty="0">
                <a:solidFill>
                  <a:sysClr val="windowText" lastClr="000000"/>
                </a:solidFill>
                <a:latin typeface="Arial" charset="0"/>
                <a:ea typeface="ＭＳ 明朝" pitchFamily="17" charset="-128"/>
                <a:cs typeface="ＭＳ Ｐゴシック" charset="-128"/>
              </a:endParaRPr>
            </a:p>
          </p:txBody>
        </p:sp>
        <p:sp>
          <p:nvSpPr>
            <p:cNvPr id="13" name="Rectangle 65"/>
            <p:cNvSpPr>
              <a:spLocks noChangeArrowheads="1"/>
            </p:cNvSpPr>
            <p:nvPr/>
          </p:nvSpPr>
          <p:spPr bwMode="auto">
            <a:xfrm>
              <a:off x="8043863" y="9253538"/>
              <a:ext cx="2317750" cy="222250"/>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a:solidFill>
                    <a:sysClr val="windowText" lastClr="000000"/>
                  </a:solidFill>
                  <a:latin typeface="ＭＳ 明朝" pitchFamily="17" charset="-128"/>
                  <a:ea typeface="ＭＳ 明朝" pitchFamily="17" charset="-128"/>
                  <a:cs typeface="ＭＳ Ｐゴシック" charset="-128"/>
                </a:rPr>
                <a:t>H30</a:t>
              </a:r>
              <a:r>
                <a:rPr kumimoji="0" lang="ja-JP" altLang="en-US" sz="800" b="1" kern="0" dirty="0">
                  <a:solidFill>
                    <a:sysClr val="windowText" lastClr="000000"/>
                  </a:solidFill>
                  <a:latin typeface="ＭＳ 明朝" pitchFamily="17" charset="-128"/>
                  <a:ea typeface="ＭＳ 明朝" pitchFamily="17" charset="-128"/>
                  <a:cs typeface="ＭＳ Ｐゴシック" charset="-128"/>
                </a:rPr>
                <a:t>年度　　</a:t>
              </a:r>
              <a:r>
                <a:rPr kumimoji="0" lang="ja-JP" altLang="en-US" sz="1100" b="1" kern="0" dirty="0">
                  <a:solidFill>
                    <a:sysClr val="windowText" lastClr="000000"/>
                  </a:solidFill>
                  <a:latin typeface="ＭＳ 明朝" pitchFamily="17" charset="-128"/>
                  <a:ea typeface="ＭＳ 明朝" pitchFamily="17" charset="-128"/>
                  <a:cs typeface="ＭＳ Ｐゴシック" charset="-128"/>
                </a:rPr>
                <a:t>　　　　　</a:t>
              </a:r>
              <a:r>
                <a:rPr kumimoji="0" lang="ja-JP" altLang="en-US" sz="600" b="1" kern="0" dirty="0">
                  <a:solidFill>
                    <a:sysClr val="windowText" lastClr="000000"/>
                  </a:solidFill>
                  <a:latin typeface="ＭＳ 明朝" pitchFamily="17" charset="-128"/>
                  <a:ea typeface="ＭＳ 明朝" pitchFamily="17" charset="-128"/>
                  <a:cs typeface="ＭＳ Ｐゴシック" charset="-128"/>
                </a:rPr>
                <a:t> </a:t>
              </a:r>
              <a:r>
                <a:rPr kumimoji="0" lang="ja-JP" altLang="en-US" sz="1100" b="1" kern="0" dirty="0">
                  <a:solidFill>
                    <a:sysClr val="windowText" lastClr="000000"/>
                  </a:solidFill>
                  <a:latin typeface="ＭＳ 明朝" pitchFamily="17" charset="-128"/>
                  <a:ea typeface="ＭＳ 明朝" pitchFamily="17" charset="-128"/>
                  <a:cs typeface="ＭＳ Ｐゴシック" charset="-128"/>
                </a:rPr>
                <a:t>企業操業開始</a:t>
              </a:r>
            </a:p>
          </p:txBody>
        </p:sp>
        <p:sp>
          <p:nvSpPr>
            <p:cNvPr id="14" name="Rectangle 59"/>
            <p:cNvSpPr>
              <a:spLocks noChangeArrowheads="1"/>
            </p:cNvSpPr>
            <p:nvPr/>
          </p:nvSpPr>
          <p:spPr bwMode="auto">
            <a:xfrm>
              <a:off x="8043863" y="5430838"/>
              <a:ext cx="504825" cy="234950"/>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lnSpc>
                  <a:spcPct val="120000"/>
                </a:lnSpc>
                <a:defRPr/>
              </a:pPr>
              <a:r>
                <a:rPr kumimoji="0" lang="en-US" altLang="ja-JP" sz="800" b="1" kern="0" dirty="0">
                  <a:solidFill>
                    <a:srgbClr val="000000"/>
                  </a:solidFill>
                  <a:latin typeface="ＭＳ 明朝" pitchFamily="17" charset="-128"/>
                  <a:ea typeface="ＭＳ 明朝" pitchFamily="17" charset="-128"/>
                  <a:cs typeface="ＭＳ Ｐゴシック" charset="-128"/>
                </a:rPr>
                <a:t>H25</a:t>
              </a:r>
              <a:r>
                <a:rPr kumimoji="0" lang="ja-JP" altLang="en-US" sz="800" b="1" kern="0" dirty="0">
                  <a:solidFill>
                    <a:srgbClr val="000000"/>
                  </a:solidFill>
                  <a:latin typeface="ＭＳ 明朝" pitchFamily="17" charset="-128"/>
                  <a:ea typeface="ＭＳ 明朝" pitchFamily="17" charset="-128"/>
                  <a:cs typeface="ＭＳ Ｐゴシック" charset="-128"/>
                </a:rPr>
                <a:t>年</a:t>
              </a:r>
            </a:p>
            <a:p>
              <a:pPr>
                <a:lnSpc>
                  <a:spcPct val="120000"/>
                </a:lnSpc>
                <a:defRPr/>
              </a:pPr>
              <a:r>
                <a:rPr kumimoji="0" lang="en-US" altLang="ja-JP" sz="800" b="1" kern="0" dirty="0">
                  <a:solidFill>
                    <a:srgbClr val="000000"/>
                  </a:solidFill>
                  <a:latin typeface="ＭＳ 明朝" pitchFamily="17" charset="-128"/>
                  <a:ea typeface="ＭＳ 明朝" pitchFamily="17" charset="-128"/>
                  <a:cs typeface="ＭＳ Ｐゴシック" charset="-128"/>
                </a:rPr>
                <a:t>9</a:t>
              </a:r>
              <a:r>
                <a:rPr kumimoji="0" lang="ja-JP" altLang="en-US" sz="800" b="1" kern="0" dirty="0">
                  <a:solidFill>
                    <a:srgbClr val="000000"/>
                  </a:solidFill>
                  <a:latin typeface="ＭＳ 明朝" pitchFamily="17" charset="-128"/>
                  <a:ea typeface="ＭＳ 明朝" pitchFamily="17" charset="-128"/>
                  <a:cs typeface="ＭＳ Ｐゴシック" charset="-128"/>
                </a:rPr>
                <a:t>～</a:t>
              </a:r>
              <a:r>
                <a:rPr kumimoji="0" lang="en-US" altLang="ja-JP" sz="800" b="1" kern="0" dirty="0">
                  <a:solidFill>
                    <a:srgbClr val="000000"/>
                  </a:solidFill>
                  <a:latin typeface="ＭＳ 明朝" pitchFamily="17" charset="-128"/>
                  <a:ea typeface="ＭＳ 明朝" pitchFamily="17" charset="-128"/>
                  <a:cs typeface="ＭＳ Ｐゴシック" charset="-128"/>
                </a:rPr>
                <a:t>10</a:t>
              </a:r>
              <a:r>
                <a:rPr kumimoji="0" lang="ja-JP" altLang="en-US" sz="800" b="1" kern="0" dirty="0">
                  <a:solidFill>
                    <a:srgbClr val="000000"/>
                  </a:solidFill>
                  <a:latin typeface="ＭＳ 明朝" pitchFamily="17" charset="-128"/>
                  <a:ea typeface="ＭＳ 明朝" pitchFamily="17" charset="-128"/>
                  <a:cs typeface="ＭＳ Ｐゴシック" charset="-128"/>
                </a:rPr>
                <a:t>月</a:t>
              </a:r>
              <a:endParaRPr kumimoji="0" lang="ja-JP" altLang="en-US" sz="800" b="1" kern="0" dirty="0">
                <a:solidFill>
                  <a:sysClr val="windowText" lastClr="000000"/>
                </a:solidFill>
                <a:latin typeface="Arial" charset="0"/>
                <a:ea typeface="ＭＳ 明朝" pitchFamily="17" charset="-128"/>
                <a:cs typeface="ＭＳ Ｐゴシック" charset="-128"/>
              </a:endParaRPr>
            </a:p>
          </p:txBody>
        </p:sp>
        <p:sp>
          <p:nvSpPr>
            <p:cNvPr id="15" name="Rectangle 60"/>
            <p:cNvSpPr>
              <a:spLocks noChangeArrowheads="1"/>
            </p:cNvSpPr>
            <p:nvPr/>
          </p:nvSpPr>
          <p:spPr bwMode="auto">
            <a:xfrm>
              <a:off x="8043863" y="5861050"/>
              <a:ext cx="504825" cy="225425"/>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lnSpc>
                  <a:spcPct val="120000"/>
                </a:lnSpc>
                <a:defRPr/>
              </a:pPr>
              <a:r>
                <a:rPr kumimoji="0" lang="en-US" altLang="ja-JP" sz="800" b="1" kern="0" dirty="0">
                  <a:solidFill>
                    <a:srgbClr val="000000"/>
                  </a:solidFill>
                  <a:latin typeface="ＭＳ 明朝" pitchFamily="17" charset="-128"/>
                  <a:ea typeface="ＭＳ 明朝" pitchFamily="17" charset="-128"/>
                  <a:cs typeface="ＭＳ Ｐゴシック" charset="-128"/>
                </a:rPr>
                <a:t>H25</a:t>
              </a:r>
              <a:r>
                <a:rPr kumimoji="0" lang="ja-JP" altLang="en-US" sz="800" b="1" kern="0" dirty="0">
                  <a:solidFill>
                    <a:srgbClr val="000000"/>
                  </a:solidFill>
                  <a:latin typeface="ＭＳ 明朝" pitchFamily="17" charset="-128"/>
                  <a:ea typeface="ＭＳ 明朝" pitchFamily="17" charset="-128"/>
                  <a:cs typeface="ＭＳ Ｐゴシック" charset="-128"/>
                </a:rPr>
                <a:t>年</a:t>
              </a:r>
            </a:p>
            <a:p>
              <a:pPr>
                <a:lnSpc>
                  <a:spcPct val="120000"/>
                </a:lnSpc>
                <a:defRPr/>
              </a:pPr>
              <a:r>
                <a:rPr kumimoji="0" lang="en-US" altLang="ja-JP" sz="800" b="1" kern="0" dirty="0">
                  <a:solidFill>
                    <a:srgbClr val="000000"/>
                  </a:solidFill>
                  <a:latin typeface="ＭＳ 明朝" pitchFamily="17" charset="-128"/>
                  <a:ea typeface="ＭＳ 明朝" pitchFamily="17" charset="-128"/>
                  <a:cs typeface="ＭＳ Ｐゴシック" charset="-128"/>
                </a:rPr>
                <a:t>11</a:t>
              </a:r>
              <a:r>
                <a:rPr kumimoji="0" lang="ja-JP" altLang="en-US" sz="800" b="1" kern="0" dirty="0">
                  <a:solidFill>
                    <a:srgbClr val="000000"/>
                  </a:solidFill>
                  <a:latin typeface="ＭＳ 明朝" pitchFamily="17" charset="-128"/>
                  <a:ea typeface="ＭＳ 明朝" pitchFamily="17" charset="-128"/>
                  <a:cs typeface="ＭＳ Ｐゴシック" charset="-128"/>
                </a:rPr>
                <a:t>月～</a:t>
              </a:r>
              <a:endParaRPr kumimoji="0" lang="ja-JP" altLang="en-US" sz="800" b="1" kern="0" dirty="0">
                <a:solidFill>
                  <a:sysClr val="windowText" lastClr="000000"/>
                </a:solidFill>
                <a:latin typeface="Arial" charset="0"/>
                <a:ea typeface="ＭＳ 明朝" pitchFamily="17" charset="-128"/>
                <a:cs typeface="ＭＳ Ｐゴシック" charset="-128"/>
              </a:endParaRPr>
            </a:p>
          </p:txBody>
        </p:sp>
        <p:sp>
          <p:nvSpPr>
            <p:cNvPr id="16" name="Rectangle 66"/>
            <p:cNvSpPr>
              <a:spLocks noChangeArrowheads="1"/>
            </p:cNvSpPr>
            <p:nvPr/>
          </p:nvSpPr>
          <p:spPr bwMode="auto">
            <a:xfrm>
              <a:off x="8615363" y="5430838"/>
              <a:ext cx="2305050" cy="234950"/>
            </a:xfrm>
            <a:prstGeom prst="rect">
              <a:avLst/>
            </a:prstGeom>
            <a:solidFill>
              <a:sysClr val="window" lastClr="FFFFFF"/>
            </a:solidFill>
            <a:ln w="12700">
              <a:solidFill>
                <a:sysClr val="windowText" lastClr="000000"/>
              </a:solidFill>
              <a:miter lim="800000"/>
              <a:headEnd/>
              <a:tailEnd/>
            </a:ln>
          </p:spPr>
          <p:txBody>
            <a:bodyPr lIns="0" tIns="0" rIns="0" bIns="0" anchor="ctr"/>
            <a:lstStyle/>
            <a:p>
              <a:pPr algn="ctr">
                <a:lnSpc>
                  <a:spcPct val="120000"/>
                </a:lnSpc>
                <a:defRPr/>
              </a:pPr>
              <a:r>
                <a:rPr kumimoji="0" lang="ja-JP" altLang="en-US" sz="1100" b="1" kern="0" dirty="0">
                  <a:solidFill>
                    <a:srgbClr val="000000"/>
                  </a:solidFill>
                  <a:latin typeface="ＭＳ 明朝" pitchFamily="17" charset="-128"/>
                  <a:ea typeface="ＭＳ 明朝" pitchFamily="17" charset="-128"/>
                  <a:cs typeface="ＭＳ Ｐゴシック" charset="-128"/>
                </a:rPr>
                <a:t>エントリー募集</a:t>
              </a:r>
              <a:endParaRPr kumimoji="0" lang="ja-JP" altLang="en-US" sz="1400" kern="0" dirty="0">
                <a:solidFill>
                  <a:sysClr val="windowText" lastClr="000000"/>
                </a:solidFill>
                <a:latin typeface="Arial" charset="0"/>
                <a:ea typeface="ＭＳ 明朝" pitchFamily="17" charset="-128"/>
                <a:cs typeface="ＭＳ Ｐゴシック" charset="-128"/>
              </a:endParaRPr>
            </a:p>
          </p:txBody>
        </p:sp>
        <p:sp>
          <p:nvSpPr>
            <p:cNvPr id="17" name="Rectangle 74"/>
            <p:cNvSpPr>
              <a:spLocks noChangeArrowheads="1"/>
            </p:cNvSpPr>
            <p:nvPr/>
          </p:nvSpPr>
          <p:spPr bwMode="auto">
            <a:xfrm>
              <a:off x="8615363" y="6351588"/>
              <a:ext cx="4000500" cy="339725"/>
            </a:xfrm>
            <a:prstGeom prst="rect">
              <a:avLst/>
            </a:prstGeom>
            <a:solidFill>
              <a:srgbClr val="EEECE1">
                <a:lumMod val="75000"/>
              </a:srgbClr>
            </a:solidFill>
            <a:ln w="57150" cmpd="thinThick">
              <a:solidFill>
                <a:srgbClr val="000000"/>
              </a:solidFill>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400" b="1" u="sng" dirty="0" smtClean="0">
                  <a:solidFill>
                    <a:srgbClr val="000000"/>
                  </a:solidFill>
                  <a:latin typeface="ＭＳ ゴシック" pitchFamily="49" charset="-128"/>
                  <a:ea typeface="ＭＳ ゴシック" pitchFamily="49" charset="-128"/>
                  <a:cs typeface="ＭＳ Ｐゴシック" pitchFamily="50" charset="-128"/>
                </a:rPr>
                <a:t>実　　施　　判　　断</a:t>
              </a:r>
              <a:endParaRPr lang="en-US" altLang="ja-JP" sz="1400" b="1" u="sng" dirty="0">
                <a:solidFill>
                  <a:srgbClr val="000000"/>
                </a:solidFill>
                <a:latin typeface="ＭＳ ゴシック" pitchFamily="49" charset="-128"/>
                <a:ea typeface="ＭＳ ゴシック" pitchFamily="49" charset="-128"/>
                <a:cs typeface="ＭＳ Ｐゴシック" pitchFamily="50" charset="-128"/>
              </a:endParaRPr>
            </a:p>
          </p:txBody>
        </p:sp>
        <p:sp>
          <p:nvSpPr>
            <p:cNvPr id="18" name="Rectangle 62"/>
            <p:cNvSpPr>
              <a:spLocks noChangeArrowheads="1"/>
            </p:cNvSpPr>
            <p:nvPr/>
          </p:nvSpPr>
          <p:spPr bwMode="auto">
            <a:xfrm>
              <a:off x="8043863" y="6351588"/>
              <a:ext cx="519112" cy="339725"/>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a:solidFill>
                    <a:sysClr val="windowText" lastClr="000000"/>
                  </a:solidFill>
                  <a:latin typeface="ＭＳ 明朝" pitchFamily="17" charset="-128"/>
                  <a:ea typeface="ＭＳ 明朝" pitchFamily="17" charset="-128"/>
                  <a:cs typeface="ＭＳ Ｐゴシック" charset="-128"/>
                </a:rPr>
                <a:t>H26</a:t>
              </a:r>
              <a:r>
                <a:rPr kumimoji="0" lang="ja-JP" altLang="en-US" sz="800" b="1" kern="0" dirty="0">
                  <a:solidFill>
                    <a:sysClr val="windowText" lastClr="000000"/>
                  </a:solidFill>
                  <a:latin typeface="ＭＳ 明朝" pitchFamily="17" charset="-128"/>
                  <a:ea typeface="ＭＳ 明朝" pitchFamily="17" charset="-128"/>
                  <a:cs typeface="ＭＳ Ｐゴシック" charset="-128"/>
                </a:rPr>
                <a:t>年</a:t>
              </a:r>
              <a:r>
                <a:rPr kumimoji="0" lang="en-US" altLang="ja-JP" sz="800" b="1" kern="0" dirty="0">
                  <a:solidFill>
                    <a:sysClr val="windowText" lastClr="000000"/>
                  </a:solidFill>
                  <a:latin typeface="ＭＳ 明朝" pitchFamily="17" charset="-128"/>
                  <a:ea typeface="ＭＳ 明朝" pitchFamily="17" charset="-128"/>
                  <a:cs typeface="ＭＳ Ｐゴシック" charset="-128"/>
                </a:rPr>
                <a:t>1</a:t>
              </a:r>
              <a:r>
                <a:rPr kumimoji="0" lang="ja-JP" altLang="en-US" sz="800" b="1" kern="0" dirty="0">
                  <a:solidFill>
                    <a:sysClr val="windowText" lastClr="000000"/>
                  </a:solidFill>
                  <a:latin typeface="ＭＳ 明朝" pitchFamily="17" charset="-128"/>
                  <a:ea typeface="ＭＳ 明朝" pitchFamily="17" charset="-128"/>
                  <a:cs typeface="ＭＳ Ｐゴシック" charset="-128"/>
                </a:rPr>
                <a:t>月</a:t>
              </a:r>
              <a:endParaRPr kumimoji="0" lang="en-US" altLang="ja-JP" sz="800" b="1" kern="0" dirty="0">
                <a:solidFill>
                  <a:sysClr val="windowText" lastClr="000000"/>
                </a:solidFill>
                <a:latin typeface="ＭＳ 明朝" pitchFamily="17" charset="-128"/>
                <a:ea typeface="ＭＳ 明朝" pitchFamily="17" charset="-128"/>
                <a:cs typeface="ＭＳ Ｐゴシック" charset="-128"/>
              </a:endParaRPr>
            </a:p>
          </p:txBody>
        </p:sp>
        <p:sp>
          <p:nvSpPr>
            <p:cNvPr id="19" name="Rectangle 76"/>
            <p:cNvSpPr>
              <a:spLocks noChangeArrowheads="1"/>
            </p:cNvSpPr>
            <p:nvPr/>
          </p:nvSpPr>
          <p:spPr bwMode="auto">
            <a:xfrm>
              <a:off x="8615363" y="8469313"/>
              <a:ext cx="2305050" cy="236537"/>
            </a:xfrm>
            <a:prstGeom prst="rect">
              <a:avLst/>
            </a:prstGeom>
            <a:noFill/>
            <a:ln w="15875">
              <a:solidFill>
                <a:sysClr val="windowText" lastClr="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a:defRPr/>
              </a:pPr>
              <a:r>
                <a:rPr kumimoji="0" lang="ja-JP" altLang="en-US" sz="1100" b="1" kern="0" dirty="0">
                  <a:solidFill>
                    <a:srgbClr val="000000"/>
                  </a:solidFill>
                  <a:latin typeface="ＭＳ 明朝" pitchFamily="17" charset="-128"/>
                  <a:ea typeface="ＭＳ 明朝" pitchFamily="17" charset="-128"/>
                  <a:cs typeface="ＭＳ Ｐゴシック" charset="-128"/>
                </a:rPr>
                <a:t>土地の売買契約</a:t>
              </a:r>
              <a:endParaRPr kumimoji="0" lang="en-US" altLang="ja-JP" sz="1100" b="1" kern="0" dirty="0">
                <a:solidFill>
                  <a:srgbClr val="000000"/>
                </a:solidFill>
                <a:latin typeface="ＭＳ 明朝" pitchFamily="17" charset="-128"/>
                <a:ea typeface="ＭＳ 明朝" pitchFamily="17" charset="-128"/>
                <a:cs typeface="ＭＳ Ｐゴシック" charset="-128"/>
              </a:endParaRPr>
            </a:p>
          </p:txBody>
        </p:sp>
        <p:sp>
          <p:nvSpPr>
            <p:cNvPr id="20" name="Rectangle 72"/>
            <p:cNvSpPr>
              <a:spLocks noChangeArrowheads="1"/>
            </p:cNvSpPr>
            <p:nvPr/>
          </p:nvSpPr>
          <p:spPr bwMode="auto">
            <a:xfrm>
              <a:off x="8615363" y="6940550"/>
              <a:ext cx="2305050" cy="735013"/>
            </a:xfrm>
            <a:prstGeom prst="rect">
              <a:avLst/>
            </a:prstGeom>
            <a:solidFill>
              <a:srgbClr val="FFFFFF"/>
            </a:solidFill>
            <a:ln w="12700">
              <a:solidFill>
                <a:srgbClr val="000000"/>
              </a:solidFill>
              <a:prstDash val="dash"/>
              <a:miter lim="800000"/>
              <a:headEnd/>
              <a:tailEnd/>
            </a:ln>
          </p:spPr>
          <p:txBody>
            <a:bodyPr lIns="0" tIns="0" rIns="0" bIns="0" anchor="ctr"/>
            <a:lstStyle/>
            <a:p>
              <a:pPr algn="ctr">
                <a:defRPr/>
              </a:pPr>
              <a:r>
                <a:rPr kumimoji="0" lang="ja-JP" altLang="en-US" sz="1100" b="1" kern="0" dirty="0">
                  <a:solidFill>
                    <a:sysClr val="windowText" lastClr="000000"/>
                  </a:solidFill>
                  <a:latin typeface="ＭＳ 明朝" pitchFamily="17" charset="-128"/>
                  <a:ea typeface="ＭＳ 明朝" pitchFamily="17" charset="-128"/>
                  <a:cs typeface="ＭＳ Ｐゴシック" charset="-128"/>
                </a:rPr>
                <a:t>企業ヒアリングを踏まえた</a:t>
              </a:r>
              <a:endParaRPr kumimoji="0" lang="en-US" altLang="ja-JP" sz="1100" b="1" kern="0" dirty="0">
                <a:solidFill>
                  <a:sysClr val="windowText" lastClr="000000"/>
                </a:solidFill>
                <a:latin typeface="ＭＳ 明朝" pitchFamily="17" charset="-128"/>
                <a:ea typeface="ＭＳ 明朝" pitchFamily="17" charset="-128"/>
                <a:cs typeface="ＭＳ Ｐゴシック" charset="-128"/>
              </a:endParaRPr>
            </a:p>
            <a:p>
              <a:pPr algn="ctr">
                <a:defRPr/>
              </a:pPr>
              <a:r>
                <a:rPr kumimoji="0" lang="ja-JP" altLang="en-US" sz="1100" b="1" kern="0" dirty="0">
                  <a:solidFill>
                    <a:sysClr val="windowText" lastClr="000000"/>
                  </a:solidFill>
                  <a:latin typeface="ＭＳ 明朝" pitchFamily="17" charset="-128"/>
                  <a:ea typeface="ＭＳ 明朝" pitchFamily="17" charset="-128"/>
                  <a:cs typeface="ＭＳ Ｐゴシック" charset="-128"/>
                </a:rPr>
                <a:t>基本計画策定</a:t>
              </a:r>
            </a:p>
            <a:p>
              <a:pPr algn="ctr">
                <a:lnSpc>
                  <a:spcPct val="48000"/>
                </a:lnSpc>
                <a:defRPr/>
              </a:pPr>
              <a:endParaRPr kumimoji="0" lang="ja-JP" altLang="en-US" sz="1000" b="1" u="sng" kern="0" dirty="0">
                <a:solidFill>
                  <a:sysClr val="windowText" lastClr="000000"/>
                </a:solidFill>
                <a:latin typeface="ＭＳ 明朝" pitchFamily="17" charset="-128"/>
                <a:ea typeface="ＭＳ 明朝" pitchFamily="17" charset="-128"/>
                <a:cs typeface="ＭＳ Ｐゴシック" charset="-128"/>
              </a:endParaRPr>
            </a:p>
            <a:p>
              <a:pPr algn="ctr">
                <a:lnSpc>
                  <a:spcPct val="120000"/>
                </a:lnSpc>
                <a:defRPr/>
              </a:pPr>
              <a:r>
                <a:rPr kumimoji="0" lang="ja-JP" altLang="en-US" sz="800" kern="0" dirty="0">
                  <a:solidFill>
                    <a:sysClr val="windowText" lastClr="000000"/>
                  </a:solidFill>
                  <a:latin typeface="ＭＳ 明朝" pitchFamily="17" charset="-128"/>
                  <a:ea typeface="ＭＳ 明朝" pitchFamily="17" charset="-128"/>
                  <a:cs typeface="ＭＳ Ｐゴシック" charset="-128"/>
                </a:rPr>
                <a:t>上下水道、電気、通信等のインフラ施設の検討</a:t>
              </a:r>
              <a:endParaRPr kumimoji="0" lang="en-US" altLang="ja-JP" sz="800" kern="0" dirty="0">
                <a:solidFill>
                  <a:sysClr val="windowText" lastClr="000000"/>
                </a:solidFill>
                <a:latin typeface="ＭＳ 明朝" pitchFamily="17" charset="-128"/>
                <a:ea typeface="ＭＳ 明朝" pitchFamily="17" charset="-128"/>
                <a:cs typeface="ＭＳ Ｐゴシック" charset="-128"/>
              </a:endParaRPr>
            </a:p>
          </p:txBody>
        </p:sp>
        <p:sp>
          <p:nvSpPr>
            <p:cNvPr id="21" name="Rectangle 75"/>
            <p:cNvSpPr>
              <a:spLocks noChangeArrowheads="1"/>
            </p:cNvSpPr>
            <p:nvPr/>
          </p:nvSpPr>
          <p:spPr bwMode="auto">
            <a:xfrm>
              <a:off x="8615363" y="7945438"/>
              <a:ext cx="2305050" cy="263525"/>
            </a:xfrm>
            <a:prstGeom prst="rect">
              <a:avLst/>
            </a:prstGeom>
            <a:solidFill>
              <a:sysClr val="window" lastClr="FFFFFF"/>
            </a:solidFill>
            <a:ln w="12700">
              <a:solidFill>
                <a:sysClr val="windowText" lastClr="000000"/>
              </a:solidFill>
              <a:prstDash val="dash"/>
              <a:miter lim="800000"/>
              <a:headEnd/>
              <a:tailEnd/>
            </a:ln>
          </p:spPr>
          <p:txBody>
            <a:bodyPr lIns="0" tIns="0" rIns="0" bIns="0" anchor="ctr"/>
            <a:lstStyle/>
            <a:p>
              <a:pPr algn="ctr">
                <a:defRPr/>
              </a:pPr>
              <a:r>
                <a:rPr kumimoji="0" lang="ja-JP" altLang="en-US" sz="1100" b="1" kern="0" dirty="0">
                  <a:solidFill>
                    <a:sysClr val="windowText" lastClr="000000"/>
                  </a:solidFill>
                  <a:latin typeface="ＭＳ 明朝" pitchFamily="17" charset="-128"/>
                  <a:ea typeface="ＭＳ 明朝" pitchFamily="17" charset="-128"/>
                  <a:cs typeface="ＭＳ Ｐゴシック" charset="-128"/>
                </a:rPr>
                <a:t>具体的な契約手続きに着手</a:t>
              </a:r>
              <a:endParaRPr kumimoji="0" lang="en-US" altLang="ja-JP" sz="1100" b="1" kern="0" dirty="0">
                <a:solidFill>
                  <a:sysClr val="windowText" lastClr="000000"/>
                </a:solidFill>
                <a:latin typeface="ＭＳ 明朝" pitchFamily="17" charset="-128"/>
                <a:ea typeface="ＭＳ 明朝" pitchFamily="17" charset="-128"/>
                <a:cs typeface="ＭＳ Ｐゴシック" charset="-128"/>
              </a:endParaRPr>
            </a:p>
          </p:txBody>
        </p:sp>
        <p:sp>
          <p:nvSpPr>
            <p:cNvPr id="22" name="Rectangle 77"/>
            <p:cNvSpPr>
              <a:spLocks noChangeArrowheads="1"/>
            </p:cNvSpPr>
            <p:nvPr/>
          </p:nvSpPr>
          <p:spPr bwMode="auto">
            <a:xfrm>
              <a:off x="8615363" y="8958263"/>
              <a:ext cx="2305050" cy="227012"/>
            </a:xfrm>
            <a:prstGeom prst="rect">
              <a:avLst/>
            </a:prstGeom>
            <a:solidFill>
              <a:sysClr val="window" lastClr="FFFFFF"/>
            </a:solidFill>
            <a:ln w="12700">
              <a:solidFill>
                <a:srgbClr val="000000"/>
              </a:solidFill>
              <a:prstDash val="dash"/>
              <a:miter lim="800000"/>
              <a:headEnd/>
              <a:tailEnd/>
            </a:ln>
          </p:spPr>
          <p:txBody>
            <a:bodyPr lIns="0" tIns="0" rIns="0" bIns="0" anchor="ctr"/>
            <a:lstStyle/>
            <a:p>
              <a:pPr algn="ctr">
                <a:defRPr/>
              </a:pPr>
              <a:r>
                <a:rPr kumimoji="0" lang="ja-JP" altLang="en-US" sz="1100" b="1" kern="0" dirty="0">
                  <a:solidFill>
                    <a:srgbClr val="000000"/>
                  </a:solidFill>
                  <a:latin typeface="ＭＳ 明朝" pitchFamily="17" charset="-128"/>
                  <a:ea typeface="ＭＳ 明朝" pitchFamily="17" charset="-128"/>
                  <a:cs typeface="ＭＳ Ｐゴシック" charset="-128"/>
                </a:rPr>
                <a:t>土地の引渡し</a:t>
              </a:r>
              <a:endParaRPr kumimoji="0" lang="ja-JP" altLang="en-US" sz="1100" kern="0" dirty="0">
                <a:solidFill>
                  <a:sysClr val="windowText" lastClr="000000"/>
                </a:solidFill>
                <a:latin typeface="Arial" charset="0"/>
                <a:ea typeface="ＭＳ 明朝" pitchFamily="17" charset="-128"/>
                <a:cs typeface="ＭＳ Ｐゴシック" charset="-128"/>
              </a:endParaRPr>
            </a:p>
          </p:txBody>
        </p:sp>
        <p:sp>
          <p:nvSpPr>
            <p:cNvPr id="23" name="Rectangle 78"/>
            <p:cNvSpPr>
              <a:spLocks noChangeArrowheads="1"/>
            </p:cNvSpPr>
            <p:nvPr/>
          </p:nvSpPr>
          <p:spPr bwMode="auto">
            <a:xfrm>
              <a:off x="11074400" y="6945313"/>
              <a:ext cx="1541463" cy="2522537"/>
            </a:xfrm>
            <a:prstGeom prst="rect">
              <a:avLst/>
            </a:prstGeom>
            <a:solidFill>
              <a:srgbClr val="1F497D">
                <a:lumMod val="20000"/>
                <a:lumOff val="80000"/>
              </a:srgbClr>
            </a:solidFill>
            <a:ln w="12700">
              <a:solidFill>
                <a:sysClr val="windowText" lastClr="000000"/>
              </a:solidFill>
              <a:prstDash val="dash"/>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止々呂美吉川線の</a:t>
              </a:r>
              <a:endParaRPr lang="en-US" altLang="ja-JP" sz="110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事業着手</a:t>
              </a:r>
              <a:endParaRPr lang="ja-JP" altLang="en-US" sz="1100" b="1" dirty="0">
                <a:solidFill>
                  <a:srgbClr val="000000"/>
                </a:solidFill>
                <a:latin typeface="ＭＳ 明朝" pitchFamily="17" charset="-128"/>
                <a:ea typeface="ＭＳ 明朝" pitchFamily="17" charset="-128"/>
                <a:cs typeface="ＭＳ Ｐゴシック" pitchFamily="50" charset="-128"/>
              </a:endParaRPr>
            </a:p>
            <a:p>
              <a:pPr algn="ctr" defTabSz="914400">
                <a:defRPr/>
              </a:pPr>
              <a:endParaRPr lang="en-US" altLang="ja-JP" sz="105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endParaRPr lang="en-US" altLang="ja-JP" sz="105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箕面森町第３区域の</a:t>
              </a:r>
              <a:endParaRPr lang="en-US" altLang="ja-JP" sz="1100" b="1" dirty="0" smtClean="0">
                <a:solidFill>
                  <a:srgbClr val="000000"/>
                </a:solidFill>
                <a:latin typeface="ＭＳ 明朝" pitchFamily="17" charset="-128"/>
                <a:ea typeface="ＭＳ 明朝" pitchFamily="17" charset="-128"/>
                <a:cs typeface="ＭＳ Ｐゴシック" pitchFamily="50" charset="-128"/>
              </a:endParaRPr>
            </a:p>
            <a:p>
              <a:pPr algn="ctr" defTabSz="914400">
                <a:defRPr/>
              </a:pPr>
              <a:r>
                <a:rPr lang="ja-JP" altLang="en-US" sz="1100" b="1" dirty="0" smtClean="0">
                  <a:solidFill>
                    <a:srgbClr val="000000"/>
                  </a:solidFill>
                  <a:latin typeface="ＭＳ 明朝" pitchFamily="17" charset="-128"/>
                  <a:ea typeface="ＭＳ 明朝" pitchFamily="17" charset="-128"/>
                  <a:cs typeface="ＭＳ Ｐゴシック" pitchFamily="50" charset="-128"/>
                </a:rPr>
                <a:t>事業着手</a:t>
              </a:r>
            </a:p>
          </p:txBody>
        </p:sp>
        <p:sp>
          <p:nvSpPr>
            <p:cNvPr id="24" name="Rectangle 63"/>
            <p:cNvSpPr>
              <a:spLocks noChangeArrowheads="1"/>
            </p:cNvSpPr>
            <p:nvPr/>
          </p:nvSpPr>
          <p:spPr bwMode="auto">
            <a:xfrm>
              <a:off x="8043863" y="7948613"/>
              <a:ext cx="519112" cy="234950"/>
            </a:xfrm>
            <a:prstGeom prst="rect">
              <a:avLst/>
            </a:prstGeom>
            <a:noFill/>
            <a:ln>
              <a:noFill/>
            </a:ln>
            <a:extLst>
              <a:ext uri="{909E8E84-426E-40DD-AFC4-6F175D3DCCD1}">
                <a14:hiddenFill xmlns:a14="http://schemas.microsoft.com/office/drawing/2010/main">
                  <a:solidFill>
                    <a:srgbClr val="D8D8D8"/>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lIns="0" tIns="0" rIns="0" bIns="0" anchor="ctr"/>
            <a:lstStyle/>
            <a:p>
              <a:pPr>
                <a:lnSpc>
                  <a:spcPct val="120000"/>
                </a:lnSpc>
                <a:defRPr/>
              </a:pPr>
              <a:r>
                <a:rPr kumimoji="0" lang="en-US" altLang="ja-JP" sz="800" b="1" kern="0" dirty="0">
                  <a:solidFill>
                    <a:srgbClr val="000000"/>
                  </a:solidFill>
                  <a:latin typeface="ＭＳ 明朝" pitchFamily="17" charset="-128"/>
                  <a:ea typeface="ＭＳ 明朝" pitchFamily="17" charset="-128"/>
                  <a:cs typeface="ＭＳ Ｐゴシック" charset="-128"/>
                </a:rPr>
                <a:t>H27</a:t>
              </a:r>
              <a:r>
                <a:rPr kumimoji="0" lang="ja-JP" altLang="en-US" sz="800" b="1" kern="0" dirty="0">
                  <a:solidFill>
                    <a:srgbClr val="000000"/>
                  </a:solidFill>
                  <a:latin typeface="ＭＳ 明朝" pitchFamily="17" charset="-128"/>
                  <a:ea typeface="ＭＳ 明朝" pitchFamily="17" charset="-128"/>
                  <a:cs typeface="ＭＳ Ｐゴシック" charset="-128"/>
                </a:rPr>
                <a:t>年度～</a:t>
              </a:r>
              <a:endParaRPr kumimoji="0" lang="ja-JP" altLang="en-US" sz="800" b="1" kern="0" dirty="0">
                <a:solidFill>
                  <a:sysClr val="windowText" lastClr="000000"/>
                </a:solidFill>
                <a:latin typeface="Arial" charset="0"/>
                <a:ea typeface="ＭＳ 明朝" pitchFamily="17" charset="-128"/>
                <a:cs typeface="ＭＳ Ｐゴシック" charset="-128"/>
              </a:endParaRPr>
            </a:p>
          </p:txBody>
        </p:sp>
        <p:sp>
          <p:nvSpPr>
            <p:cNvPr id="25" name="Rectangle 66"/>
            <p:cNvSpPr>
              <a:spLocks noChangeArrowheads="1"/>
            </p:cNvSpPr>
            <p:nvPr/>
          </p:nvSpPr>
          <p:spPr bwMode="auto">
            <a:xfrm>
              <a:off x="11009313" y="5430838"/>
              <a:ext cx="1601787" cy="663575"/>
            </a:xfrm>
            <a:prstGeom prst="rect">
              <a:avLst/>
            </a:prstGeom>
            <a:solidFill>
              <a:sysClr val="window" lastClr="FFFFFF"/>
            </a:solidFill>
            <a:ln w="12700">
              <a:solidFill>
                <a:sysClr val="windowText" lastClr="000000"/>
              </a:solidFill>
              <a:miter lim="800000"/>
              <a:headEnd/>
              <a:tailEnd/>
            </a:ln>
          </p:spPr>
          <p:txBody>
            <a:bodyPr lIns="0" tIns="0" rIns="0" bIns="0" anchor="ct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defTabSz="914400">
                <a:lnSpc>
                  <a:spcPct val="120000"/>
                </a:lnSpc>
                <a:defRPr/>
              </a:pPr>
              <a:r>
                <a:rPr lang="ja-JP" altLang="en-US" sz="1050" b="1" dirty="0" smtClean="0">
                  <a:solidFill>
                    <a:srgbClr val="000000"/>
                  </a:solidFill>
                  <a:latin typeface="ＭＳ 明朝" pitchFamily="17" charset="-128"/>
                  <a:ea typeface="ＭＳ 明朝" pitchFamily="17" charset="-128"/>
                  <a:cs typeface="ＭＳ Ｐゴシック" pitchFamily="50" charset="-128"/>
                </a:rPr>
                <a:t> アクセス道路の検討</a:t>
              </a:r>
              <a:endParaRPr lang="en-US" altLang="ja-JP" sz="1050" b="1" dirty="0" smtClean="0">
                <a:solidFill>
                  <a:srgbClr val="000000"/>
                </a:solidFill>
                <a:latin typeface="ＭＳ 明朝" pitchFamily="17" charset="-128"/>
                <a:ea typeface="ＭＳ 明朝" pitchFamily="17" charset="-128"/>
                <a:cs typeface="ＭＳ Ｐゴシック" pitchFamily="50" charset="-128"/>
              </a:endParaRPr>
            </a:p>
            <a:p>
              <a:pPr defTabSz="914400">
                <a:lnSpc>
                  <a:spcPct val="120000"/>
                </a:lnSpc>
                <a:defRPr/>
              </a:pPr>
              <a:r>
                <a:rPr lang="ja-JP" altLang="en-US" sz="1050" b="1" dirty="0" smtClean="0">
                  <a:solidFill>
                    <a:srgbClr val="000000"/>
                  </a:solidFill>
                  <a:latin typeface="ＭＳ 明朝" pitchFamily="17" charset="-128"/>
                  <a:ea typeface="ＭＳ 明朝" pitchFamily="17" charset="-128"/>
                  <a:cs typeface="ＭＳ Ｐゴシック" pitchFamily="50" charset="-128"/>
                </a:rPr>
                <a:t> 概略の整備検討</a:t>
              </a:r>
              <a:endParaRPr lang="en-US" altLang="ja-JP" sz="1050" b="1" dirty="0">
                <a:solidFill>
                  <a:srgbClr val="000000"/>
                </a:solidFill>
                <a:latin typeface="ＭＳ 明朝" pitchFamily="17" charset="-128"/>
                <a:ea typeface="ＭＳ 明朝" pitchFamily="17" charset="-128"/>
                <a:cs typeface="ＭＳ Ｐゴシック" pitchFamily="50" charset="-128"/>
              </a:endParaRPr>
            </a:p>
            <a:p>
              <a:pPr defTabSz="914400">
                <a:lnSpc>
                  <a:spcPct val="120000"/>
                </a:lnSpc>
                <a:defRPr/>
              </a:pPr>
              <a:r>
                <a:rPr lang="ja-JP" altLang="en-US" sz="1050" b="1" dirty="0" smtClean="0">
                  <a:solidFill>
                    <a:srgbClr val="000000"/>
                  </a:solidFill>
                  <a:latin typeface="ＭＳ 明朝" pitchFamily="17" charset="-128"/>
                  <a:ea typeface="ＭＳ 明朝" pitchFamily="17" charset="-128"/>
                  <a:cs typeface="ＭＳ Ｐゴシック" pitchFamily="50" charset="-128"/>
                </a:rPr>
                <a:t> 地元市との協議・調整</a:t>
              </a:r>
              <a:endParaRPr lang="ja-JP" altLang="en-US" sz="1200" dirty="0" smtClean="0">
                <a:solidFill>
                  <a:sysClr val="windowText" lastClr="000000"/>
                </a:solidFill>
                <a:latin typeface="Arial" pitchFamily="34" charset="0"/>
                <a:cs typeface="ＭＳ Ｐゴシック" pitchFamily="50" charset="-128"/>
              </a:endParaRPr>
            </a:p>
          </p:txBody>
        </p:sp>
        <p:sp>
          <p:nvSpPr>
            <p:cNvPr id="26" name="Rectangle 62"/>
            <p:cNvSpPr>
              <a:spLocks noChangeArrowheads="1"/>
            </p:cNvSpPr>
            <p:nvPr/>
          </p:nvSpPr>
          <p:spPr bwMode="auto">
            <a:xfrm>
              <a:off x="8043863" y="6928502"/>
              <a:ext cx="571500" cy="233363"/>
            </a:xfrm>
            <a:prstGeom prst="rect">
              <a:avLst/>
            </a:prstGeom>
            <a:noFill/>
            <a:ln>
              <a:noFill/>
            </a:ln>
            <a:extLst>
              <a:ext uri="{909E8E84-426E-40DD-AFC4-6F175D3DCCD1}">
                <a14:hiddenFill xmlns:a14="http://schemas.microsoft.com/office/drawing/2010/main">
                  <a:solidFill>
                    <a:srgbClr val="AC0A00"/>
                  </a:solidFill>
                </a14:hiddenFill>
              </a:ext>
              <a:ext uri="{91240B29-F687-4F45-9708-019B960494DF}">
                <a14:hiddenLine xmlns:a14="http://schemas.microsoft.com/office/drawing/2010/main" w="12700">
                  <a:solidFill>
                    <a:srgbClr val="8D0C00"/>
                  </a:solidFill>
                  <a:prstDash val="dash"/>
                  <a:miter lim="800000"/>
                  <a:headEnd/>
                  <a:tailEnd/>
                </a14:hiddenLine>
              </a:ext>
            </a:extLst>
          </p:spPr>
          <p:txBody>
            <a:bodyPr lIns="0" tIns="0" rIns="0" bIns="0" anchor="ctr"/>
            <a:lstStyle/>
            <a:p>
              <a:pPr>
                <a:defRPr/>
              </a:pPr>
              <a:r>
                <a:rPr kumimoji="0" lang="en-US" altLang="ja-JP" sz="800" b="1" kern="0" dirty="0">
                  <a:solidFill>
                    <a:sysClr val="windowText" lastClr="000000"/>
                  </a:solidFill>
                  <a:latin typeface="ＭＳ 明朝" pitchFamily="17" charset="-128"/>
                  <a:ea typeface="ＭＳ 明朝" pitchFamily="17" charset="-128"/>
                  <a:cs typeface="ＭＳ Ｐゴシック" charset="-128"/>
                </a:rPr>
                <a:t>H26</a:t>
              </a:r>
              <a:r>
                <a:rPr kumimoji="0" lang="ja-JP" altLang="en-US" sz="800" b="1" kern="0" dirty="0">
                  <a:solidFill>
                    <a:sysClr val="windowText" lastClr="000000"/>
                  </a:solidFill>
                  <a:latin typeface="ＭＳ 明朝" pitchFamily="17" charset="-128"/>
                  <a:ea typeface="ＭＳ 明朝" pitchFamily="17" charset="-128"/>
                  <a:cs typeface="ＭＳ Ｐゴシック" charset="-128"/>
                </a:rPr>
                <a:t>年</a:t>
              </a:r>
              <a:r>
                <a:rPr kumimoji="0" lang="en-US" altLang="ja-JP" sz="800" b="1" kern="0" dirty="0">
                  <a:solidFill>
                    <a:sysClr val="windowText" lastClr="000000"/>
                  </a:solidFill>
                  <a:latin typeface="ＭＳ 明朝" pitchFamily="17" charset="-128"/>
                  <a:ea typeface="ＭＳ 明朝" pitchFamily="17" charset="-128"/>
                  <a:cs typeface="ＭＳ Ｐゴシック" charset="-128"/>
                </a:rPr>
                <a:t>4</a:t>
              </a:r>
              <a:r>
                <a:rPr kumimoji="0" lang="ja-JP" altLang="en-US" sz="800" b="1" kern="0" dirty="0">
                  <a:solidFill>
                    <a:sysClr val="windowText" lastClr="000000"/>
                  </a:solidFill>
                  <a:latin typeface="ＭＳ 明朝" pitchFamily="17" charset="-128"/>
                  <a:ea typeface="ＭＳ 明朝" pitchFamily="17" charset="-128"/>
                  <a:cs typeface="ＭＳ Ｐゴシック" charset="-128"/>
                </a:rPr>
                <a:t>月～</a:t>
              </a:r>
              <a:endParaRPr kumimoji="0" lang="en-US" altLang="ja-JP" sz="800" b="1" kern="0" dirty="0">
                <a:solidFill>
                  <a:sysClr val="windowText" lastClr="000000"/>
                </a:solidFill>
                <a:latin typeface="ＭＳ 明朝" pitchFamily="17" charset="-128"/>
                <a:ea typeface="ＭＳ 明朝" pitchFamily="17" charset="-128"/>
                <a:cs typeface="ＭＳ Ｐゴシック" charset="-128"/>
              </a:endParaRPr>
            </a:p>
          </p:txBody>
        </p:sp>
        <p:sp>
          <p:nvSpPr>
            <p:cNvPr id="27" name="Rectangle 66"/>
            <p:cNvSpPr>
              <a:spLocks noChangeArrowheads="1"/>
            </p:cNvSpPr>
            <p:nvPr/>
          </p:nvSpPr>
          <p:spPr bwMode="auto">
            <a:xfrm>
              <a:off x="8615363" y="5861050"/>
              <a:ext cx="2305050" cy="233363"/>
            </a:xfrm>
            <a:prstGeom prst="rect">
              <a:avLst/>
            </a:prstGeom>
            <a:solidFill>
              <a:sysClr val="window" lastClr="FFFFFF"/>
            </a:solidFill>
            <a:ln w="12700">
              <a:solidFill>
                <a:sysClr val="windowText" lastClr="000000"/>
              </a:solidFill>
              <a:miter lim="800000"/>
              <a:headEnd/>
              <a:tailEnd/>
            </a:ln>
          </p:spPr>
          <p:txBody>
            <a:bodyPr lIns="0" tIns="0" rIns="0" bIns="0" anchor="ctr"/>
            <a:lstStyle/>
            <a:p>
              <a:pPr algn="ctr">
                <a:lnSpc>
                  <a:spcPct val="120000"/>
                </a:lnSpc>
                <a:defRPr/>
              </a:pPr>
              <a:r>
                <a:rPr kumimoji="0" lang="ja-JP" altLang="en-US" sz="1100" b="1" kern="0" dirty="0">
                  <a:solidFill>
                    <a:sysClr val="windowText" lastClr="000000"/>
                  </a:solidFill>
                  <a:latin typeface="ＭＳ Ｐ明朝" charset="-128"/>
                  <a:ea typeface="ＭＳ Ｐ明朝" charset="-128"/>
                  <a:cs typeface="ＭＳ Ｐゴシック" charset="-128"/>
                </a:rPr>
                <a:t>企業ヒアリング</a:t>
              </a:r>
            </a:p>
          </p:txBody>
        </p:sp>
        <p:sp>
          <p:nvSpPr>
            <p:cNvPr id="28" name="AutoShape 69"/>
            <p:cNvSpPr>
              <a:spLocks noChangeArrowheads="1"/>
            </p:cNvSpPr>
            <p:nvPr/>
          </p:nvSpPr>
          <p:spPr bwMode="auto">
            <a:xfrm rot="10800000">
              <a:off x="9174163" y="8802688"/>
              <a:ext cx="1187450" cy="6826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endParaRPr>
            </a:p>
          </p:txBody>
        </p:sp>
        <p:sp>
          <p:nvSpPr>
            <p:cNvPr id="29" name="AutoShape 69"/>
            <p:cNvSpPr>
              <a:spLocks noChangeArrowheads="1"/>
            </p:cNvSpPr>
            <p:nvPr/>
          </p:nvSpPr>
          <p:spPr bwMode="auto">
            <a:xfrm rot="10800000">
              <a:off x="9174163" y="8313738"/>
              <a:ext cx="1187450" cy="66675"/>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endParaRPr>
            </a:p>
          </p:txBody>
        </p:sp>
        <p:sp>
          <p:nvSpPr>
            <p:cNvPr id="30" name="AutoShape 69"/>
            <p:cNvSpPr>
              <a:spLocks noChangeArrowheads="1"/>
            </p:cNvSpPr>
            <p:nvPr/>
          </p:nvSpPr>
          <p:spPr bwMode="auto">
            <a:xfrm rot="10800000">
              <a:off x="9174163" y="7789863"/>
              <a:ext cx="1187450" cy="6826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endParaRPr>
            </a:p>
          </p:txBody>
        </p:sp>
        <p:sp>
          <p:nvSpPr>
            <p:cNvPr id="31" name="AutoShape 69"/>
            <p:cNvSpPr>
              <a:spLocks noChangeArrowheads="1"/>
            </p:cNvSpPr>
            <p:nvPr/>
          </p:nvSpPr>
          <p:spPr bwMode="auto">
            <a:xfrm rot="10800000">
              <a:off x="9174163" y="6802438"/>
              <a:ext cx="1187450" cy="68262"/>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endParaRPr>
            </a:p>
          </p:txBody>
        </p:sp>
        <p:sp>
          <p:nvSpPr>
            <p:cNvPr id="32" name="AutoShape 69"/>
            <p:cNvSpPr>
              <a:spLocks noChangeArrowheads="1"/>
            </p:cNvSpPr>
            <p:nvPr/>
          </p:nvSpPr>
          <p:spPr bwMode="auto">
            <a:xfrm rot="10800000">
              <a:off x="9174163" y="6181725"/>
              <a:ext cx="1187450" cy="68263"/>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endParaRPr>
            </a:p>
          </p:txBody>
        </p:sp>
        <p:sp>
          <p:nvSpPr>
            <p:cNvPr id="33" name="AutoShape 69"/>
            <p:cNvSpPr>
              <a:spLocks noChangeArrowheads="1"/>
            </p:cNvSpPr>
            <p:nvPr/>
          </p:nvSpPr>
          <p:spPr bwMode="auto">
            <a:xfrm rot="10800000">
              <a:off x="11180763" y="6181725"/>
              <a:ext cx="1187450" cy="68263"/>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endParaRPr>
            </a:p>
          </p:txBody>
        </p:sp>
        <p:sp>
          <p:nvSpPr>
            <p:cNvPr id="34" name="AutoShape 69"/>
            <p:cNvSpPr>
              <a:spLocks noChangeArrowheads="1"/>
            </p:cNvSpPr>
            <p:nvPr/>
          </p:nvSpPr>
          <p:spPr bwMode="auto">
            <a:xfrm rot="10800000">
              <a:off x="9174163" y="5737225"/>
              <a:ext cx="1187450" cy="66675"/>
            </a:xfrm>
            <a:prstGeom prst="triangle">
              <a:avLst>
                <a:gd name="adj" fmla="val 50000"/>
              </a:avLst>
            </a:prstGeom>
            <a:solidFill>
              <a:srgbClr val="A5A5A5"/>
            </a:solidFill>
            <a:ln w="9525">
              <a:solidFill>
                <a:srgbClr val="000000"/>
              </a:solidFill>
              <a:miter lim="800000"/>
              <a:headEnd/>
              <a:tailEnd/>
            </a:ln>
          </p:spPr>
          <p:txBody>
            <a:bodyPr lIns="74295" tIns="8890" rIns="74295" bIns="8890"/>
            <a:lstStyle/>
            <a:p>
              <a:pPr>
                <a:defRPr/>
              </a:pPr>
              <a:endParaRPr kumimoji="0" lang="ja-JP" altLang="en-US" sz="2000" kern="0">
                <a:solidFill>
                  <a:sysClr val="windowText" lastClr="000000"/>
                </a:solidFill>
              </a:endParaRPr>
            </a:p>
          </p:txBody>
        </p:sp>
      </p:grpSp>
      <p:sp>
        <p:nvSpPr>
          <p:cNvPr id="36" name="テキスト ボックス 35"/>
          <p:cNvSpPr txBox="1"/>
          <p:nvPr/>
        </p:nvSpPr>
        <p:spPr>
          <a:xfrm>
            <a:off x="6000902" y="2296385"/>
            <a:ext cx="1988178" cy="276999"/>
          </a:xfrm>
          <a:prstGeom prst="rect">
            <a:avLst/>
          </a:prstGeom>
          <a:noFill/>
        </p:spPr>
        <p:txBody>
          <a:bodyPr wrap="square" rtlCol="0">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今後の事業の進め方</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Picture 102" descr="H20"/>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45177"/>
            <a:ext cx="3960440" cy="4238944"/>
          </a:xfrm>
          <a:prstGeom prst="rect">
            <a:avLst/>
          </a:prstGeom>
          <a:blipFill dpi="0" rotWithShape="1">
            <a:blip r:embed="rId4"/>
            <a:srcRect/>
            <a:stretch>
              <a:fillRect/>
            </a:stretch>
          </a:blipFill>
          <a:ln w="12700">
            <a:noFill/>
            <a:prstDash val="sysDash"/>
            <a:miter lim="800000"/>
            <a:headEnd/>
            <a:tailEnd/>
          </a:ln>
        </p:spPr>
      </p:pic>
      <p:sp>
        <p:nvSpPr>
          <p:cNvPr id="37" name="角丸四角形吹き出し 36"/>
          <p:cNvSpPr/>
          <p:nvPr/>
        </p:nvSpPr>
        <p:spPr>
          <a:xfrm>
            <a:off x="3197681" y="2654189"/>
            <a:ext cx="942271" cy="369308"/>
          </a:xfrm>
          <a:prstGeom prst="wedgeRoundRectCallout">
            <a:avLst>
              <a:gd name="adj1" fmla="val -41707"/>
              <a:gd name="adj2" fmla="val 7411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a:solidFill>
                  <a:prstClr val="black"/>
                </a:solidFill>
              </a:rPr>
              <a:t>　第１区域</a:t>
            </a:r>
            <a:endParaRPr lang="en-US" altLang="ja-JP" sz="700" dirty="0">
              <a:solidFill>
                <a:prstClr val="black"/>
              </a:solidFill>
            </a:endParaRPr>
          </a:p>
          <a:p>
            <a:r>
              <a:rPr lang="ja-JP" altLang="en-US" sz="700" dirty="0">
                <a:solidFill>
                  <a:prstClr val="black"/>
                </a:solidFill>
              </a:rPr>
              <a:t>　　一般地権者仮換地</a:t>
            </a:r>
            <a:endParaRPr lang="en-US" altLang="ja-JP" sz="700" dirty="0">
              <a:solidFill>
                <a:prstClr val="black"/>
              </a:solidFill>
            </a:endParaRPr>
          </a:p>
          <a:p>
            <a:r>
              <a:rPr lang="ja-JP" altLang="en-US" sz="700" dirty="0">
                <a:solidFill>
                  <a:prstClr val="black"/>
                </a:solidFill>
              </a:rPr>
              <a:t>　　保留地</a:t>
            </a:r>
          </a:p>
        </p:txBody>
      </p:sp>
      <p:sp>
        <p:nvSpPr>
          <p:cNvPr id="38" name="角丸四角形吹き出し 37"/>
          <p:cNvSpPr/>
          <p:nvPr/>
        </p:nvSpPr>
        <p:spPr>
          <a:xfrm>
            <a:off x="1780248" y="5101628"/>
            <a:ext cx="897833" cy="408470"/>
          </a:xfrm>
          <a:prstGeom prst="wedgeRoundRectCallout">
            <a:avLst>
              <a:gd name="adj1" fmla="val 37778"/>
              <a:gd name="adj2" fmla="val -94133"/>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00" dirty="0">
                <a:solidFill>
                  <a:prstClr val="black"/>
                </a:solidFill>
              </a:rPr>
              <a:t>　第２区域</a:t>
            </a:r>
            <a:endParaRPr lang="en-US" altLang="ja-JP" sz="700" dirty="0">
              <a:solidFill>
                <a:prstClr val="black"/>
              </a:solidFill>
            </a:endParaRPr>
          </a:p>
          <a:p>
            <a:r>
              <a:rPr lang="ja-JP" altLang="en-US" sz="700" dirty="0">
                <a:solidFill>
                  <a:prstClr val="black"/>
                </a:solidFill>
              </a:rPr>
              <a:t>　　民間地権者による</a:t>
            </a:r>
            <a:endParaRPr lang="en-US" altLang="ja-JP" sz="700" dirty="0">
              <a:solidFill>
                <a:prstClr val="black"/>
              </a:solidFill>
            </a:endParaRPr>
          </a:p>
          <a:p>
            <a:r>
              <a:rPr lang="ja-JP" altLang="en-US" sz="700" dirty="0">
                <a:solidFill>
                  <a:prstClr val="black"/>
                </a:solidFill>
              </a:rPr>
              <a:t>　宅地開発</a:t>
            </a:r>
          </a:p>
        </p:txBody>
      </p:sp>
      <p:sp>
        <p:nvSpPr>
          <p:cNvPr id="39" name="フリーフォーム 38"/>
          <p:cNvSpPr/>
          <p:nvPr/>
        </p:nvSpPr>
        <p:spPr>
          <a:xfrm>
            <a:off x="1162652" y="5759527"/>
            <a:ext cx="549341" cy="700167"/>
          </a:xfrm>
          <a:custGeom>
            <a:avLst/>
            <a:gdLst>
              <a:gd name="connsiteX0" fmla="*/ 0 w 739498"/>
              <a:gd name="connsiteY0" fmla="*/ 0 h 529905"/>
              <a:gd name="connsiteX1" fmla="*/ 104327 w 739498"/>
              <a:gd name="connsiteY1" fmla="*/ 70574 h 529905"/>
              <a:gd name="connsiteX2" fmla="*/ 230134 w 739498"/>
              <a:gd name="connsiteY2" fmla="*/ 239340 h 529905"/>
              <a:gd name="connsiteX3" fmla="*/ 263887 w 739498"/>
              <a:gd name="connsiteY3" fmla="*/ 340599 h 529905"/>
              <a:gd name="connsiteX4" fmla="*/ 294572 w 739498"/>
              <a:gd name="connsiteY4" fmla="*/ 451063 h 529905"/>
              <a:gd name="connsiteX5" fmla="*/ 362078 w 739498"/>
              <a:gd name="connsiteY5" fmla="*/ 500158 h 529905"/>
              <a:gd name="connsiteX6" fmla="*/ 484816 w 739498"/>
              <a:gd name="connsiteY6" fmla="*/ 518569 h 529905"/>
              <a:gd name="connsiteX7" fmla="*/ 573801 w 739498"/>
              <a:gd name="connsiteY7" fmla="*/ 527774 h 529905"/>
              <a:gd name="connsiteX8" fmla="*/ 644376 w 739498"/>
              <a:gd name="connsiteY8" fmla="*/ 524706 h 529905"/>
              <a:gd name="connsiteX9" fmla="*/ 714950 w 739498"/>
              <a:gd name="connsiteY9" fmla="*/ 475611 h 529905"/>
              <a:gd name="connsiteX10" fmla="*/ 739498 w 739498"/>
              <a:gd name="connsiteY10" fmla="*/ 435721 h 529905"/>
              <a:gd name="connsiteX0" fmla="*/ 0 w 759449"/>
              <a:gd name="connsiteY0" fmla="*/ 0 h 539881"/>
              <a:gd name="connsiteX1" fmla="*/ 124278 w 759449"/>
              <a:gd name="connsiteY1" fmla="*/ 80550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9449"/>
              <a:gd name="connsiteY0" fmla="*/ 0 h 539881"/>
              <a:gd name="connsiteX1" fmla="*/ 130928 w 759449"/>
              <a:gd name="connsiteY1" fmla="*/ 97176 h 539881"/>
              <a:gd name="connsiteX2" fmla="*/ 250085 w 759449"/>
              <a:gd name="connsiteY2" fmla="*/ 249316 h 539881"/>
              <a:gd name="connsiteX3" fmla="*/ 283838 w 759449"/>
              <a:gd name="connsiteY3" fmla="*/ 350575 h 539881"/>
              <a:gd name="connsiteX4" fmla="*/ 314523 w 759449"/>
              <a:gd name="connsiteY4" fmla="*/ 461039 h 539881"/>
              <a:gd name="connsiteX5" fmla="*/ 382029 w 759449"/>
              <a:gd name="connsiteY5" fmla="*/ 510134 h 539881"/>
              <a:gd name="connsiteX6" fmla="*/ 504767 w 759449"/>
              <a:gd name="connsiteY6" fmla="*/ 528545 h 539881"/>
              <a:gd name="connsiteX7" fmla="*/ 593752 w 759449"/>
              <a:gd name="connsiteY7" fmla="*/ 537750 h 539881"/>
              <a:gd name="connsiteX8" fmla="*/ 664327 w 759449"/>
              <a:gd name="connsiteY8" fmla="*/ 534682 h 539881"/>
              <a:gd name="connsiteX9" fmla="*/ 734901 w 759449"/>
              <a:gd name="connsiteY9" fmla="*/ 485587 h 539881"/>
              <a:gd name="connsiteX10" fmla="*/ 759449 w 759449"/>
              <a:gd name="connsiteY10" fmla="*/ 445697 h 539881"/>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37197 w 752799"/>
              <a:gd name="connsiteY5" fmla="*/ 483801 h 529906"/>
              <a:gd name="connsiteX6" fmla="*/ 375379 w 752799"/>
              <a:gd name="connsiteY6" fmla="*/ 500159 h 529906"/>
              <a:gd name="connsiteX7" fmla="*/ 498117 w 752799"/>
              <a:gd name="connsiteY7" fmla="*/ 518570 h 529906"/>
              <a:gd name="connsiteX8" fmla="*/ 587102 w 752799"/>
              <a:gd name="connsiteY8" fmla="*/ 527775 h 529906"/>
              <a:gd name="connsiteX9" fmla="*/ 657677 w 752799"/>
              <a:gd name="connsiteY9" fmla="*/ 524707 h 529906"/>
              <a:gd name="connsiteX10" fmla="*/ 728251 w 752799"/>
              <a:gd name="connsiteY10" fmla="*/ 475612 h 529906"/>
              <a:gd name="connsiteX11" fmla="*/ 752799 w 752799"/>
              <a:gd name="connsiteY11" fmla="*/ 435722 h 529906"/>
              <a:gd name="connsiteX0" fmla="*/ 0 w 752799"/>
              <a:gd name="connsiteY0" fmla="*/ 0 h 529906"/>
              <a:gd name="connsiteX1" fmla="*/ 124278 w 752799"/>
              <a:gd name="connsiteY1" fmla="*/ 87201 h 529906"/>
              <a:gd name="connsiteX2" fmla="*/ 243435 w 752799"/>
              <a:gd name="connsiteY2" fmla="*/ 239341 h 529906"/>
              <a:gd name="connsiteX3" fmla="*/ 277188 w 752799"/>
              <a:gd name="connsiteY3" fmla="*/ 340600 h 529906"/>
              <a:gd name="connsiteX4" fmla="*/ 307873 w 752799"/>
              <a:gd name="connsiteY4" fmla="*/ 451064 h 529906"/>
              <a:gd name="connsiteX5" fmla="*/ 375379 w 752799"/>
              <a:gd name="connsiteY5" fmla="*/ 500159 h 529906"/>
              <a:gd name="connsiteX6" fmla="*/ 498117 w 752799"/>
              <a:gd name="connsiteY6" fmla="*/ 518570 h 529906"/>
              <a:gd name="connsiteX7" fmla="*/ 587102 w 752799"/>
              <a:gd name="connsiteY7" fmla="*/ 527775 h 529906"/>
              <a:gd name="connsiteX8" fmla="*/ 657677 w 752799"/>
              <a:gd name="connsiteY8" fmla="*/ 524707 h 529906"/>
              <a:gd name="connsiteX9" fmla="*/ 728251 w 752799"/>
              <a:gd name="connsiteY9" fmla="*/ 475612 h 529906"/>
              <a:gd name="connsiteX10" fmla="*/ 752799 w 752799"/>
              <a:gd name="connsiteY10" fmla="*/ 435722 h 529906"/>
              <a:gd name="connsiteX0" fmla="*/ 0 w 752799"/>
              <a:gd name="connsiteY0" fmla="*/ 0 h 529718"/>
              <a:gd name="connsiteX1" fmla="*/ 124278 w 752799"/>
              <a:gd name="connsiteY1" fmla="*/ 87201 h 529718"/>
              <a:gd name="connsiteX2" fmla="*/ 243435 w 752799"/>
              <a:gd name="connsiteY2" fmla="*/ 239341 h 529718"/>
              <a:gd name="connsiteX3" fmla="*/ 277188 w 752799"/>
              <a:gd name="connsiteY3" fmla="*/ 340600 h 529718"/>
              <a:gd name="connsiteX4" fmla="*/ 307873 w 752799"/>
              <a:gd name="connsiteY4" fmla="*/ 451064 h 529718"/>
              <a:gd name="connsiteX5" fmla="*/ 375379 w 752799"/>
              <a:gd name="connsiteY5" fmla="*/ 500159 h 529718"/>
              <a:gd name="connsiteX6" fmla="*/ 481492 w 752799"/>
              <a:gd name="connsiteY6" fmla="*/ 521895 h 529718"/>
              <a:gd name="connsiteX7" fmla="*/ 587102 w 752799"/>
              <a:gd name="connsiteY7" fmla="*/ 527775 h 529718"/>
              <a:gd name="connsiteX8" fmla="*/ 657677 w 752799"/>
              <a:gd name="connsiteY8" fmla="*/ 524707 h 529718"/>
              <a:gd name="connsiteX9" fmla="*/ 728251 w 752799"/>
              <a:gd name="connsiteY9" fmla="*/ 475612 h 529718"/>
              <a:gd name="connsiteX10" fmla="*/ 752799 w 752799"/>
              <a:gd name="connsiteY10" fmla="*/ 435722 h 529718"/>
              <a:gd name="connsiteX0" fmla="*/ 0 w 752799"/>
              <a:gd name="connsiteY0" fmla="*/ 0 h 529718"/>
              <a:gd name="connsiteX1" fmla="*/ 124278 w 752799"/>
              <a:gd name="connsiteY1" fmla="*/ 87201 h 529718"/>
              <a:gd name="connsiteX2" fmla="*/ 243435 w 752799"/>
              <a:gd name="connsiteY2" fmla="*/ 239341 h 529718"/>
              <a:gd name="connsiteX3" fmla="*/ 307873 w 752799"/>
              <a:gd name="connsiteY3" fmla="*/ 451064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52799"/>
              <a:gd name="connsiteY0" fmla="*/ 0 h 529718"/>
              <a:gd name="connsiteX1" fmla="*/ 124278 w 752799"/>
              <a:gd name="connsiteY1" fmla="*/ 87201 h 529718"/>
              <a:gd name="connsiteX2" fmla="*/ 243435 w 752799"/>
              <a:gd name="connsiteY2" fmla="*/ 239341 h 529718"/>
              <a:gd name="connsiteX3" fmla="*/ 304548 w 752799"/>
              <a:gd name="connsiteY3" fmla="*/ 431113 h 529718"/>
              <a:gd name="connsiteX4" fmla="*/ 375379 w 752799"/>
              <a:gd name="connsiteY4" fmla="*/ 500159 h 529718"/>
              <a:gd name="connsiteX5" fmla="*/ 481492 w 752799"/>
              <a:gd name="connsiteY5" fmla="*/ 521895 h 529718"/>
              <a:gd name="connsiteX6" fmla="*/ 587102 w 752799"/>
              <a:gd name="connsiteY6" fmla="*/ 527775 h 529718"/>
              <a:gd name="connsiteX7" fmla="*/ 657677 w 752799"/>
              <a:gd name="connsiteY7" fmla="*/ 524707 h 529718"/>
              <a:gd name="connsiteX8" fmla="*/ 728251 w 752799"/>
              <a:gd name="connsiteY8" fmla="*/ 475612 h 529718"/>
              <a:gd name="connsiteX9" fmla="*/ 752799 w 752799"/>
              <a:gd name="connsiteY9" fmla="*/ 435722 h 529718"/>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8771"/>
              <a:gd name="connsiteX1" fmla="*/ 148420 w 776941"/>
              <a:gd name="connsiteY1" fmla="*/ 96254 h 538771"/>
              <a:gd name="connsiteX2" fmla="*/ 267577 w 776941"/>
              <a:gd name="connsiteY2" fmla="*/ 248394 h 538771"/>
              <a:gd name="connsiteX3" fmla="*/ 328690 w 776941"/>
              <a:gd name="connsiteY3" fmla="*/ 440166 h 538771"/>
              <a:gd name="connsiteX4" fmla="*/ 399521 w 776941"/>
              <a:gd name="connsiteY4" fmla="*/ 509212 h 538771"/>
              <a:gd name="connsiteX5" fmla="*/ 505634 w 776941"/>
              <a:gd name="connsiteY5" fmla="*/ 530948 h 538771"/>
              <a:gd name="connsiteX6" fmla="*/ 611244 w 776941"/>
              <a:gd name="connsiteY6" fmla="*/ 536828 h 538771"/>
              <a:gd name="connsiteX7" fmla="*/ 681819 w 776941"/>
              <a:gd name="connsiteY7" fmla="*/ 533760 h 538771"/>
              <a:gd name="connsiteX8" fmla="*/ 752393 w 776941"/>
              <a:gd name="connsiteY8" fmla="*/ 484665 h 538771"/>
              <a:gd name="connsiteX9" fmla="*/ 776941 w 776941"/>
              <a:gd name="connsiteY9" fmla="*/ 444775 h 538771"/>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52393 w 776941"/>
              <a:gd name="connsiteY8" fmla="*/ 484665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40092 w 776941"/>
              <a:gd name="connsiteY8" fmla="*/ 480564 h 537026"/>
              <a:gd name="connsiteX9" fmla="*/ 776941 w 776941"/>
              <a:gd name="connsiteY9" fmla="*/ 444775 h 537026"/>
              <a:gd name="connsiteX0" fmla="*/ 0 w 776941"/>
              <a:gd name="connsiteY0" fmla="*/ 0 h 537026"/>
              <a:gd name="connsiteX1" fmla="*/ 148420 w 776941"/>
              <a:gd name="connsiteY1" fmla="*/ 96254 h 537026"/>
              <a:gd name="connsiteX2" fmla="*/ 267577 w 776941"/>
              <a:gd name="connsiteY2" fmla="*/ 248394 h 537026"/>
              <a:gd name="connsiteX3" fmla="*/ 328690 w 776941"/>
              <a:gd name="connsiteY3" fmla="*/ 440166 h 537026"/>
              <a:gd name="connsiteX4" fmla="*/ 399521 w 776941"/>
              <a:gd name="connsiteY4" fmla="*/ 509212 h 537026"/>
              <a:gd name="connsiteX5" fmla="*/ 505634 w 776941"/>
              <a:gd name="connsiteY5" fmla="*/ 530948 h 537026"/>
              <a:gd name="connsiteX6" fmla="*/ 611244 w 776941"/>
              <a:gd name="connsiteY6" fmla="*/ 536828 h 537026"/>
              <a:gd name="connsiteX7" fmla="*/ 681819 w 776941"/>
              <a:gd name="connsiteY7" fmla="*/ 525559 h 537026"/>
              <a:gd name="connsiteX8" fmla="*/ 776941 w 776941"/>
              <a:gd name="connsiteY8" fmla="*/ 444775 h 537026"/>
              <a:gd name="connsiteX0" fmla="*/ 0 w 776941"/>
              <a:gd name="connsiteY0" fmla="*/ 0 h 537806"/>
              <a:gd name="connsiteX1" fmla="*/ 148420 w 776941"/>
              <a:gd name="connsiteY1" fmla="*/ 96254 h 537806"/>
              <a:gd name="connsiteX2" fmla="*/ 267577 w 776941"/>
              <a:gd name="connsiteY2" fmla="*/ 248394 h 537806"/>
              <a:gd name="connsiteX3" fmla="*/ 328690 w 776941"/>
              <a:gd name="connsiteY3" fmla="*/ 440166 h 537806"/>
              <a:gd name="connsiteX4" fmla="*/ 399521 w 776941"/>
              <a:gd name="connsiteY4" fmla="*/ 509212 h 537806"/>
              <a:gd name="connsiteX5" fmla="*/ 505634 w 776941"/>
              <a:gd name="connsiteY5" fmla="*/ 530948 h 537806"/>
              <a:gd name="connsiteX6" fmla="*/ 611244 w 776941"/>
              <a:gd name="connsiteY6" fmla="*/ 536828 h 537806"/>
              <a:gd name="connsiteX7" fmla="*/ 706422 w 776941"/>
              <a:gd name="connsiteY7" fmla="*/ 513258 h 537806"/>
              <a:gd name="connsiteX8" fmla="*/ 776941 w 776941"/>
              <a:gd name="connsiteY8" fmla="*/ 444775 h 537806"/>
              <a:gd name="connsiteX0" fmla="*/ 0 w 776941"/>
              <a:gd name="connsiteY0" fmla="*/ 0 h 536828"/>
              <a:gd name="connsiteX1" fmla="*/ 148420 w 776941"/>
              <a:gd name="connsiteY1" fmla="*/ 96254 h 536828"/>
              <a:gd name="connsiteX2" fmla="*/ 267577 w 776941"/>
              <a:gd name="connsiteY2" fmla="*/ 248394 h 536828"/>
              <a:gd name="connsiteX3" fmla="*/ 328690 w 776941"/>
              <a:gd name="connsiteY3" fmla="*/ 440166 h 536828"/>
              <a:gd name="connsiteX4" fmla="*/ 399521 w 776941"/>
              <a:gd name="connsiteY4" fmla="*/ 509212 h 536828"/>
              <a:gd name="connsiteX5" fmla="*/ 611244 w 776941"/>
              <a:gd name="connsiteY5" fmla="*/ 536828 h 536828"/>
              <a:gd name="connsiteX6" fmla="*/ 706422 w 776941"/>
              <a:gd name="connsiteY6" fmla="*/ 513258 h 536828"/>
              <a:gd name="connsiteX7" fmla="*/ 776941 w 776941"/>
              <a:gd name="connsiteY7" fmla="*/ 444775 h 536828"/>
              <a:gd name="connsiteX0" fmla="*/ 0 w 776941"/>
              <a:gd name="connsiteY0" fmla="*/ 0 h 520009"/>
              <a:gd name="connsiteX1" fmla="*/ 148420 w 776941"/>
              <a:gd name="connsiteY1" fmla="*/ 96254 h 520009"/>
              <a:gd name="connsiteX2" fmla="*/ 267577 w 776941"/>
              <a:gd name="connsiteY2" fmla="*/ 248394 h 520009"/>
              <a:gd name="connsiteX3" fmla="*/ 328690 w 776941"/>
              <a:gd name="connsiteY3" fmla="*/ 440166 h 520009"/>
              <a:gd name="connsiteX4" fmla="*/ 399521 w 776941"/>
              <a:gd name="connsiteY4" fmla="*/ 509212 h 520009"/>
              <a:gd name="connsiteX5" fmla="*/ 706422 w 776941"/>
              <a:gd name="connsiteY5" fmla="*/ 513258 h 520009"/>
              <a:gd name="connsiteX6" fmla="*/ 776941 w 776941"/>
              <a:gd name="connsiteY6" fmla="*/ 444775 h 520009"/>
              <a:gd name="connsiteX0" fmla="*/ 0 w 776941"/>
              <a:gd name="connsiteY0" fmla="*/ 0 h 509220"/>
              <a:gd name="connsiteX1" fmla="*/ 148420 w 776941"/>
              <a:gd name="connsiteY1" fmla="*/ 96254 h 509220"/>
              <a:gd name="connsiteX2" fmla="*/ 267577 w 776941"/>
              <a:gd name="connsiteY2" fmla="*/ 248394 h 509220"/>
              <a:gd name="connsiteX3" fmla="*/ 328690 w 776941"/>
              <a:gd name="connsiteY3" fmla="*/ 440166 h 509220"/>
              <a:gd name="connsiteX4" fmla="*/ 399521 w 776941"/>
              <a:gd name="connsiteY4" fmla="*/ 509212 h 509220"/>
              <a:gd name="connsiteX5" fmla="*/ 776941 w 776941"/>
              <a:gd name="connsiteY5" fmla="*/ 444775 h 509220"/>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 name="connsiteX0" fmla="*/ 0 w 399521"/>
              <a:gd name="connsiteY0" fmla="*/ 0 h 509212"/>
              <a:gd name="connsiteX1" fmla="*/ 148420 w 399521"/>
              <a:gd name="connsiteY1" fmla="*/ 96254 h 509212"/>
              <a:gd name="connsiteX2" fmla="*/ 267577 w 399521"/>
              <a:gd name="connsiteY2" fmla="*/ 248394 h 509212"/>
              <a:gd name="connsiteX3" fmla="*/ 328690 w 399521"/>
              <a:gd name="connsiteY3" fmla="*/ 440166 h 509212"/>
              <a:gd name="connsiteX4" fmla="*/ 399521 w 399521"/>
              <a:gd name="connsiteY4" fmla="*/ 509212 h 50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21" h="509212">
                <a:moveTo>
                  <a:pt x="0" y="0"/>
                </a:moveTo>
                <a:cubicBezTo>
                  <a:pt x="72662" y="17116"/>
                  <a:pt x="103824" y="54855"/>
                  <a:pt x="148420" y="96254"/>
                </a:cubicBezTo>
                <a:cubicBezTo>
                  <a:pt x="193016" y="137653"/>
                  <a:pt x="237532" y="191075"/>
                  <a:pt x="267577" y="248394"/>
                </a:cubicBezTo>
                <a:cubicBezTo>
                  <a:pt x="297622" y="305713"/>
                  <a:pt x="306699" y="396696"/>
                  <a:pt x="328690" y="440166"/>
                </a:cubicBezTo>
                <a:cubicBezTo>
                  <a:pt x="350681" y="483636"/>
                  <a:pt x="328212" y="471053"/>
                  <a:pt x="399521" y="509212"/>
                </a:cubicBezTo>
              </a:path>
            </a:pathLst>
          </a:cu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40" name="直線コネクタ 39"/>
          <p:cNvCxnSpPr>
            <a:stCxn id="41" idx="0"/>
            <a:endCxn id="39" idx="3"/>
          </p:cNvCxnSpPr>
          <p:nvPr/>
        </p:nvCxnSpPr>
        <p:spPr>
          <a:xfrm flipV="1">
            <a:off x="1003603" y="6364756"/>
            <a:ext cx="610998" cy="170598"/>
          </a:xfrm>
          <a:prstGeom prst="line">
            <a:avLst/>
          </a:prstGeom>
          <a:ln>
            <a:solidFill>
              <a:schemeClr val="tx1"/>
            </a:solidFill>
            <a:headEnd type="none" w="med" len="med"/>
            <a:tailEnd type="oval" w="sm" len="sm"/>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22539" y="6535353"/>
            <a:ext cx="1162127" cy="190436"/>
          </a:xfrm>
          <a:prstGeom prst="rect">
            <a:avLst/>
          </a:prstGeom>
          <a:noFill/>
          <a:ln>
            <a:solidFill>
              <a:schemeClr val="tx1"/>
            </a:solidFill>
          </a:ln>
        </p:spPr>
        <p:txBody>
          <a:bodyPr wrap="square" lIns="0" tIns="0" rIns="0" bIns="0" rtlCol="0">
            <a:spAutoFit/>
          </a:bodyPr>
          <a:lstStyle/>
          <a:p>
            <a:pPr algn="ctr"/>
            <a:r>
              <a:rPr lang="ja-JP" altLang="en-US" sz="900" dirty="0">
                <a:ln w="3175">
                  <a:noFill/>
                </a:ln>
                <a:solidFill>
                  <a:prstClr val="black"/>
                </a:solidFill>
                <a:latin typeface="HGSｺﾞｼｯｸE" panose="020B0900000000000000" pitchFamily="50" charset="-128"/>
                <a:ea typeface="HGSｺﾞｼｯｸE" panose="020B0900000000000000" pitchFamily="50" charset="-128"/>
              </a:rPr>
              <a:t>止々呂美吉川線</a:t>
            </a:r>
          </a:p>
        </p:txBody>
      </p:sp>
      <p:sp>
        <p:nvSpPr>
          <p:cNvPr id="42" name="テキスト ボックス 41"/>
          <p:cNvSpPr txBox="1"/>
          <p:nvPr/>
        </p:nvSpPr>
        <p:spPr>
          <a:xfrm>
            <a:off x="764562" y="4704143"/>
            <a:ext cx="510217" cy="123111"/>
          </a:xfrm>
          <a:prstGeom prst="rect">
            <a:avLst/>
          </a:prstGeom>
          <a:solidFill>
            <a:schemeClr val="bg1"/>
          </a:solidFill>
          <a:ln>
            <a:noFill/>
          </a:ln>
        </p:spPr>
        <p:txBody>
          <a:bodyPr wrap="square" lIns="0" tIns="0" rIns="0" bIns="0" rtlCol="0">
            <a:spAutoFit/>
          </a:bodyPr>
          <a:lstStyle/>
          <a:p>
            <a:pPr algn="ctr"/>
            <a:r>
              <a:rPr lang="ja-JP" altLang="en-US" sz="800" dirty="0">
                <a:ln w="3175">
                  <a:noFill/>
                </a:ln>
                <a:solidFill>
                  <a:prstClr val="black"/>
                </a:solidFill>
                <a:latin typeface="HGSｺﾞｼｯｸE" panose="020B0900000000000000" pitchFamily="50" charset="-128"/>
                <a:ea typeface="HGSｺﾞｼｯｸE" panose="020B0900000000000000" pitchFamily="50" charset="-128"/>
              </a:rPr>
              <a:t>第３区域</a:t>
            </a:r>
          </a:p>
        </p:txBody>
      </p:sp>
      <p:sp>
        <p:nvSpPr>
          <p:cNvPr id="43" name="フリーフォーム 42"/>
          <p:cNvSpPr/>
          <p:nvPr/>
        </p:nvSpPr>
        <p:spPr>
          <a:xfrm>
            <a:off x="1451720" y="4293153"/>
            <a:ext cx="147683" cy="15968"/>
          </a:xfrm>
          <a:custGeom>
            <a:avLst/>
            <a:gdLst>
              <a:gd name="connsiteX0" fmla="*/ 0 w 87086"/>
              <a:gd name="connsiteY0" fmla="*/ 14515 h 14515"/>
              <a:gd name="connsiteX1" fmla="*/ 87086 w 87086"/>
              <a:gd name="connsiteY1" fmla="*/ 0 h 14515"/>
              <a:gd name="connsiteX0" fmla="*/ 0 w 98697"/>
              <a:gd name="connsiteY0" fmla="*/ 20321 h 20321"/>
              <a:gd name="connsiteX1" fmla="*/ 98697 w 98697"/>
              <a:gd name="connsiteY1" fmla="*/ 0 h 20321"/>
              <a:gd name="connsiteX0" fmla="*/ 0 w 107406"/>
              <a:gd name="connsiteY0" fmla="*/ 11613 h 11613"/>
              <a:gd name="connsiteX1" fmla="*/ 107406 w 107406"/>
              <a:gd name="connsiteY1" fmla="*/ 0 h 11613"/>
            </a:gdLst>
            <a:ahLst/>
            <a:cxnLst>
              <a:cxn ang="0">
                <a:pos x="connsiteX0" y="connsiteY0"/>
              </a:cxn>
              <a:cxn ang="0">
                <a:pos x="connsiteX1" y="connsiteY1"/>
              </a:cxn>
            </a:cxnLst>
            <a:rect l="l" t="t" r="r" b="b"/>
            <a:pathLst>
              <a:path w="107406" h="11613">
                <a:moveTo>
                  <a:pt x="0" y="11613"/>
                </a:moveTo>
                <a:lnTo>
                  <a:pt x="107406"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4" name="フリーフォーム 43"/>
          <p:cNvSpPr/>
          <p:nvPr/>
        </p:nvSpPr>
        <p:spPr>
          <a:xfrm>
            <a:off x="403732" y="3931008"/>
            <a:ext cx="1153287" cy="1960790"/>
          </a:xfrm>
          <a:custGeom>
            <a:avLst/>
            <a:gdLst>
              <a:gd name="connsiteX0" fmla="*/ 276726 w 1271337"/>
              <a:gd name="connsiteY0" fmla="*/ 862263 h 1900989"/>
              <a:gd name="connsiteX1" fmla="*/ 348916 w 1271337"/>
              <a:gd name="connsiteY1" fmla="*/ 850231 h 1900989"/>
              <a:gd name="connsiteX2" fmla="*/ 389021 w 1271337"/>
              <a:gd name="connsiteY2" fmla="*/ 814137 h 1900989"/>
              <a:gd name="connsiteX3" fmla="*/ 409074 w 1271337"/>
              <a:gd name="connsiteY3" fmla="*/ 729916 h 1900989"/>
              <a:gd name="connsiteX4" fmla="*/ 401053 w 1271337"/>
              <a:gd name="connsiteY4" fmla="*/ 693821 h 1900989"/>
              <a:gd name="connsiteX5" fmla="*/ 376990 w 1271337"/>
              <a:gd name="connsiteY5" fmla="*/ 661737 h 1900989"/>
              <a:gd name="connsiteX6" fmla="*/ 372979 w 1271337"/>
              <a:gd name="connsiteY6" fmla="*/ 633663 h 1900989"/>
              <a:gd name="connsiteX7" fmla="*/ 409074 w 1271337"/>
              <a:gd name="connsiteY7" fmla="*/ 613610 h 1900989"/>
              <a:gd name="connsiteX8" fmla="*/ 429126 w 1271337"/>
              <a:gd name="connsiteY8" fmla="*/ 605589 h 1900989"/>
              <a:gd name="connsiteX9" fmla="*/ 433137 w 1271337"/>
              <a:gd name="connsiteY9" fmla="*/ 585537 h 1900989"/>
              <a:gd name="connsiteX10" fmla="*/ 433137 w 1271337"/>
              <a:gd name="connsiteY10" fmla="*/ 545431 h 1900989"/>
              <a:gd name="connsiteX11" fmla="*/ 449179 w 1271337"/>
              <a:gd name="connsiteY11" fmla="*/ 537410 h 1900989"/>
              <a:gd name="connsiteX12" fmla="*/ 453190 w 1271337"/>
              <a:gd name="connsiteY12" fmla="*/ 509337 h 1900989"/>
              <a:gd name="connsiteX13" fmla="*/ 453190 w 1271337"/>
              <a:gd name="connsiteY13" fmla="*/ 469231 h 1900989"/>
              <a:gd name="connsiteX14" fmla="*/ 461211 w 1271337"/>
              <a:gd name="connsiteY14" fmla="*/ 457200 h 1900989"/>
              <a:gd name="connsiteX15" fmla="*/ 461211 w 1271337"/>
              <a:gd name="connsiteY15" fmla="*/ 417095 h 1900989"/>
              <a:gd name="connsiteX16" fmla="*/ 461211 w 1271337"/>
              <a:gd name="connsiteY16" fmla="*/ 417095 h 1900989"/>
              <a:gd name="connsiteX17" fmla="*/ 437147 w 1271337"/>
              <a:gd name="connsiteY17" fmla="*/ 376989 h 1900989"/>
              <a:gd name="connsiteX18" fmla="*/ 461211 w 1271337"/>
              <a:gd name="connsiteY18" fmla="*/ 352926 h 1900989"/>
              <a:gd name="connsiteX19" fmla="*/ 485274 w 1271337"/>
              <a:gd name="connsiteY19" fmla="*/ 336884 h 1900989"/>
              <a:gd name="connsiteX20" fmla="*/ 489284 w 1271337"/>
              <a:gd name="connsiteY20" fmla="*/ 312821 h 1900989"/>
              <a:gd name="connsiteX21" fmla="*/ 489284 w 1271337"/>
              <a:gd name="connsiteY21" fmla="*/ 312821 h 1900989"/>
              <a:gd name="connsiteX22" fmla="*/ 505326 w 1271337"/>
              <a:gd name="connsiteY22" fmla="*/ 272716 h 1900989"/>
              <a:gd name="connsiteX23" fmla="*/ 557463 w 1271337"/>
              <a:gd name="connsiteY23" fmla="*/ 236621 h 1900989"/>
              <a:gd name="connsiteX24" fmla="*/ 585537 w 1271337"/>
              <a:gd name="connsiteY24" fmla="*/ 232610 h 1900989"/>
              <a:gd name="connsiteX25" fmla="*/ 597568 w 1271337"/>
              <a:gd name="connsiteY25" fmla="*/ 192505 h 1900989"/>
              <a:gd name="connsiteX26" fmla="*/ 593558 w 1271337"/>
              <a:gd name="connsiteY26" fmla="*/ 156410 h 1900989"/>
              <a:gd name="connsiteX27" fmla="*/ 573505 w 1271337"/>
              <a:gd name="connsiteY27" fmla="*/ 100263 h 1900989"/>
              <a:gd name="connsiteX28" fmla="*/ 593558 w 1271337"/>
              <a:gd name="connsiteY28" fmla="*/ 72189 h 1900989"/>
              <a:gd name="connsiteX29" fmla="*/ 621632 w 1271337"/>
              <a:gd name="connsiteY29" fmla="*/ 64168 h 1900989"/>
              <a:gd name="connsiteX30" fmla="*/ 645695 w 1271337"/>
              <a:gd name="connsiteY30" fmla="*/ 52137 h 1900989"/>
              <a:gd name="connsiteX31" fmla="*/ 693821 w 1271337"/>
              <a:gd name="connsiteY31" fmla="*/ 72189 h 1900989"/>
              <a:gd name="connsiteX32" fmla="*/ 729916 w 1271337"/>
              <a:gd name="connsiteY32" fmla="*/ 36095 h 1900989"/>
              <a:gd name="connsiteX33" fmla="*/ 790074 w 1271337"/>
              <a:gd name="connsiteY33" fmla="*/ 0 h 1900989"/>
              <a:gd name="connsiteX34" fmla="*/ 838200 w 1271337"/>
              <a:gd name="connsiteY34" fmla="*/ 8021 h 1900989"/>
              <a:gd name="connsiteX35" fmla="*/ 806116 w 1271337"/>
              <a:gd name="connsiteY35" fmla="*/ 60158 h 1900989"/>
              <a:gd name="connsiteX36" fmla="*/ 802105 w 1271337"/>
              <a:gd name="connsiteY36" fmla="*/ 136358 h 1900989"/>
              <a:gd name="connsiteX37" fmla="*/ 818147 w 1271337"/>
              <a:gd name="connsiteY37" fmla="*/ 200526 h 1900989"/>
              <a:gd name="connsiteX38" fmla="*/ 794084 w 1271337"/>
              <a:gd name="connsiteY38" fmla="*/ 208547 h 1900989"/>
              <a:gd name="connsiteX39" fmla="*/ 814137 w 1271337"/>
              <a:gd name="connsiteY39" fmla="*/ 252663 h 1900989"/>
              <a:gd name="connsiteX40" fmla="*/ 778042 w 1271337"/>
              <a:gd name="connsiteY40" fmla="*/ 292768 h 1900989"/>
              <a:gd name="connsiteX41" fmla="*/ 814137 w 1271337"/>
              <a:gd name="connsiteY41" fmla="*/ 316831 h 1900989"/>
              <a:gd name="connsiteX42" fmla="*/ 826168 w 1271337"/>
              <a:gd name="connsiteY42" fmla="*/ 376989 h 1900989"/>
              <a:gd name="connsiteX43" fmla="*/ 854242 w 1271337"/>
              <a:gd name="connsiteY43" fmla="*/ 441158 h 1900989"/>
              <a:gd name="connsiteX44" fmla="*/ 934453 w 1271337"/>
              <a:gd name="connsiteY44" fmla="*/ 421105 h 1900989"/>
              <a:gd name="connsiteX45" fmla="*/ 1054768 w 1271337"/>
              <a:gd name="connsiteY45" fmla="*/ 405063 h 1900989"/>
              <a:gd name="connsiteX46" fmla="*/ 1159042 w 1271337"/>
              <a:gd name="connsiteY46" fmla="*/ 401052 h 1900989"/>
              <a:gd name="connsiteX47" fmla="*/ 1163053 w 1271337"/>
              <a:gd name="connsiteY47" fmla="*/ 461210 h 1900989"/>
              <a:gd name="connsiteX48" fmla="*/ 1183105 w 1271337"/>
              <a:gd name="connsiteY48" fmla="*/ 477252 h 1900989"/>
              <a:gd name="connsiteX49" fmla="*/ 1199147 w 1271337"/>
              <a:gd name="connsiteY49" fmla="*/ 517358 h 1900989"/>
              <a:gd name="connsiteX50" fmla="*/ 1179095 w 1271337"/>
              <a:gd name="connsiteY50" fmla="*/ 537410 h 1900989"/>
              <a:gd name="connsiteX51" fmla="*/ 1171074 w 1271337"/>
              <a:gd name="connsiteY51" fmla="*/ 561473 h 1900989"/>
              <a:gd name="connsiteX52" fmla="*/ 1171074 w 1271337"/>
              <a:gd name="connsiteY52" fmla="*/ 585537 h 1900989"/>
              <a:gd name="connsiteX53" fmla="*/ 1171074 w 1271337"/>
              <a:gd name="connsiteY53" fmla="*/ 605589 h 1900989"/>
              <a:gd name="connsiteX54" fmla="*/ 1134979 w 1271337"/>
              <a:gd name="connsiteY54" fmla="*/ 621631 h 1900989"/>
              <a:gd name="connsiteX55" fmla="*/ 1090863 w 1271337"/>
              <a:gd name="connsiteY55" fmla="*/ 589547 h 1900989"/>
              <a:gd name="connsiteX56" fmla="*/ 1094874 w 1271337"/>
              <a:gd name="connsiteY56" fmla="*/ 569495 h 1900989"/>
              <a:gd name="connsiteX57" fmla="*/ 1098884 w 1271337"/>
              <a:gd name="connsiteY57" fmla="*/ 533400 h 1900989"/>
              <a:gd name="connsiteX58" fmla="*/ 1098884 w 1271337"/>
              <a:gd name="connsiteY58" fmla="*/ 517358 h 1900989"/>
              <a:gd name="connsiteX59" fmla="*/ 1058779 w 1271337"/>
              <a:gd name="connsiteY59" fmla="*/ 537410 h 1900989"/>
              <a:gd name="connsiteX60" fmla="*/ 1042737 w 1271337"/>
              <a:gd name="connsiteY60" fmla="*/ 517358 h 1900989"/>
              <a:gd name="connsiteX61" fmla="*/ 1042737 w 1271337"/>
              <a:gd name="connsiteY61" fmla="*/ 517358 h 1900989"/>
              <a:gd name="connsiteX62" fmla="*/ 1026695 w 1271337"/>
              <a:gd name="connsiteY62" fmla="*/ 561473 h 1900989"/>
              <a:gd name="connsiteX63" fmla="*/ 1030705 w 1271337"/>
              <a:gd name="connsiteY63" fmla="*/ 593558 h 1900989"/>
              <a:gd name="connsiteX64" fmla="*/ 1050758 w 1271337"/>
              <a:gd name="connsiteY64" fmla="*/ 685800 h 1900989"/>
              <a:gd name="connsiteX65" fmla="*/ 1066800 w 1271337"/>
              <a:gd name="connsiteY65" fmla="*/ 733926 h 1900989"/>
              <a:gd name="connsiteX66" fmla="*/ 1082842 w 1271337"/>
              <a:gd name="connsiteY66" fmla="*/ 774031 h 1900989"/>
              <a:gd name="connsiteX67" fmla="*/ 1110916 w 1271337"/>
              <a:gd name="connsiteY67" fmla="*/ 737937 h 1900989"/>
              <a:gd name="connsiteX68" fmla="*/ 1163053 w 1271337"/>
              <a:gd name="connsiteY68" fmla="*/ 725905 h 1900989"/>
              <a:gd name="connsiteX69" fmla="*/ 1163053 w 1271337"/>
              <a:gd name="connsiteY69" fmla="*/ 725905 h 1900989"/>
              <a:gd name="connsiteX70" fmla="*/ 1171074 w 1271337"/>
              <a:gd name="connsiteY70" fmla="*/ 766010 h 1900989"/>
              <a:gd name="connsiteX71" fmla="*/ 1155032 w 1271337"/>
              <a:gd name="connsiteY71" fmla="*/ 790073 h 1900989"/>
              <a:gd name="connsiteX72" fmla="*/ 1155032 w 1271337"/>
              <a:gd name="connsiteY72" fmla="*/ 802105 h 1900989"/>
              <a:gd name="connsiteX73" fmla="*/ 1207168 w 1271337"/>
              <a:gd name="connsiteY73" fmla="*/ 802105 h 1900989"/>
              <a:gd name="connsiteX74" fmla="*/ 1227221 w 1271337"/>
              <a:gd name="connsiteY74" fmla="*/ 814137 h 1900989"/>
              <a:gd name="connsiteX75" fmla="*/ 1219200 w 1271337"/>
              <a:gd name="connsiteY75" fmla="*/ 866273 h 1900989"/>
              <a:gd name="connsiteX76" fmla="*/ 1251284 w 1271337"/>
              <a:gd name="connsiteY76" fmla="*/ 894347 h 1900989"/>
              <a:gd name="connsiteX77" fmla="*/ 1271337 w 1271337"/>
              <a:gd name="connsiteY77" fmla="*/ 934452 h 1900989"/>
              <a:gd name="connsiteX78" fmla="*/ 1255295 w 1271337"/>
              <a:gd name="connsiteY78" fmla="*/ 954505 h 1900989"/>
              <a:gd name="connsiteX79" fmla="*/ 1247274 w 1271337"/>
              <a:gd name="connsiteY79" fmla="*/ 990600 h 1900989"/>
              <a:gd name="connsiteX80" fmla="*/ 1243263 w 1271337"/>
              <a:gd name="connsiteY80" fmla="*/ 1018673 h 1900989"/>
              <a:gd name="connsiteX81" fmla="*/ 1211179 w 1271337"/>
              <a:gd name="connsiteY81" fmla="*/ 1014663 h 1900989"/>
              <a:gd name="connsiteX82" fmla="*/ 1199147 w 1271337"/>
              <a:gd name="connsiteY82" fmla="*/ 978568 h 1900989"/>
              <a:gd name="connsiteX83" fmla="*/ 1183105 w 1271337"/>
              <a:gd name="connsiteY83" fmla="*/ 946484 h 1900989"/>
              <a:gd name="connsiteX84" fmla="*/ 1167063 w 1271337"/>
              <a:gd name="connsiteY84" fmla="*/ 882316 h 1900989"/>
              <a:gd name="connsiteX85" fmla="*/ 1147011 w 1271337"/>
              <a:gd name="connsiteY85" fmla="*/ 878305 h 1900989"/>
              <a:gd name="connsiteX86" fmla="*/ 1130968 w 1271337"/>
              <a:gd name="connsiteY86" fmla="*/ 878305 h 1900989"/>
              <a:gd name="connsiteX87" fmla="*/ 1102895 w 1271337"/>
              <a:gd name="connsiteY87" fmla="*/ 910389 h 1900989"/>
              <a:gd name="connsiteX88" fmla="*/ 998621 w 1271337"/>
              <a:gd name="connsiteY88" fmla="*/ 762000 h 1900989"/>
              <a:gd name="connsiteX89" fmla="*/ 990600 w 1271337"/>
              <a:gd name="connsiteY89" fmla="*/ 794084 h 1900989"/>
              <a:gd name="connsiteX90" fmla="*/ 1014663 w 1271337"/>
              <a:gd name="connsiteY90" fmla="*/ 914400 h 1900989"/>
              <a:gd name="connsiteX91" fmla="*/ 1034716 w 1271337"/>
              <a:gd name="connsiteY91" fmla="*/ 946484 h 1900989"/>
              <a:gd name="connsiteX92" fmla="*/ 1090863 w 1271337"/>
              <a:gd name="connsiteY92" fmla="*/ 974558 h 1900989"/>
              <a:gd name="connsiteX93" fmla="*/ 1106905 w 1271337"/>
              <a:gd name="connsiteY93" fmla="*/ 1042737 h 1900989"/>
              <a:gd name="connsiteX94" fmla="*/ 1114926 w 1271337"/>
              <a:gd name="connsiteY94" fmla="*/ 1082842 h 1900989"/>
              <a:gd name="connsiteX95" fmla="*/ 1082842 w 1271337"/>
              <a:gd name="connsiteY95" fmla="*/ 1078831 h 1900989"/>
              <a:gd name="connsiteX96" fmla="*/ 1054768 w 1271337"/>
              <a:gd name="connsiteY96" fmla="*/ 1030705 h 1900989"/>
              <a:gd name="connsiteX97" fmla="*/ 1038726 w 1271337"/>
              <a:gd name="connsiteY97" fmla="*/ 1026695 h 1900989"/>
              <a:gd name="connsiteX98" fmla="*/ 1046747 w 1271337"/>
              <a:gd name="connsiteY98" fmla="*/ 1094873 h 1900989"/>
              <a:gd name="connsiteX99" fmla="*/ 998621 w 1271337"/>
              <a:gd name="connsiteY99" fmla="*/ 1102895 h 1900989"/>
              <a:gd name="connsiteX100" fmla="*/ 974558 w 1271337"/>
              <a:gd name="connsiteY100" fmla="*/ 1110916 h 1900989"/>
              <a:gd name="connsiteX101" fmla="*/ 1114926 w 1271337"/>
              <a:gd name="connsiteY101" fmla="*/ 1259305 h 1900989"/>
              <a:gd name="connsiteX102" fmla="*/ 1167063 w 1271337"/>
              <a:gd name="connsiteY102" fmla="*/ 1255295 h 1900989"/>
              <a:gd name="connsiteX103" fmla="*/ 1199147 w 1271337"/>
              <a:gd name="connsiteY103" fmla="*/ 1295400 h 1900989"/>
              <a:gd name="connsiteX104" fmla="*/ 1203158 w 1271337"/>
              <a:gd name="connsiteY104" fmla="*/ 1331495 h 1900989"/>
              <a:gd name="connsiteX105" fmla="*/ 1219200 w 1271337"/>
              <a:gd name="connsiteY105" fmla="*/ 1367589 h 1900989"/>
              <a:gd name="connsiteX106" fmla="*/ 1195137 w 1271337"/>
              <a:gd name="connsiteY106" fmla="*/ 1371600 h 1900989"/>
              <a:gd name="connsiteX107" fmla="*/ 1147011 w 1271337"/>
              <a:gd name="connsiteY107" fmla="*/ 1375610 h 1900989"/>
              <a:gd name="connsiteX108" fmla="*/ 1138990 w 1271337"/>
              <a:gd name="connsiteY108" fmla="*/ 1347537 h 1900989"/>
              <a:gd name="connsiteX109" fmla="*/ 1106905 w 1271337"/>
              <a:gd name="connsiteY109" fmla="*/ 1291389 h 1900989"/>
              <a:gd name="connsiteX110" fmla="*/ 998621 w 1271337"/>
              <a:gd name="connsiteY110" fmla="*/ 1227221 h 1900989"/>
              <a:gd name="connsiteX111" fmla="*/ 1006642 w 1271337"/>
              <a:gd name="connsiteY111" fmla="*/ 1255295 h 1900989"/>
              <a:gd name="connsiteX112" fmla="*/ 1062790 w 1271337"/>
              <a:gd name="connsiteY112" fmla="*/ 1319463 h 1900989"/>
              <a:gd name="connsiteX113" fmla="*/ 1082842 w 1271337"/>
              <a:gd name="connsiteY113" fmla="*/ 1411705 h 1900989"/>
              <a:gd name="connsiteX114" fmla="*/ 1042737 w 1271337"/>
              <a:gd name="connsiteY114" fmla="*/ 1403684 h 1900989"/>
              <a:gd name="connsiteX115" fmla="*/ 998621 w 1271337"/>
              <a:gd name="connsiteY115" fmla="*/ 1371600 h 1900989"/>
              <a:gd name="connsiteX116" fmla="*/ 966537 w 1271337"/>
              <a:gd name="connsiteY116" fmla="*/ 1375610 h 1900989"/>
              <a:gd name="connsiteX117" fmla="*/ 946484 w 1271337"/>
              <a:gd name="connsiteY117" fmla="*/ 1363579 h 1900989"/>
              <a:gd name="connsiteX118" fmla="*/ 950495 w 1271337"/>
              <a:gd name="connsiteY118" fmla="*/ 1327484 h 1900989"/>
              <a:gd name="connsiteX119" fmla="*/ 974558 w 1271337"/>
              <a:gd name="connsiteY119" fmla="*/ 1311442 h 1900989"/>
              <a:gd name="connsiteX120" fmla="*/ 950495 w 1271337"/>
              <a:gd name="connsiteY120" fmla="*/ 1283368 h 1900989"/>
              <a:gd name="connsiteX121" fmla="*/ 954505 w 1271337"/>
              <a:gd name="connsiteY121" fmla="*/ 1247273 h 1900989"/>
              <a:gd name="connsiteX122" fmla="*/ 942474 w 1271337"/>
              <a:gd name="connsiteY122" fmla="*/ 1263316 h 1900989"/>
              <a:gd name="connsiteX123" fmla="*/ 926432 w 1271337"/>
              <a:gd name="connsiteY123" fmla="*/ 1251284 h 1900989"/>
              <a:gd name="connsiteX124" fmla="*/ 922421 w 1271337"/>
              <a:gd name="connsiteY124" fmla="*/ 1251284 h 1900989"/>
              <a:gd name="connsiteX125" fmla="*/ 854242 w 1271337"/>
              <a:gd name="connsiteY125" fmla="*/ 1291389 h 1900989"/>
              <a:gd name="connsiteX126" fmla="*/ 842211 w 1271337"/>
              <a:gd name="connsiteY126" fmla="*/ 1279358 h 1900989"/>
              <a:gd name="connsiteX127" fmla="*/ 850232 w 1271337"/>
              <a:gd name="connsiteY127" fmla="*/ 1243263 h 1900989"/>
              <a:gd name="connsiteX128" fmla="*/ 858253 w 1271337"/>
              <a:gd name="connsiteY128" fmla="*/ 1223210 h 1900989"/>
              <a:gd name="connsiteX129" fmla="*/ 854242 w 1271337"/>
              <a:gd name="connsiteY129" fmla="*/ 1211179 h 1900989"/>
              <a:gd name="connsiteX130" fmla="*/ 866274 w 1271337"/>
              <a:gd name="connsiteY130" fmla="*/ 1175084 h 1900989"/>
              <a:gd name="connsiteX131" fmla="*/ 886326 w 1271337"/>
              <a:gd name="connsiteY131" fmla="*/ 1167063 h 1900989"/>
              <a:gd name="connsiteX132" fmla="*/ 862263 w 1271337"/>
              <a:gd name="connsiteY132" fmla="*/ 1147010 h 1900989"/>
              <a:gd name="connsiteX133" fmla="*/ 830179 w 1271337"/>
              <a:gd name="connsiteY133" fmla="*/ 1159042 h 1900989"/>
              <a:gd name="connsiteX134" fmla="*/ 810126 w 1271337"/>
              <a:gd name="connsiteY134" fmla="*/ 1183105 h 1900989"/>
              <a:gd name="connsiteX135" fmla="*/ 810126 w 1271337"/>
              <a:gd name="connsiteY135" fmla="*/ 1183105 h 1900989"/>
              <a:gd name="connsiteX136" fmla="*/ 749968 w 1271337"/>
              <a:gd name="connsiteY136" fmla="*/ 1179095 h 1900989"/>
              <a:gd name="connsiteX137" fmla="*/ 669758 w 1271337"/>
              <a:gd name="connsiteY137" fmla="*/ 1267326 h 1900989"/>
              <a:gd name="connsiteX138" fmla="*/ 721895 w 1271337"/>
              <a:gd name="connsiteY138" fmla="*/ 1335505 h 1900989"/>
              <a:gd name="connsiteX139" fmla="*/ 762000 w 1271337"/>
              <a:gd name="connsiteY139" fmla="*/ 1347537 h 1900989"/>
              <a:gd name="connsiteX140" fmla="*/ 766011 w 1271337"/>
              <a:gd name="connsiteY140" fmla="*/ 1375610 h 1900989"/>
              <a:gd name="connsiteX141" fmla="*/ 814137 w 1271337"/>
              <a:gd name="connsiteY141" fmla="*/ 1443789 h 1900989"/>
              <a:gd name="connsiteX142" fmla="*/ 818147 w 1271337"/>
              <a:gd name="connsiteY142" fmla="*/ 1487905 h 1900989"/>
              <a:gd name="connsiteX143" fmla="*/ 762000 w 1271337"/>
              <a:gd name="connsiteY143" fmla="*/ 1560095 h 1900989"/>
              <a:gd name="connsiteX144" fmla="*/ 762000 w 1271337"/>
              <a:gd name="connsiteY144" fmla="*/ 1608221 h 1900989"/>
              <a:gd name="connsiteX145" fmla="*/ 798095 w 1271337"/>
              <a:gd name="connsiteY145" fmla="*/ 1672389 h 1900989"/>
              <a:gd name="connsiteX146" fmla="*/ 806116 w 1271337"/>
              <a:gd name="connsiteY146" fmla="*/ 1728537 h 1900989"/>
              <a:gd name="connsiteX147" fmla="*/ 842211 w 1271337"/>
              <a:gd name="connsiteY147" fmla="*/ 1900989 h 1900989"/>
              <a:gd name="connsiteX148" fmla="*/ 280737 w 1271337"/>
              <a:gd name="connsiteY148" fmla="*/ 1884947 h 1900989"/>
              <a:gd name="connsiteX149" fmla="*/ 220579 w 1271337"/>
              <a:gd name="connsiteY149" fmla="*/ 1880937 h 1900989"/>
              <a:gd name="connsiteX150" fmla="*/ 208547 w 1271337"/>
              <a:gd name="connsiteY150" fmla="*/ 1848852 h 1900989"/>
              <a:gd name="connsiteX151" fmla="*/ 144379 w 1271337"/>
              <a:gd name="connsiteY151" fmla="*/ 1688431 h 1900989"/>
              <a:gd name="connsiteX152" fmla="*/ 76200 w 1271337"/>
              <a:gd name="connsiteY152" fmla="*/ 1596189 h 1900989"/>
              <a:gd name="connsiteX153" fmla="*/ 48126 w 1271337"/>
              <a:gd name="connsiteY153" fmla="*/ 1580147 h 1900989"/>
              <a:gd name="connsiteX154" fmla="*/ 8021 w 1271337"/>
              <a:gd name="connsiteY154" fmla="*/ 1588168 h 1900989"/>
              <a:gd name="connsiteX155" fmla="*/ 0 w 1271337"/>
              <a:gd name="connsiteY155" fmla="*/ 1568116 h 1900989"/>
              <a:gd name="connsiteX156" fmla="*/ 48126 w 1271337"/>
              <a:gd name="connsiteY156" fmla="*/ 1455821 h 1900989"/>
              <a:gd name="connsiteX157" fmla="*/ 72190 w 1271337"/>
              <a:gd name="connsiteY157" fmla="*/ 1419726 h 1900989"/>
              <a:gd name="connsiteX158" fmla="*/ 72190 w 1271337"/>
              <a:gd name="connsiteY158" fmla="*/ 1383631 h 1900989"/>
              <a:gd name="connsiteX159" fmla="*/ 100263 w 1271337"/>
              <a:gd name="connsiteY159" fmla="*/ 1363579 h 1900989"/>
              <a:gd name="connsiteX160" fmla="*/ 120316 w 1271337"/>
              <a:gd name="connsiteY160" fmla="*/ 1363579 h 1900989"/>
              <a:gd name="connsiteX161" fmla="*/ 104274 w 1271337"/>
              <a:gd name="connsiteY161" fmla="*/ 1315452 h 1900989"/>
              <a:gd name="connsiteX162" fmla="*/ 152400 w 1271337"/>
              <a:gd name="connsiteY162" fmla="*/ 1287379 h 1900989"/>
              <a:gd name="connsiteX163" fmla="*/ 156411 w 1271337"/>
              <a:gd name="connsiteY163" fmla="*/ 1259305 h 1900989"/>
              <a:gd name="connsiteX164" fmla="*/ 148390 w 1271337"/>
              <a:gd name="connsiteY164" fmla="*/ 1195137 h 1900989"/>
              <a:gd name="connsiteX165" fmla="*/ 160421 w 1271337"/>
              <a:gd name="connsiteY165" fmla="*/ 1155031 h 1900989"/>
              <a:gd name="connsiteX166" fmla="*/ 212558 w 1271337"/>
              <a:gd name="connsiteY166" fmla="*/ 1094873 h 1900989"/>
              <a:gd name="connsiteX167" fmla="*/ 236621 w 1271337"/>
              <a:gd name="connsiteY167" fmla="*/ 1030705 h 1900989"/>
              <a:gd name="connsiteX168" fmla="*/ 228600 w 1271337"/>
              <a:gd name="connsiteY168" fmla="*/ 990600 h 1900989"/>
              <a:gd name="connsiteX169" fmla="*/ 216568 w 1271337"/>
              <a:gd name="connsiteY169" fmla="*/ 946484 h 1900989"/>
              <a:gd name="connsiteX170" fmla="*/ 232611 w 1271337"/>
              <a:gd name="connsiteY170" fmla="*/ 906379 h 1900989"/>
              <a:gd name="connsiteX171" fmla="*/ 276726 w 1271337"/>
              <a:gd name="connsiteY171" fmla="*/ 862263 h 1900989"/>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280737 w 1271337"/>
              <a:gd name="connsiteY149" fmla="*/ 1884947 h 2141750"/>
              <a:gd name="connsiteX150" fmla="*/ 220579 w 1271337"/>
              <a:gd name="connsiteY150" fmla="*/ 1880937 h 2141750"/>
              <a:gd name="connsiteX151" fmla="*/ 208547 w 1271337"/>
              <a:gd name="connsiteY151" fmla="*/ 1848852 h 2141750"/>
              <a:gd name="connsiteX152" fmla="*/ 144379 w 1271337"/>
              <a:gd name="connsiteY152" fmla="*/ 1688431 h 2141750"/>
              <a:gd name="connsiteX153" fmla="*/ 76200 w 1271337"/>
              <a:gd name="connsiteY153" fmla="*/ 1596189 h 2141750"/>
              <a:gd name="connsiteX154" fmla="*/ 48126 w 1271337"/>
              <a:gd name="connsiteY154" fmla="*/ 1580147 h 2141750"/>
              <a:gd name="connsiteX155" fmla="*/ 8021 w 1271337"/>
              <a:gd name="connsiteY155" fmla="*/ 1588168 h 2141750"/>
              <a:gd name="connsiteX156" fmla="*/ 0 w 1271337"/>
              <a:gd name="connsiteY156" fmla="*/ 1568116 h 2141750"/>
              <a:gd name="connsiteX157" fmla="*/ 48126 w 1271337"/>
              <a:gd name="connsiteY157" fmla="*/ 1455821 h 2141750"/>
              <a:gd name="connsiteX158" fmla="*/ 72190 w 1271337"/>
              <a:gd name="connsiteY158" fmla="*/ 1419726 h 2141750"/>
              <a:gd name="connsiteX159" fmla="*/ 72190 w 1271337"/>
              <a:gd name="connsiteY159" fmla="*/ 1383631 h 2141750"/>
              <a:gd name="connsiteX160" fmla="*/ 100263 w 1271337"/>
              <a:gd name="connsiteY160" fmla="*/ 1363579 h 2141750"/>
              <a:gd name="connsiteX161" fmla="*/ 120316 w 1271337"/>
              <a:gd name="connsiteY161" fmla="*/ 1363579 h 2141750"/>
              <a:gd name="connsiteX162" fmla="*/ 104274 w 1271337"/>
              <a:gd name="connsiteY162" fmla="*/ 1315452 h 2141750"/>
              <a:gd name="connsiteX163" fmla="*/ 152400 w 1271337"/>
              <a:gd name="connsiteY163" fmla="*/ 1287379 h 2141750"/>
              <a:gd name="connsiteX164" fmla="*/ 156411 w 1271337"/>
              <a:gd name="connsiteY164" fmla="*/ 1259305 h 2141750"/>
              <a:gd name="connsiteX165" fmla="*/ 148390 w 1271337"/>
              <a:gd name="connsiteY165" fmla="*/ 1195137 h 2141750"/>
              <a:gd name="connsiteX166" fmla="*/ 160421 w 1271337"/>
              <a:gd name="connsiteY166" fmla="*/ 1155031 h 2141750"/>
              <a:gd name="connsiteX167" fmla="*/ 212558 w 1271337"/>
              <a:gd name="connsiteY167" fmla="*/ 1094873 h 2141750"/>
              <a:gd name="connsiteX168" fmla="*/ 236621 w 1271337"/>
              <a:gd name="connsiteY168" fmla="*/ 1030705 h 2141750"/>
              <a:gd name="connsiteX169" fmla="*/ 228600 w 1271337"/>
              <a:gd name="connsiteY169" fmla="*/ 990600 h 2141750"/>
              <a:gd name="connsiteX170" fmla="*/ 216568 w 1271337"/>
              <a:gd name="connsiteY170" fmla="*/ 946484 h 2141750"/>
              <a:gd name="connsiteX171" fmla="*/ 232611 w 1271337"/>
              <a:gd name="connsiteY171" fmla="*/ 906379 h 2141750"/>
              <a:gd name="connsiteX172" fmla="*/ 276726 w 1271337"/>
              <a:gd name="connsiteY172" fmla="*/ 862263 h 2141750"/>
              <a:gd name="connsiteX0" fmla="*/ 276726 w 1271337"/>
              <a:gd name="connsiteY0" fmla="*/ 862263 h 2141750"/>
              <a:gd name="connsiteX1" fmla="*/ 348916 w 1271337"/>
              <a:gd name="connsiteY1" fmla="*/ 850231 h 2141750"/>
              <a:gd name="connsiteX2" fmla="*/ 389021 w 1271337"/>
              <a:gd name="connsiteY2" fmla="*/ 814137 h 2141750"/>
              <a:gd name="connsiteX3" fmla="*/ 409074 w 1271337"/>
              <a:gd name="connsiteY3" fmla="*/ 729916 h 2141750"/>
              <a:gd name="connsiteX4" fmla="*/ 401053 w 1271337"/>
              <a:gd name="connsiteY4" fmla="*/ 693821 h 2141750"/>
              <a:gd name="connsiteX5" fmla="*/ 376990 w 1271337"/>
              <a:gd name="connsiteY5" fmla="*/ 661737 h 2141750"/>
              <a:gd name="connsiteX6" fmla="*/ 372979 w 1271337"/>
              <a:gd name="connsiteY6" fmla="*/ 633663 h 2141750"/>
              <a:gd name="connsiteX7" fmla="*/ 409074 w 1271337"/>
              <a:gd name="connsiteY7" fmla="*/ 613610 h 2141750"/>
              <a:gd name="connsiteX8" fmla="*/ 429126 w 1271337"/>
              <a:gd name="connsiteY8" fmla="*/ 605589 h 2141750"/>
              <a:gd name="connsiteX9" fmla="*/ 433137 w 1271337"/>
              <a:gd name="connsiteY9" fmla="*/ 585537 h 2141750"/>
              <a:gd name="connsiteX10" fmla="*/ 433137 w 1271337"/>
              <a:gd name="connsiteY10" fmla="*/ 545431 h 2141750"/>
              <a:gd name="connsiteX11" fmla="*/ 449179 w 1271337"/>
              <a:gd name="connsiteY11" fmla="*/ 537410 h 2141750"/>
              <a:gd name="connsiteX12" fmla="*/ 453190 w 1271337"/>
              <a:gd name="connsiteY12" fmla="*/ 509337 h 2141750"/>
              <a:gd name="connsiteX13" fmla="*/ 453190 w 1271337"/>
              <a:gd name="connsiteY13" fmla="*/ 469231 h 2141750"/>
              <a:gd name="connsiteX14" fmla="*/ 461211 w 1271337"/>
              <a:gd name="connsiteY14" fmla="*/ 457200 h 2141750"/>
              <a:gd name="connsiteX15" fmla="*/ 461211 w 1271337"/>
              <a:gd name="connsiteY15" fmla="*/ 417095 h 2141750"/>
              <a:gd name="connsiteX16" fmla="*/ 461211 w 1271337"/>
              <a:gd name="connsiteY16" fmla="*/ 417095 h 2141750"/>
              <a:gd name="connsiteX17" fmla="*/ 437147 w 1271337"/>
              <a:gd name="connsiteY17" fmla="*/ 376989 h 2141750"/>
              <a:gd name="connsiteX18" fmla="*/ 461211 w 1271337"/>
              <a:gd name="connsiteY18" fmla="*/ 352926 h 2141750"/>
              <a:gd name="connsiteX19" fmla="*/ 485274 w 1271337"/>
              <a:gd name="connsiteY19" fmla="*/ 336884 h 2141750"/>
              <a:gd name="connsiteX20" fmla="*/ 489284 w 1271337"/>
              <a:gd name="connsiteY20" fmla="*/ 312821 h 2141750"/>
              <a:gd name="connsiteX21" fmla="*/ 489284 w 1271337"/>
              <a:gd name="connsiteY21" fmla="*/ 312821 h 2141750"/>
              <a:gd name="connsiteX22" fmla="*/ 505326 w 1271337"/>
              <a:gd name="connsiteY22" fmla="*/ 272716 h 2141750"/>
              <a:gd name="connsiteX23" fmla="*/ 557463 w 1271337"/>
              <a:gd name="connsiteY23" fmla="*/ 236621 h 2141750"/>
              <a:gd name="connsiteX24" fmla="*/ 585537 w 1271337"/>
              <a:gd name="connsiteY24" fmla="*/ 232610 h 2141750"/>
              <a:gd name="connsiteX25" fmla="*/ 597568 w 1271337"/>
              <a:gd name="connsiteY25" fmla="*/ 192505 h 2141750"/>
              <a:gd name="connsiteX26" fmla="*/ 593558 w 1271337"/>
              <a:gd name="connsiteY26" fmla="*/ 156410 h 2141750"/>
              <a:gd name="connsiteX27" fmla="*/ 573505 w 1271337"/>
              <a:gd name="connsiteY27" fmla="*/ 100263 h 2141750"/>
              <a:gd name="connsiteX28" fmla="*/ 593558 w 1271337"/>
              <a:gd name="connsiteY28" fmla="*/ 72189 h 2141750"/>
              <a:gd name="connsiteX29" fmla="*/ 621632 w 1271337"/>
              <a:gd name="connsiteY29" fmla="*/ 64168 h 2141750"/>
              <a:gd name="connsiteX30" fmla="*/ 645695 w 1271337"/>
              <a:gd name="connsiteY30" fmla="*/ 52137 h 2141750"/>
              <a:gd name="connsiteX31" fmla="*/ 693821 w 1271337"/>
              <a:gd name="connsiteY31" fmla="*/ 72189 h 2141750"/>
              <a:gd name="connsiteX32" fmla="*/ 729916 w 1271337"/>
              <a:gd name="connsiteY32" fmla="*/ 36095 h 2141750"/>
              <a:gd name="connsiteX33" fmla="*/ 790074 w 1271337"/>
              <a:gd name="connsiteY33" fmla="*/ 0 h 2141750"/>
              <a:gd name="connsiteX34" fmla="*/ 838200 w 1271337"/>
              <a:gd name="connsiteY34" fmla="*/ 8021 h 2141750"/>
              <a:gd name="connsiteX35" fmla="*/ 806116 w 1271337"/>
              <a:gd name="connsiteY35" fmla="*/ 60158 h 2141750"/>
              <a:gd name="connsiteX36" fmla="*/ 802105 w 1271337"/>
              <a:gd name="connsiteY36" fmla="*/ 136358 h 2141750"/>
              <a:gd name="connsiteX37" fmla="*/ 818147 w 1271337"/>
              <a:gd name="connsiteY37" fmla="*/ 200526 h 2141750"/>
              <a:gd name="connsiteX38" fmla="*/ 794084 w 1271337"/>
              <a:gd name="connsiteY38" fmla="*/ 208547 h 2141750"/>
              <a:gd name="connsiteX39" fmla="*/ 814137 w 1271337"/>
              <a:gd name="connsiteY39" fmla="*/ 252663 h 2141750"/>
              <a:gd name="connsiteX40" fmla="*/ 778042 w 1271337"/>
              <a:gd name="connsiteY40" fmla="*/ 292768 h 2141750"/>
              <a:gd name="connsiteX41" fmla="*/ 814137 w 1271337"/>
              <a:gd name="connsiteY41" fmla="*/ 316831 h 2141750"/>
              <a:gd name="connsiteX42" fmla="*/ 826168 w 1271337"/>
              <a:gd name="connsiteY42" fmla="*/ 376989 h 2141750"/>
              <a:gd name="connsiteX43" fmla="*/ 854242 w 1271337"/>
              <a:gd name="connsiteY43" fmla="*/ 441158 h 2141750"/>
              <a:gd name="connsiteX44" fmla="*/ 934453 w 1271337"/>
              <a:gd name="connsiteY44" fmla="*/ 421105 h 2141750"/>
              <a:gd name="connsiteX45" fmla="*/ 1054768 w 1271337"/>
              <a:gd name="connsiteY45" fmla="*/ 405063 h 2141750"/>
              <a:gd name="connsiteX46" fmla="*/ 1159042 w 1271337"/>
              <a:gd name="connsiteY46" fmla="*/ 401052 h 2141750"/>
              <a:gd name="connsiteX47" fmla="*/ 1163053 w 1271337"/>
              <a:gd name="connsiteY47" fmla="*/ 461210 h 2141750"/>
              <a:gd name="connsiteX48" fmla="*/ 1183105 w 1271337"/>
              <a:gd name="connsiteY48" fmla="*/ 477252 h 2141750"/>
              <a:gd name="connsiteX49" fmla="*/ 1199147 w 1271337"/>
              <a:gd name="connsiteY49" fmla="*/ 517358 h 2141750"/>
              <a:gd name="connsiteX50" fmla="*/ 1179095 w 1271337"/>
              <a:gd name="connsiteY50" fmla="*/ 537410 h 2141750"/>
              <a:gd name="connsiteX51" fmla="*/ 1171074 w 1271337"/>
              <a:gd name="connsiteY51" fmla="*/ 561473 h 2141750"/>
              <a:gd name="connsiteX52" fmla="*/ 1171074 w 1271337"/>
              <a:gd name="connsiteY52" fmla="*/ 585537 h 2141750"/>
              <a:gd name="connsiteX53" fmla="*/ 1171074 w 1271337"/>
              <a:gd name="connsiteY53" fmla="*/ 605589 h 2141750"/>
              <a:gd name="connsiteX54" fmla="*/ 1134979 w 1271337"/>
              <a:gd name="connsiteY54" fmla="*/ 621631 h 2141750"/>
              <a:gd name="connsiteX55" fmla="*/ 1090863 w 1271337"/>
              <a:gd name="connsiteY55" fmla="*/ 589547 h 2141750"/>
              <a:gd name="connsiteX56" fmla="*/ 1094874 w 1271337"/>
              <a:gd name="connsiteY56" fmla="*/ 569495 h 2141750"/>
              <a:gd name="connsiteX57" fmla="*/ 1098884 w 1271337"/>
              <a:gd name="connsiteY57" fmla="*/ 533400 h 2141750"/>
              <a:gd name="connsiteX58" fmla="*/ 1098884 w 1271337"/>
              <a:gd name="connsiteY58" fmla="*/ 517358 h 2141750"/>
              <a:gd name="connsiteX59" fmla="*/ 1058779 w 1271337"/>
              <a:gd name="connsiteY59" fmla="*/ 537410 h 2141750"/>
              <a:gd name="connsiteX60" fmla="*/ 1042737 w 1271337"/>
              <a:gd name="connsiteY60" fmla="*/ 517358 h 2141750"/>
              <a:gd name="connsiteX61" fmla="*/ 1042737 w 1271337"/>
              <a:gd name="connsiteY61" fmla="*/ 517358 h 2141750"/>
              <a:gd name="connsiteX62" fmla="*/ 1026695 w 1271337"/>
              <a:gd name="connsiteY62" fmla="*/ 561473 h 2141750"/>
              <a:gd name="connsiteX63" fmla="*/ 1030705 w 1271337"/>
              <a:gd name="connsiteY63" fmla="*/ 593558 h 2141750"/>
              <a:gd name="connsiteX64" fmla="*/ 1050758 w 1271337"/>
              <a:gd name="connsiteY64" fmla="*/ 685800 h 2141750"/>
              <a:gd name="connsiteX65" fmla="*/ 1066800 w 1271337"/>
              <a:gd name="connsiteY65" fmla="*/ 733926 h 2141750"/>
              <a:gd name="connsiteX66" fmla="*/ 1082842 w 1271337"/>
              <a:gd name="connsiteY66" fmla="*/ 774031 h 2141750"/>
              <a:gd name="connsiteX67" fmla="*/ 1110916 w 1271337"/>
              <a:gd name="connsiteY67" fmla="*/ 737937 h 2141750"/>
              <a:gd name="connsiteX68" fmla="*/ 1163053 w 1271337"/>
              <a:gd name="connsiteY68" fmla="*/ 725905 h 2141750"/>
              <a:gd name="connsiteX69" fmla="*/ 1163053 w 1271337"/>
              <a:gd name="connsiteY69" fmla="*/ 725905 h 2141750"/>
              <a:gd name="connsiteX70" fmla="*/ 1171074 w 1271337"/>
              <a:gd name="connsiteY70" fmla="*/ 766010 h 2141750"/>
              <a:gd name="connsiteX71" fmla="*/ 1155032 w 1271337"/>
              <a:gd name="connsiteY71" fmla="*/ 790073 h 2141750"/>
              <a:gd name="connsiteX72" fmla="*/ 1155032 w 1271337"/>
              <a:gd name="connsiteY72" fmla="*/ 802105 h 2141750"/>
              <a:gd name="connsiteX73" fmla="*/ 1207168 w 1271337"/>
              <a:gd name="connsiteY73" fmla="*/ 802105 h 2141750"/>
              <a:gd name="connsiteX74" fmla="*/ 1227221 w 1271337"/>
              <a:gd name="connsiteY74" fmla="*/ 814137 h 2141750"/>
              <a:gd name="connsiteX75" fmla="*/ 1219200 w 1271337"/>
              <a:gd name="connsiteY75" fmla="*/ 866273 h 2141750"/>
              <a:gd name="connsiteX76" fmla="*/ 1251284 w 1271337"/>
              <a:gd name="connsiteY76" fmla="*/ 894347 h 2141750"/>
              <a:gd name="connsiteX77" fmla="*/ 1271337 w 1271337"/>
              <a:gd name="connsiteY77" fmla="*/ 934452 h 2141750"/>
              <a:gd name="connsiteX78" fmla="*/ 1255295 w 1271337"/>
              <a:gd name="connsiteY78" fmla="*/ 954505 h 2141750"/>
              <a:gd name="connsiteX79" fmla="*/ 1247274 w 1271337"/>
              <a:gd name="connsiteY79" fmla="*/ 990600 h 2141750"/>
              <a:gd name="connsiteX80" fmla="*/ 1243263 w 1271337"/>
              <a:gd name="connsiteY80" fmla="*/ 1018673 h 2141750"/>
              <a:gd name="connsiteX81" fmla="*/ 1211179 w 1271337"/>
              <a:gd name="connsiteY81" fmla="*/ 1014663 h 2141750"/>
              <a:gd name="connsiteX82" fmla="*/ 1199147 w 1271337"/>
              <a:gd name="connsiteY82" fmla="*/ 978568 h 2141750"/>
              <a:gd name="connsiteX83" fmla="*/ 1183105 w 1271337"/>
              <a:gd name="connsiteY83" fmla="*/ 946484 h 2141750"/>
              <a:gd name="connsiteX84" fmla="*/ 1167063 w 1271337"/>
              <a:gd name="connsiteY84" fmla="*/ 882316 h 2141750"/>
              <a:gd name="connsiteX85" fmla="*/ 1147011 w 1271337"/>
              <a:gd name="connsiteY85" fmla="*/ 878305 h 2141750"/>
              <a:gd name="connsiteX86" fmla="*/ 1130968 w 1271337"/>
              <a:gd name="connsiteY86" fmla="*/ 878305 h 2141750"/>
              <a:gd name="connsiteX87" fmla="*/ 1102895 w 1271337"/>
              <a:gd name="connsiteY87" fmla="*/ 910389 h 2141750"/>
              <a:gd name="connsiteX88" fmla="*/ 998621 w 1271337"/>
              <a:gd name="connsiteY88" fmla="*/ 762000 h 2141750"/>
              <a:gd name="connsiteX89" fmla="*/ 990600 w 1271337"/>
              <a:gd name="connsiteY89" fmla="*/ 794084 h 2141750"/>
              <a:gd name="connsiteX90" fmla="*/ 1014663 w 1271337"/>
              <a:gd name="connsiteY90" fmla="*/ 914400 h 2141750"/>
              <a:gd name="connsiteX91" fmla="*/ 1034716 w 1271337"/>
              <a:gd name="connsiteY91" fmla="*/ 946484 h 2141750"/>
              <a:gd name="connsiteX92" fmla="*/ 1090863 w 1271337"/>
              <a:gd name="connsiteY92" fmla="*/ 974558 h 2141750"/>
              <a:gd name="connsiteX93" fmla="*/ 1106905 w 1271337"/>
              <a:gd name="connsiteY93" fmla="*/ 1042737 h 2141750"/>
              <a:gd name="connsiteX94" fmla="*/ 1114926 w 1271337"/>
              <a:gd name="connsiteY94" fmla="*/ 1082842 h 2141750"/>
              <a:gd name="connsiteX95" fmla="*/ 1082842 w 1271337"/>
              <a:gd name="connsiteY95" fmla="*/ 1078831 h 2141750"/>
              <a:gd name="connsiteX96" fmla="*/ 1054768 w 1271337"/>
              <a:gd name="connsiteY96" fmla="*/ 1030705 h 2141750"/>
              <a:gd name="connsiteX97" fmla="*/ 1038726 w 1271337"/>
              <a:gd name="connsiteY97" fmla="*/ 1026695 h 2141750"/>
              <a:gd name="connsiteX98" fmla="*/ 1046747 w 1271337"/>
              <a:gd name="connsiteY98" fmla="*/ 1094873 h 2141750"/>
              <a:gd name="connsiteX99" fmla="*/ 998621 w 1271337"/>
              <a:gd name="connsiteY99" fmla="*/ 1102895 h 2141750"/>
              <a:gd name="connsiteX100" fmla="*/ 974558 w 1271337"/>
              <a:gd name="connsiteY100" fmla="*/ 1110916 h 2141750"/>
              <a:gd name="connsiteX101" fmla="*/ 1114926 w 1271337"/>
              <a:gd name="connsiteY101" fmla="*/ 1259305 h 2141750"/>
              <a:gd name="connsiteX102" fmla="*/ 1167063 w 1271337"/>
              <a:gd name="connsiteY102" fmla="*/ 1255295 h 2141750"/>
              <a:gd name="connsiteX103" fmla="*/ 1199147 w 1271337"/>
              <a:gd name="connsiteY103" fmla="*/ 1295400 h 2141750"/>
              <a:gd name="connsiteX104" fmla="*/ 1203158 w 1271337"/>
              <a:gd name="connsiteY104" fmla="*/ 1331495 h 2141750"/>
              <a:gd name="connsiteX105" fmla="*/ 1219200 w 1271337"/>
              <a:gd name="connsiteY105" fmla="*/ 1367589 h 2141750"/>
              <a:gd name="connsiteX106" fmla="*/ 1195137 w 1271337"/>
              <a:gd name="connsiteY106" fmla="*/ 1371600 h 2141750"/>
              <a:gd name="connsiteX107" fmla="*/ 1147011 w 1271337"/>
              <a:gd name="connsiteY107" fmla="*/ 1375610 h 2141750"/>
              <a:gd name="connsiteX108" fmla="*/ 1138990 w 1271337"/>
              <a:gd name="connsiteY108" fmla="*/ 1347537 h 2141750"/>
              <a:gd name="connsiteX109" fmla="*/ 1106905 w 1271337"/>
              <a:gd name="connsiteY109" fmla="*/ 1291389 h 2141750"/>
              <a:gd name="connsiteX110" fmla="*/ 998621 w 1271337"/>
              <a:gd name="connsiteY110" fmla="*/ 1227221 h 2141750"/>
              <a:gd name="connsiteX111" fmla="*/ 1006642 w 1271337"/>
              <a:gd name="connsiteY111" fmla="*/ 1255295 h 2141750"/>
              <a:gd name="connsiteX112" fmla="*/ 1062790 w 1271337"/>
              <a:gd name="connsiteY112" fmla="*/ 1319463 h 2141750"/>
              <a:gd name="connsiteX113" fmla="*/ 1082842 w 1271337"/>
              <a:gd name="connsiteY113" fmla="*/ 1411705 h 2141750"/>
              <a:gd name="connsiteX114" fmla="*/ 1042737 w 1271337"/>
              <a:gd name="connsiteY114" fmla="*/ 1403684 h 2141750"/>
              <a:gd name="connsiteX115" fmla="*/ 998621 w 1271337"/>
              <a:gd name="connsiteY115" fmla="*/ 1371600 h 2141750"/>
              <a:gd name="connsiteX116" fmla="*/ 966537 w 1271337"/>
              <a:gd name="connsiteY116" fmla="*/ 1375610 h 2141750"/>
              <a:gd name="connsiteX117" fmla="*/ 946484 w 1271337"/>
              <a:gd name="connsiteY117" fmla="*/ 1363579 h 2141750"/>
              <a:gd name="connsiteX118" fmla="*/ 950495 w 1271337"/>
              <a:gd name="connsiteY118" fmla="*/ 1327484 h 2141750"/>
              <a:gd name="connsiteX119" fmla="*/ 974558 w 1271337"/>
              <a:gd name="connsiteY119" fmla="*/ 1311442 h 2141750"/>
              <a:gd name="connsiteX120" fmla="*/ 950495 w 1271337"/>
              <a:gd name="connsiteY120" fmla="*/ 1283368 h 2141750"/>
              <a:gd name="connsiteX121" fmla="*/ 954505 w 1271337"/>
              <a:gd name="connsiteY121" fmla="*/ 1247273 h 2141750"/>
              <a:gd name="connsiteX122" fmla="*/ 942474 w 1271337"/>
              <a:gd name="connsiteY122" fmla="*/ 1263316 h 2141750"/>
              <a:gd name="connsiteX123" fmla="*/ 926432 w 1271337"/>
              <a:gd name="connsiteY123" fmla="*/ 1251284 h 2141750"/>
              <a:gd name="connsiteX124" fmla="*/ 922421 w 1271337"/>
              <a:gd name="connsiteY124" fmla="*/ 1251284 h 2141750"/>
              <a:gd name="connsiteX125" fmla="*/ 854242 w 1271337"/>
              <a:gd name="connsiteY125" fmla="*/ 1291389 h 2141750"/>
              <a:gd name="connsiteX126" fmla="*/ 842211 w 1271337"/>
              <a:gd name="connsiteY126" fmla="*/ 1279358 h 2141750"/>
              <a:gd name="connsiteX127" fmla="*/ 850232 w 1271337"/>
              <a:gd name="connsiteY127" fmla="*/ 1243263 h 2141750"/>
              <a:gd name="connsiteX128" fmla="*/ 858253 w 1271337"/>
              <a:gd name="connsiteY128" fmla="*/ 1223210 h 2141750"/>
              <a:gd name="connsiteX129" fmla="*/ 854242 w 1271337"/>
              <a:gd name="connsiteY129" fmla="*/ 1211179 h 2141750"/>
              <a:gd name="connsiteX130" fmla="*/ 866274 w 1271337"/>
              <a:gd name="connsiteY130" fmla="*/ 1175084 h 2141750"/>
              <a:gd name="connsiteX131" fmla="*/ 886326 w 1271337"/>
              <a:gd name="connsiteY131" fmla="*/ 1167063 h 2141750"/>
              <a:gd name="connsiteX132" fmla="*/ 862263 w 1271337"/>
              <a:gd name="connsiteY132" fmla="*/ 1147010 h 2141750"/>
              <a:gd name="connsiteX133" fmla="*/ 830179 w 1271337"/>
              <a:gd name="connsiteY133" fmla="*/ 1159042 h 2141750"/>
              <a:gd name="connsiteX134" fmla="*/ 810126 w 1271337"/>
              <a:gd name="connsiteY134" fmla="*/ 1183105 h 2141750"/>
              <a:gd name="connsiteX135" fmla="*/ 810126 w 1271337"/>
              <a:gd name="connsiteY135" fmla="*/ 1183105 h 2141750"/>
              <a:gd name="connsiteX136" fmla="*/ 749968 w 1271337"/>
              <a:gd name="connsiteY136" fmla="*/ 1179095 h 2141750"/>
              <a:gd name="connsiteX137" fmla="*/ 669758 w 1271337"/>
              <a:gd name="connsiteY137" fmla="*/ 1267326 h 2141750"/>
              <a:gd name="connsiteX138" fmla="*/ 721895 w 1271337"/>
              <a:gd name="connsiteY138" fmla="*/ 1335505 h 2141750"/>
              <a:gd name="connsiteX139" fmla="*/ 762000 w 1271337"/>
              <a:gd name="connsiteY139" fmla="*/ 1347537 h 2141750"/>
              <a:gd name="connsiteX140" fmla="*/ 766011 w 1271337"/>
              <a:gd name="connsiteY140" fmla="*/ 1375610 h 2141750"/>
              <a:gd name="connsiteX141" fmla="*/ 814137 w 1271337"/>
              <a:gd name="connsiteY141" fmla="*/ 1443789 h 2141750"/>
              <a:gd name="connsiteX142" fmla="*/ 818147 w 1271337"/>
              <a:gd name="connsiteY142" fmla="*/ 1487905 h 2141750"/>
              <a:gd name="connsiteX143" fmla="*/ 762000 w 1271337"/>
              <a:gd name="connsiteY143" fmla="*/ 1560095 h 2141750"/>
              <a:gd name="connsiteX144" fmla="*/ 762000 w 1271337"/>
              <a:gd name="connsiteY144" fmla="*/ 1608221 h 2141750"/>
              <a:gd name="connsiteX145" fmla="*/ 798095 w 1271337"/>
              <a:gd name="connsiteY145" fmla="*/ 1672389 h 2141750"/>
              <a:gd name="connsiteX146" fmla="*/ 806116 w 1271337"/>
              <a:gd name="connsiteY146" fmla="*/ 1728537 h 2141750"/>
              <a:gd name="connsiteX147" fmla="*/ 842211 w 1271337"/>
              <a:gd name="connsiteY147" fmla="*/ 1900989 h 2141750"/>
              <a:gd name="connsiteX148" fmla="*/ 473242 w 1271337"/>
              <a:gd name="connsiteY148" fmla="*/ 2141621 h 2141750"/>
              <a:gd name="connsiteX149" fmla="*/ 372979 w 1271337"/>
              <a:gd name="connsiteY149" fmla="*/ 1993230 h 2141750"/>
              <a:gd name="connsiteX150" fmla="*/ 280737 w 1271337"/>
              <a:gd name="connsiteY150" fmla="*/ 1884947 h 2141750"/>
              <a:gd name="connsiteX151" fmla="*/ 220579 w 1271337"/>
              <a:gd name="connsiteY151" fmla="*/ 1880937 h 2141750"/>
              <a:gd name="connsiteX152" fmla="*/ 208547 w 1271337"/>
              <a:gd name="connsiteY152" fmla="*/ 1848852 h 2141750"/>
              <a:gd name="connsiteX153" fmla="*/ 144379 w 1271337"/>
              <a:gd name="connsiteY153" fmla="*/ 1688431 h 2141750"/>
              <a:gd name="connsiteX154" fmla="*/ 76200 w 1271337"/>
              <a:gd name="connsiteY154" fmla="*/ 1596189 h 2141750"/>
              <a:gd name="connsiteX155" fmla="*/ 48126 w 1271337"/>
              <a:gd name="connsiteY155" fmla="*/ 1580147 h 2141750"/>
              <a:gd name="connsiteX156" fmla="*/ 8021 w 1271337"/>
              <a:gd name="connsiteY156" fmla="*/ 1588168 h 2141750"/>
              <a:gd name="connsiteX157" fmla="*/ 0 w 1271337"/>
              <a:gd name="connsiteY157" fmla="*/ 1568116 h 2141750"/>
              <a:gd name="connsiteX158" fmla="*/ 48126 w 1271337"/>
              <a:gd name="connsiteY158" fmla="*/ 1455821 h 2141750"/>
              <a:gd name="connsiteX159" fmla="*/ 72190 w 1271337"/>
              <a:gd name="connsiteY159" fmla="*/ 1419726 h 2141750"/>
              <a:gd name="connsiteX160" fmla="*/ 72190 w 1271337"/>
              <a:gd name="connsiteY160" fmla="*/ 1383631 h 2141750"/>
              <a:gd name="connsiteX161" fmla="*/ 100263 w 1271337"/>
              <a:gd name="connsiteY161" fmla="*/ 1363579 h 2141750"/>
              <a:gd name="connsiteX162" fmla="*/ 120316 w 1271337"/>
              <a:gd name="connsiteY162" fmla="*/ 1363579 h 2141750"/>
              <a:gd name="connsiteX163" fmla="*/ 104274 w 1271337"/>
              <a:gd name="connsiteY163" fmla="*/ 1315452 h 2141750"/>
              <a:gd name="connsiteX164" fmla="*/ 152400 w 1271337"/>
              <a:gd name="connsiteY164" fmla="*/ 1287379 h 2141750"/>
              <a:gd name="connsiteX165" fmla="*/ 156411 w 1271337"/>
              <a:gd name="connsiteY165" fmla="*/ 1259305 h 2141750"/>
              <a:gd name="connsiteX166" fmla="*/ 148390 w 1271337"/>
              <a:gd name="connsiteY166" fmla="*/ 1195137 h 2141750"/>
              <a:gd name="connsiteX167" fmla="*/ 160421 w 1271337"/>
              <a:gd name="connsiteY167" fmla="*/ 1155031 h 2141750"/>
              <a:gd name="connsiteX168" fmla="*/ 212558 w 1271337"/>
              <a:gd name="connsiteY168" fmla="*/ 1094873 h 2141750"/>
              <a:gd name="connsiteX169" fmla="*/ 236621 w 1271337"/>
              <a:gd name="connsiteY169" fmla="*/ 1030705 h 2141750"/>
              <a:gd name="connsiteX170" fmla="*/ 228600 w 1271337"/>
              <a:gd name="connsiteY170" fmla="*/ 990600 h 2141750"/>
              <a:gd name="connsiteX171" fmla="*/ 216568 w 1271337"/>
              <a:gd name="connsiteY171" fmla="*/ 946484 h 2141750"/>
              <a:gd name="connsiteX172" fmla="*/ 232611 w 1271337"/>
              <a:gd name="connsiteY172" fmla="*/ 906379 h 2141750"/>
              <a:gd name="connsiteX173" fmla="*/ 276726 w 1271337"/>
              <a:gd name="connsiteY173" fmla="*/ 862263 h 2141750"/>
              <a:gd name="connsiteX0" fmla="*/ 276726 w 1271337"/>
              <a:gd name="connsiteY0" fmla="*/ 862263 h 2173542"/>
              <a:gd name="connsiteX1" fmla="*/ 348916 w 1271337"/>
              <a:gd name="connsiteY1" fmla="*/ 850231 h 2173542"/>
              <a:gd name="connsiteX2" fmla="*/ 389021 w 1271337"/>
              <a:gd name="connsiteY2" fmla="*/ 814137 h 2173542"/>
              <a:gd name="connsiteX3" fmla="*/ 409074 w 1271337"/>
              <a:gd name="connsiteY3" fmla="*/ 729916 h 2173542"/>
              <a:gd name="connsiteX4" fmla="*/ 401053 w 1271337"/>
              <a:gd name="connsiteY4" fmla="*/ 693821 h 2173542"/>
              <a:gd name="connsiteX5" fmla="*/ 376990 w 1271337"/>
              <a:gd name="connsiteY5" fmla="*/ 661737 h 2173542"/>
              <a:gd name="connsiteX6" fmla="*/ 372979 w 1271337"/>
              <a:gd name="connsiteY6" fmla="*/ 633663 h 2173542"/>
              <a:gd name="connsiteX7" fmla="*/ 409074 w 1271337"/>
              <a:gd name="connsiteY7" fmla="*/ 613610 h 2173542"/>
              <a:gd name="connsiteX8" fmla="*/ 429126 w 1271337"/>
              <a:gd name="connsiteY8" fmla="*/ 605589 h 2173542"/>
              <a:gd name="connsiteX9" fmla="*/ 433137 w 1271337"/>
              <a:gd name="connsiteY9" fmla="*/ 585537 h 2173542"/>
              <a:gd name="connsiteX10" fmla="*/ 433137 w 1271337"/>
              <a:gd name="connsiteY10" fmla="*/ 545431 h 2173542"/>
              <a:gd name="connsiteX11" fmla="*/ 449179 w 1271337"/>
              <a:gd name="connsiteY11" fmla="*/ 537410 h 2173542"/>
              <a:gd name="connsiteX12" fmla="*/ 453190 w 1271337"/>
              <a:gd name="connsiteY12" fmla="*/ 509337 h 2173542"/>
              <a:gd name="connsiteX13" fmla="*/ 453190 w 1271337"/>
              <a:gd name="connsiteY13" fmla="*/ 469231 h 2173542"/>
              <a:gd name="connsiteX14" fmla="*/ 461211 w 1271337"/>
              <a:gd name="connsiteY14" fmla="*/ 457200 h 2173542"/>
              <a:gd name="connsiteX15" fmla="*/ 461211 w 1271337"/>
              <a:gd name="connsiteY15" fmla="*/ 417095 h 2173542"/>
              <a:gd name="connsiteX16" fmla="*/ 461211 w 1271337"/>
              <a:gd name="connsiteY16" fmla="*/ 417095 h 2173542"/>
              <a:gd name="connsiteX17" fmla="*/ 437147 w 1271337"/>
              <a:gd name="connsiteY17" fmla="*/ 376989 h 2173542"/>
              <a:gd name="connsiteX18" fmla="*/ 461211 w 1271337"/>
              <a:gd name="connsiteY18" fmla="*/ 352926 h 2173542"/>
              <a:gd name="connsiteX19" fmla="*/ 485274 w 1271337"/>
              <a:gd name="connsiteY19" fmla="*/ 336884 h 2173542"/>
              <a:gd name="connsiteX20" fmla="*/ 489284 w 1271337"/>
              <a:gd name="connsiteY20" fmla="*/ 312821 h 2173542"/>
              <a:gd name="connsiteX21" fmla="*/ 489284 w 1271337"/>
              <a:gd name="connsiteY21" fmla="*/ 312821 h 2173542"/>
              <a:gd name="connsiteX22" fmla="*/ 505326 w 1271337"/>
              <a:gd name="connsiteY22" fmla="*/ 272716 h 2173542"/>
              <a:gd name="connsiteX23" fmla="*/ 557463 w 1271337"/>
              <a:gd name="connsiteY23" fmla="*/ 236621 h 2173542"/>
              <a:gd name="connsiteX24" fmla="*/ 585537 w 1271337"/>
              <a:gd name="connsiteY24" fmla="*/ 232610 h 2173542"/>
              <a:gd name="connsiteX25" fmla="*/ 597568 w 1271337"/>
              <a:gd name="connsiteY25" fmla="*/ 192505 h 2173542"/>
              <a:gd name="connsiteX26" fmla="*/ 593558 w 1271337"/>
              <a:gd name="connsiteY26" fmla="*/ 156410 h 2173542"/>
              <a:gd name="connsiteX27" fmla="*/ 573505 w 1271337"/>
              <a:gd name="connsiteY27" fmla="*/ 100263 h 2173542"/>
              <a:gd name="connsiteX28" fmla="*/ 593558 w 1271337"/>
              <a:gd name="connsiteY28" fmla="*/ 72189 h 2173542"/>
              <a:gd name="connsiteX29" fmla="*/ 621632 w 1271337"/>
              <a:gd name="connsiteY29" fmla="*/ 64168 h 2173542"/>
              <a:gd name="connsiteX30" fmla="*/ 645695 w 1271337"/>
              <a:gd name="connsiteY30" fmla="*/ 52137 h 2173542"/>
              <a:gd name="connsiteX31" fmla="*/ 693821 w 1271337"/>
              <a:gd name="connsiteY31" fmla="*/ 72189 h 2173542"/>
              <a:gd name="connsiteX32" fmla="*/ 729916 w 1271337"/>
              <a:gd name="connsiteY32" fmla="*/ 36095 h 2173542"/>
              <a:gd name="connsiteX33" fmla="*/ 790074 w 1271337"/>
              <a:gd name="connsiteY33" fmla="*/ 0 h 2173542"/>
              <a:gd name="connsiteX34" fmla="*/ 838200 w 1271337"/>
              <a:gd name="connsiteY34" fmla="*/ 8021 h 2173542"/>
              <a:gd name="connsiteX35" fmla="*/ 806116 w 1271337"/>
              <a:gd name="connsiteY35" fmla="*/ 60158 h 2173542"/>
              <a:gd name="connsiteX36" fmla="*/ 802105 w 1271337"/>
              <a:gd name="connsiteY36" fmla="*/ 136358 h 2173542"/>
              <a:gd name="connsiteX37" fmla="*/ 818147 w 1271337"/>
              <a:gd name="connsiteY37" fmla="*/ 200526 h 2173542"/>
              <a:gd name="connsiteX38" fmla="*/ 794084 w 1271337"/>
              <a:gd name="connsiteY38" fmla="*/ 208547 h 2173542"/>
              <a:gd name="connsiteX39" fmla="*/ 814137 w 1271337"/>
              <a:gd name="connsiteY39" fmla="*/ 252663 h 2173542"/>
              <a:gd name="connsiteX40" fmla="*/ 778042 w 1271337"/>
              <a:gd name="connsiteY40" fmla="*/ 292768 h 2173542"/>
              <a:gd name="connsiteX41" fmla="*/ 814137 w 1271337"/>
              <a:gd name="connsiteY41" fmla="*/ 316831 h 2173542"/>
              <a:gd name="connsiteX42" fmla="*/ 826168 w 1271337"/>
              <a:gd name="connsiteY42" fmla="*/ 376989 h 2173542"/>
              <a:gd name="connsiteX43" fmla="*/ 854242 w 1271337"/>
              <a:gd name="connsiteY43" fmla="*/ 441158 h 2173542"/>
              <a:gd name="connsiteX44" fmla="*/ 934453 w 1271337"/>
              <a:gd name="connsiteY44" fmla="*/ 421105 h 2173542"/>
              <a:gd name="connsiteX45" fmla="*/ 1054768 w 1271337"/>
              <a:gd name="connsiteY45" fmla="*/ 405063 h 2173542"/>
              <a:gd name="connsiteX46" fmla="*/ 1159042 w 1271337"/>
              <a:gd name="connsiteY46" fmla="*/ 401052 h 2173542"/>
              <a:gd name="connsiteX47" fmla="*/ 1163053 w 1271337"/>
              <a:gd name="connsiteY47" fmla="*/ 461210 h 2173542"/>
              <a:gd name="connsiteX48" fmla="*/ 1183105 w 1271337"/>
              <a:gd name="connsiteY48" fmla="*/ 477252 h 2173542"/>
              <a:gd name="connsiteX49" fmla="*/ 1199147 w 1271337"/>
              <a:gd name="connsiteY49" fmla="*/ 517358 h 2173542"/>
              <a:gd name="connsiteX50" fmla="*/ 1179095 w 1271337"/>
              <a:gd name="connsiteY50" fmla="*/ 537410 h 2173542"/>
              <a:gd name="connsiteX51" fmla="*/ 1171074 w 1271337"/>
              <a:gd name="connsiteY51" fmla="*/ 561473 h 2173542"/>
              <a:gd name="connsiteX52" fmla="*/ 1171074 w 1271337"/>
              <a:gd name="connsiteY52" fmla="*/ 585537 h 2173542"/>
              <a:gd name="connsiteX53" fmla="*/ 1171074 w 1271337"/>
              <a:gd name="connsiteY53" fmla="*/ 605589 h 2173542"/>
              <a:gd name="connsiteX54" fmla="*/ 1134979 w 1271337"/>
              <a:gd name="connsiteY54" fmla="*/ 621631 h 2173542"/>
              <a:gd name="connsiteX55" fmla="*/ 1090863 w 1271337"/>
              <a:gd name="connsiteY55" fmla="*/ 589547 h 2173542"/>
              <a:gd name="connsiteX56" fmla="*/ 1094874 w 1271337"/>
              <a:gd name="connsiteY56" fmla="*/ 569495 h 2173542"/>
              <a:gd name="connsiteX57" fmla="*/ 1098884 w 1271337"/>
              <a:gd name="connsiteY57" fmla="*/ 533400 h 2173542"/>
              <a:gd name="connsiteX58" fmla="*/ 1098884 w 1271337"/>
              <a:gd name="connsiteY58" fmla="*/ 517358 h 2173542"/>
              <a:gd name="connsiteX59" fmla="*/ 1058779 w 1271337"/>
              <a:gd name="connsiteY59" fmla="*/ 537410 h 2173542"/>
              <a:gd name="connsiteX60" fmla="*/ 1042737 w 1271337"/>
              <a:gd name="connsiteY60" fmla="*/ 517358 h 2173542"/>
              <a:gd name="connsiteX61" fmla="*/ 1042737 w 1271337"/>
              <a:gd name="connsiteY61" fmla="*/ 517358 h 2173542"/>
              <a:gd name="connsiteX62" fmla="*/ 1026695 w 1271337"/>
              <a:gd name="connsiteY62" fmla="*/ 561473 h 2173542"/>
              <a:gd name="connsiteX63" fmla="*/ 1030705 w 1271337"/>
              <a:gd name="connsiteY63" fmla="*/ 593558 h 2173542"/>
              <a:gd name="connsiteX64" fmla="*/ 1050758 w 1271337"/>
              <a:gd name="connsiteY64" fmla="*/ 685800 h 2173542"/>
              <a:gd name="connsiteX65" fmla="*/ 1066800 w 1271337"/>
              <a:gd name="connsiteY65" fmla="*/ 733926 h 2173542"/>
              <a:gd name="connsiteX66" fmla="*/ 1082842 w 1271337"/>
              <a:gd name="connsiteY66" fmla="*/ 774031 h 2173542"/>
              <a:gd name="connsiteX67" fmla="*/ 1110916 w 1271337"/>
              <a:gd name="connsiteY67" fmla="*/ 737937 h 2173542"/>
              <a:gd name="connsiteX68" fmla="*/ 1163053 w 1271337"/>
              <a:gd name="connsiteY68" fmla="*/ 725905 h 2173542"/>
              <a:gd name="connsiteX69" fmla="*/ 1163053 w 1271337"/>
              <a:gd name="connsiteY69" fmla="*/ 725905 h 2173542"/>
              <a:gd name="connsiteX70" fmla="*/ 1171074 w 1271337"/>
              <a:gd name="connsiteY70" fmla="*/ 766010 h 2173542"/>
              <a:gd name="connsiteX71" fmla="*/ 1155032 w 1271337"/>
              <a:gd name="connsiteY71" fmla="*/ 790073 h 2173542"/>
              <a:gd name="connsiteX72" fmla="*/ 1155032 w 1271337"/>
              <a:gd name="connsiteY72" fmla="*/ 802105 h 2173542"/>
              <a:gd name="connsiteX73" fmla="*/ 1207168 w 1271337"/>
              <a:gd name="connsiteY73" fmla="*/ 802105 h 2173542"/>
              <a:gd name="connsiteX74" fmla="*/ 1227221 w 1271337"/>
              <a:gd name="connsiteY74" fmla="*/ 814137 h 2173542"/>
              <a:gd name="connsiteX75" fmla="*/ 1219200 w 1271337"/>
              <a:gd name="connsiteY75" fmla="*/ 866273 h 2173542"/>
              <a:gd name="connsiteX76" fmla="*/ 1251284 w 1271337"/>
              <a:gd name="connsiteY76" fmla="*/ 894347 h 2173542"/>
              <a:gd name="connsiteX77" fmla="*/ 1271337 w 1271337"/>
              <a:gd name="connsiteY77" fmla="*/ 934452 h 2173542"/>
              <a:gd name="connsiteX78" fmla="*/ 1255295 w 1271337"/>
              <a:gd name="connsiteY78" fmla="*/ 954505 h 2173542"/>
              <a:gd name="connsiteX79" fmla="*/ 1247274 w 1271337"/>
              <a:gd name="connsiteY79" fmla="*/ 990600 h 2173542"/>
              <a:gd name="connsiteX80" fmla="*/ 1243263 w 1271337"/>
              <a:gd name="connsiteY80" fmla="*/ 1018673 h 2173542"/>
              <a:gd name="connsiteX81" fmla="*/ 1211179 w 1271337"/>
              <a:gd name="connsiteY81" fmla="*/ 1014663 h 2173542"/>
              <a:gd name="connsiteX82" fmla="*/ 1199147 w 1271337"/>
              <a:gd name="connsiteY82" fmla="*/ 978568 h 2173542"/>
              <a:gd name="connsiteX83" fmla="*/ 1183105 w 1271337"/>
              <a:gd name="connsiteY83" fmla="*/ 946484 h 2173542"/>
              <a:gd name="connsiteX84" fmla="*/ 1167063 w 1271337"/>
              <a:gd name="connsiteY84" fmla="*/ 882316 h 2173542"/>
              <a:gd name="connsiteX85" fmla="*/ 1147011 w 1271337"/>
              <a:gd name="connsiteY85" fmla="*/ 878305 h 2173542"/>
              <a:gd name="connsiteX86" fmla="*/ 1130968 w 1271337"/>
              <a:gd name="connsiteY86" fmla="*/ 878305 h 2173542"/>
              <a:gd name="connsiteX87" fmla="*/ 1102895 w 1271337"/>
              <a:gd name="connsiteY87" fmla="*/ 910389 h 2173542"/>
              <a:gd name="connsiteX88" fmla="*/ 998621 w 1271337"/>
              <a:gd name="connsiteY88" fmla="*/ 762000 h 2173542"/>
              <a:gd name="connsiteX89" fmla="*/ 990600 w 1271337"/>
              <a:gd name="connsiteY89" fmla="*/ 794084 h 2173542"/>
              <a:gd name="connsiteX90" fmla="*/ 1014663 w 1271337"/>
              <a:gd name="connsiteY90" fmla="*/ 914400 h 2173542"/>
              <a:gd name="connsiteX91" fmla="*/ 1034716 w 1271337"/>
              <a:gd name="connsiteY91" fmla="*/ 946484 h 2173542"/>
              <a:gd name="connsiteX92" fmla="*/ 1090863 w 1271337"/>
              <a:gd name="connsiteY92" fmla="*/ 974558 h 2173542"/>
              <a:gd name="connsiteX93" fmla="*/ 1106905 w 1271337"/>
              <a:gd name="connsiteY93" fmla="*/ 1042737 h 2173542"/>
              <a:gd name="connsiteX94" fmla="*/ 1114926 w 1271337"/>
              <a:gd name="connsiteY94" fmla="*/ 1082842 h 2173542"/>
              <a:gd name="connsiteX95" fmla="*/ 1082842 w 1271337"/>
              <a:gd name="connsiteY95" fmla="*/ 1078831 h 2173542"/>
              <a:gd name="connsiteX96" fmla="*/ 1054768 w 1271337"/>
              <a:gd name="connsiteY96" fmla="*/ 1030705 h 2173542"/>
              <a:gd name="connsiteX97" fmla="*/ 1038726 w 1271337"/>
              <a:gd name="connsiteY97" fmla="*/ 1026695 h 2173542"/>
              <a:gd name="connsiteX98" fmla="*/ 1046747 w 1271337"/>
              <a:gd name="connsiteY98" fmla="*/ 1094873 h 2173542"/>
              <a:gd name="connsiteX99" fmla="*/ 998621 w 1271337"/>
              <a:gd name="connsiteY99" fmla="*/ 1102895 h 2173542"/>
              <a:gd name="connsiteX100" fmla="*/ 974558 w 1271337"/>
              <a:gd name="connsiteY100" fmla="*/ 1110916 h 2173542"/>
              <a:gd name="connsiteX101" fmla="*/ 1114926 w 1271337"/>
              <a:gd name="connsiteY101" fmla="*/ 1259305 h 2173542"/>
              <a:gd name="connsiteX102" fmla="*/ 1167063 w 1271337"/>
              <a:gd name="connsiteY102" fmla="*/ 1255295 h 2173542"/>
              <a:gd name="connsiteX103" fmla="*/ 1199147 w 1271337"/>
              <a:gd name="connsiteY103" fmla="*/ 1295400 h 2173542"/>
              <a:gd name="connsiteX104" fmla="*/ 1203158 w 1271337"/>
              <a:gd name="connsiteY104" fmla="*/ 1331495 h 2173542"/>
              <a:gd name="connsiteX105" fmla="*/ 1219200 w 1271337"/>
              <a:gd name="connsiteY105" fmla="*/ 1367589 h 2173542"/>
              <a:gd name="connsiteX106" fmla="*/ 1195137 w 1271337"/>
              <a:gd name="connsiteY106" fmla="*/ 1371600 h 2173542"/>
              <a:gd name="connsiteX107" fmla="*/ 1147011 w 1271337"/>
              <a:gd name="connsiteY107" fmla="*/ 1375610 h 2173542"/>
              <a:gd name="connsiteX108" fmla="*/ 1138990 w 1271337"/>
              <a:gd name="connsiteY108" fmla="*/ 1347537 h 2173542"/>
              <a:gd name="connsiteX109" fmla="*/ 1106905 w 1271337"/>
              <a:gd name="connsiteY109" fmla="*/ 1291389 h 2173542"/>
              <a:gd name="connsiteX110" fmla="*/ 998621 w 1271337"/>
              <a:gd name="connsiteY110" fmla="*/ 1227221 h 2173542"/>
              <a:gd name="connsiteX111" fmla="*/ 1006642 w 1271337"/>
              <a:gd name="connsiteY111" fmla="*/ 1255295 h 2173542"/>
              <a:gd name="connsiteX112" fmla="*/ 1062790 w 1271337"/>
              <a:gd name="connsiteY112" fmla="*/ 1319463 h 2173542"/>
              <a:gd name="connsiteX113" fmla="*/ 1082842 w 1271337"/>
              <a:gd name="connsiteY113" fmla="*/ 1411705 h 2173542"/>
              <a:gd name="connsiteX114" fmla="*/ 1042737 w 1271337"/>
              <a:gd name="connsiteY114" fmla="*/ 1403684 h 2173542"/>
              <a:gd name="connsiteX115" fmla="*/ 998621 w 1271337"/>
              <a:gd name="connsiteY115" fmla="*/ 1371600 h 2173542"/>
              <a:gd name="connsiteX116" fmla="*/ 966537 w 1271337"/>
              <a:gd name="connsiteY116" fmla="*/ 1375610 h 2173542"/>
              <a:gd name="connsiteX117" fmla="*/ 946484 w 1271337"/>
              <a:gd name="connsiteY117" fmla="*/ 1363579 h 2173542"/>
              <a:gd name="connsiteX118" fmla="*/ 950495 w 1271337"/>
              <a:gd name="connsiteY118" fmla="*/ 1327484 h 2173542"/>
              <a:gd name="connsiteX119" fmla="*/ 974558 w 1271337"/>
              <a:gd name="connsiteY119" fmla="*/ 1311442 h 2173542"/>
              <a:gd name="connsiteX120" fmla="*/ 950495 w 1271337"/>
              <a:gd name="connsiteY120" fmla="*/ 1283368 h 2173542"/>
              <a:gd name="connsiteX121" fmla="*/ 954505 w 1271337"/>
              <a:gd name="connsiteY121" fmla="*/ 1247273 h 2173542"/>
              <a:gd name="connsiteX122" fmla="*/ 942474 w 1271337"/>
              <a:gd name="connsiteY122" fmla="*/ 1263316 h 2173542"/>
              <a:gd name="connsiteX123" fmla="*/ 926432 w 1271337"/>
              <a:gd name="connsiteY123" fmla="*/ 1251284 h 2173542"/>
              <a:gd name="connsiteX124" fmla="*/ 922421 w 1271337"/>
              <a:gd name="connsiteY124" fmla="*/ 1251284 h 2173542"/>
              <a:gd name="connsiteX125" fmla="*/ 854242 w 1271337"/>
              <a:gd name="connsiteY125" fmla="*/ 1291389 h 2173542"/>
              <a:gd name="connsiteX126" fmla="*/ 842211 w 1271337"/>
              <a:gd name="connsiteY126" fmla="*/ 1279358 h 2173542"/>
              <a:gd name="connsiteX127" fmla="*/ 850232 w 1271337"/>
              <a:gd name="connsiteY127" fmla="*/ 1243263 h 2173542"/>
              <a:gd name="connsiteX128" fmla="*/ 858253 w 1271337"/>
              <a:gd name="connsiteY128" fmla="*/ 1223210 h 2173542"/>
              <a:gd name="connsiteX129" fmla="*/ 854242 w 1271337"/>
              <a:gd name="connsiteY129" fmla="*/ 1211179 h 2173542"/>
              <a:gd name="connsiteX130" fmla="*/ 866274 w 1271337"/>
              <a:gd name="connsiteY130" fmla="*/ 1175084 h 2173542"/>
              <a:gd name="connsiteX131" fmla="*/ 886326 w 1271337"/>
              <a:gd name="connsiteY131" fmla="*/ 1167063 h 2173542"/>
              <a:gd name="connsiteX132" fmla="*/ 862263 w 1271337"/>
              <a:gd name="connsiteY132" fmla="*/ 1147010 h 2173542"/>
              <a:gd name="connsiteX133" fmla="*/ 830179 w 1271337"/>
              <a:gd name="connsiteY133" fmla="*/ 1159042 h 2173542"/>
              <a:gd name="connsiteX134" fmla="*/ 810126 w 1271337"/>
              <a:gd name="connsiteY134" fmla="*/ 1183105 h 2173542"/>
              <a:gd name="connsiteX135" fmla="*/ 810126 w 1271337"/>
              <a:gd name="connsiteY135" fmla="*/ 1183105 h 2173542"/>
              <a:gd name="connsiteX136" fmla="*/ 749968 w 1271337"/>
              <a:gd name="connsiteY136" fmla="*/ 1179095 h 2173542"/>
              <a:gd name="connsiteX137" fmla="*/ 669758 w 1271337"/>
              <a:gd name="connsiteY137" fmla="*/ 1267326 h 2173542"/>
              <a:gd name="connsiteX138" fmla="*/ 721895 w 1271337"/>
              <a:gd name="connsiteY138" fmla="*/ 1335505 h 2173542"/>
              <a:gd name="connsiteX139" fmla="*/ 762000 w 1271337"/>
              <a:gd name="connsiteY139" fmla="*/ 1347537 h 2173542"/>
              <a:gd name="connsiteX140" fmla="*/ 766011 w 1271337"/>
              <a:gd name="connsiteY140" fmla="*/ 1375610 h 2173542"/>
              <a:gd name="connsiteX141" fmla="*/ 814137 w 1271337"/>
              <a:gd name="connsiteY141" fmla="*/ 1443789 h 2173542"/>
              <a:gd name="connsiteX142" fmla="*/ 818147 w 1271337"/>
              <a:gd name="connsiteY142" fmla="*/ 1487905 h 2173542"/>
              <a:gd name="connsiteX143" fmla="*/ 762000 w 1271337"/>
              <a:gd name="connsiteY143" fmla="*/ 1560095 h 2173542"/>
              <a:gd name="connsiteX144" fmla="*/ 762000 w 1271337"/>
              <a:gd name="connsiteY144" fmla="*/ 1608221 h 2173542"/>
              <a:gd name="connsiteX145" fmla="*/ 798095 w 1271337"/>
              <a:gd name="connsiteY145" fmla="*/ 1672389 h 2173542"/>
              <a:gd name="connsiteX146" fmla="*/ 806116 w 1271337"/>
              <a:gd name="connsiteY146" fmla="*/ 1728537 h 2173542"/>
              <a:gd name="connsiteX147" fmla="*/ 842211 w 1271337"/>
              <a:gd name="connsiteY147" fmla="*/ 1900989 h 2173542"/>
              <a:gd name="connsiteX148" fmla="*/ 697832 w 1271337"/>
              <a:gd name="connsiteY148" fmla="*/ 2157662 h 2173542"/>
              <a:gd name="connsiteX149" fmla="*/ 473242 w 1271337"/>
              <a:gd name="connsiteY149" fmla="*/ 2141621 h 2173542"/>
              <a:gd name="connsiteX150" fmla="*/ 372979 w 1271337"/>
              <a:gd name="connsiteY150" fmla="*/ 1993230 h 2173542"/>
              <a:gd name="connsiteX151" fmla="*/ 280737 w 1271337"/>
              <a:gd name="connsiteY151" fmla="*/ 1884947 h 2173542"/>
              <a:gd name="connsiteX152" fmla="*/ 220579 w 1271337"/>
              <a:gd name="connsiteY152" fmla="*/ 1880937 h 2173542"/>
              <a:gd name="connsiteX153" fmla="*/ 208547 w 1271337"/>
              <a:gd name="connsiteY153" fmla="*/ 1848852 h 2173542"/>
              <a:gd name="connsiteX154" fmla="*/ 144379 w 1271337"/>
              <a:gd name="connsiteY154" fmla="*/ 1688431 h 2173542"/>
              <a:gd name="connsiteX155" fmla="*/ 76200 w 1271337"/>
              <a:gd name="connsiteY155" fmla="*/ 1596189 h 2173542"/>
              <a:gd name="connsiteX156" fmla="*/ 48126 w 1271337"/>
              <a:gd name="connsiteY156" fmla="*/ 1580147 h 2173542"/>
              <a:gd name="connsiteX157" fmla="*/ 8021 w 1271337"/>
              <a:gd name="connsiteY157" fmla="*/ 1588168 h 2173542"/>
              <a:gd name="connsiteX158" fmla="*/ 0 w 1271337"/>
              <a:gd name="connsiteY158" fmla="*/ 1568116 h 2173542"/>
              <a:gd name="connsiteX159" fmla="*/ 48126 w 1271337"/>
              <a:gd name="connsiteY159" fmla="*/ 1455821 h 2173542"/>
              <a:gd name="connsiteX160" fmla="*/ 72190 w 1271337"/>
              <a:gd name="connsiteY160" fmla="*/ 1419726 h 2173542"/>
              <a:gd name="connsiteX161" fmla="*/ 72190 w 1271337"/>
              <a:gd name="connsiteY161" fmla="*/ 1383631 h 2173542"/>
              <a:gd name="connsiteX162" fmla="*/ 100263 w 1271337"/>
              <a:gd name="connsiteY162" fmla="*/ 1363579 h 2173542"/>
              <a:gd name="connsiteX163" fmla="*/ 120316 w 1271337"/>
              <a:gd name="connsiteY163" fmla="*/ 1363579 h 2173542"/>
              <a:gd name="connsiteX164" fmla="*/ 104274 w 1271337"/>
              <a:gd name="connsiteY164" fmla="*/ 1315452 h 2173542"/>
              <a:gd name="connsiteX165" fmla="*/ 152400 w 1271337"/>
              <a:gd name="connsiteY165" fmla="*/ 1287379 h 2173542"/>
              <a:gd name="connsiteX166" fmla="*/ 156411 w 1271337"/>
              <a:gd name="connsiteY166" fmla="*/ 1259305 h 2173542"/>
              <a:gd name="connsiteX167" fmla="*/ 148390 w 1271337"/>
              <a:gd name="connsiteY167" fmla="*/ 1195137 h 2173542"/>
              <a:gd name="connsiteX168" fmla="*/ 160421 w 1271337"/>
              <a:gd name="connsiteY168" fmla="*/ 1155031 h 2173542"/>
              <a:gd name="connsiteX169" fmla="*/ 212558 w 1271337"/>
              <a:gd name="connsiteY169" fmla="*/ 1094873 h 2173542"/>
              <a:gd name="connsiteX170" fmla="*/ 236621 w 1271337"/>
              <a:gd name="connsiteY170" fmla="*/ 1030705 h 2173542"/>
              <a:gd name="connsiteX171" fmla="*/ 228600 w 1271337"/>
              <a:gd name="connsiteY171" fmla="*/ 990600 h 2173542"/>
              <a:gd name="connsiteX172" fmla="*/ 216568 w 1271337"/>
              <a:gd name="connsiteY172" fmla="*/ 946484 h 2173542"/>
              <a:gd name="connsiteX173" fmla="*/ 232611 w 1271337"/>
              <a:gd name="connsiteY173" fmla="*/ 906379 h 2173542"/>
              <a:gd name="connsiteX174" fmla="*/ 276726 w 1271337"/>
              <a:gd name="connsiteY174" fmla="*/ 862263 h 2173542"/>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69758 w 1271337"/>
              <a:gd name="connsiteY137" fmla="*/ 1267326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697832 w 1271337"/>
              <a:gd name="connsiteY148" fmla="*/ 2157662 h 2173545"/>
              <a:gd name="connsiteX149" fmla="*/ 593558 w 1271337"/>
              <a:gd name="connsiteY149" fmla="*/ 2137609 h 2173545"/>
              <a:gd name="connsiteX150" fmla="*/ 473242 w 1271337"/>
              <a:gd name="connsiteY150" fmla="*/ 2141621 h 2173545"/>
              <a:gd name="connsiteX151" fmla="*/ 372979 w 1271337"/>
              <a:gd name="connsiteY151" fmla="*/ 1993230 h 2173545"/>
              <a:gd name="connsiteX152" fmla="*/ 280737 w 1271337"/>
              <a:gd name="connsiteY152" fmla="*/ 1884947 h 2173545"/>
              <a:gd name="connsiteX153" fmla="*/ 220579 w 1271337"/>
              <a:gd name="connsiteY153" fmla="*/ 1880937 h 2173545"/>
              <a:gd name="connsiteX154" fmla="*/ 208547 w 1271337"/>
              <a:gd name="connsiteY154" fmla="*/ 1848852 h 2173545"/>
              <a:gd name="connsiteX155" fmla="*/ 144379 w 1271337"/>
              <a:gd name="connsiteY155" fmla="*/ 1688431 h 2173545"/>
              <a:gd name="connsiteX156" fmla="*/ 76200 w 1271337"/>
              <a:gd name="connsiteY156" fmla="*/ 1596189 h 2173545"/>
              <a:gd name="connsiteX157" fmla="*/ 48126 w 1271337"/>
              <a:gd name="connsiteY157" fmla="*/ 1580147 h 2173545"/>
              <a:gd name="connsiteX158" fmla="*/ 8021 w 1271337"/>
              <a:gd name="connsiteY158" fmla="*/ 1588168 h 2173545"/>
              <a:gd name="connsiteX159" fmla="*/ 0 w 1271337"/>
              <a:gd name="connsiteY159" fmla="*/ 1568116 h 2173545"/>
              <a:gd name="connsiteX160" fmla="*/ 48126 w 1271337"/>
              <a:gd name="connsiteY160" fmla="*/ 1455821 h 2173545"/>
              <a:gd name="connsiteX161" fmla="*/ 72190 w 1271337"/>
              <a:gd name="connsiteY161" fmla="*/ 1419726 h 2173545"/>
              <a:gd name="connsiteX162" fmla="*/ 72190 w 1271337"/>
              <a:gd name="connsiteY162" fmla="*/ 1383631 h 2173545"/>
              <a:gd name="connsiteX163" fmla="*/ 100263 w 1271337"/>
              <a:gd name="connsiteY163" fmla="*/ 1363579 h 2173545"/>
              <a:gd name="connsiteX164" fmla="*/ 120316 w 1271337"/>
              <a:gd name="connsiteY164" fmla="*/ 1363579 h 2173545"/>
              <a:gd name="connsiteX165" fmla="*/ 104274 w 1271337"/>
              <a:gd name="connsiteY165" fmla="*/ 1315452 h 2173545"/>
              <a:gd name="connsiteX166" fmla="*/ 152400 w 1271337"/>
              <a:gd name="connsiteY166" fmla="*/ 1287379 h 2173545"/>
              <a:gd name="connsiteX167" fmla="*/ 156411 w 1271337"/>
              <a:gd name="connsiteY167" fmla="*/ 1259305 h 2173545"/>
              <a:gd name="connsiteX168" fmla="*/ 148390 w 1271337"/>
              <a:gd name="connsiteY168" fmla="*/ 1195137 h 2173545"/>
              <a:gd name="connsiteX169" fmla="*/ 160421 w 1271337"/>
              <a:gd name="connsiteY169" fmla="*/ 1155031 h 2173545"/>
              <a:gd name="connsiteX170" fmla="*/ 212558 w 1271337"/>
              <a:gd name="connsiteY170" fmla="*/ 1094873 h 2173545"/>
              <a:gd name="connsiteX171" fmla="*/ 236621 w 1271337"/>
              <a:gd name="connsiteY171" fmla="*/ 1030705 h 2173545"/>
              <a:gd name="connsiteX172" fmla="*/ 228600 w 1271337"/>
              <a:gd name="connsiteY172" fmla="*/ 990600 h 2173545"/>
              <a:gd name="connsiteX173" fmla="*/ 216568 w 1271337"/>
              <a:gd name="connsiteY173" fmla="*/ 946484 h 2173545"/>
              <a:gd name="connsiteX174" fmla="*/ 232611 w 1271337"/>
              <a:gd name="connsiteY174" fmla="*/ 906379 h 2173545"/>
              <a:gd name="connsiteX175" fmla="*/ 276726 w 1271337"/>
              <a:gd name="connsiteY175"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697832 w 1271337"/>
              <a:gd name="connsiteY149" fmla="*/ 2157662 h 2173545"/>
              <a:gd name="connsiteX150" fmla="*/ 593558 w 1271337"/>
              <a:gd name="connsiteY150" fmla="*/ 2137609 h 2173545"/>
              <a:gd name="connsiteX151" fmla="*/ 473242 w 1271337"/>
              <a:gd name="connsiteY151" fmla="*/ 2141621 h 2173545"/>
              <a:gd name="connsiteX152" fmla="*/ 372979 w 1271337"/>
              <a:gd name="connsiteY152" fmla="*/ 1993230 h 2173545"/>
              <a:gd name="connsiteX153" fmla="*/ 280737 w 1271337"/>
              <a:gd name="connsiteY153" fmla="*/ 1884947 h 2173545"/>
              <a:gd name="connsiteX154" fmla="*/ 220579 w 1271337"/>
              <a:gd name="connsiteY154" fmla="*/ 1880937 h 2173545"/>
              <a:gd name="connsiteX155" fmla="*/ 208547 w 1271337"/>
              <a:gd name="connsiteY155" fmla="*/ 1848852 h 2173545"/>
              <a:gd name="connsiteX156" fmla="*/ 144379 w 1271337"/>
              <a:gd name="connsiteY156" fmla="*/ 1688431 h 2173545"/>
              <a:gd name="connsiteX157" fmla="*/ 76200 w 1271337"/>
              <a:gd name="connsiteY157" fmla="*/ 1596189 h 2173545"/>
              <a:gd name="connsiteX158" fmla="*/ 48126 w 1271337"/>
              <a:gd name="connsiteY158" fmla="*/ 1580147 h 2173545"/>
              <a:gd name="connsiteX159" fmla="*/ 8021 w 1271337"/>
              <a:gd name="connsiteY159" fmla="*/ 1588168 h 2173545"/>
              <a:gd name="connsiteX160" fmla="*/ 0 w 1271337"/>
              <a:gd name="connsiteY160" fmla="*/ 1568116 h 2173545"/>
              <a:gd name="connsiteX161" fmla="*/ 48126 w 1271337"/>
              <a:gd name="connsiteY161" fmla="*/ 1455821 h 2173545"/>
              <a:gd name="connsiteX162" fmla="*/ 72190 w 1271337"/>
              <a:gd name="connsiteY162" fmla="*/ 1419726 h 2173545"/>
              <a:gd name="connsiteX163" fmla="*/ 72190 w 1271337"/>
              <a:gd name="connsiteY163" fmla="*/ 1383631 h 2173545"/>
              <a:gd name="connsiteX164" fmla="*/ 100263 w 1271337"/>
              <a:gd name="connsiteY164" fmla="*/ 1363579 h 2173545"/>
              <a:gd name="connsiteX165" fmla="*/ 120316 w 1271337"/>
              <a:gd name="connsiteY165" fmla="*/ 1363579 h 2173545"/>
              <a:gd name="connsiteX166" fmla="*/ 104274 w 1271337"/>
              <a:gd name="connsiteY166" fmla="*/ 1315452 h 2173545"/>
              <a:gd name="connsiteX167" fmla="*/ 152400 w 1271337"/>
              <a:gd name="connsiteY167" fmla="*/ 1287379 h 2173545"/>
              <a:gd name="connsiteX168" fmla="*/ 156411 w 1271337"/>
              <a:gd name="connsiteY168" fmla="*/ 1259305 h 2173545"/>
              <a:gd name="connsiteX169" fmla="*/ 148390 w 1271337"/>
              <a:gd name="connsiteY169" fmla="*/ 1195137 h 2173545"/>
              <a:gd name="connsiteX170" fmla="*/ 160421 w 1271337"/>
              <a:gd name="connsiteY170" fmla="*/ 1155031 h 2173545"/>
              <a:gd name="connsiteX171" fmla="*/ 212558 w 1271337"/>
              <a:gd name="connsiteY171" fmla="*/ 1094873 h 2173545"/>
              <a:gd name="connsiteX172" fmla="*/ 236621 w 1271337"/>
              <a:gd name="connsiteY172" fmla="*/ 1030705 h 2173545"/>
              <a:gd name="connsiteX173" fmla="*/ 228600 w 1271337"/>
              <a:gd name="connsiteY173" fmla="*/ 990600 h 2173545"/>
              <a:gd name="connsiteX174" fmla="*/ 216568 w 1271337"/>
              <a:gd name="connsiteY174" fmla="*/ 946484 h 2173545"/>
              <a:gd name="connsiteX175" fmla="*/ 232611 w 1271337"/>
              <a:gd name="connsiteY175" fmla="*/ 906379 h 2173545"/>
              <a:gd name="connsiteX176" fmla="*/ 276726 w 1271337"/>
              <a:gd name="connsiteY176"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697832 w 1271337"/>
              <a:gd name="connsiteY150" fmla="*/ 2157662 h 2173545"/>
              <a:gd name="connsiteX151" fmla="*/ 593558 w 1271337"/>
              <a:gd name="connsiteY151" fmla="*/ 2137609 h 2173545"/>
              <a:gd name="connsiteX152" fmla="*/ 473242 w 1271337"/>
              <a:gd name="connsiteY152" fmla="*/ 2141621 h 2173545"/>
              <a:gd name="connsiteX153" fmla="*/ 372979 w 1271337"/>
              <a:gd name="connsiteY153" fmla="*/ 1993230 h 2173545"/>
              <a:gd name="connsiteX154" fmla="*/ 280737 w 1271337"/>
              <a:gd name="connsiteY154" fmla="*/ 1884947 h 2173545"/>
              <a:gd name="connsiteX155" fmla="*/ 220579 w 1271337"/>
              <a:gd name="connsiteY155" fmla="*/ 1880937 h 2173545"/>
              <a:gd name="connsiteX156" fmla="*/ 208547 w 1271337"/>
              <a:gd name="connsiteY156" fmla="*/ 1848852 h 2173545"/>
              <a:gd name="connsiteX157" fmla="*/ 144379 w 1271337"/>
              <a:gd name="connsiteY157" fmla="*/ 1688431 h 2173545"/>
              <a:gd name="connsiteX158" fmla="*/ 76200 w 1271337"/>
              <a:gd name="connsiteY158" fmla="*/ 1596189 h 2173545"/>
              <a:gd name="connsiteX159" fmla="*/ 48126 w 1271337"/>
              <a:gd name="connsiteY159" fmla="*/ 1580147 h 2173545"/>
              <a:gd name="connsiteX160" fmla="*/ 8021 w 1271337"/>
              <a:gd name="connsiteY160" fmla="*/ 1588168 h 2173545"/>
              <a:gd name="connsiteX161" fmla="*/ 0 w 1271337"/>
              <a:gd name="connsiteY161" fmla="*/ 1568116 h 2173545"/>
              <a:gd name="connsiteX162" fmla="*/ 48126 w 1271337"/>
              <a:gd name="connsiteY162" fmla="*/ 1455821 h 2173545"/>
              <a:gd name="connsiteX163" fmla="*/ 72190 w 1271337"/>
              <a:gd name="connsiteY163" fmla="*/ 1419726 h 2173545"/>
              <a:gd name="connsiteX164" fmla="*/ 72190 w 1271337"/>
              <a:gd name="connsiteY164" fmla="*/ 1383631 h 2173545"/>
              <a:gd name="connsiteX165" fmla="*/ 100263 w 1271337"/>
              <a:gd name="connsiteY165" fmla="*/ 1363579 h 2173545"/>
              <a:gd name="connsiteX166" fmla="*/ 120316 w 1271337"/>
              <a:gd name="connsiteY166" fmla="*/ 1363579 h 2173545"/>
              <a:gd name="connsiteX167" fmla="*/ 104274 w 1271337"/>
              <a:gd name="connsiteY167" fmla="*/ 1315452 h 2173545"/>
              <a:gd name="connsiteX168" fmla="*/ 152400 w 1271337"/>
              <a:gd name="connsiteY168" fmla="*/ 1287379 h 2173545"/>
              <a:gd name="connsiteX169" fmla="*/ 156411 w 1271337"/>
              <a:gd name="connsiteY169" fmla="*/ 1259305 h 2173545"/>
              <a:gd name="connsiteX170" fmla="*/ 148390 w 1271337"/>
              <a:gd name="connsiteY170" fmla="*/ 1195137 h 2173545"/>
              <a:gd name="connsiteX171" fmla="*/ 160421 w 1271337"/>
              <a:gd name="connsiteY171" fmla="*/ 1155031 h 2173545"/>
              <a:gd name="connsiteX172" fmla="*/ 212558 w 1271337"/>
              <a:gd name="connsiteY172" fmla="*/ 1094873 h 2173545"/>
              <a:gd name="connsiteX173" fmla="*/ 236621 w 1271337"/>
              <a:gd name="connsiteY173" fmla="*/ 1030705 h 2173545"/>
              <a:gd name="connsiteX174" fmla="*/ 228600 w 1271337"/>
              <a:gd name="connsiteY174" fmla="*/ 990600 h 2173545"/>
              <a:gd name="connsiteX175" fmla="*/ 216568 w 1271337"/>
              <a:gd name="connsiteY175" fmla="*/ 946484 h 2173545"/>
              <a:gd name="connsiteX176" fmla="*/ 232611 w 1271337"/>
              <a:gd name="connsiteY176" fmla="*/ 906379 h 2173545"/>
              <a:gd name="connsiteX177" fmla="*/ 276726 w 1271337"/>
              <a:gd name="connsiteY177"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697832 w 1271337"/>
              <a:gd name="connsiteY151" fmla="*/ 2157662 h 2173545"/>
              <a:gd name="connsiteX152" fmla="*/ 593558 w 1271337"/>
              <a:gd name="connsiteY152" fmla="*/ 2137609 h 2173545"/>
              <a:gd name="connsiteX153" fmla="*/ 473242 w 1271337"/>
              <a:gd name="connsiteY153" fmla="*/ 2141621 h 2173545"/>
              <a:gd name="connsiteX154" fmla="*/ 372979 w 1271337"/>
              <a:gd name="connsiteY154" fmla="*/ 1993230 h 2173545"/>
              <a:gd name="connsiteX155" fmla="*/ 280737 w 1271337"/>
              <a:gd name="connsiteY155" fmla="*/ 1884947 h 2173545"/>
              <a:gd name="connsiteX156" fmla="*/ 220579 w 1271337"/>
              <a:gd name="connsiteY156" fmla="*/ 1880937 h 2173545"/>
              <a:gd name="connsiteX157" fmla="*/ 208547 w 1271337"/>
              <a:gd name="connsiteY157" fmla="*/ 1848852 h 2173545"/>
              <a:gd name="connsiteX158" fmla="*/ 144379 w 1271337"/>
              <a:gd name="connsiteY158" fmla="*/ 1688431 h 2173545"/>
              <a:gd name="connsiteX159" fmla="*/ 76200 w 1271337"/>
              <a:gd name="connsiteY159" fmla="*/ 1596189 h 2173545"/>
              <a:gd name="connsiteX160" fmla="*/ 48126 w 1271337"/>
              <a:gd name="connsiteY160" fmla="*/ 1580147 h 2173545"/>
              <a:gd name="connsiteX161" fmla="*/ 8021 w 1271337"/>
              <a:gd name="connsiteY161" fmla="*/ 1588168 h 2173545"/>
              <a:gd name="connsiteX162" fmla="*/ 0 w 1271337"/>
              <a:gd name="connsiteY162" fmla="*/ 1568116 h 2173545"/>
              <a:gd name="connsiteX163" fmla="*/ 48126 w 1271337"/>
              <a:gd name="connsiteY163" fmla="*/ 1455821 h 2173545"/>
              <a:gd name="connsiteX164" fmla="*/ 72190 w 1271337"/>
              <a:gd name="connsiteY164" fmla="*/ 1419726 h 2173545"/>
              <a:gd name="connsiteX165" fmla="*/ 72190 w 1271337"/>
              <a:gd name="connsiteY165" fmla="*/ 1383631 h 2173545"/>
              <a:gd name="connsiteX166" fmla="*/ 100263 w 1271337"/>
              <a:gd name="connsiteY166" fmla="*/ 1363579 h 2173545"/>
              <a:gd name="connsiteX167" fmla="*/ 120316 w 1271337"/>
              <a:gd name="connsiteY167" fmla="*/ 1363579 h 2173545"/>
              <a:gd name="connsiteX168" fmla="*/ 104274 w 1271337"/>
              <a:gd name="connsiteY168" fmla="*/ 1315452 h 2173545"/>
              <a:gd name="connsiteX169" fmla="*/ 152400 w 1271337"/>
              <a:gd name="connsiteY169" fmla="*/ 1287379 h 2173545"/>
              <a:gd name="connsiteX170" fmla="*/ 156411 w 1271337"/>
              <a:gd name="connsiteY170" fmla="*/ 1259305 h 2173545"/>
              <a:gd name="connsiteX171" fmla="*/ 148390 w 1271337"/>
              <a:gd name="connsiteY171" fmla="*/ 1195137 h 2173545"/>
              <a:gd name="connsiteX172" fmla="*/ 160421 w 1271337"/>
              <a:gd name="connsiteY172" fmla="*/ 1155031 h 2173545"/>
              <a:gd name="connsiteX173" fmla="*/ 212558 w 1271337"/>
              <a:gd name="connsiteY173" fmla="*/ 1094873 h 2173545"/>
              <a:gd name="connsiteX174" fmla="*/ 236621 w 1271337"/>
              <a:gd name="connsiteY174" fmla="*/ 1030705 h 2173545"/>
              <a:gd name="connsiteX175" fmla="*/ 228600 w 1271337"/>
              <a:gd name="connsiteY175" fmla="*/ 990600 h 2173545"/>
              <a:gd name="connsiteX176" fmla="*/ 216568 w 1271337"/>
              <a:gd name="connsiteY176" fmla="*/ 946484 h 2173545"/>
              <a:gd name="connsiteX177" fmla="*/ 232611 w 1271337"/>
              <a:gd name="connsiteY177" fmla="*/ 906379 h 2173545"/>
              <a:gd name="connsiteX178" fmla="*/ 276726 w 1271337"/>
              <a:gd name="connsiteY178" fmla="*/ 862263 h 2173545"/>
              <a:gd name="connsiteX0" fmla="*/ 276726 w 1271337"/>
              <a:gd name="connsiteY0" fmla="*/ 862263 h 2173545"/>
              <a:gd name="connsiteX1" fmla="*/ 348916 w 1271337"/>
              <a:gd name="connsiteY1" fmla="*/ 850231 h 2173545"/>
              <a:gd name="connsiteX2" fmla="*/ 389021 w 1271337"/>
              <a:gd name="connsiteY2" fmla="*/ 814137 h 2173545"/>
              <a:gd name="connsiteX3" fmla="*/ 409074 w 1271337"/>
              <a:gd name="connsiteY3" fmla="*/ 729916 h 2173545"/>
              <a:gd name="connsiteX4" fmla="*/ 401053 w 1271337"/>
              <a:gd name="connsiteY4" fmla="*/ 693821 h 2173545"/>
              <a:gd name="connsiteX5" fmla="*/ 376990 w 1271337"/>
              <a:gd name="connsiteY5" fmla="*/ 661737 h 2173545"/>
              <a:gd name="connsiteX6" fmla="*/ 372979 w 1271337"/>
              <a:gd name="connsiteY6" fmla="*/ 633663 h 2173545"/>
              <a:gd name="connsiteX7" fmla="*/ 409074 w 1271337"/>
              <a:gd name="connsiteY7" fmla="*/ 613610 h 2173545"/>
              <a:gd name="connsiteX8" fmla="*/ 429126 w 1271337"/>
              <a:gd name="connsiteY8" fmla="*/ 605589 h 2173545"/>
              <a:gd name="connsiteX9" fmla="*/ 433137 w 1271337"/>
              <a:gd name="connsiteY9" fmla="*/ 585537 h 2173545"/>
              <a:gd name="connsiteX10" fmla="*/ 433137 w 1271337"/>
              <a:gd name="connsiteY10" fmla="*/ 545431 h 2173545"/>
              <a:gd name="connsiteX11" fmla="*/ 449179 w 1271337"/>
              <a:gd name="connsiteY11" fmla="*/ 537410 h 2173545"/>
              <a:gd name="connsiteX12" fmla="*/ 453190 w 1271337"/>
              <a:gd name="connsiteY12" fmla="*/ 509337 h 2173545"/>
              <a:gd name="connsiteX13" fmla="*/ 453190 w 1271337"/>
              <a:gd name="connsiteY13" fmla="*/ 469231 h 2173545"/>
              <a:gd name="connsiteX14" fmla="*/ 461211 w 1271337"/>
              <a:gd name="connsiteY14" fmla="*/ 457200 h 2173545"/>
              <a:gd name="connsiteX15" fmla="*/ 461211 w 1271337"/>
              <a:gd name="connsiteY15" fmla="*/ 417095 h 2173545"/>
              <a:gd name="connsiteX16" fmla="*/ 461211 w 1271337"/>
              <a:gd name="connsiteY16" fmla="*/ 417095 h 2173545"/>
              <a:gd name="connsiteX17" fmla="*/ 437147 w 1271337"/>
              <a:gd name="connsiteY17" fmla="*/ 376989 h 2173545"/>
              <a:gd name="connsiteX18" fmla="*/ 461211 w 1271337"/>
              <a:gd name="connsiteY18" fmla="*/ 352926 h 2173545"/>
              <a:gd name="connsiteX19" fmla="*/ 485274 w 1271337"/>
              <a:gd name="connsiteY19" fmla="*/ 336884 h 2173545"/>
              <a:gd name="connsiteX20" fmla="*/ 489284 w 1271337"/>
              <a:gd name="connsiteY20" fmla="*/ 312821 h 2173545"/>
              <a:gd name="connsiteX21" fmla="*/ 489284 w 1271337"/>
              <a:gd name="connsiteY21" fmla="*/ 312821 h 2173545"/>
              <a:gd name="connsiteX22" fmla="*/ 505326 w 1271337"/>
              <a:gd name="connsiteY22" fmla="*/ 272716 h 2173545"/>
              <a:gd name="connsiteX23" fmla="*/ 557463 w 1271337"/>
              <a:gd name="connsiteY23" fmla="*/ 236621 h 2173545"/>
              <a:gd name="connsiteX24" fmla="*/ 585537 w 1271337"/>
              <a:gd name="connsiteY24" fmla="*/ 232610 h 2173545"/>
              <a:gd name="connsiteX25" fmla="*/ 597568 w 1271337"/>
              <a:gd name="connsiteY25" fmla="*/ 192505 h 2173545"/>
              <a:gd name="connsiteX26" fmla="*/ 593558 w 1271337"/>
              <a:gd name="connsiteY26" fmla="*/ 156410 h 2173545"/>
              <a:gd name="connsiteX27" fmla="*/ 573505 w 1271337"/>
              <a:gd name="connsiteY27" fmla="*/ 100263 h 2173545"/>
              <a:gd name="connsiteX28" fmla="*/ 593558 w 1271337"/>
              <a:gd name="connsiteY28" fmla="*/ 72189 h 2173545"/>
              <a:gd name="connsiteX29" fmla="*/ 621632 w 1271337"/>
              <a:gd name="connsiteY29" fmla="*/ 64168 h 2173545"/>
              <a:gd name="connsiteX30" fmla="*/ 645695 w 1271337"/>
              <a:gd name="connsiteY30" fmla="*/ 52137 h 2173545"/>
              <a:gd name="connsiteX31" fmla="*/ 693821 w 1271337"/>
              <a:gd name="connsiteY31" fmla="*/ 72189 h 2173545"/>
              <a:gd name="connsiteX32" fmla="*/ 729916 w 1271337"/>
              <a:gd name="connsiteY32" fmla="*/ 36095 h 2173545"/>
              <a:gd name="connsiteX33" fmla="*/ 790074 w 1271337"/>
              <a:gd name="connsiteY33" fmla="*/ 0 h 2173545"/>
              <a:gd name="connsiteX34" fmla="*/ 838200 w 1271337"/>
              <a:gd name="connsiteY34" fmla="*/ 8021 h 2173545"/>
              <a:gd name="connsiteX35" fmla="*/ 806116 w 1271337"/>
              <a:gd name="connsiteY35" fmla="*/ 60158 h 2173545"/>
              <a:gd name="connsiteX36" fmla="*/ 802105 w 1271337"/>
              <a:gd name="connsiteY36" fmla="*/ 136358 h 2173545"/>
              <a:gd name="connsiteX37" fmla="*/ 818147 w 1271337"/>
              <a:gd name="connsiteY37" fmla="*/ 200526 h 2173545"/>
              <a:gd name="connsiteX38" fmla="*/ 794084 w 1271337"/>
              <a:gd name="connsiteY38" fmla="*/ 208547 h 2173545"/>
              <a:gd name="connsiteX39" fmla="*/ 814137 w 1271337"/>
              <a:gd name="connsiteY39" fmla="*/ 252663 h 2173545"/>
              <a:gd name="connsiteX40" fmla="*/ 778042 w 1271337"/>
              <a:gd name="connsiteY40" fmla="*/ 292768 h 2173545"/>
              <a:gd name="connsiteX41" fmla="*/ 814137 w 1271337"/>
              <a:gd name="connsiteY41" fmla="*/ 316831 h 2173545"/>
              <a:gd name="connsiteX42" fmla="*/ 826168 w 1271337"/>
              <a:gd name="connsiteY42" fmla="*/ 376989 h 2173545"/>
              <a:gd name="connsiteX43" fmla="*/ 854242 w 1271337"/>
              <a:gd name="connsiteY43" fmla="*/ 441158 h 2173545"/>
              <a:gd name="connsiteX44" fmla="*/ 934453 w 1271337"/>
              <a:gd name="connsiteY44" fmla="*/ 421105 h 2173545"/>
              <a:gd name="connsiteX45" fmla="*/ 1054768 w 1271337"/>
              <a:gd name="connsiteY45" fmla="*/ 405063 h 2173545"/>
              <a:gd name="connsiteX46" fmla="*/ 1159042 w 1271337"/>
              <a:gd name="connsiteY46" fmla="*/ 401052 h 2173545"/>
              <a:gd name="connsiteX47" fmla="*/ 1163053 w 1271337"/>
              <a:gd name="connsiteY47" fmla="*/ 461210 h 2173545"/>
              <a:gd name="connsiteX48" fmla="*/ 1183105 w 1271337"/>
              <a:gd name="connsiteY48" fmla="*/ 477252 h 2173545"/>
              <a:gd name="connsiteX49" fmla="*/ 1199147 w 1271337"/>
              <a:gd name="connsiteY49" fmla="*/ 517358 h 2173545"/>
              <a:gd name="connsiteX50" fmla="*/ 1179095 w 1271337"/>
              <a:gd name="connsiteY50" fmla="*/ 537410 h 2173545"/>
              <a:gd name="connsiteX51" fmla="*/ 1171074 w 1271337"/>
              <a:gd name="connsiteY51" fmla="*/ 561473 h 2173545"/>
              <a:gd name="connsiteX52" fmla="*/ 1171074 w 1271337"/>
              <a:gd name="connsiteY52" fmla="*/ 585537 h 2173545"/>
              <a:gd name="connsiteX53" fmla="*/ 1171074 w 1271337"/>
              <a:gd name="connsiteY53" fmla="*/ 605589 h 2173545"/>
              <a:gd name="connsiteX54" fmla="*/ 1134979 w 1271337"/>
              <a:gd name="connsiteY54" fmla="*/ 621631 h 2173545"/>
              <a:gd name="connsiteX55" fmla="*/ 1090863 w 1271337"/>
              <a:gd name="connsiteY55" fmla="*/ 589547 h 2173545"/>
              <a:gd name="connsiteX56" fmla="*/ 1094874 w 1271337"/>
              <a:gd name="connsiteY56" fmla="*/ 569495 h 2173545"/>
              <a:gd name="connsiteX57" fmla="*/ 1098884 w 1271337"/>
              <a:gd name="connsiteY57" fmla="*/ 533400 h 2173545"/>
              <a:gd name="connsiteX58" fmla="*/ 1098884 w 1271337"/>
              <a:gd name="connsiteY58" fmla="*/ 517358 h 2173545"/>
              <a:gd name="connsiteX59" fmla="*/ 1058779 w 1271337"/>
              <a:gd name="connsiteY59" fmla="*/ 537410 h 2173545"/>
              <a:gd name="connsiteX60" fmla="*/ 1042737 w 1271337"/>
              <a:gd name="connsiteY60" fmla="*/ 517358 h 2173545"/>
              <a:gd name="connsiteX61" fmla="*/ 1042737 w 1271337"/>
              <a:gd name="connsiteY61" fmla="*/ 517358 h 2173545"/>
              <a:gd name="connsiteX62" fmla="*/ 1026695 w 1271337"/>
              <a:gd name="connsiteY62" fmla="*/ 561473 h 2173545"/>
              <a:gd name="connsiteX63" fmla="*/ 1030705 w 1271337"/>
              <a:gd name="connsiteY63" fmla="*/ 593558 h 2173545"/>
              <a:gd name="connsiteX64" fmla="*/ 1050758 w 1271337"/>
              <a:gd name="connsiteY64" fmla="*/ 685800 h 2173545"/>
              <a:gd name="connsiteX65" fmla="*/ 1066800 w 1271337"/>
              <a:gd name="connsiteY65" fmla="*/ 733926 h 2173545"/>
              <a:gd name="connsiteX66" fmla="*/ 1082842 w 1271337"/>
              <a:gd name="connsiteY66" fmla="*/ 774031 h 2173545"/>
              <a:gd name="connsiteX67" fmla="*/ 1110916 w 1271337"/>
              <a:gd name="connsiteY67" fmla="*/ 737937 h 2173545"/>
              <a:gd name="connsiteX68" fmla="*/ 1163053 w 1271337"/>
              <a:gd name="connsiteY68" fmla="*/ 725905 h 2173545"/>
              <a:gd name="connsiteX69" fmla="*/ 1163053 w 1271337"/>
              <a:gd name="connsiteY69" fmla="*/ 725905 h 2173545"/>
              <a:gd name="connsiteX70" fmla="*/ 1171074 w 1271337"/>
              <a:gd name="connsiteY70" fmla="*/ 766010 h 2173545"/>
              <a:gd name="connsiteX71" fmla="*/ 1155032 w 1271337"/>
              <a:gd name="connsiteY71" fmla="*/ 790073 h 2173545"/>
              <a:gd name="connsiteX72" fmla="*/ 1155032 w 1271337"/>
              <a:gd name="connsiteY72" fmla="*/ 802105 h 2173545"/>
              <a:gd name="connsiteX73" fmla="*/ 1207168 w 1271337"/>
              <a:gd name="connsiteY73" fmla="*/ 802105 h 2173545"/>
              <a:gd name="connsiteX74" fmla="*/ 1227221 w 1271337"/>
              <a:gd name="connsiteY74" fmla="*/ 814137 h 2173545"/>
              <a:gd name="connsiteX75" fmla="*/ 1219200 w 1271337"/>
              <a:gd name="connsiteY75" fmla="*/ 866273 h 2173545"/>
              <a:gd name="connsiteX76" fmla="*/ 1251284 w 1271337"/>
              <a:gd name="connsiteY76" fmla="*/ 894347 h 2173545"/>
              <a:gd name="connsiteX77" fmla="*/ 1271337 w 1271337"/>
              <a:gd name="connsiteY77" fmla="*/ 934452 h 2173545"/>
              <a:gd name="connsiteX78" fmla="*/ 1255295 w 1271337"/>
              <a:gd name="connsiteY78" fmla="*/ 954505 h 2173545"/>
              <a:gd name="connsiteX79" fmla="*/ 1247274 w 1271337"/>
              <a:gd name="connsiteY79" fmla="*/ 990600 h 2173545"/>
              <a:gd name="connsiteX80" fmla="*/ 1243263 w 1271337"/>
              <a:gd name="connsiteY80" fmla="*/ 1018673 h 2173545"/>
              <a:gd name="connsiteX81" fmla="*/ 1211179 w 1271337"/>
              <a:gd name="connsiteY81" fmla="*/ 1014663 h 2173545"/>
              <a:gd name="connsiteX82" fmla="*/ 1199147 w 1271337"/>
              <a:gd name="connsiteY82" fmla="*/ 978568 h 2173545"/>
              <a:gd name="connsiteX83" fmla="*/ 1183105 w 1271337"/>
              <a:gd name="connsiteY83" fmla="*/ 946484 h 2173545"/>
              <a:gd name="connsiteX84" fmla="*/ 1167063 w 1271337"/>
              <a:gd name="connsiteY84" fmla="*/ 882316 h 2173545"/>
              <a:gd name="connsiteX85" fmla="*/ 1147011 w 1271337"/>
              <a:gd name="connsiteY85" fmla="*/ 878305 h 2173545"/>
              <a:gd name="connsiteX86" fmla="*/ 1130968 w 1271337"/>
              <a:gd name="connsiteY86" fmla="*/ 878305 h 2173545"/>
              <a:gd name="connsiteX87" fmla="*/ 1102895 w 1271337"/>
              <a:gd name="connsiteY87" fmla="*/ 910389 h 2173545"/>
              <a:gd name="connsiteX88" fmla="*/ 998621 w 1271337"/>
              <a:gd name="connsiteY88" fmla="*/ 762000 h 2173545"/>
              <a:gd name="connsiteX89" fmla="*/ 990600 w 1271337"/>
              <a:gd name="connsiteY89" fmla="*/ 794084 h 2173545"/>
              <a:gd name="connsiteX90" fmla="*/ 1014663 w 1271337"/>
              <a:gd name="connsiteY90" fmla="*/ 914400 h 2173545"/>
              <a:gd name="connsiteX91" fmla="*/ 1034716 w 1271337"/>
              <a:gd name="connsiteY91" fmla="*/ 946484 h 2173545"/>
              <a:gd name="connsiteX92" fmla="*/ 1090863 w 1271337"/>
              <a:gd name="connsiteY92" fmla="*/ 974558 h 2173545"/>
              <a:gd name="connsiteX93" fmla="*/ 1106905 w 1271337"/>
              <a:gd name="connsiteY93" fmla="*/ 1042737 h 2173545"/>
              <a:gd name="connsiteX94" fmla="*/ 1114926 w 1271337"/>
              <a:gd name="connsiteY94" fmla="*/ 1082842 h 2173545"/>
              <a:gd name="connsiteX95" fmla="*/ 1082842 w 1271337"/>
              <a:gd name="connsiteY95" fmla="*/ 1078831 h 2173545"/>
              <a:gd name="connsiteX96" fmla="*/ 1054768 w 1271337"/>
              <a:gd name="connsiteY96" fmla="*/ 1030705 h 2173545"/>
              <a:gd name="connsiteX97" fmla="*/ 1038726 w 1271337"/>
              <a:gd name="connsiteY97" fmla="*/ 1026695 h 2173545"/>
              <a:gd name="connsiteX98" fmla="*/ 1046747 w 1271337"/>
              <a:gd name="connsiteY98" fmla="*/ 1094873 h 2173545"/>
              <a:gd name="connsiteX99" fmla="*/ 998621 w 1271337"/>
              <a:gd name="connsiteY99" fmla="*/ 1102895 h 2173545"/>
              <a:gd name="connsiteX100" fmla="*/ 974558 w 1271337"/>
              <a:gd name="connsiteY100" fmla="*/ 1110916 h 2173545"/>
              <a:gd name="connsiteX101" fmla="*/ 1114926 w 1271337"/>
              <a:gd name="connsiteY101" fmla="*/ 1259305 h 2173545"/>
              <a:gd name="connsiteX102" fmla="*/ 1167063 w 1271337"/>
              <a:gd name="connsiteY102" fmla="*/ 1255295 h 2173545"/>
              <a:gd name="connsiteX103" fmla="*/ 1199147 w 1271337"/>
              <a:gd name="connsiteY103" fmla="*/ 1295400 h 2173545"/>
              <a:gd name="connsiteX104" fmla="*/ 1203158 w 1271337"/>
              <a:gd name="connsiteY104" fmla="*/ 1331495 h 2173545"/>
              <a:gd name="connsiteX105" fmla="*/ 1219200 w 1271337"/>
              <a:gd name="connsiteY105" fmla="*/ 1367589 h 2173545"/>
              <a:gd name="connsiteX106" fmla="*/ 1195137 w 1271337"/>
              <a:gd name="connsiteY106" fmla="*/ 1371600 h 2173545"/>
              <a:gd name="connsiteX107" fmla="*/ 1147011 w 1271337"/>
              <a:gd name="connsiteY107" fmla="*/ 1375610 h 2173545"/>
              <a:gd name="connsiteX108" fmla="*/ 1138990 w 1271337"/>
              <a:gd name="connsiteY108" fmla="*/ 1347537 h 2173545"/>
              <a:gd name="connsiteX109" fmla="*/ 1106905 w 1271337"/>
              <a:gd name="connsiteY109" fmla="*/ 1291389 h 2173545"/>
              <a:gd name="connsiteX110" fmla="*/ 998621 w 1271337"/>
              <a:gd name="connsiteY110" fmla="*/ 1227221 h 2173545"/>
              <a:gd name="connsiteX111" fmla="*/ 1006642 w 1271337"/>
              <a:gd name="connsiteY111" fmla="*/ 1255295 h 2173545"/>
              <a:gd name="connsiteX112" fmla="*/ 1062790 w 1271337"/>
              <a:gd name="connsiteY112" fmla="*/ 1319463 h 2173545"/>
              <a:gd name="connsiteX113" fmla="*/ 1082842 w 1271337"/>
              <a:gd name="connsiteY113" fmla="*/ 1411705 h 2173545"/>
              <a:gd name="connsiteX114" fmla="*/ 1042737 w 1271337"/>
              <a:gd name="connsiteY114" fmla="*/ 1403684 h 2173545"/>
              <a:gd name="connsiteX115" fmla="*/ 998621 w 1271337"/>
              <a:gd name="connsiteY115" fmla="*/ 1371600 h 2173545"/>
              <a:gd name="connsiteX116" fmla="*/ 966537 w 1271337"/>
              <a:gd name="connsiteY116" fmla="*/ 1375610 h 2173545"/>
              <a:gd name="connsiteX117" fmla="*/ 946484 w 1271337"/>
              <a:gd name="connsiteY117" fmla="*/ 1363579 h 2173545"/>
              <a:gd name="connsiteX118" fmla="*/ 950495 w 1271337"/>
              <a:gd name="connsiteY118" fmla="*/ 1327484 h 2173545"/>
              <a:gd name="connsiteX119" fmla="*/ 974558 w 1271337"/>
              <a:gd name="connsiteY119" fmla="*/ 1311442 h 2173545"/>
              <a:gd name="connsiteX120" fmla="*/ 950495 w 1271337"/>
              <a:gd name="connsiteY120" fmla="*/ 1283368 h 2173545"/>
              <a:gd name="connsiteX121" fmla="*/ 954505 w 1271337"/>
              <a:gd name="connsiteY121" fmla="*/ 1247273 h 2173545"/>
              <a:gd name="connsiteX122" fmla="*/ 942474 w 1271337"/>
              <a:gd name="connsiteY122" fmla="*/ 1263316 h 2173545"/>
              <a:gd name="connsiteX123" fmla="*/ 926432 w 1271337"/>
              <a:gd name="connsiteY123" fmla="*/ 1251284 h 2173545"/>
              <a:gd name="connsiteX124" fmla="*/ 922421 w 1271337"/>
              <a:gd name="connsiteY124" fmla="*/ 1251284 h 2173545"/>
              <a:gd name="connsiteX125" fmla="*/ 854242 w 1271337"/>
              <a:gd name="connsiteY125" fmla="*/ 1291389 h 2173545"/>
              <a:gd name="connsiteX126" fmla="*/ 842211 w 1271337"/>
              <a:gd name="connsiteY126" fmla="*/ 1279358 h 2173545"/>
              <a:gd name="connsiteX127" fmla="*/ 850232 w 1271337"/>
              <a:gd name="connsiteY127" fmla="*/ 1243263 h 2173545"/>
              <a:gd name="connsiteX128" fmla="*/ 858253 w 1271337"/>
              <a:gd name="connsiteY128" fmla="*/ 1223210 h 2173545"/>
              <a:gd name="connsiteX129" fmla="*/ 854242 w 1271337"/>
              <a:gd name="connsiteY129" fmla="*/ 1211179 h 2173545"/>
              <a:gd name="connsiteX130" fmla="*/ 866274 w 1271337"/>
              <a:gd name="connsiteY130" fmla="*/ 1175084 h 2173545"/>
              <a:gd name="connsiteX131" fmla="*/ 886326 w 1271337"/>
              <a:gd name="connsiteY131" fmla="*/ 1167063 h 2173545"/>
              <a:gd name="connsiteX132" fmla="*/ 862263 w 1271337"/>
              <a:gd name="connsiteY132" fmla="*/ 1147010 h 2173545"/>
              <a:gd name="connsiteX133" fmla="*/ 830179 w 1271337"/>
              <a:gd name="connsiteY133" fmla="*/ 1159042 h 2173545"/>
              <a:gd name="connsiteX134" fmla="*/ 810126 w 1271337"/>
              <a:gd name="connsiteY134" fmla="*/ 1183105 h 2173545"/>
              <a:gd name="connsiteX135" fmla="*/ 810126 w 1271337"/>
              <a:gd name="connsiteY135" fmla="*/ 1183105 h 2173545"/>
              <a:gd name="connsiteX136" fmla="*/ 749968 w 1271337"/>
              <a:gd name="connsiteY136" fmla="*/ 1179095 h 2173545"/>
              <a:gd name="connsiteX137" fmla="*/ 658741 w 1271337"/>
              <a:gd name="connsiteY137" fmla="*/ 1283851 h 2173545"/>
              <a:gd name="connsiteX138" fmla="*/ 721895 w 1271337"/>
              <a:gd name="connsiteY138" fmla="*/ 1335505 h 2173545"/>
              <a:gd name="connsiteX139" fmla="*/ 762000 w 1271337"/>
              <a:gd name="connsiteY139" fmla="*/ 1347537 h 2173545"/>
              <a:gd name="connsiteX140" fmla="*/ 766011 w 1271337"/>
              <a:gd name="connsiteY140" fmla="*/ 1375610 h 2173545"/>
              <a:gd name="connsiteX141" fmla="*/ 814137 w 1271337"/>
              <a:gd name="connsiteY141" fmla="*/ 1443789 h 2173545"/>
              <a:gd name="connsiteX142" fmla="*/ 818147 w 1271337"/>
              <a:gd name="connsiteY142" fmla="*/ 1487905 h 2173545"/>
              <a:gd name="connsiteX143" fmla="*/ 762000 w 1271337"/>
              <a:gd name="connsiteY143" fmla="*/ 1560095 h 2173545"/>
              <a:gd name="connsiteX144" fmla="*/ 762000 w 1271337"/>
              <a:gd name="connsiteY144" fmla="*/ 1608221 h 2173545"/>
              <a:gd name="connsiteX145" fmla="*/ 798095 w 1271337"/>
              <a:gd name="connsiteY145" fmla="*/ 1672389 h 2173545"/>
              <a:gd name="connsiteX146" fmla="*/ 806116 w 1271337"/>
              <a:gd name="connsiteY146" fmla="*/ 1728537 h 2173545"/>
              <a:gd name="connsiteX147" fmla="*/ 842211 w 1271337"/>
              <a:gd name="connsiteY147" fmla="*/ 1900989 h 2173545"/>
              <a:gd name="connsiteX148" fmla="*/ 872410 w 1271337"/>
              <a:gd name="connsiteY148" fmla="*/ 1944428 h 2173545"/>
              <a:gd name="connsiteX149" fmla="*/ 899952 w 1271337"/>
              <a:gd name="connsiteY149" fmla="*/ 2040825 h 2173545"/>
              <a:gd name="connsiteX150" fmla="*/ 745716 w 1271337"/>
              <a:gd name="connsiteY150" fmla="*/ 2068367 h 2173545"/>
              <a:gd name="connsiteX151" fmla="*/ 753979 w 1271337"/>
              <a:gd name="connsiteY151" fmla="*/ 2117943 h 2173545"/>
              <a:gd name="connsiteX152" fmla="*/ 697832 w 1271337"/>
              <a:gd name="connsiteY152" fmla="*/ 2157662 h 2173545"/>
              <a:gd name="connsiteX153" fmla="*/ 593558 w 1271337"/>
              <a:gd name="connsiteY153" fmla="*/ 2137609 h 2173545"/>
              <a:gd name="connsiteX154" fmla="*/ 473242 w 1271337"/>
              <a:gd name="connsiteY154" fmla="*/ 2141621 h 2173545"/>
              <a:gd name="connsiteX155" fmla="*/ 372979 w 1271337"/>
              <a:gd name="connsiteY155" fmla="*/ 1993230 h 2173545"/>
              <a:gd name="connsiteX156" fmla="*/ 280737 w 1271337"/>
              <a:gd name="connsiteY156" fmla="*/ 1884947 h 2173545"/>
              <a:gd name="connsiteX157" fmla="*/ 220579 w 1271337"/>
              <a:gd name="connsiteY157" fmla="*/ 1880937 h 2173545"/>
              <a:gd name="connsiteX158" fmla="*/ 208547 w 1271337"/>
              <a:gd name="connsiteY158" fmla="*/ 1848852 h 2173545"/>
              <a:gd name="connsiteX159" fmla="*/ 144379 w 1271337"/>
              <a:gd name="connsiteY159" fmla="*/ 1688431 h 2173545"/>
              <a:gd name="connsiteX160" fmla="*/ 76200 w 1271337"/>
              <a:gd name="connsiteY160" fmla="*/ 1596189 h 2173545"/>
              <a:gd name="connsiteX161" fmla="*/ 48126 w 1271337"/>
              <a:gd name="connsiteY161" fmla="*/ 1580147 h 2173545"/>
              <a:gd name="connsiteX162" fmla="*/ 8021 w 1271337"/>
              <a:gd name="connsiteY162" fmla="*/ 1588168 h 2173545"/>
              <a:gd name="connsiteX163" fmla="*/ 0 w 1271337"/>
              <a:gd name="connsiteY163" fmla="*/ 1568116 h 2173545"/>
              <a:gd name="connsiteX164" fmla="*/ 48126 w 1271337"/>
              <a:gd name="connsiteY164" fmla="*/ 1455821 h 2173545"/>
              <a:gd name="connsiteX165" fmla="*/ 72190 w 1271337"/>
              <a:gd name="connsiteY165" fmla="*/ 1419726 h 2173545"/>
              <a:gd name="connsiteX166" fmla="*/ 72190 w 1271337"/>
              <a:gd name="connsiteY166" fmla="*/ 1383631 h 2173545"/>
              <a:gd name="connsiteX167" fmla="*/ 100263 w 1271337"/>
              <a:gd name="connsiteY167" fmla="*/ 1363579 h 2173545"/>
              <a:gd name="connsiteX168" fmla="*/ 120316 w 1271337"/>
              <a:gd name="connsiteY168" fmla="*/ 1363579 h 2173545"/>
              <a:gd name="connsiteX169" fmla="*/ 104274 w 1271337"/>
              <a:gd name="connsiteY169" fmla="*/ 1315452 h 2173545"/>
              <a:gd name="connsiteX170" fmla="*/ 152400 w 1271337"/>
              <a:gd name="connsiteY170" fmla="*/ 1287379 h 2173545"/>
              <a:gd name="connsiteX171" fmla="*/ 156411 w 1271337"/>
              <a:gd name="connsiteY171" fmla="*/ 1259305 h 2173545"/>
              <a:gd name="connsiteX172" fmla="*/ 148390 w 1271337"/>
              <a:gd name="connsiteY172" fmla="*/ 1195137 h 2173545"/>
              <a:gd name="connsiteX173" fmla="*/ 160421 w 1271337"/>
              <a:gd name="connsiteY173" fmla="*/ 1155031 h 2173545"/>
              <a:gd name="connsiteX174" fmla="*/ 212558 w 1271337"/>
              <a:gd name="connsiteY174" fmla="*/ 1094873 h 2173545"/>
              <a:gd name="connsiteX175" fmla="*/ 236621 w 1271337"/>
              <a:gd name="connsiteY175" fmla="*/ 1030705 h 2173545"/>
              <a:gd name="connsiteX176" fmla="*/ 228600 w 1271337"/>
              <a:gd name="connsiteY176" fmla="*/ 990600 h 2173545"/>
              <a:gd name="connsiteX177" fmla="*/ 216568 w 1271337"/>
              <a:gd name="connsiteY177" fmla="*/ 946484 h 2173545"/>
              <a:gd name="connsiteX178" fmla="*/ 232611 w 1271337"/>
              <a:gd name="connsiteY178" fmla="*/ 906379 h 2173545"/>
              <a:gd name="connsiteX179" fmla="*/ 276726 w 1271337"/>
              <a:gd name="connsiteY179" fmla="*/ 862263 h 2173545"/>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745716 w 1271337"/>
              <a:gd name="connsiteY150" fmla="*/ 2068367 h 2161497"/>
              <a:gd name="connsiteX151" fmla="*/ 753979 w 1271337"/>
              <a:gd name="connsiteY151" fmla="*/ 2117943 h 2161497"/>
              <a:gd name="connsiteX152" fmla="*/ 697832 w 1271337"/>
              <a:gd name="connsiteY152" fmla="*/ 2157662 h 2161497"/>
              <a:gd name="connsiteX153" fmla="*/ 657581 w 1271337"/>
              <a:gd name="connsiteY153" fmla="*/ 2153748 h 2161497"/>
              <a:gd name="connsiteX154" fmla="*/ 593558 w 1271337"/>
              <a:gd name="connsiteY154" fmla="*/ 2137609 h 2161497"/>
              <a:gd name="connsiteX155" fmla="*/ 473242 w 1271337"/>
              <a:gd name="connsiteY155" fmla="*/ 2141621 h 2161497"/>
              <a:gd name="connsiteX156" fmla="*/ 372979 w 1271337"/>
              <a:gd name="connsiteY156" fmla="*/ 1993230 h 2161497"/>
              <a:gd name="connsiteX157" fmla="*/ 280737 w 1271337"/>
              <a:gd name="connsiteY157" fmla="*/ 1884947 h 2161497"/>
              <a:gd name="connsiteX158" fmla="*/ 220579 w 1271337"/>
              <a:gd name="connsiteY158" fmla="*/ 1880937 h 2161497"/>
              <a:gd name="connsiteX159" fmla="*/ 208547 w 1271337"/>
              <a:gd name="connsiteY159" fmla="*/ 1848852 h 2161497"/>
              <a:gd name="connsiteX160" fmla="*/ 144379 w 1271337"/>
              <a:gd name="connsiteY160" fmla="*/ 1688431 h 2161497"/>
              <a:gd name="connsiteX161" fmla="*/ 76200 w 1271337"/>
              <a:gd name="connsiteY161" fmla="*/ 1596189 h 2161497"/>
              <a:gd name="connsiteX162" fmla="*/ 48126 w 1271337"/>
              <a:gd name="connsiteY162" fmla="*/ 1580147 h 2161497"/>
              <a:gd name="connsiteX163" fmla="*/ 8021 w 1271337"/>
              <a:gd name="connsiteY163" fmla="*/ 1588168 h 2161497"/>
              <a:gd name="connsiteX164" fmla="*/ 0 w 1271337"/>
              <a:gd name="connsiteY164" fmla="*/ 1568116 h 2161497"/>
              <a:gd name="connsiteX165" fmla="*/ 48126 w 1271337"/>
              <a:gd name="connsiteY165" fmla="*/ 1455821 h 2161497"/>
              <a:gd name="connsiteX166" fmla="*/ 72190 w 1271337"/>
              <a:gd name="connsiteY166" fmla="*/ 1419726 h 2161497"/>
              <a:gd name="connsiteX167" fmla="*/ 72190 w 1271337"/>
              <a:gd name="connsiteY167" fmla="*/ 1383631 h 2161497"/>
              <a:gd name="connsiteX168" fmla="*/ 100263 w 1271337"/>
              <a:gd name="connsiteY168" fmla="*/ 1363579 h 2161497"/>
              <a:gd name="connsiteX169" fmla="*/ 120316 w 1271337"/>
              <a:gd name="connsiteY169" fmla="*/ 1363579 h 2161497"/>
              <a:gd name="connsiteX170" fmla="*/ 104274 w 1271337"/>
              <a:gd name="connsiteY170" fmla="*/ 1315452 h 2161497"/>
              <a:gd name="connsiteX171" fmla="*/ 152400 w 1271337"/>
              <a:gd name="connsiteY171" fmla="*/ 1287379 h 2161497"/>
              <a:gd name="connsiteX172" fmla="*/ 156411 w 1271337"/>
              <a:gd name="connsiteY172" fmla="*/ 1259305 h 2161497"/>
              <a:gd name="connsiteX173" fmla="*/ 148390 w 1271337"/>
              <a:gd name="connsiteY173" fmla="*/ 1195137 h 2161497"/>
              <a:gd name="connsiteX174" fmla="*/ 160421 w 1271337"/>
              <a:gd name="connsiteY174" fmla="*/ 1155031 h 2161497"/>
              <a:gd name="connsiteX175" fmla="*/ 212558 w 1271337"/>
              <a:gd name="connsiteY175" fmla="*/ 1094873 h 2161497"/>
              <a:gd name="connsiteX176" fmla="*/ 236621 w 1271337"/>
              <a:gd name="connsiteY176" fmla="*/ 1030705 h 2161497"/>
              <a:gd name="connsiteX177" fmla="*/ 228600 w 1271337"/>
              <a:gd name="connsiteY177" fmla="*/ 990600 h 2161497"/>
              <a:gd name="connsiteX178" fmla="*/ 216568 w 1271337"/>
              <a:gd name="connsiteY178" fmla="*/ 946484 h 2161497"/>
              <a:gd name="connsiteX179" fmla="*/ 232611 w 1271337"/>
              <a:gd name="connsiteY179" fmla="*/ 906379 h 2161497"/>
              <a:gd name="connsiteX180" fmla="*/ 276726 w 1271337"/>
              <a:gd name="connsiteY180"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99952 w 1271337"/>
              <a:gd name="connsiteY149" fmla="*/ 2040825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5803 w 1271337"/>
              <a:gd name="connsiteY156" fmla="*/ 2134469 h 2161497"/>
              <a:gd name="connsiteX157" fmla="*/ 473242 w 1271337"/>
              <a:gd name="connsiteY157" fmla="*/ 2141621 h 2161497"/>
              <a:gd name="connsiteX158" fmla="*/ 372979 w 1271337"/>
              <a:gd name="connsiteY158" fmla="*/ 1993230 h 2161497"/>
              <a:gd name="connsiteX159" fmla="*/ 280737 w 1271337"/>
              <a:gd name="connsiteY159" fmla="*/ 1884947 h 2161497"/>
              <a:gd name="connsiteX160" fmla="*/ 220579 w 1271337"/>
              <a:gd name="connsiteY160" fmla="*/ 1880937 h 2161497"/>
              <a:gd name="connsiteX161" fmla="*/ 208547 w 1271337"/>
              <a:gd name="connsiteY161" fmla="*/ 1848852 h 2161497"/>
              <a:gd name="connsiteX162" fmla="*/ 144379 w 1271337"/>
              <a:gd name="connsiteY162" fmla="*/ 1688431 h 2161497"/>
              <a:gd name="connsiteX163" fmla="*/ 76200 w 1271337"/>
              <a:gd name="connsiteY163" fmla="*/ 1596189 h 2161497"/>
              <a:gd name="connsiteX164" fmla="*/ 48126 w 1271337"/>
              <a:gd name="connsiteY164" fmla="*/ 1580147 h 2161497"/>
              <a:gd name="connsiteX165" fmla="*/ 8021 w 1271337"/>
              <a:gd name="connsiteY165" fmla="*/ 1588168 h 2161497"/>
              <a:gd name="connsiteX166" fmla="*/ 0 w 1271337"/>
              <a:gd name="connsiteY166" fmla="*/ 1568116 h 2161497"/>
              <a:gd name="connsiteX167" fmla="*/ 48126 w 1271337"/>
              <a:gd name="connsiteY167" fmla="*/ 1455821 h 2161497"/>
              <a:gd name="connsiteX168" fmla="*/ 72190 w 1271337"/>
              <a:gd name="connsiteY168" fmla="*/ 1419726 h 2161497"/>
              <a:gd name="connsiteX169" fmla="*/ 72190 w 1271337"/>
              <a:gd name="connsiteY169" fmla="*/ 1383631 h 2161497"/>
              <a:gd name="connsiteX170" fmla="*/ 100263 w 1271337"/>
              <a:gd name="connsiteY170" fmla="*/ 1363579 h 2161497"/>
              <a:gd name="connsiteX171" fmla="*/ 120316 w 1271337"/>
              <a:gd name="connsiteY171" fmla="*/ 1363579 h 2161497"/>
              <a:gd name="connsiteX172" fmla="*/ 104274 w 1271337"/>
              <a:gd name="connsiteY172" fmla="*/ 1315452 h 2161497"/>
              <a:gd name="connsiteX173" fmla="*/ 152400 w 1271337"/>
              <a:gd name="connsiteY173" fmla="*/ 1287379 h 2161497"/>
              <a:gd name="connsiteX174" fmla="*/ 156411 w 1271337"/>
              <a:gd name="connsiteY174" fmla="*/ 1259305 h 2161497"/>
              <a:gd name="connsiteX175" fmla="*/ 148390 w 1271337"/>
              <a:gd name="connsiteY175" fmla="*/ 1195137 h 2161497"/>
              <a:gd name="connsiteX176" fmla="*/ 160421 w 1271337"/>
              <a:gd name="connsiteY176" fmla="*/ 1155031 h 2161497"/>
              <a:gd name="connsiteX177" fmla="*/ 212558 w 1271337"/>
              <a:gd name="connsiteY177" fmla="*/ 1094873 h 2161497"/>
              <a:gd name="connsiteX178" fmla="*/ 236621 w 1271337"/>
              <a:gd name="connsiteY178" fmla="*/ 1030705 h 2161497"/>
              <a:gd name="connsiteX179" fmla="*/ 228600 w 1271337"/>
              <a:gd name="connsiteY179" fmla="*/ 990600 h 2161497"/>
              <a:gd name="connsiteX180" fmla="*/ 216568 w 1271337"/>
              <a:gd name="connsiteY180" fmla="*/ 946484 h 2161497"/>
              <a:gd name="connsiteX181" fmla="*/ 232611 w 1271337"/>
              <a:gd name="connsiteY181" fmla="*/ 906379 h 2161497"/>
              <a:gd name="connsiteX182" fmla="*/ 276726 w 1271337"/>
              <a:gd name="connsiteY182"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73242 w 1271337"/>
              <a:gd name="connsiteY156" fmla="*/ 2141621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 name="connsiteX0" fmla="*/ 276726 w 1271337"/>
              <a:gd name="connsiteY0" fmla="*/ 862263 h 2161497"/>
              <a:gd name="connsiteX1" fmla="*/ 348916 w 1271337"/>
              <a:gd name="connsiteY1" fmla="*/ 850231 h 2161497"/>
              <a:gd name="connsiteX2" fmla="*/ 389021 w 1271337"/>
              <a:gd name="connsiteY2" fmla="*/ 814137 h 2161497"/>
              <a:gd name="connsiteX3" fmla="*/ 409074 w 1271337"/>
              <a:gd name="connsiteY3" fmla="*/ 729916 h 2161497"/>
              <a:gd name="connsiteX4" fmla="*/ 401053 w 1271337"/>
              <a:gd name="connsiteY4" fmla="*/ 693821 h 2161497"/>
              <a:gd name="connsiteX5" fmla="*/ 376990 w 1271337"/>
              <a:gd name="connsiteY5" fmla="*/ 661737 h 2161497"/>
              <a:gd name="connsiteX6" fmla="*/ 372979 w 1271337"/>
              <a:gd name="connsiteY6" fmla="*/ 633663 h 2161497"/>
              <a:gd name="connsiteX7" fmla="*/ 409074 w 1271337"/>
              <a:gd name="connsiteY7" fmla="*/ 613610 h 2161497"/>
              <a:gd name="connsiteX8" fmla="*/ 429126 w 1271337"/>
              <a:gd name="connsiteY8" fmla="*/ 605589 h 2161497"/>
              <a:gd name="connsiteX9" fmla="*/ 433137 w 1271337"/>
              <a:gd name="connsiteY9" fmla="*/ 585537 h 2161497"/>
              <a:gd name="connsiteX10" fmla="*/ 433137 w 1271337"/>
              <a:gd name="connsiteY10" fmla="*/ 545431 h 2161497"/>
              <a:gd name="connsiteX11" fmla="*/ 449179 w 1271337"/>
              <a:gd name="connsiteY11" fmla="*/ 537410 h 2161497"/>
              <a:gd name="connsiteX12" fmla="*/ 453190 w 1271337"/>
              <a:gd name="connsiteY12" fmla="*/ 509337 h 2161497"/>
              <a:gd name="connsiteX13" fmla="*/ 453190 w 1271337"/>
              <a:gd name="connsiteY13" fmla="*/ 469231 h 2161497"/>
              <a:gd name="connsiteX14" fmla="*/ 461211 w 1271337"/>
              <a:gd name="connsiteY14" fmla="*/ 457200 h 2161497"/>
              <a:gd name="connsiteX15" fmla="*/ 461211 w 1271337"/>
              <a:gd name="connsiteY15" fmla="*/ 417095 h 2161497"/>
              <a:gd name="connsiteX16" fmla="*/ 461211 w 1271337"/>
              <a:gd name="connsiteY16" fmla="*/ 417095 h 2161497"/>
              <a:gd name="connsiteX17" fmla="*/ 437147 w 1271337"/>
              <a:gd name="connsiteY17" fmla="*/ 376989 h 2161497"/>
              <a:gd name="connsiteX18" fmla="*/ 461211 w 1271337"/>
              <a:gd name="connsiteY18" fmla="*/ 352926 h 2161497"/>
              <a:gd name="connsiteX19" fmla="*/ 485274 w 1271337"/>
              <a:gd name="connsiteY19" fmla="*/ 336884 h 2161497"/>
              <a:gd name="connsiteX20" fmla="*/ 489284 w 1271337"/>
              <a:gd name="connsiteY20" fmla="*/ 312821 h 2161497"/>
              <a:gd name="connsiteX21" fmla="*/ 489284 w 1271337"/>
              <a:gd name="connsiteY21" fmla="*/ 312821 h 2161497"/>
              <a:gd name="connsiteX22" fmla="*/ 505326 w 1271337"/>
              <a:gd name="connsiteY22" fmla="*/ 272716 h 2161497"/>
              <a:gd name="connsiteX23" fmla="*/ 557463 w 1271337"/>
              <a:gd name="connsiteY23" fmla="*/ 236621 h 2161497"/>
              <a:gd name="connsiteX24" fmla="*/ 585537 w 1271337"/>
              <a:gd name="connsiteY24" fmla="*/ 232610 h 2161497"/>
              <a:gd name="connsiteX25" fmla="*/ 597568 w 1271337"/>
              <a:gd name="connsiteY25" fmla="*/ 192505 h 2161497"/>
              <a:gd name="connsiteX26" fmla="*/ 593558 w 1271337"/>
              <a:gd name="connsiteY26" fmla="*/ 156410 h 2161497"/>
              <a:gd name="connsiteX27" fmla="*/ 573505 w 1271337"/>
              <a:gd name="connsiteY27" fmla="*/ 100263 h 2161497"/>
              <a:gd name="connsiteX28" fmla="*/ 593558 w 1271337"/>
              <a:gd name="connsiteY28" fmla="*/ 72189 h 2161497"/>
              <a:gd name="connsiteX29" fmla="*/ 621632 w 1271337"/>
              <a:gd name="connsiteY29" fmla="*/ 64168 h 2161497"/>
              <a:gd name="connsiteX30" fmla="*/ 645695 w 1271337"/>
              <a:gd name="connsiteY30" fmla="*/ 52137 h 2161497"/>
              <a:gd name="connsiteX31" fmla="*/ 693821 w 1271337"/>
              <a:gd name="connsiteY31" fmla="*/ 72189 h 2161497"/>
              <a:gd name="connsiteX32" fmla="*/ 729916 w 1271337"/>
              <a:gd name="connsiteY32" fmla="*/ 36095 h 2161497"/>
              <a:gd name="connsiteX33" fmla="*/ 790074 w 1271337"/>
              <a:gd name="connsiteY33" fmla="*/ 0 h 2161497"/>
              <a:gd name="connsiteX34" fmla="*/ 838200 w 1271337"/>
              <a:gd name="connsiteY34" fmla="*/ 8021 h 2161497"/>
              <a:gd name="connsiteX35" fmla="*/ 806116 w 1271337"/>
              <a:gd name="connsiteY35" fmla="*/ 60158 h 2161497"/>
              <a:gd name="connsiteX36" fmla="*/ 802105 w 1271337"/>
              <a:gd name="connsiteY36" fmla="*/ 136358 h 2161497"/>
              <a:gd name="connsiteX37" fmla="*/ 818147 w 1271337"/>
              <a:gd name="connsiteY37" fmla="*/ 200526 h 2161497"/>
              <a:gd name="connsiteX38" fmla="*/ 794084 w 1271337"/>
              <a:gd name="connsiteY38" fmla="*/ 208547 h 2161497"/>
              <a:gd name="connsiteX39" fmla="*/ 814137 w 1271337"/>
              <a:gd name="connsiteY39" fmla="*/ 252663 h 2161497"/>
              <a:gd name="connsiteX40" fmla="*/ 778042 w 1271337"/>
              <a:gd name="connsiteY40" fmla="*/ 292768 h 2161497"/>
              <a:gd name="connsiteX41" fmla="*/ 814137 w 1271337"/>
              <a:gd name="connsiteY41" fmla="*/ 316831 h 2161497"/>
              <a:gd name="connsiteX42" fmla="*/ 826168 w 1271337"/>
              <a:gd name="connsiteY42" fmla="*/ 376989 h 2161497"/>
              <a:gd name="connsiteX43" fmla="*/ 854242 w 1271337"/>
              <a:gd name="connsiteY43" fmla="*/ 441158 h 2161497"/>
              <a:gd name="connsiteX44" fmla="*/ 934453 w 1271337"/>
              <a:gd name="connsiteY44" fmla="*/ 421105 h 2161497"/>
              <a:gd name="connsiteX45" fmla="*/ 1054768 w 1271337"/>
              <a:gd name="connsiteY45" fmla="*/ 405063 h 2161497"/>
              <a:gd name="connsiteX46" fmla="*/ 1159042 w 1271337"/>
              <a:gd name="connsiteY46" fmla="*/ 401052 h 2161497"/>
              <a:gd name="connsiteX47" fmla="*/ 1163053 w 1271337"/>
              <a:gd name="connsiteY47" fmla="*/ 461210 h 2161497"/>
              <a:gd name="connsiteX48" fmla="*/ 1183105 w 1271337"/>
              <a:gd name="connsiteY48" fmla="*/ 477252 h 2161497"/>
              <a:gd name="connsiteX49" fmla="*/ 1199147 w 1271337"/>
              <a:gd name="connsiteY49" fmla="*/ 517358 h 2161497"/>
              <a:gd name="connsiteX50" fmla="*/ 1179095 w 1271337"/>
              <a:gd name="connsiteY50" fmla="*/ 537410 h 2161497"/>
              <a:gd name="connsiteX51" fmla="*/ 1171074 w 1271337"/>
              <a:gd name="connsiteY51" fmla="*/ 561473 h 2161497"/>
              <a:gd name="connsiteX52" fmla="*/ 1171074 w 1271337"/>
              <a:gd name="connsiteY52" fmla="*/ 585537 h 2161497"/>
              <a:gd name="connsiteX53" fmla="*/ 1171074 w 1271337"/>
              <a:gd name="connsiteY53" fmla="*/ 605589 h 2161497"/>
              <a:gd name="connsiteX54" fmla="*/ 1134979 w 1271337"/>
              <a:gd name="connsiteY54" fmla="*/ 621631 h 2161497"/>
              <a:gd name="connsiteX55" fmla="*/ 1090863 w 1271337"/>
              <a:gd name="connsiteY55" fmla="*/ 589547 h 2161497"/>
              <a:gd name="connsiteX56" fmla="*/ 1094874 w 1271337"/>
              <a:gd name="connsiteY56" fmla="*/ 569495 h 2161497"/>
              <a:gd name="connsiteX57" fmla="*/ 1098884 w 1271337"/>
              <a:gd name="connsiteY57" fmla="*/ 533400 h 2161497"/>
              <a:gd name="connsiteX58" fmla="*/ 1098884 w 1271337"/>
              <a:gd name="connsiteY58" fmla="*/ 517358 h 2161497"/>
              <a:gd name="connsiteX59" fmla="*/ 1058779 w 1271337"/>
              <a:gd name="connsiteY59" fmla="*/ 537410 h 2161497"/>
              <a:gd name="connsiteX60" fmla="*/ 1042737 w 1271337"/>
              <a:gd name="connsiteY60" fmla="*/ 517358 h 2161497"/>
              <a:gd name="connsiteX61" fmla="*/ 1042737 w 1271337"/>
              <a:gd name="connsiteY61" fmla="*/ 517358 h 2161497"/>
              <a:gd name="connsiteX62" fmla="*/ 1026695 w 1271337"/>
              <a:gd name="connsiteY62" fmla="*/ 561473 h 2161497"/>
              <a:gd name="connsiteX63" fmla="*/ 1030705 w 1271337"/>
              <a:gd name="connsiteY63" fmla="*/ 593558 h 2161497"/>
              <a:gd name="connsiteX64" fmla="*/ 1050758 w 1271337"/>
              <a:gd name="connsiteY64" fmla="*/ 685800 h 2161497"/>
              <a:gd name="connsiteX65" fmla="*/ 1066800 w 1271337"/>
              <a:gd name="connsiteY65" fmla="*/ 733926 h 2161497"/>
              <a:gd name="connsiteX66" fmla="*/ 1082842 w 1271337"/>
              <a:gd name="connsiteY66" fmla="*/ 774031 h 2161497"/>
              <a:gd name="connsiteX67" fmla="*/ 1110916 w 1271337"/>
              <a:gd name="connsiteY67" fmla="*/ 737937 h 2161497"/>
              <a:gd name="connsiteX68" fmla="*/ 1163053 w 1271337"/>
              <a:gd name="connsiteY68" fmla="*/ 725905 h 2161497"/>
              <a:gd name="connsiteX69" fmla="*/ 1163053 w 1271337"/>
              <a:gd name="connsiteY69" fmla="*/ 725905 h 2161497"/>
              <a:gd name="connsiteX70" fmla="*/ 1171074 w 1271337"/>
              <a:gd name="connsiteY70" fmla="*/ 766010 h 2161497"/>
              <a:gd name="connsiteX71" fmla="*/ 1155032 w 1271337"/>
              <a:gd name="connsiteY71" fmla="*/ 790073 h 2161497"/>
              <a:gd name="connsiteX72" fmla="*/ 1155032 w 1271337"/>
              <a:gd name="connsiteY72" fmla="*/ 802105 h 2161497"/>
              <a:gd name="connsiteX73" fmla="*/ 1207168 w 1271337"/>
              <a:gd name="connsiteY73" fmla="*/ 802105 h 2161497"/>
              <a:gd name="connsiteX74" fmla="*/ 1227221 w 1271337"/>
              <a:gd name="connsiteY74" fmla="*/ 814137 h 2161497"/>
              <a:gd name="connsiteX75" fmla="*/ 1219200 w 1271337"/>
              <a:gd name="connsiteY75" fmla="*/ 866273 h 2161497"/>
              <a:gd name="connsiteX76" fmla="*/ 1251284 w 1271337"/>
              <a:gd name="connsiteY76" fmla="*/ 894347 h 2161497"/>
              <a:gd name="connsiteX77" fmla="*/ 1271337 w 1271337"/>
              <a:gd name="connsiteY77" fmla="*/ 934452 h 2161497"/>
              <a:gd name="connsiteX78" fmla="*/ 1255295 w 1271337"/>
              <a:gd name="connsiteY78" fmla="*/ 954505 h 2161497"/>
              <a:gd name="connsiteX79" fmla="*/ 1247274 w 1271337"/>
              <a:gd name="connsiteY79" fmla="*/ 990600 h 2161497"/>
              <a:gd name="connsiteX80" fmla="*/ 1243263 w 1271337"/>
              <a:gd name="connsiteY80" fmla="*/ 1018673 h 2161497"/>
              <a:gd name="connsiteX81" fmla="*/ 1211179 w 1271337"/>
              <a:gd name="connsiteY81" fmla="*/ 1014663 h 2161497"/>
              <a:gd name="connsiteX82" fmla="*/ 1199147 w 1271337"/>
              <a:gd name="connsiteY82" fmla="*/ 978568 h 2161497"/>
              <a:gd name="connsiteX83" fmla="*/ 1183105 w 1271337"/>
              <a:gd name="connsiteY83" fmla="*/ 946484 h 2161497"/>
              <a:gd name="connsiteX84" fmla="*/ 1167063 w 1271337"/>
              <a:gd name="connsiteY84" fmla="*/ 882316 h 2161497"/>
              <a:gd name="connsiteX85" fmla="*/ 1147011 w 1271337"/>
              <a:gd name="connsiteY85" fmla="*/ 878305 h 2161497"/>
              <a:gd name="connsiteX86" fmla="*/ 1130968 w 1271337"/>
              <a:gd name="connsiteY86" fmla="*/ 878305 h 2161497"/>
              <a:gd name="connsiteX87" fmla="*/ 1102895 w 1271337"/>
              <a:gd name="connsiteY87" fmla="*/ 910389 h 2161497"/>
              <a:gd name="connsiteX88" fmla="*/ 998621 w 1271337"/>
              <a:gd name="connsiteY88" fmla="*/ 762000 h 2161497"/>
              <a:gd name="connsiteX89" fmla="*/ 990600 w 1271337"/>
              <a:gd name="connsiteY89" fmla="*/ 794084 h 2161497"/>
              <a:gd name="connsiteX90" fmla="*/ 1014663 w 1271337"/>
              <a:gd name="connsiteY90" fmla="*/ 914400 h 2161497"/>
              <a:gd name="connsiteX91" fmla="*/ 1034716 w 1271337"/>
              <a:gd name="connsiteY91" fmla="*/ 946484 h 2161497"/>
              <a:gd name="connsiteX92" fmla="*/ 1090863 w 1271337"/>
              <a:gd name="connsiteY92" fmla="*/ 974558 h 2161497"/>
              <a:gd name="connsiteX93" fmla="*/ 1106905 w 1271337"/>
              <a:gd name="connsiteY93" fmla="*/ 1042737 h 2161497"/>
              <a:gd name="connsiteX94" fmla="*/ 1114926 w 1271337"/>
              <a:gd name="connsiteY94" fmla="*/ 1082842 h 2161497"/>
              <a:gd name="connsiteX95" fmla="*/ 1082842 w 1271337"/>
              <a:gd name="connsiteY95" fmla="*/ 1078831 h 2161497"/>
              <a:gd name="connsiteX96" fmla="*/ 1054768 w 1271337"/>
              <a:gd name="connsiteY96" fmla="*/ 1030705 h 2161497"/>
              <a:gd name="connsiteX97" fmla="*/ 1038726 w 1271337"/>
              <a:gd name="connsiteY97" fmla="*/ 1026695 h 2161497"/>
              <a:gd name="connsiteX98" fmla="*/ 1046747 w 1271337"/>
              <a:gd name="connsiteY98" fmla="*/ 1094873 h 2161497"/>
              <a:gd name="connsiteX99" fmla="*/ 998621 w 1271337"/>
              <a:gd name="connsiteY99" fmla="*/ 1102895 h 2161497"/>
              <a:gd name="connsiteX100" fmla="*/ 974558 w 1271337"/>
              <a:gd name="connsiteY100" fmla="*/ 1110916 h 2161497"/>
              <a:gd name="connsiteX101" fmla="*/ 1114926 w 1271337"/>
              <a:gd name="connsiteY101" fmla="*/ 1259305 h 2161497"/>
              <a:gd name="connsiteX102" fmla="*/ 1167063 w 1271337"/>
              <a:gd name="connsiteY102" fmla="*/ 1255295 h 2161497"/>
              <a:gd name="connsiteX103" fmla="*/ 1199147 w 1271337"/>
              <a:gd name="connsiteY103" fmla="*/ 1295400 h 2161497"/>
              <a:gd name="connsiteX104" fmla="*/ 1203158 w 1271337"/>
              <a:gd name="connsiteY104" fmla="*/ 1331495 h 2161497"/>
              <a:gd name="connsiteX105" fmla="*/ 1219200 w 1271337"/>
              <a:gd name="connsiteY105" fmla="*/ 1367589 h 2161497"/>
              <a:gd name="connsiteX106" fmla="*/ 1195137 w 1271337"/>
              <a:gd name="connsiteY106" fmla="*/ 1371600 h 2161497"/>
              <a:gd name="connsiteX107" fmla="*/ 1147011 w 1271337"/>
              <a:gd name="connsiteY107" fmla="*/ 1375610 h 2161497"/>
              <a:gd name="connsiteX108" fmla="*/ 1138990 w 1271337"/>
              <a:gd name="connsiteY108" fmla="*/ 1347537 h 2161497"/>
              <a:gd name="connsiteX109" fmla="*/ 1106905 w 1271337"/>
              <a:gd name="connsiteY109" fmla="*/ 1291389 h 2161497"/>
              <a:gd name="connsiteX110" fmla="*/ 998621 w 1271337"/>
              <a:gd name="connsiteY110" fmla="*/ 1227221 h 2161497"/>
              <a:gd name="connsiteX111" fmla="*/ 1006642 w 1271337"/>
              <a:gd name="connsiteY111" fmla="*/ 1255295 h 2161497"/>
              <a:gd name="connsiteX112" fmla="*/ 1062790 w 1271337"/>
              <a:gd name="connsiteY112" fmla="*/ 1319463 h 2161497"/>
              <a:gd name="connsiteX113" fmla="*/ 1082842 w 1271337"/>
              <a:gd name="connsiteY113" fmla="*/ 1411705 h 2161497"/>
              <a:gd name="connsiteX114" fmla="*/ 1042737 w 1271337"/>
              <a:gd name="connsiteY114" fmla="*/ 1403684 h 2161497"/>
              <a:gd name="connsiteX115" fmla="*/ 998621 w 1271337"/>
              <a:gd name="connsiteY115" fmla="*/ 1371600 h 2161497"/>
              <a:gd name="connsiteX116" fmla="*/ 966537 w 1271337"/>
              <a:gd name="connsiteY116" fmla="*/ 1375610 h 2161497"/>
              <a:gd name="connsiteX117" fmla="*/ 946484 w 1271337"/>
              <a:gd name="connsiteY117" fmla="*/ 1363579 h 2161497"/>
              <a:gd name="connsiteX118" fmla="*/ 950495 w 1271337"/>
              <a:gd name="connsiteY118" fmla="*/ 1327484 h 2161497"/>
              <a:gd name="connsiteX119" fmla="*/ 974558 w 1271337"/>
              <a:gd name="connsiteY119" fmla="*/ 1311442 h 2161497"/>
              <a:gd name="connsiteX120" fmla="*/ 950495 w 1271337"/>
              <a:gd name="connsiteY120" fmla="*/ 1283368 h 2161497"/>
              <a:gd name="connsiteX121" fmla="*/ 954505 w 1271337"/>
              <a:gd name="connsiteY121" fmla="*/ 1247273 h 2161497"/>
              <a:gd name="connsiteX122" fmla="*/ 942474 w 1271337"/>
              <a:gd name="connsiteY122" fmla="*/ 1263316 h 2161497"/>
              <a:gd name="connsiteX123" fmla="*/ 926432 w 1271337"/>
              <a:gd name="connsiteY123" fmla="*/ 1251284 h 2161497"/>
              <a:gd name="connsiteX124" fmla="*/ 922421 w 1271337"/>
              <a:gd name="connsiteY124" fmla="*/ 1251284 h 2161497"/>
              <a:gd name="connsiteX125" fmla="*/ 854242 w 1271337"/>
              <a:gd name="connsiteY125" fmla="*/ 1291389 h 2161497"/>
              <a:gd name="connsiteX126" fmla="*/ 842211 w 1271337"/>
              <a:gd name="connsiteY126" fmla="*/ 1279358 h 2161497"/>
              <a:gd name="connsiteX127" fmla="*/ 850232 w 1271337"/>
              <a:gd name="connsiteY127" fmla="*/ 1243263 h 2161497"/>
              <a:gd name="connsiteX128" fmla="*/ 858253 w 1271337"/>
              <a:gd name="connsiteY128" fmla="*/ 1223210 h 2161497"/>
              <a:gd name="connsiteX129" fmla="*/ 854242 w 1271337"/>
              <a:gd name="connsiteY129" fmla="*/ 1211179 h 2161497"/>
              <a:gd name="connsiteX130" fmla="*/ 866274 w 1271337"/>
              <a:gd name="connsiteY130" fmla="*/ 1175084 h 2161497"/>
              <a:gd name="connsiteX131" fmla="*/ 886326 w 1271337"/>
              <a:gd name="connsiteY131" fmla="*/ 1167063 h 2161497"/>
              <a:gd name="connsiteX132" fmla="*/ 862263 w 1271337"/>
              <a:gd name="connsiteY132" fmla="*/ 1147010 h 2161497"/>
              <a:gd name="connsiteX133" fmla="*/ 830179 w 1271337"/>
              <a:gd name="connsiteY133" fmla="*/ 1159042 h 2161497"/>
              <a:gd name="connsiteX134" fmla="*/ 810126 w 1271337"/>
              <a:gd name="connsiteY134" fmla="*/ 1183105 h 2161497"/>
              <a:gd name="connsiteX135" fmla="*/ 810126 w 1271337"/>
              <a:gd name="connsiteY135" fmla="*/ 1183105 h 2161497"/>
              <a:gd name="connsiteX136" fmla="*/ 749968 w 1271337"/>
              <a:gd name="connsiteY136" fmla="*/ 1179095 h 2161497"/>
              <a:gd name="connsiteX137" fmla="*/ 658741 w 1271337"/>
              <a:gd name="connsiteY137" fmla="*/ 1283851 h 2161497"/>
              <a:gd name="connsiteX138" fmla="*/ 721895 w 1271337"/>
              <a:gd name="connsiteY138" fmla="*/ 1335505 h 2161497"/>
              <a:gd name="connsiteX139" fmla="*/ 762000 w 1271337"/>
              <a:gd name="connsiteY139" fmla="*/ 1347537 h 2161497"/>
              <a:gd name="connsiteX140" fmla="*/ 766011 w 1271337"/>
              <a:gd name="connsiteY140" fmla="*/ 1375610 h 2161497"/>
              <a:gd name="connsiteX141" fmla="*/ 814137 w 1271337"/>
              <a:gd name="connsiteY141" fmla="*/ 1443789 h 2161497"/>
              <a:gd name="connsiteX142" fmla="*/ 818147 w 1271337"/>
              <a:gd name="connsiteY142" fmla="*/ 1487905 h 2161497"/>
              <a:gd name="connsiteX143" fmla="*/ 762000 w 1271337"/>
              <a:gd name="connsiteY143" fmla="*/ 1560095 h 2161497"/>
              <a:gd name="connsiteX144" fmla="*/ 762000 w 1271337"/>
              <a:gd name="connsiteY144" fmla="*/ 1608221 h 2161497"/>
              <a:gd name="connsiteX145" fmla="*/ 798095 w 1271337"/>
              <a:gd name="connsiteY145" fmla="*/ 1672389 h 2161497"/>
              <a:gd name="connsiteX146" fmla="*/ 806116 w 1271337"/>
              <a:gd name="connsiteY146" fmla="*/ 1728537 h 2161497"/>
              <a:gd name="connsiteX147" fmla="*/ 842211 w 1271337"/>
              <a:gd name="connsiteY147" fmla="*/ 1900989 h 2161497"/>
              <a:gd name="connsiteX148" fmla="*/ 872410 w 1271337"/>
              <a:gd name="connsiteY148" fmla="*/ 1944428 h 2161497"/>
              <a:gd name="connsiteX149" fmla="*/ 831097 w 1271337"/>
              <a:gd name="connsiteY149" fmla="*/ 2007774 h 2161497"/>
              <a:gd name="connsiteX150" fmla="*/ 822834 w 1271337"/>
              <a:gd name="connsiteY150" fmla="*/ 2082138 h 2161497"/>
              <a:gd name="connsiteX151" fmla="*/ 745716 w 1271337"/>
              <a:gd name="connsiteY151" fmla="*/ 2068367 h 2161497"/>
              <a:gd name="connsiteX152" fmla="*/ 753979 w 1271337"/>
              <a:gd name="connsiteY152" fmla="*/ 2117943 h 2161497"/>
              <a:gd name="connsiteX153" fmla="*/ 697832 w 1271337"/>
              <a:gd name="connsiteY153" fmla="*/ 2157662 h 2161497"/>
              <a:gd name="connsiteX154" fmla="*/ 657581 w 1271337"/>
              <a:gd name="connsiteY154" fmla="*/ 2153748 h 2161497"/>
              <a:gd name="connsiteX155" fmla="*/ 593558 w 1271337"/>
              <a:gd name="connsiteY155" fmla="*/ 2137609 h 2161497"/>
              <a:gd name="connsiteX156" fmla="*/ 464980 w 1271337"/>
              <a:gd name="connsiteY156" fmla="*/ 2133358 h 2161497"/>
              <a:gd name="connsiteX157" fmla="*/ 372979 w 1271337"/>
              <a:gd name="connsiteY157" fmla="*/ 1993230 h 2161497"/>
              <a:gd name="connsiteX158" fmla="*/ 280737 w 1271337"/>
              <a:gd name="connsiteY158" fmla="*/ 1884947 h 2161497"/>
              <a:gd name="connsiteX159" fmla="*/ 220579 w 1271337"/>
              <a:gd name="connsiteY159" fmla="*/ 1880937 h 2161497"/>
              <a:gd name="connsiteX160" fmla="*/ 208547 w 1271337"/>
              <a:gd name="connsiteY160" fmla="*/ 1848852 h 2161497"/>
              <a:gd name="connsiteX161" fmla="*/ 144379 w 1271337"/>
              <a:gd name="connsiteY161" fmla="*/ 1688431 h 2161497"/>
              <a:gd name="connsiteX162" fmla="*/ 76200 w 1271337"/>
              <a:gd name="connsiteY162" fmla="*/ 1596189 h 2161497"/>
              <a:gd name="connsiteX163" fmla="*/ 48126 w 1271337"/>
              <a:gd name="connsiteY163" fmla="*/ 1580147 h 2161497"/>
              <a:gd name="connsiteX164" fmla="*/ 8021 w 1271337"/>
              <a:gd name="connsiteY164" fmla="*/ 1588168 h 2161497"/>
              <a:gd name="connsiteX165" fmla="*/ 0 w 1271337"/>
              <a:gd name="connsiteY165" fmla="*/ 1568116 h 2161497"/>
              <a:gd name="connsiteX166" fmla="*/ 48126 w 1271337"/>
              <a:gd name="connsiteY166" fmla="*/ 1455821 h 2161497"/>
              <a:gd name="connsiteX167" fmla="*/ 72190 w 1271337"/>
              <a:gd name="connsiteY167" fmla="*/ 1419726 h 2161497"/>
              <a:gd name="connsiteX168" fmla="*/ 72190 w 1271337"/>
              <a:gd name="connsiteY168" fmla="*/ 1383631 h 2161497"/>
              <a:gd name="connsiteX169" fmla="*/ 100263 w 1271337"/>
              <a:gd name="connsiteY169" fmla="*/ 1363579 h 2161497"/>
              <a:gd name="connsiteX170" fmla="*/ 120316 w 1271337"/>
              <a:gd name="connsiteY170" fmla="*/ 1363579 h 2161497"/>
              <a:gd name="connsiteX171" fmla="*/ 104274 w 1271337"/>
              <a:gd name="connsiteY171" fmla="*/ 1315452 h 2161497"/>
              <a:gd name="connsiteX172" fmla="*/ 152400 w 1271337"/>
              <a:gd name="connsiteY172" fmla="*/ 1287379 h 2161497"/>
              <a:gd name="connsiteX173" fmla="*/ 156411 w 1271337"/>
              <a:gd name="connsiteY173" fmla="*/ 1259305 h 2161497"/>
              <a:gd name="connsiteX174" fmla="*/ 148390 w 1271337"/>
              <a:gd name="connsiteY174" fmla="*/ 1195137 h 2161497"/>
              <a:gd name="connsiteX175" fmla="*/ 160421 w 1271337"/>
              <a:gd name="connsiteY175" fmla="*/ 1155031 h 2161497"/>
              <a:gd name="connsiteX176" fmla="*/ 212558 w 1271337"/>
              <a:gd name="connsiteY176" fmla="*/ 1094873 h 2161497"/>
              <a:gd name="connsiteX177" fmla="*/ 236621 w 1271337"/>
              <a:gd name="connsiteY177" fmla="*/ 1030705 h 2161497"/>
              <a:gd name="connsiteX178" fmla="*/ 228600 w 1271337"/>
              <a:gd name="connsiteY178" fmla="*/ 990600 h 2161497"/>
              <a:gd name="connsiteX179" fmla="*/ 216568 w 1271337"/>
              <a:gd name="connsiteY179" fmla="*/ 946484 h 2161497"/>
              <a:gd name="connsiteX180" fmla="*/ 232611 w 1271337"/>
              <a:gd name="connsiteY180" fmla="*/ 906379 h 2161497"/>
              <a:gd name="connsiteX181" fmla="*/ 276726 w 1271337"/>
              <a:gd name="connsiteY181" fmla="*/ 862263 h 21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71337" h="2161497">
                <a:moveTo>
                  <a:pt x="276726" y="862263"/>
                </a:moveTo>
                <a:lnTo>
                  <a:pt x="348916" y="850231"/>
                </a:lnTo>
                <a:lnTo>
                  <a:pt x="389021" y="814137"/>
                </a:lnTo>
                <a:lnTo>
                  <a:pt x="409074" y="729916"/>
                </a:lnTo>
                <a:lnTo>
                  <a:pt x="401053" y="693821"/>
                </a:lnTo>
                <a:lnTo>
                  <a:pt x="376990" y="661737"/>
                </a:lnTo>
                <a:lnTo>
                  <a:pt x="372979" y="633663"/>
                </a:lnTo>
                <a:lnTo>
                  <a:pt x="409074" y="613610"/>
                </a:lnTo>
                <a:lnTo>
                  <a:pt x="429126" y="605589"/>
                </a:lnTo>
                <a:lnTo>
                  <a:pt x="433137" y="585537"/>
                </a:lnTo>
                <a:lnTo>
                  <a:pt x="433137" y="545431"/>
                </a:lnTo>
                <a:lnTo>
                  <a:pt x="449179" y="537410"/>
                </a:lnTo>
                <a:lnTo>
                  <a:pt x="453190" y="509337"/>
                </a:lnTo>
                <a:lnTo>
                  <a:pt x="453190" y="469231"/>
                </a:lnTo>
                <a:lnTo>
                  <a:pt x="461211" y="457200"/>
                </a:lnTo>
                <a:lnTo>
                  <a:pt x="461211" y="417095"/>
                </a:lnTo>
                <a:lnTo>
                  <a:pt x="461211" y="417095"/>
                </a:lnTo>
                <a:lnTo>
                  <a:pt x="437147" y="376989"/>
                </a:lnTo>
                <a:lnTo>
                  <a:pt x="461211" y="352926"/>
                </a:lnTo>
                <a:lnTo>
                  <a:pt x="485274" y="336884"/>
                </a:lnTo>
                <a:lnTo>
                  <a:pt x="489284" y="312821"/>
                </a:lnTo>
                <a:lnTo>
                  <a:pt x="489284" y="312821"/>
                </a:lnTo>
                <a:lnTo>
                  <a:pt x="505326" y="272716"/>
                </a:lnTo>
                <a:lnTo>
                  <a:pt x="557463" y="236621"/>
                </a:lnTo>
                <a:lnTo>
                  <a:pt x="585537" y="232610"/>
                </a:lnTo>
                <a:lnTo>
                  <a:pt x="597568" y="192505"/>
                </a:lnTo>
                <a:lnTo>
                  <a:pt x="593558" y="156410"/>
                </a:lnTo>
                <a:lnTo>
                  <a:pt x="573505" y="100263"/>
                </a:lnTo>
                <a:lnTo>
                  <a:pt x="593558" y="72189"/>
                </a:lnTo>
                <a:lnTo>
                  <a:pt x="621632" y="64168"/>
                </a:lnTo>
                <a:lnTo>
                  <a:pt x="645695" y="52137"/>
                </a:lnTo>
                <a:lnTo>
                  <a:pt x="693821" y="72189"/>
                </a:lnTo>
                <a:lnTo>
                  <a:pt x="729916" y="36095"/>
                </a:lnTo>
                <a:lnTo>
                  <a:pt x="790074" y="0"/>
                </a:lnTo>
                <a:lnTo>
                  <a:pt x="838200" y="8021"/>
                </a:lnTo>
                <a:lnTo>
                  <a:pt x="806116" y="60158"/>
                </a:lnTo>
                <a:lnTo>
                  <a:pt x="802105" y="136358"/>
                </a:lnTo>
                <a:lnTo>
                  <a:pt x="818147" y="200526"/>
                </a:lnTo>
                <a:lnTo>
                  <a:pt x="794084" y="208547"/>
                </a:lnTo>
                <a:lnTo>
                  <a:pt x="814137" y="252663"/>
                </a:lnTo>
                <a:lnTo>
                  <a:pt x="778042" y="292768"/>
                </a:lnTo>
                <a:lnTo>
                  <a:pt x="814137" y="316831"/>
                </a:lnTo>
                <a:lnTo>
                  <a:pt x="826168" y="376989"/>
                </a:lnTo>
                <a:lnTo>
                  <a:pt x="854242" y="441158"/>
                </a:lnTo>
                <a:lnTo>
                  <a:pt x="934453" y="421105"/>
                </a:lnTo>
                <a:lnTo>
                  <a:pt x="1054768" y="405063"/>
                </a:lnTo>
                <a:lnTo>
                  <a:pt x="1159042" y="401052"/>
                </a:lnTo>
                <a:lnTo>
                  <a:pt x="1163053" y="461210"/>
                </a:lnTo>
                <a:lnTo>
                  <a:pt x="1183105" y="477252"/>
                </a:lnTo>
                <a:lnTo>
                  <a:pt x="1199147" y="517358"/>
                </a:lnTo>
                <a:lnTo>
                  <a:pt x="1179095" y="537410"/>
                </a:lnTo>
                <a:lnTo>
                  <a:pt x="1171074" y="561473"/>
                </a:lnTo>
                <a:lnTo>
                  <a:pt x="1171074" y="585537"/>
                </a:lnTo>
                <a:lnTo>
                  <a:pt x="1171074" y="605589"/>
                </a:lnTo>
                <a:lnTo>
                  <a:pt x="1134979" y="621631"/>
                </a:lnTo>
                <a:lnTo>
                  <a:pt x="1090863" y="589547"/>
                </a:lnTo>
                <a:lnTo>
                  <a:pt x="1094874" y="569495"/>
                </a:lnTo>
                <a:lnTo>
                  <a:pt x="1098884" y="533400"/>
                </a:lnTo>
                <a:lnTo>
                  <a:pt x="1098884" y="517358"/>
                </a:lnTo>
                <a:lnTo>
                  <a:pt x="1058779" y="537410"/>
                </a:lnTo>
                <a:lnTo>
                  <a:pt x="1042737" y="517358"/>
                </a:lnTo>
                <a:lnTo>
                  <a:pt x="1042737" y="517358"/>
                </a:lnTo>
                <a:lnTo>
                  <a:pt x="1026695" y="561473"/>
                </a:lnTo>
                <a:lnTo>
                  <a:pt x="1030705" y="593558"/>
                </a:lnTo>
                <a:lnTo>
                  <a:pt x="1050758" y="685800"/>
                </a:lnTo>
                <a:lnTo>
                  <a:pt x="1066800" y="733926"/>
                </a:lnTo>
                <a:lnTo>
                  <a:pt x="1082842" y="774031"/>
                </a:lnTo>
                <a:lnTo>
                  <a:pt x="1110916" y="737937"/>
                </a:lnTo>
                <a:lnTo>
                  <a:pt x="1163053" y="725905"/>
                </a:lnTo>
                <a:lnTo>
                  <a:pt x="1163053" y="725905"/>
                </a:lnTo>
                <a:lnTo>
                  <a:pt x="1171074" y="766010"/>
                </a:lnTo>
                <a:lnTo>
                  <a:pt x="1155032" y="790073"/>
                </a:lnTo>
                <a:lnTo>
                  <a:pt x="1155032" y="802105"/>
                </a:lnTo>
                <a:lnTo>
                  <a:pt x="1207168" y="802105"/>
                </a:lnTo>
                <a:lnTo>
                  <a:pt x="1227221" y="814137"/>
                </a:lnTo>
                <a:lnTo>
                  <a:pt x="1219200" y="866273"/>
                </a:lnTo>
                <a:lnTo>
                  <a:pt x="1251284" y="894347"/>
                </a:lnTo>
                <a:lnTo>
                  <a:pt x="1271337" y="934452"/>
                </a:lnTo>
                <a:lnTo>
                  <a:pt x="1255295" y="954505"/>
                </a:lnTo>
                <a:lnTo>
                  <a:pt x="1247274" y="990600"/>
                </a:lnTo>
                <a:lnTo>
                  <a:pt x="1243263" y="1018673"/>
                </a:lnTo>
                <a:lnTo>
                  <a:pt x="1211179" y="1014663"/>
                </a:lnTo>
                <a:lnTo>
                  <a:pt x="1199147" y="978568"/>
                </a:lnTo>
                <a:lnTo>
                  <a:pt x="1183105" y="946484"/>
                </a:lnTo>
                <a:lnTo>
                  <a:pt x="1167063" y="882316"/>
                </a:lnTo>
                <a:lnTo>
                  <a:pt x="1147011" y="878305"/>
                </a:lnTo>
                <a:lnTo>
                  <a:pt x="1130968" y="878305"/>
                </a:lnTo>
                <a:lnTo>
                  <a:pt x="1102895" y="910389"/>
                </a:lnTo>
                <a:lnTo>
                  <a:pt x="998621" y="762000"/>
                </a:lnTo>
                <a:lnTo>
                  <a:pt x="990600" y="794084"/>
                </a:lnTo>
                <a:lnTo>
                  <a:pt x="1014663" y="914400"/>
                </a:lnTo>
                <a:lnTo>
                  <a:pt x="1034716" y="946484"/>
                </a:lnTo>
                <a:lnTo>
                  <a:pt x="1090863" y="974558"/>
                </a:lnTo>
                <a:lnTo>
                  <a:pt x="1106905" y="1042737"/>
                </a:lnTo>
                <a:lnTo>
                  <a:pt x="1114926" y="1082842"/>
                </a:lnTo>
                <a:lnTo>
                  <a:pt x="1082842" y="1078831"/>
                </a:lnTo>
                <a:lnTo>
                  <a:pt x="1054768" y="1030705"/>
                </a:lnTo>
                <a:lnTo>
                  <a:pt x="1038726" y="1026695"/>
                </a:lnTo>
                <a:lnTo>
                  <a:pt x="1046747" y="1094873"/>
                </a:lnTo>
                <a:lnTo>
                  <a:pt x="998621" y="1102895"/>
                </a:lnTo>
                <a:lnTo>
                  <a:pt x="974558" y="1110916"/>
                </a:lnTo>
                <a:lnTo>
                  <a:pt x="1114926" y="1259305"/>
                </a:lnTo>
                <a:lnTo>
                  <a:pt x="1167063" y="1255295"/>
                </a:lnTo>
                <a:lnTo>
                  <a:pt x="1199147" y="1295400"/>
                </a:lnTo>
                <a:lnTo>
                  <a:pt x="1203158" y="1331495"/>
                </a:lnTo>
                <a:lnTo>
                  <a:pt x="1219200" y="1367589"/>
                </a:lnTo>
                <a:lnTo>
                  <a:pt x="1195137" y="1371600"/>
                </a:lnTo>
                <a:lnTo>
                  <a:pt x="1147011" y="1375610"/>
                </a:lnTo>
                <a:lnTo>
                  <a:pt x="1138990" y="1347537"/>
                </a:lnTo>
                <a:lnTo>
                  <a:pt x="1106905" y="1291389"/>
                </a:lnTo>
                <a:lnTo>
                  <a:pt x="998621" y="1227221"/>
                </a:lnTo>
                <a:lnTo>
                  <a:pt x="1006642" y="1255295"/>
                </a:lnTo>
                <a:lnTo>
                  <a:pt x="1062790" y="1319463"/>
                </a:lnTo>
                <a:lnTo>
                  <a:pt x="1082842" y="1411705"/>
                </a:lnTo>
                <a:lnTo>
                  <a:pt x="1042737" y="1403684"/>
                </a:lnTo>
                <a:lnTo>
                  <a:pt x="998621" y="1371600"/>
                </a:lnTo>
                <a:lnTo>
                  <a:pt x="966537" y="1375610"/>
                </a:lnTo>
                <a:lnTo>
                  <a:pt x="946484" y="1363579"/>
                </a:lnTo>
                <a:lnTo>
                  <a:pt x="950495" y="1327484"/>
                </a:lnTo>
                <a:lnTo>
                  <a:pt x="974558" y="1311442"/>
                </a:lnTo>
                <a:lnTo>
                  <a:pt x="950495" y="1283368"/>
                </a:lnTo>
                <a:lnTo>
                  <a:pt x="954505" y="1247273"/>
                </a:lnTo>
                <a:lnTo>
                  <a:pt x="942474" y="1263316"/>
                </a:lnTo>
                <a:lnTo>
                  <a:pt x="926432" y="1251284"/>
                </a:lnTo>
                <a:lnTo>
                  <a:pt x="922421" y="1251284"/>
                </a:lnTo>
                <a:lnTo>
                  <a:pt x="854242" y="1291389"/>
                </a:lnTo>
                <a:lnTo>
                  <a:pt x="842211" y="1279358"/>
                </a:lnTo>
                <a:lnTo>
                  <a:pt x="850232" y="1243263"/>
                </a:lnTo>
                <a:lnTo>
                  <a:pt x="858253" y="1223210"/>
                </a:lnTo>
                <a:lnTo>
                  <a:pt x="854242" y="1211179"/>
                </a:lnTo>
                <a:lnTo>
                  <a:pt x="866274" y="1175084"/>
                </a:lnTo>
                <a:lnTo>
                  <a:pt x="886326" y="1167063"/>
                </a:lnTo>
                <a:lnTo>
                  <a:pt x="862263" y="1147010"/>
                </a:lnTo>
                <a:lnTo>
                  <a:pt x="830179" y="1159042"/>
                </a:lnTo>
                <a:lnTo>
                  <a:pt x="810126" y="1183105"/>
                </a:lnTo>
                <a:lnTo>
                  <a:pt x="810126" y="1183105"/>
                </a:lnTo>
                <a:lnTo>
                  <a:pt x="749968" y="1179095"/>
                </a:lnTo>
                <a:lnTo>
                  <a:pt x="658741" y="1283851"/>
                </a:lnTo>
                <a:lnTo>
                  <a:pt x="721895" y="1335505"/>
                </a:lnTo>
                <a:lnTo>
                  <a:pt x="762000" y="1347537"/>
                </a:lnTo>
                <a:lnTo>
                  <a:pt x="766011" y="1375610"/>
                </a:lnTo>
                <a:lnTo>
                  <a:pt x="814137" y="1443789"/>
                </a:lnTo>
                <a:lnTo>
                  <a:pt x="818147" y="1487905"/>
                </a:lnTo>
                <a:lnTo>
                  <a:pt x="762000" y="1560095"/>
                </a:lnTo>
                <a:lnTo>
                  <a:pt x="762000" y="1608221"/>
                </a:lnTo>
                <a:lnTo>
                  <a:pt x="798095" y="1672389"/>
                </a:lnTo>
                <a:lnTo>
                  <a:pt x="806116" y="1728537"/>
                </a:lnTo>
                <a:lnTo>
                  <a:pt x="842211" y="1900989"/>
                </a:lnTo>
                <a:cubicBezTo>
                  <a:pt x="844538" y="1936971"/>
                  <a:pt x="896473" y="1901649"/>
                  <a:pt x="872410" y="1944428"/>
                </a:cubicBezTo>
                <a:cubicBezTo>
                  <a:pt x="869640" y="1963603"/>
                  <a:pt x="860193" y="1972235"/>
                  <a:pt x="831097" y="2007774"/>
                </a:cubicBezTo>
                <a:cubicBezTo>
                  <a:pt x="824671" y="2026594"/>
                  <a:pt x="848540" y="2077548"/>
                  <a:pt x="822834" y="2082138"/>
                </a:cubicBezTo>
                <a:cubicBezTo>
                  <a:pt x="797128" y="2086728"/>
                  <a:pt x="759028" y="2058268"/>
                  <a:pt x="745716" y="2068367"/>
                </a:cubicBezTo>
                <a:cubicBezTo>
                  <a:pt x="716338" y="2081220"/>
                  <a:pt x="761960" y="2103061"/>
                  <a:pt x="753979" y="2117943"/>
                </a:cubicBezTo>
                <a:cubicBezTo>
                  <a:pt x="745998" y="2132825"/>
                  <a:pt x="714357" y="2148481"/>
                  <a:pt x="697832" y="2157662"/>
                </a:cubicBezTo>
                <a:cubicBezTo>
                  <a:pt x="681307" y="2166843"/>
                  <a:pt x="674960" y="2157090"/>
                  <a:pt x="657581" y="2153748"/>
                </a:cubicBezTo>
                <a:cubicBezTo>
                  <a:pt x="640202" y="2150406"/>
                  <a:pt x="624281" y="2139630"/>
                  <a:pt x="593558" y="2137609"/>
                </a:cubicBezTo>
                <a:cubicBezTo>
                  <a:pt x="562835" y="2135588"/>
                  <a:pt x="501743" y="2157421"/>
                  <a:pt x="464980" y="2133358"/>
                </a:cubicBezTo>
                <a:cubicBezTo>
                  <a:pt x="424875" y="2085231"/>
                  <a:pt x="413084" y="2041357"/>
                  <a:pt x="372979" y="1993230"/>
                </a:cubicBezTo>
                <a:lnTo>
                  <a:pt x="280737" y="1884947"/>
                </a:lnTo>
                <a:lnTo>
                  <a:pt x="220579" y="1880937"/>
                </a:lnTo>
                <a:lnTo>
                  <a:pt x="208547" y="1848852"/>
                </a:lnTo>
                <a:lnTo>
                  <a:pt x="144379" y="1688431"/>
                </a:lnTo>
                <a:lnTo>
                  <a:pt x="76200" y="1596189"/>
                </a:lnTo>
                <a:lnTo>
                  <a:pt x="48126" y="1580147"/>
                </a:lnTo>
                <a:lnTo>
                  <a:pt x="8021" y="1588168"/>
                </a:lnTo>
                <a:lnTo>
                  <a:pt x="0" y="1568116"/>
                </a:lnTo>
                <a:lnTo>
                  <a:pt x="48126" y="1455821"/>
                </a:lnTo>
                <a:lnTo>
                  <a:pt x="72190" y="1419726"/>
                </a:lnTo>
                <a:lnTo>
                  <a:pt x="72190" y="1383631"/>
                </a:lnTo>
                <a:lnTo>
                  <a:pt x="100263" y="1363579"/>
                </a:lnTo>
                <a:lnTo>
                  <a:pt x="120316" y="1363579"/>
                </a:lnTo>
                <a:lnTo>
                  <a:pt x="104274" y="1315452"/>
                </a:lnTo>
                <a:lnTo>
                  <a:pt x="152400" y="1287379"/>
                </a:lnTo>
                <a:lnTo>
                  <a:pt x="156411" y="1259305"/>
                </a:lnTo>
                <a:lnTo>
                  <a:pt x="148390" y="1195137"/>
                </a:lnTo>
                <a:lnTo>
                  <a:pt x="160421" y="1155031"/>
                </a:lnTo>
                <a:lnTo>
                  <a:pt x="212558" y="1094873"/>
                </a:lnTo>
                <a:lnTo>
                  <a:pt x="236621" y="1030705"/>
                </a:lnTo>
                <a:lnTo>
                  <a:pt x="228600" y="990600"/>
                </a:lnTo>
                <a:lnTo>
                  <a:pt x="216568" y="946484"/>
                </a:lnTo>
                <a:lnTo>
                  <a:pt x="232611" y="906379"/>
                </a:lnTo>
                <a:lnTo>
                  <a:pt x="276726" y="862263"/>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5" name="角丸四角形吹き出し 44"/>
          <p:cNvSpPr/>
          <p:nvPr/>
        </p:nvSpPr>
        <p:spPr>
          <a:xfrm>
            <a:off x="517840" y="3616468"/>
            <a:ext cx="925068" cy="366302"/>
          </a:xfrm>
          <a:prstGeom prst="wedgeRoundRectCallout">
            <a:avLst>
              <a:gd name="adj1" fmla="val 3769"/>
              <a:gd name="adj2" fmla="val 73365"/>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a:solidFill>
                  <a:prstClr val="black"/>
                </a:solidFill>
              </a:rPr>
              <a:t>　</a:t>
            </a:r>
            <a:r>
              <a:rPr lang="ja-JP" altLang="en-US" sz="700" dirty="0">
                <a:solidFill>
                  <a:prstClr val="black"/>
                </a:solidFill>
              </a:rPr>
              <a:t>第３区域</a:t>
            </a:r>
            <a:endParaRPr lang="en-US" altLang="ja-JP" sz="700" dirty="0">
              <a:solidFill>
                <a:prstClr val="black"/>
              </a:solidFill>
            </a:endParaRPr>
          </a:p>
          <a:p>
            <a:r>
              <a:rPr lang="ja-JP" altLang="en-US" sz="700" dirty="0">
                <a:solidFill>
                  <a:prstClr val="black"/>
                </a:solidFill>
              </a:rPr>
              <a:t>　　施設誘致地区</a:t>
            </a:r>
            <a:endParaRPr lang="en-US" altLang="ja-JP" sz="700" dirty="0">
              <a:solidFill>
                <a:prstClr val="black"/>
              </a:solidFill>
            </a:endParaRPr>
          </a:p>
          <a:p>
            <a:r>
              <a:rPr lang="ja-JP" altLang="en-US" sz="700" dirty="0">
                <a:solidFill>
                  <a:prstClr val="black"/>
                </a:solidFill>
              </a:rPr>
              <a:t>　　仮換地と保留地</a:t>
            </a:r>
          </a:p>
        </p:txBody>
      </p:sp>
      <p:sp>
        <p:nvSpPr>
          <p:cNvPr id="46" name="フリーフォーム 45"/>
          <p:cNvSpPr/>
          <p:nvPr/>
        </p:nvSpPr>
        <p:spPr>
          <a:xfrm>
            <a:off x="1711178" y="6367910"/>
            <a:ext cx="525166" cy="128675"/>
          </a:xfrm>
          <a:custGeom>
            <a:avLst/>
            <a:gdLst>
              <a:gd name="connsiteX0" fmla="*/ 0 w 373918"/>
              <a:gd name="connsiteY0" fmla="*/ 67985 h 93582"/>
              <a:gd name="connsiteX1" fmla="*/ 135970 w 373918"/>
              <a:gd name="connsiteY1" fmla="*/ 91780 h 93582"/>
              <a:gd name="connsiteX2" fmla="*/ 288936 w 373918"/>
              <a:gd name="connsiteY2" fmla="*/ 81582 h 93582"/>
              <a:gd name="connsiteX3" fmla="*/ 373918 w 373918"/>
              <a:gd name="connsiteY3" fmla="*/ 0 h 93582"/>
              <a:gd name="connsiteX0" fmla="*/ 0 w 369907"/>
              <a:gd name="connsiteY0" fmla="*/ 0 h 30056"/>
              <a:gd name="connsiteX1" fmla="*/ 135970 w 369907"/>
              <a:gd name="connsiteY1" fmla="*/ 23795 h 30056"/>
              <a:gd name="connsiteX2" fmla="*/ 288936 w 369907"/>
              <a:gd name="connsiteY2" fmla="*/ 13597 h 30056"/>
              <a:gd name="connsiteX3" fmla="*/ 369907 w 369907"/>
              <a:gd name="connsiteY3" fmla="*/ 16236 h 30056"/>
              <a:gd name="connsiteX0" fmla="*/ 0 w 381939"/>
              <a:gd name="connsiteY0" fmla="*/ 67985 h 93582"/>
              <a:gd name="connsiteX1" fmla="*/ 135970 w 381939"/>
              <a:gd name="connsiteY1" fmla="*/ 91780 h 93582"/>
              <a:gd name="connsiteX2" fmla="*/ 288936 w 381939"/>
              <a:gd name="connsiteY2" fmla="*/ 81582 h 93582"/>
              <a:gd name="connsiteX3" fmla="*/ 381939 w 381939"/>
              <a:gd name="connsiteY3" fmla="*/ 0 h 93582"/>
            </a:gdLst>
            <a:ahLst/>
            <a:cxnLst>
              <a:cxn ang="0">
                <a:pos x="connsiteX0" y="connsiteY0"/>
              </a:cxn>
              <a:cxn ang="0">
                <a:pos x="connsiteX1" y="connsiteY1"/>
              </a:cxn>
              <a:cxn ang="0">
                <a:pos x="connsiteX2" y="connsiteY2"/>
              </a:cxn>
              <a:cxn ang="0">
                <a:pos x="connsiteX3" y="connsiteY3"/>
              </a:cxn>
            </a:cxnLst>
            <a:rect l="l" t="t" r="r" b="b"/>
            <a:pathLst>
              <a:path w="381939" h="93582">
                <a:moveTo>
                  <a:pt x="0" y="67985"/>
                </a:moveTo>
                <a:cubicBezTo>
                  <a:pt x="43907" y="78749"/>
                  <a:pt x="87814" y="89514"/>
                  <a:pt x="135970" y="91780"/>
                </a:cubicBezTo>
                <a:cubicBezTo>
                  <a:pt x="184126" y="94046"/>
                  <a:pt x="247941" y="96879"/>
                  <a:pt x="288936" y="81582"/>
                </a:cubicBezTo>
                <a:cubicBezTo>
                  <a:pt x="329931" y="66285"/>
                  <a:pt x="359277" y="33142"/>
                  <a:pt x="38193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正方形/長方形 46"/>
          <p:cNvSpPr/>
          <p:nvPr/>
        </p:nvSpPr>
        <p:spPr>
          <a:xfrm>
            <a:off x="295624" y="107340"/>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（３）主なプロジェクトの今後の方向性</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17020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128</a:t>
            </a:fld>
            <a:endParaRPr lang="ja-JP" altLang="en-US" dirty="0">
              <a:solidFill>
                <a:prstClr val="black"/>
              </a:solidFill>
            </a:endParaRPr>
          </a:p>
        </p:txBody>
      </p:sp>
      <p:sp>
        <p:nvSpPr>
          <p:cNvPr id="7" name="テキスト ボックス 6"/>
          <p:cNvSpPr txBox="1"/>
          <p:nvPr/>
        </p:nvSpPr>
        <p:spPr>
          <a:xfrm>
            <a:off x="323528" y="642174"/>
            <a:ext cx="7200800" cy="338554"/>
          </a:xfrm>
          <a:prstGeom prst="rect">
            <a:avLst/>
          </a:prstGeom>
          <a:noFill/>
        </p:spPr>
        <p:txBody>
          <a:bodyPr wrap="square" rtlCol="0">
            <a:spAutoFit/>
          </a:bodyPr>
          <a:lstStyle/>
          <a:p>
            <a:r>
              <a:rPr lang="ja-JP" altLang="en-US" sz="1600" b="1">
                <a:solidFill>
                  <a:prstClr val="black"/>
                </a:solidFill>
                <a:latin typeface="Meiryo UI" panose="020B0604030504040204" pitchFamily="50" charset="-128"/>
                <a:ea typeface="Meiryo UI" panose="020B0604030504040204" pitchFamily="50" charset="-128"/>
                <a:cs typeface="Meiryo UI" panose="020B0604030504040204" pitchFamily="50" charset="-128"/>
              </a:rPr>
              <a:t>４．泉北</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ニュータウンの再生（泉ヶ丘駅前地域の活性化）</a:t>
            </a:r>
          </a:p>
        </p:txBody>
      </p:sp>
      <p:sp>
        <p:nvSpPr>
          <p:cNvPr id="6" name="正方形/長方形 5"/>
          <p:cNvSpPr/>
          <p:nvPr/>
        </p:nvSpPr>
        <p:spPr>
          <a:xfrm>
            <a:off x="323528" y="1003335"/>
            <a:ext cx="8568952" cy="784830"/>
          </a:xfrm>
          <a:prstGeom prst="rect">
            <a:avLst/>
          </a:prstGeom>
        </p:spPr>
        <p:txBody>
          <a:bodyPr wrap="square">
            <a:spAutoFit/>
          </a:bodyPr>
          <a:lstStyle/>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泉北ニュータウンの中核的センターであり、再生のトリガーともいえる泉ヶ丘駅前地域の活性化に向け、「泉ヶ丘駅前地域活性化ビジョン」を平成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年度に策定し、各種の取組みを進めています。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今後、土地利用転換等の状況も踏まえ、「活性化ビジョン」を今年中に改訂する予定です。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23528" y="2492896"/>
            <a:ext cx="4464496" cy="1080120"/>
          </a:xfrm>
          <a:prstGeom prst="roundRect">
            <a:avLst/>
          </a:prstGeom>
          <a:ln>
            <a:noFill/>
            <a:headEnd/>
            <a:tailEn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74295" tIns="8890" rIns="74295" bIns="8890" numCol="1" rtlCol="0" anchor="t" anchorCtr="0" compatLnSpc="1">
            <a:prstTxWarp prst="textNoShape">
              <a:avLst/>
            </a:prstTxWarp>
          </a:bodyPr>
          <a:lstStyle/>
          <a:p>
            <a:pPr algn="ct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「タウンセンター」から「ライブタウンセンター」へ</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誰もが、「職」「遊」「学」「住」において「いきいき」と活動し、</a:t>
            </a:r>
            <a:endParaRPr lang="en-US" altLang="ja-JP"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それぞれの立場で主役になれるまち</a:t>
            </a:r>
          </a:p>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auto">
          <a:xfrm>
            <a:off x="425169" y="2024228"/>
            <a:ext cx="4248472" cy="288032"/>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活性化の目標</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1861" y="2813371"/>
            <a:ext cx="3414545" cy="3414545"/>
          </a:xfrm>
          <a:prstGeom prst="rect">
            <a:avLst/>
          </a:prstGeom>
        </p:spPr>
      </p:pic>
      <p:sp>
        <p:nvSpPr>
          <p:cNvPr id="16" name="Freeform 2"/>
          <p:cNvSpPr>
            <a:spLocks/>
          </p:cNvSpPr>
          <p:nvPr/>
        </p:nvSpPr>
        <p:spPr bwMode="auto">
          <a:xfrm>
            <a:off x="8040473" y="4646567"/>
            <a:ext cx="328427" cy="379210"/>
          </a:xfrm>
          <a:custGeom>
            <a:avLst/>
            <a:gdLst>
              <a:gd name="T0" fmla="*/ 0 w 1233"/>
              <a:gd name="T1" fmla="*/ 772 h 1491"/>
              <a:gd name="T2" fmla="*/ 0 w 1233"/>
              <a:gd name="T3" fmla="*/ 297 h 1491"/>
              <a:gd name="T4" fmla="*/ 910 w 1233"/>
              <a:gd name="T5" fmla="*/ 0 h 1491"/>
              <a:gd name="T6" fmla="*/ 1233 w 1233"/>
              <a:gd name="T7" fmla="*/ 966 h 1491"/>
              <a:gd name="T8" fmla="*/ 1175 w 1233"/>
              <a:gd name="T9" fmla="*/ 1491 h 1491"/>
              <a:gd name="T10" fmla="*/ 553 w 1233"/>
              <a:gd name="T11" fmla="*/ 918 h 1491"/>
              <a:gd name="T12" fmla="*/ 294 w 1233"/>
              <a:gd name="T13" fmla="*/ 845 h 1491"/>
              <a:gd name="T14" fmla="*/ 0 w 1233"/>
              <a:gd name="T15" fmla="*/ 772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3" h="1491">
                <a:moveTo>
                  <a:pt x="0" y="772"/>
                </a:moveTo>
                <a:lnTo>
                  <a:pt x="0" y="297"/>
                </a:lnTo>
                <a:lnTo>
                  <a:pt x="910" y="0"/>
                </a:lnTo>
                <a:lnTo>
                  <a:pt x="1233" y="966"/>
                </a:lnTo>
                <a:lnTo>
                  <a:pt x="1175" y="1491"/>
                </a:lnTo>
                <a:lnTo>
                  <a:pt x="553" y="918"/>
                </a:lnTo>
                <a:lnTo>
                  <a:pt x="294" y="845"/>
                </a:lnTo>
                <a:lnTo>
                  <a:pt x="0" y="772"/>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657199" y="3067963"/>
            <a:ext cx="1423402" cy="553998"/>
          </a:xfrm>
          <a:prstGeom prst="rect">
            <a:avLst/>
          </a:prstGeom>
          <a:solidFill>
            <a:schemeClr val="bg1">
              <a:alpha val="50000"/>
            </a:schemeClr>
          </a:solidFill>
        </p:spPr>
        <p:txBody>
          <a:bodyPr wrap="square" rtlCol="0">
            <a:spAutoFit/>
          </a:bodyPr>
          <a:lstStyle/>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近畿大学医学部等</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移転候補地</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H35</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開校予定）</a:t>
            </a:r>
          </a:p>
        </p:txBody>
      </p:sp>
      <p:sp>
        <p:nvSpPr>
          <p:cNvPr id="18" name="テキスト ボックス 17"/>
          <p:cNvSpPr txBox="1"/>
          <p:nvPr/>
        </p:nvSpPr>
        <p:spPr>
          <a:xfrm>
            <a:off x="7494845" y="5218167"/>
            <a:ext cx="1649155" cy="553998"/>
          </a:xfrm>
          <a:prstGeom prst="rect">
            <a:avLst/>
          </a:prstGeom>
          <a:solidFill>
            <a:schemeClr val="bg1">
              <a:alpha val="50000"/>
            </a:schemeClr>
          </a:solidFill>
        </p:spPr>
        <p:txBody>
          <a:bodyPr wrap="square" rtlCol="0">
            <a:spAutoFit/>
          </a:bodyPr>
          <a:lstStyle/>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旧高倉台西小学校の跡地活用</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H27.3</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移転予定）</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フリーフォーム 18"/>
          <p:cNvSpPr/>
          <p:nvPr/>
        </p:nvSpPr>
        <p:spPr bwMode="auto">
          <a:xfrm>
            <a:off x="6941781" y="4282936"/>
            <a:ext cx="1024755" cy="557156"/>
          </a:xfrm>
          <a:custGeom>
            <a:avLst/>
            <a:gdLst>
              <a:gd name="connsiteX0" fmla="*/ 25400 w 876300"/>
              <a:gd name="connsiteY0" fmla="*/ 497840 h 581660"/>
              <a:gd name="connsiteX1" fmla="*/ 187960 w 876300"/>
              <a:gd name="connsiteY1" fmla="*/ 292100 h 581660"/>
              <a:gd name="connsiteX2" fmla="*/ 388620 w 876300"/>
              <a:gd name="connsiteY2" fmla="*/ 434340 h 581660"/>
              <a:gd name="connsiteX3" fmla="*/ 543560 w 876300"/>
              <a:gd name="connsiteY3" fmla="*/ 5359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81660"/>
              <a:gd name="connsiteX1" fmla="*/ 187960 w 876300"/>
              <a:gd name="connsiteY1" fmla="*/ 292100 h 581660"/>
              <a:gd name="connsiteX2" fmla="*/ 388620 w 876300"/>
              <a:gd name="connsiteY2" fmla="*/ 434340 h 581660"/>
              <a:gd name="connsiteX3" fmla="*/ 480060 w 876300"/>
              <a:gd name="connsiteY3" fmla="*/ 320040 h 581660"/>
              <a:gd name="connsiteX4" fmla="*/ 652780 w 876300"/>
              <a:gd name="connsiteY4" fmla="*/ 581660 h 581660"/>
              <a:gd name="connsiteX5" fmla="*/ 782320 w 876300"/>
              <a:gd name="connsiteY5" fmla="*/ 553720 h 581660"/>
              <a:gd name="connsiteX6" fmla="*/ 772160 w 876300"/>
              <a:gd name="connsiteY6" fmla="*/ 492760 h 581660"/>
              <a:gd name="connsiteX7" fmla="*/ 876300 w 876300"/>
              <a:gd name="connsiteY7" fmla="*/ 477520 h 581660"/>
              <a:gd name="connsiteX8" fmla="*/ 858520 w 876300"/>
              <a:gd name="connsiteY8" fmla="*/ 353060 h 581660"/>
              <a:gd name="connsiteX9" fmla="*/ 678180 w 876300"/>
              <a:gd name="connsiteY9" fmla="*/ 307340 h 581660"/>
              <a:gd name="connsiteX10" fmla="*/ 579120 w 876300"/>
              <a:gd name="connsiteY10" fmla="*/ 279400 h 581660"/>
              <a:gd name="connsiteX11" fmla="*/ 680720 w 876300"/>
              <a:gd name="connsiteY11" fmla="*/ 149860 h 581660"/>
              <a:gd name="connsiteX12" fmla="*/ 541020 w 876300"/>
              <a:gd name="connsiteY12" fmla="*/ 0 h 581660"/>
              <a:gd name="connsiteX13" fmla="*/ 353060 w 876300"/>
              <a:gd name="connsiteY13" fmla="*/ 254000 h 581660"/>
              <a:gd name="connsiteX14" fmla="*/ 220980 w 876300"/>
              <a:gd name="connsiteY14" fmla="*/ 165100 h 581660"/>
              <a:gd name="connsiteX15" fmla="*/ 127000 w 876300"/>
              <a:gd name="connsiteY15" fmla="*/ 228600 h 581660"/>
              <a:gd name="connsiteX16" fmla="*/ 78740 w 876300"/>
              <a:gd name="connsiteY16" fmla="*/ 294640 h 581660"/>
              <a:gd name="connsiteX17" fmla="*/ 0 w 876300"/>
              <a:gd name="connsiteY17" fmla="*/ 434340 h 581660"/>
              <a:gd name="connsiteX18" fmla="*/ 25400 w 876300"/>
              <a:gd name="connsiteY18" fmla="*/ 497840 h 581660"/>
              <a:gd name="connsiteX0" fmla="*/ 25400 w 876300"/>
              <a:gd name="connsiteY0" fmla="*/ 497840 h 553720"/>
              <a:gd name="connsiteX1" fmla="*/ 187960 w 876300"/>
              <a:gd name="connsiteY1" fmla="*/ 292100 h 553720"/>
              <a:gd name="connsiteX2" fmla="*/ 388620 w 876300"/>
              <a:gd name="connsiteY2" fmla="*/ 434340 h 553720"/>
              <a:gd name="connsiteX3" fmla="*/ 480060 w 876300"/>
              <a:gd name="connsiteY3" fmla="*/ 320040 h 553720"/>
              <a:gd name="connsiteX4" fmla="*/ 782320 w 876300"/>
              <a:gd name="connsiteY4" fmla="*/ 553720 h 553720"/>
              <a:gd name="connsiteX5" fmla="*/ 772160 w 876300"/>
              <a:gd name="connsiteY5" fmla="*/ 492760 h 553720"/>
              <a:gd name="connsiteX6" fmla="*/ 876300 w 876300"/>
              <a:gd name="connsiteY6" fmla="*/ 477520 h 553720"/>
              <a:gd name="connsiteX7" fmla="*/ 858520 w 876300"/>
              <a:gd name="connsiteY7" fmla="*/ 353060 h 553720"/>
              <a:gd name="connsiteX8" fmla="*/ 678180 w 876300"/>
              <a:gd name="connsiteY8" fmla="*/ 307340 h 553720"/>
              <a:gd name="connsiteX9" fmla="*/ 579120 w 876300"/>
              <a:gd name="connsiteY9" fmla="*/ 279400 h 553720"/>
              <a:gd name="connsiteX10" fmla="*/ 680720 w 876300"/>
              <a:gd name="connsiteY10" fmla="*/ 149860 h 553720"/>
              <a:gd name="connsiteX11" fmla="*/ 541020 w 876300"/>
              <a:gd name="connsiteY11" fmla="*/ 0 h 553720"/>
              <a:gd name="connsiteX12" fmla="*/ 353060 w 876300"/>
              <a:gd name="connsiteY12" fmla="*/ 254000 h 553720"/>
              <a:gd name="connsiteX13" fmla="*/ 220980 w 876300"/>
              <a:gd name="connsiteY13" fmla="*/ 165100 h 553720"/>
              <a:gd name="connsiteX14" fmla="*/ 127000 w 876300"/>
              <a:gd name="connsiteY14" fmla="*/ 228600 h 553720"/>
              <a:gd name="connsiteX15" fmla="*/ 78740 w 876300"/>
              <a:gd name="connsiteY15" fmla="*/ 294640 h 553720"/>
              <a:gd name="connsiteX16" fmla="*/ 0 w 876300"/>
              <a:gd name="connsiteY16" fmla="*/ 434340 h 553720"/>
              <a:gd name="connsiteX17" fmla="*/ 25400 w 876300"/>
              <a:gd name="connsiteY17" fmla="*/ 497840 h 553720"/>
              <a:gd name="connsiteX0" fmla="*/ 25400 w 876300"/>
              <a:gd name="connsiteY0" fmla="*/ 497840 h 497840"/>
              <a:gd name="connsiteX1" fmla="*/ 187960 w 876300"/>
              <a:gd name="connsiteY1" fmla="*/ 292100 h 497840"/>
              <a:gd name="connsiteX2" fmla="*/ 388620 w 876300"/>
              <a:gd name="connsiteY2" fmla="*/ 434340 h 497840"/>
              <a:gd name="connsiteX3" fmla="*/ 480060 w 876300"/>
              <a:gd name="connsiteY3" fmla="*/ 320040 h 497840"/>
              <a:gd name="connsiteX4" fmla="*/ 772160 w 876300"/>
              <a:gd name="connsiteY4" fmla="*/ 492760 h 497840"/>
              <a:gd name="connsiteX5" fmla="*/ 876300 w 876300"/>
              <a:gd name="connsiteY5" fmla="*/ 477520 h 497840"/>
              <a:gd name="connsiteX6" fmla="*/ 858520 w 876300"/>
              <a:gd name="connsiteY6" fmla="*/ 353060 h 497840"/>
              <a:gd name="connsiteX7" fmla="*/ 678180 w 876300"/>
              <a:gd name="connsiteY7" fmla="*/ 307340 h 497840"/>
              <a:gd name="connsiteX8" fmla="*/ 579120 w 876300"/>
              <a:gd name="connsiteY8" fmla="*/ 279400 h 497840"/>
              <a:gd name="connsiteX9" fmla="*/ 680720 w 876300"/>
              <a:gd name="connsiteY9" fmla="*/ 149860 h 497840"/>
              <a:gd name="connsiteX10" fmla="*/ 541020 w 876300"/>
              <a:gd name="connsiteY10" fmla="*/ 0 h 497840"/>
              <a:gd name="connsiteX11" fmla="*/ 353060 w 876300"/>
              <a:gd name="connsiteY11" fmla="*/ 254000 h 497840"/>
              <a:gd name="connsiteX12" fmla="*/ 220980 w 876300"/>
              <a:gd name="connsiteY12" fmla="*/ 165100 h 497840"/>
              <a:gd name="connsiteX13" fmla="*/ 127000 w 876300"/>
              <a:gd name="connsiteY13" fmla="*/ 228600 h 497840"/>
              <a:gd name="connsiteX14" fmla="*/ 78740 w 876300"/>
              <a:gd name="connsiteY14" fmla="*/ 294640 h 497840"/>
              <a:gd name="connsiteX15" fmla="*/ 0 w 876300"/>
              <a:gd name="connsiteY15" fmla="*/ 434340 h 497840"/>
              <a:gd name="connsiteX16" fmla="*/ 25400 w 876300"/>
              <a:gd name="connsiteY16" fmla="*/ 497840 h 4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6300" h="497840">
                <a:moveTo>
                  <a:pt x="25400" y="497840"/>
                </a:moveTo>
                <a:lnTo>
                  <a:pt x="187960" y="292100"/>
                </a:lnTo>
                <a:lnTo>
                  <a:pt x="388620" y="434340"/>
                </a:lnTo>
                <a:lnTo>
                  <a:pt x="480060" y="320040"/>
                </a:lnTo>
                <a:lnTo>
                  <a:pt x="772160" y="492760"/>
                </a:lnTo>
                <a:lnTo>
                  <a:pt x="876300" y="477520"/>
                </a:lnTo>
                <a:lnTo>
                  <a:pt x="858520" y="353060"/>
                </a:lnTo>
                <a:lnTo>
                  <a:pt x="678180" y="307340"/>
                </a:lnTo>
                <a:lnTo>
                  <a:pt x="579120" y="279400"/>
                </a:lnTo>
                <a:lnTo>
                  <a:pt x="680720" y="149860"/>
                </a:lnTo>
                <a:lnTo>
                  <a:pt x="541020" y="0"/>
                </a:lnTo>
                <a:lnTo>
                  <a:pt x="353060" y="254000"/>
                </a:lnTo>
                <a:lnTo>
                  <a:pt x="220980" y="165100"/>
                </a:lnTo>
                <a:lnTo>
                  <a:pt x="127000" y="228600"/>
                </a:lnTo>
                <a:lnTo>
                  <a:pt x="78740" y="294640"/>
                </a:lnTo>
                <a:lnTo>
                  <a:pt x="0" y="434340"/>
                </a:lnTo>
                <a:lnTo>
                  <a:pt x="25400" y="497840"/>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リーフォーム 19"/>
          <p:cNvSpPr/>
          <p:nvPr/>
        </p:nvSpPr>
        <p:spPr bwMode="auto">
          <a:xfrm>
            <a:off x="6660232" y="4221088"/>
            <a:ext cx="312098" cy="390351"/>
          </a:xfrm>
          <a:custGeom>
            <a:avLst/>
            <a:gdLst>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150495 w 264795"/>
              <a:gd name="connsiteY4" fmla="*/ 85725 h 278130"/>
              <a:gd name="connsiteX5" fmla="*/ 188595 w 264795"/>
              <a:gd name="connsiteY5" fmla="*/ 0 h 278130"/>
              <a:gd name="connsiteX6" fmla="*/ 264795 w 264795"/>
              <a:gd name="connsiteY6" fmla="*/ 36195 h 278130"/>
              <a:gd name="connsiteX7" fmla="*/ 264795 w 264795"/>
              <a:gd name="connsiteY7" fmla="*/ 68580 h 278130"/>
              <a:gd name="connsiteX8" fmla="*/ 232410 w 264795"/>
              <a:gd name="connsiteY8" fmla="*/ 158115 h 278130"/>
              <a:gd name="connsiteX9" fmla="*/ 184785 w 264795"/>
              <a:gd name="connsiteY9" fmla="*/ 219075 h 278130"/>
              <a:gd name="connsiteX0" fmla="*/ 184785 w 264795"/>
              <a:gd name="connsiteY0" fmla="*/ 219075 h 278130"/>
              <a:gd name="connsiteX1" fmla="*/ 129540 w 264795"/>
              <a:gd name="connsiteY1" fmla="*/ 182880 h 278130"/>
              <a:gd name="connsiteX2" fmla="*/ 55245 w 264795"/>
              <a:gd name="connsiteY2" fmla="*/ 278130 h 278130"/>
              <a:gd name="connsiteX3" fmla="*/ 0 w 264795"/>
              <a:gd name="connsiteY3" fmla="*/ 226695 h 278130"/>
              <a:gd name="connsiteX4" fmla="*/ 89535 w 264795"/>
              <a:gd name="connsiteY4" fmla="*/ 152400 h 278130"/>
              <a:gd name="connsiteX5" fmla="*/ 150495 w 264795"/>
              <a:gd name="connsiteY5" fmla="*/ 85725 h 278130"/>
              <a:gd name="connsiteX6" fmla="*/ 188595 w 264795"/>
              <a:gd name="connsiteY6" fmla="*/ 0 h 278130"/>
              <a:gd name="connsiteX7" fmla="*/ 264795 w 264795"/>
              <a:gd name="connsiteY7" fmla="*/ 36195 h 278130"/>
              <a:gd name="connsiteX8" fmla="*/ 264795 w 264795"/>
              <a:gd name="connsiteY8" fmla="*/ 68580 h 278130"/>
              <a:gd name="connsiteX9" fmla="*/ 232410 w 264795"/>
              <a:gd name="connsiteY9" fmla="*/ 158115 h 278130"/>
              <a:gd name="connsiteX10" fmla="*/ 184785 w 264795"/>
              <a:gd name="connsiteY10" fmla="*/ 219075 h 27813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84785 w 264795"/>
              <a:gd name="connsiteY0" fmla="*/ 219075 h 346710"/>
              <a:gd name="connsiteX1" fmla="*/ 41910 w 264795"/>
              <a:gd name="connsiteY1" fmla="*/ 346710 h 346710"/>
              <a:gd name="connsiteX2" fmla="*/ 55245 w 264795"/>
              <a:gd name="connsiteY2" fmla="*/ 278130 h 346710"/>
              <a:gd name="connsiteX3" fmla="*/ 0 w 264795"/>
              <a:gd name="connsiteY3" fmla="*/ 226695 h 346710"/>
              <a:gd name="connsiteX4" fmla="*/ 89535 w 264795"/>
              <a:gd name="connsiteY4" fmla="*/ 152400 h 346710"/>
              <a:gd name="connsiteX5" fmla="*/ 150495 w 264795"/>
              <a:gd name="connsiteY5" fmla="*/ 85725 h 346710"/>
              <a:gd name="connsiteX6" fmla="*/ 188595 w 264795"/>
              <a:gd name="connsiteY6" fmla="*/ 0 h 346710"/>
              <a:gd name="connsiteX7" fmla="*/ 264795 w 264795"/>
              <a:gd name="connsiteY7" fmla="*/ 36195 h 346710"/>
              <a:gd name="connsiteX8" fmla="*/ 264795 w 264795"/>
              <a:gd name="connsiteY8" fmla="*/ 68580 h 346710"/>
              <a:gd name="connsiteX9" fmla="*/ 232410 w 264795"/>
              <a:gd name="connsiteY9" fmla="*/ 158115 h 346710"/>
              <a:gd name="connsiteX10" fmla="*/ 184785 w 264795"/>
              <a:gd name="connsiteY10" fmla="*/ 219075 h 346710"/>
              <a:gd name="connsiteX0" fmla="*/ 196340 w 276350"/>
              <a:gd name="connsiteY0" fmla="*/ 219075 h 348682"/>
              <a:gd name="connsiteX1" fmla="*/ 53465 w 276350"/>
              <a:gd name="connsiteY1" fmla="*/ 346710 h 348682"/>
              <a:gd name="connsiteX2" fmla="*/ 125 w 276350"/>
              <a:gd name="connsiteY2" fmla="*/ 287655 h 348682"/>
              <a:gd name="connsiteX3" fmla="*/ 66800 w 276350"/>
              <a:gd name="connsiteY3" fmla="*/ 278130 h 348682"/>
              <a:gd name="connsiteX4" fmla="*/ 11555 w 276350"/>
              <a:gd name="connsiteY4" fmla="*/ 226695 h 348682"/>
              <a:gd name="connsiteX5" fmla="*/ 101090 w 276350"/>
              <a:gd name="connsiteY5" fmla="*/ 152400 h 348682"/>
              <a:gd name="connsiteX6" fmla="*/ 162050 w 276350"/>
              <a:gd name="connsiteY6" fmla="*/ 85725 h 348682"/>
              <a:gd name="connsiteX7" fmla="*/ 200150 w 276350"/>
              <a:gd name="connsiteY7" fmla="*/ 0 h 348682"/>
              <a:gd name="connsiteX8" fmla="*/ 276350 w 276350"/>
              <a:gd name="connsiteY8" fmla="*/ 36195 h 348682"/>
              <a:gd name="connsiteX9" fmla="*/ 276350 w 276350"/>
              <a:gd name="connsiteY9" fmla="*/ 68580 h 348682"/>
              <a:gd name="connsiteX10" fmla="*/ 243965 w 276350"/>
              <a:gd name="connsiteY10" fmla="*/ 158115 h 348682"/>
              <a:gd name="connsiteX11" fmla="*/ 196340 w 276350"/>
              <a:gd name="connsiteY11" fmla="*/ 219075 h 348682"/>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91624 w 266884"/>
              <a:gd name="connsiteY5" fmla="*/ 152400 h 348793"/>
              <a:gd name="connsiteX6" fmla="*/ 152584 w 266884"/>
              <a:gd name="connsiteY6" fmla="*/ 85725 h 348793"/>
              <a:gd name="connsiteX7" fmla="*/ 190684 w 266884"/>
              <a:gd name="connsiteY7" fmla="*/ 0 h 348793"/>
              <a:gd name="connsiteX8" fmla="*/ 266884 w 266884"/>
              <a:gd name="connsiteY8" fmla="*/ 36195 h 348793"/>
              <a:gd name="connsiteX9" fmla="*/ 266884 w 266884"/>
              <a:gd name="connsiteY9" fmla="*/ 68580 h 348793"/>
              <a:gd name="connsiteX10" fmla="*/ 234499 w 266884"/>
              <a:gd name="connsiteY10" fmla="*/ 158115 h 348793"/>
              <a:gd name="connsiteX11" fmla="*/ 186874 w 266884"/>
              <a:gd name="connsiteY11"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91624 w 266884"/>
              <a:gd name="connsiteY6" fmla="*/ 152400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52584 w 266884"/>
              <a:gd name="connsiteY7" fmla="*/ 85725 h 348793"/>
              <a:gd name="connsiteX8" fmla="*/ 190684 w 266884"/>
              <a:gd name="connsiteY8" fmla="*/ 0 h 348793"/>
              <a:gd name="connsiteX9" fmla="*/ 266884 w 266884"/>
              <a:gd name="connsiteY9" fmla="*/ 36195 h 348793"/>
              <a:gd name="connsiteX10" fmla="*/ 266884 w 266884"/>
              <a:gd name="connsiteY10" fmla="*/ 68580 h 348793"/>
              <a:gd name="connsiteX11" fmla="*/ 234499 w 266884"/>
              <a:gd name="connsiteY11" fmla="*/ 158115 h 348793"/>
              <a:gd name="connsiteX12" fmla="*/ 186874 w 266884"/>
              <a:gd name="connsiteY12"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6859 w 266884"/>
              <a:gd name="connsiteY5" fmla="*/ 17335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53524 w 266884"/>
              <a:gd name="connsiteY5" fmla="*/ 171450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 name="connsiteX0" fmla="*/ 186874 w 266884"/>
              <a:gd name="connsiteY0" fmla="*/ 219075 h 348793"/>
              <a:gd name="connsiteX1" fmla="*/ 43999 w 266884"/>
              <a:gd name="connsiteY1" fmla="*/ 346710 h 348793"/>
              <a:gd name="connsiteX2" fmla="*/ 184 w 266884"/>
              <a:gd name="connsiteY2" fmla="*/ 291465 h 348793"/>
              <a:gd name="connsiteX3" fmla="*/ 57334 w 266884"/>
              <a:gd name="connsiteY3" fmla="*/ 278130 h 348793"/>
              <a:gd name="connsiteX4" fmla="*/ 2089 w 266884"/>
              <a:gd name="connsiteY4" fmla="*/ 226695 h 348793"/>
              <a:gd name="connsiteX5" fmla="*/ 63049 w 266884"/>
              <a:gd name="connsiteY5" fmla="*/ 165735 h 348793"/>
              <a:gd name="connsiteX6" fmla="*/ 118294 w 266884"/>
              <a:gd name="connsiteY6" fmla="*/ 226695 h 348793"/>
              <a:gd name="connsiteX7" fmla="*/ 181159 w 266884"/>
              <a:gd name="connsiteY7" fmla="*/ 146685 h 348793"/>
              <a:gd name="connsiteX8" fmla="*/ 152584 w 266884"/>
              <a:gd name="connsiteY8" fmla="*/ 85725 h 348793"/>
              <a:gd name="connsiteX9" fmla="*/ 190684 w 266884"/>
              <a:gd name="connsiteY9" fmla="*/ 0 h 348793"/>
              <a:gd name="connsiteX10" fmla="*/ 266884 w 266884"/>
              <a:gd name="connsiteY10" fmla="*/ 36195 h 348793"/>
              <a:gd name="connsiteX11" fmla="*/ 266884 w 266884"/>
              <a:gd name="connsiteY11" fmla="*/ 68580 h 348793"/>
              <a:gd name="connsiteX12" fmla="*/ 234499 w 266884"/>
              <a:gd name="connsiteY12" fmla="*/ 158115 h 348793"/>
              <a:gd name="connsiteX13" fmla="*/ 186874 w 266884"/>
              <a:gd name="connsiteY13" fmla="*/ 219075 h 34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884" h="348793">
                <a:moveTo>
                  <a:pt x="186874" y="219075"/>
                </a:moveTo>
                <a:lnTo>
                  <a:pt x="43999" y="346710"/>
                </a:lnTo>
                <a:cubicBezTo>
                  <a:pt x="16059" y="360362"/>
                  <a:pt x="-2038" y="302895"/>
                  <a:pt x="184" y="291465"/>
                </a:cubicBezTo>
                <a:cubicBezTo>
                  <a:pt x="2407" y="280035"/>
                  <a:pt x="60191" y="290512"/>
                  <a:pt x="57334" y="278130"/>
                </a:cubicBezTo>
                <a:lnTo>
                  <a:pt x="2089" y="226695"/>
                </a:lnTo>
                <a:cubicBezTo>
                  <a:pt x="4311" y="208915"/>
                  <a:pt x="55747" y="176213"/>
                  <a:pt x="63049" y="165735"/>
                </a:cubicBezTo>
                <a:cubicBezTo>
                  <a:pt x="77972" y="153353"/>
                  <a:pt x="104959" y="234950"/>
                  <a:pt x="118294" y="226695"/>
                </a:cubicBezTo>
                <a:cubicBezTo>
                  <a:pt x="129724" y="211455"/>
                  <a:pt x="177349" y="167640"/>
                  <a:pt x="181159" y="146685"/>
                </a:cubicBezTo>
                <a:lnTo>
                  <a:pt x="152584" y="85725"/>
                </a:lnTo>
                <a:lnTo>
                  <a:pt x="190684" y="0"/>
                </a:lnTo>
                <a:lnTo>
                  <a:pt x="266884" y="36195"/>
                </a:lnTo>
                <a:lnTo>
                  <a:pt x="266884" y="68580"/>
                </a:lnTo>
                <a:lnTo>
                  <a:pt x="234499" y="158115"/>
                </a:lnTo>
                <a:lnTo>
                  <a:pt x="186874" y="219075"/>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163985" y="5064279"/>
            <a:ext cx="1640263" cy="707886"/>
          </a:xfrm>
          <a:prstGeom prst="rect">
            <a:avLst/>
          </a:prstGeom>
          <a:solidFill>
            <a:schemeClr val="bg1">
              <a:alpha val="50000"/>
            </a:schemeClr>
          </a:solidFill>
        </p:spPr>
        <p:txBody>
          <a:bodyPr wrap="square" rtlCol="0">
            <a:spAutoFit/>
          </a:bodyPr>
          <a:lstStyle/>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タウン管理財団の資産譲渡</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・北側：</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H26.1</a:t>
            </a:r>
          </a:p>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・南側：</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H26.8</a:t>
            </a:r>
          </a:p>
        </p:txBody>
      </p:sp>
      <p:cxnSp>
        <p:nvCxnSpPr>
          <p:cNvPr id="22" name="直線コネクタ 21"/>
          <p:cNvCxnSpPr>
            <a:endCxn id="20" idx="2"/>
          </p:cNvCxnSpPr>
          <p:nvPr/>
        </p:nvCxnSpPr>
        <p:spPr>
          <a:xfrm flipV="1">
            <a:off x="6260715" y="4547280"/>
            <a:ext cx="399732" cy="535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19" idx="0"/>
          </p:cNvCxnSpPr>
          <p:nvPr/>
        </p:nvCxnSpPr>
        <p:spPr>
          <a:xfrm flipV="1">
            <a:off x="6260715" y="4840092"/>
            <a:ext cx="710769" cy="242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028384" y="4149080"/>
            <a:ext cx="1111960" cy="553998"/>
          </a:xfrm>
          <a:prstGeom prst="rect">
            <a:avLst/>
          </a:prstGeom>
          <a:solidFill>
            <a:schemeClr val="bg1">
              <a:alpha val="50000"/>
            </a:schemeClr>
          </a:solidFill>
        </p:spPr>
        <p:txBody>
          <a:bodyPr wrap="square" rtlCol="0">
            <a:spAutoFit/>
          </a:bodyPr>
          <a:lstStyle/>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府営三原台第１住宅建替え（予定）</a:t>
            </a:r>
          </a:p>
        </p:txBody>
      </p:sp>
      <p:cxnSp>
        <p:nvCxnSpPr>
          <p:cNvPr id="25" name="直線コネクタ 24"/>
          <p:cNvCxnSpPr/>
          <p:nvPr/>
        </p:nvCxnSpPr>
        <p:spPr>
          <a:xfrm>
            <a:off x="7928169" y="4270355"/>
            <a:ext cx="164214" cy="46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6660232" y="2636912"/>
            <a:ext cx="2073905" cy="400110"/>
          </a:xfrm>
          <a:prstGeom prst="rect">
            <a:avLst/>
          </a:prstGeom>
          <a:solidFill>
            <a:schemeClr val="bg1">
              <a:alpha val="50000"/>
            </a:schemeClr>
          </a:solidFill>
        </p:spPr>
        <p:txBody>
          <a:bodyPr wrap="square" rtlCol="0">
            <a:spAutoFit/>
          </a:bodyPr>
          <a:lstStyle/>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田園公園・泉ヶ丘プール</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再整備（予定）</a:t>
            </a:r>
          </a:p>
        </p:txBody>
      </p:sp>
      <p:cxnSp>
        <p:nvCxnSpPr>
          <p:cNvPr id="27" name="直線コネクタ 26"/>
          <p:cNvCxnSpPr/>
          <p:nvPr/>
        </p:nvCxnSpPr>
        <p:spPr>
          <a:xfrm>
            <a:off x="7312526" y="3655208"/>
            <a:ext cx="13276" cy="32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フリーフォーム 27"/>
          <p:cNvSpPr/>
          <p:nvPr/>
        </p:nvSpPr>
        <p:spPr bwMode="auto">
          <a:xfrm>
            <a:off x="6486787" y="3634936"/>
            <a:ext cx="147030" cy="166294"/>
          </a:xfrm>
          <a:custGeom>
            <a:avLst/>
            <a:gdLst>
              <a:gd name="connsiteX0" fmla="*/ 53340 w 125730"/>
              <a:gd name="connsiteY0" fmla="*/ 148590 h 148590"/>
              <a:gd name="connsiteX1" fmla="*/ 125730 w 125730"/>
              <a:gd name="connsiteY1" fmla="*/ 83820 h 148590"/>
              <a:gd name="connsiteX2" fmla="*/ 60960 w 125730"/>
              <a:gd name="connsiteY2" fmla="*/ 0 h 148590"/>
              <a:gd name="connsiteX3" fmla="*/ 0 w 125730"/>
              <a:gd name="connsiteY3" fmla="*/ 26670 h 148590"/>
              <a:gd name="connsiteX4" fmla="*/ 11430 w 125730"/>
              <a:gd name="connsiteY4" fmla="*/ 110490 h 148590"/>
              <a:gd name="connsiteX5" fmla="*/ 53340 w 125730"/>
              <a:gd name="connsiteY5" fmla="*/ 14859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 h="148590">
                <a:moveTo>
                  <a:pt x="53340" y="148590"/>
                </a:moveTo>
                <a:lnTo>
                  <a:pt x="125730" y="83820"/>
                </a:lnTo>
                <a:lnTo>
                  <a:pt x="60960" y="0"/>
                </a:lnTo>
                <a:lnTo>
                  <a:pt x="0" y="26670"/>
                </a:lnTo>
                <a:lnTo>
                  <a:pt x="11430" y="110490"/>
                </a:lnTo>
                <a:lnTo>
                  <a:pt x="53340" y="148590"/>
                </a:lnTo>
                <a:close/>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rtlCol="0" anchor="t" anchorCtr="0" compatLnSpc="1">
            <a:prstTxWarp prst="textNoShape">
              <a:avLst/>
            </a:prstTxWarp>
          </a:bodyP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Oval 3"/>
          <p:cNvSpPr>
            <a:spLocks noChangeArrowheads="1"/>
          </p:cNvSpPr>
          <p:nvPr/>
        </p:nvSpPr>
        <p:spPr bwMode="auto">
          <a:xfrm rot="20773161">
            <a:off x="7461444" y="3795960"/>
            <a:ext cx="953075" cy="366151"/>
          </a:xfrm>
          <a:prstGeom prst="ellipse">
            <a:avLst/>
          </a:prstGeom>
          <a:noFill/>
          <a:ln w="19050" algn="ctr">
            <a:solidFill>
              <a:srgbClr val="FF0000"/>
            </a:solidFill>
            <a:prstDash val="sysDot"/>
            <a:round/>
            <a:headEnd/>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445441" y="3076595"/>
            <a:ext cx="1506480" cy="400110"/>
          </a:xfrm>
          <a:prstGeom prst="rect">
            <a:avLst/>
          </a:prstGeom>
          <a:solidFill>
            <a:schemeClr val="bg1">
              <a:alpha val="50000"/>
            </a:schemeClr>
          </a:solidFill>
        </p:spPr>
        <p:txBody>
          <a:bodyPr wrap="square" rtlCol="0">
            <a:spAutoFit/>
          </a:bodyPr>
          <a:lstStyle/>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南保健センターの跡地活用</a:t>
            </a:r>
          </a:p>
        </p:txBody>
      </p:sp>
      <p:sp>
        <p:nvSpPr>
          <p:cNvPr id="31" name="テキスト ボックス 30"/>
          <p:cNvSpPr txBox="1"/>
          <p:nvPr/>
        </p:nvSpPr>
        <p:spPr>
          <a:xfrm>
            <a:off x="5105170" y="4117048"/>
            <a:ext cx="1455132" cy="400110"/>
          </a:xfrm>
          <a:prstGeom prst="rect">
            <a:avLst/>
          </a:prstGeom>
          <a:solidFill>
            <a:schemeClr val="bg1">
              <a:alpha val="50000"/>
            </a:schemeClr>
          </a:solidFill>
        </p:spPr>
        <p:txBody>
          <a:bodyPr wrap="square" rtlCol="0">
            <a:spAutoFit/>
          </a:bodyPr>
          <a:lstStyle/>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泉北高速鉄道の</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H26.7</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33" name="直線コネクタ 32"/>
          <p:cNvCxnSpPr>
            <a:stCxn id="28" idx="3"/>
          </p:cNvCxnSpPr>
          <p:nvPr/>
        </p:nvCxnSpPr>
        <p:spPr>
          <a:xfrm flipH="1" flipV="1">
            <a:off x="6385893" y="3477230"/>
            <a:ext cx="100894" cy="187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7984428" y="4809515"/>
            <a:ext cx="565" cy="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bwMode="auto">
          <a:xfrm>
            <a:off x="5076056" y="2032612"/>
            <a:ext cx="3834016" cy="279648"/>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今後の土地利用転換等の状況</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3528" y="159144"/>
            <a:ext cx="8136904" cy="369332"/>
          </a:xfrm>
          <a:prstGeom prst="rect">
            <a:avLst/>
          </a:prstGeom>
        </p:spPr>
        <p:txBody>
          <a:bodyPr wrap="square">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（３）主なプロジェクトの今後の方向性</a:t>
            </a:r>
          </a:p>
        </p:txBody>
      </p:sp>
      <p:cxnSp>
        <p:nvCxnSpPr>
          <p:cNvPr id="42" name="直線コネクタ 41"/>
          <p:cNvCxnSpPr>
            <a:stCxn id="29" idx="0"/>
          </p:cNvCxnSpPr>
          <p:nvPr/>
        </p:nvCxnSpPr>
        <p:spPr>
          <a:xfrm flipV="1">
            <a:off x="7894372" y="3541773"/>
            <a:ext cx="110989" cy="2594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bwMode="auto">
          <a:xfrm>
            <a:off x="436510" y="3933056"/>
            <a:ext cx="4248472" cy="288032"/>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vert="horz" wrap="square" lIns="74295" tIns="8890" rIns="74295" bIns="8890" numCol="1" rtlCol="0" anchor="ctr" anchorCtr="0" compatLnSpc="1">
            <a:prstTxWarp prst="textNoShape">
              <a:avLst/>
            </a:prstTxWarp>
          </a:bodyP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目標実現に向けての基本方針</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bwMode="auto">
          <a:xfrm>
            <a:off x="403908" y="4473116"/>
            <a:ext cx="1872208" cy="1872000"/>
          </a:xfrm>
          <a:prstGeom prst="ellipse">
            <a:avLst/>
          </a:prstGeom>
          <a:gradFill flip="none" rotWithShape="1">
            <a:gsLst>
              <a:gs pos="0">
                <a:schemeClr val="accent3">
                  <a:lumMod val="40000"/>
                  <a:lumOff val="60000"/>
                </a:schemeClr>
              </a:gs>
              <a:gs pos="100000">
                <a:srgbClr val="FFC000"/>
              </a:gs>
            </a:gsLst>
            <a:path path="rect">
              <a:fillToRect l="50000" t="50000" r="50000" b="50000"/>
            </a:path>
            <a:tileRect/>
          </a:grad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74295" tIns="8890" rIns="74295" bIns="8890" numCol="1" rtlCol="0" anchor="t" anchorCtr="0" compatLnSpc="1">
            <a:prstTxWarp prst="textNoShape">
              <a:avLst/>
            </a:prstTxWarp>
          </a:bodyPr>
          <a:lstStyle/>
          <a:p>
            <a:pPr algn="ctr"/>
            <a:endParaRPr lang="ja-JP" altLang="en-US">
              <a:solidFill>
                <a:prstClr val="white"/>
              </a:solidFill>
            </a:endParaRPr>
          </a:p>
        </p:txBody>
      </p:sp>
      <p:sp>
        <p:nvSpPr>
          <p:cNvPr id="43" name="円/楕円 42"/>
          <p:cNvSpPr/>
          <p:nvPr/>
        </p:nvSpPr>
        <p:spPr bwMode="auto">
          <a:xfrm>
            <a:off x="2852180" y="4467475"/>
            <a:ext cx="1872208" cy="1872000"/>
          </a:xfrm>
          <a:prstGeom prst="ellipse">
            <a:avLst/>
          </a:prstGeom>
          <a:gradFill>
            <a:gsLst>
              <a:gs pos="0">
                <a:schemeClr val="accent2">
                  <a:lumMod val="40000"/>
                  <a:lumOff val="60000"/>
                </a:schemeClr>
              </a:gs>
              <a:gs pos="100000">
                <a:schemeClr val="accent2"/>
              </a:gs>
            </a:gsLst>
            <a:path path="rect">
              <a:fillToRect l="50000" t="50000" r="50000" b="50000"/>
            </a:path>
          </a:gradFill>
          <a:ln>
            <a:noFill/>
            <a:headEnd/>
            <a:tailEn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74295" tIns="8890" rIns="74295" bIns="8890" numCol="1" rtlCol="0" anchor="t" anchorCtr="0" compatLnSpc="1">
            <a:prstTxWarp prst="textNoShape">
              <a:avLst/>
            </a:prstTxWarp>
          </a:bodyPr>
          <a:lstStyle/>
          <a:p>
            <a:pPr algn="ctr"/>
            <a:endParaRPr lang="ja-JP" altLang="en-US">
              <a:solidFill>
                <a:prstClr val="white"/>
              </a:solidFill>
            </a:endParaRPr>
          </a:p>
        </p:txBody>
      </p:sp>
      <p:sp>
        <p:nvSpPr>
          <p:cNvPr id="44" name="テキスト ボックス 43"/>
          <p:cNvSpPr txBox="1"/>
          <p:nvPr/>
        </p:nvSpPr>
        <p:spPr>
          <a:xfrm>
            <a:off x="35496" y="4811037"/>
            <a:ext cx="2592288" cy="1092607"/>
          </a:xfrm>
          <a:prstGeom prst="rect">
            <a:avLst/>
          </a:prstGeom>
          <a:noFill/>
        </p:spPr>
        <p:txBody>
          <a:bodyPr wrap="square" rtlCol="0">
            <a:spAutoFit/>
          </a:bodyP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夢と憧れのライブタウン泉ヶ丘</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豊かな自然環境、多様な商業機能や文化機能等に触れ、訪れたい、住んでみたい、働いてみたいと思えるまち</a:t>
            </a:r>
          </a:p>
        </p:txBody>
      </p:sp>
      <p:sp>
        <p:nvSpPr>
          <p:cNvPr id="45" name="テキスト ボックス 44"/>
          <p:cNvSpPr txBox="1"/>
          <p:nvPr/>
        </p:nvSpPr>
        <p:spPr>
          <a:xfrm>
            <a:off x="2564148" y="4797152"/>
            <a:ext cx="2592288" cy="1092607"/>
          </a:xfrm>
          <a:prstGeom prst="rect">
            <a:avLst/>
          </a:prstGeom>
          <a:noFill/>
        </p:spPr>
        <p:txBody>
          <a:bodyPr wrap="square" rtlCol="0">
            <a:spAutoFit/>
          </a:bodyP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ふるさとライブタウン泉ヶ丘</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アクティブな暮らしを実現することを通じて、ふるさととして誇りを持ち、住み続けることができるまち</a:t>
            </a:r>
          </a:p>
        </p:txBody>
      </p:sp>
      <p:cxnSp>
        <p:nvCxnSpPr>
          <p:cNvPr id="32" name="直線コネクタ 31"/>
          <p:cNvCxnSpPr/>
          <p:nvPr/>
        </p:nvCxnSpPr>
        <p:spPr>
          <a:xfrm>
            <a:off x="7312526" y="3037022"/>
            <a:ext cx="344673" cy="764208"/>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a:off x="8319422" y="4947105"/>
            <a:ext cx="113106" cy="2710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49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270295969"/>
              </p:ext>
            </p:extLst>
          </p:nvPr>
        </p:nvGraphicFramePr>
        <p:xfrm>
          <a:off x="251618" y="1196752"/>
          <a:ext cx="8640762" cy="5112568"/>
        </p:xfrm>
        <a:graphic>
          <a:graphicData uri="http://schemas.openxmlformats.org/drawingml/2006/table">
            <a:tbl>
              <a:tblPr/>
              <a:tblGrid>
                <a:gridCol w="1368054"/>
                <a:gridCol w="1872208"/>
                <a:gridCol w="2808312"/>
                <a:gridCol w="2592188"/>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384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市町村振興補助金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市町村の分権改革の取組みへのインセンティブとして機能しているかどうか、改正後の制度の点検を行う。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の分権改革の取組みに対する府のサポートにあわせ、当該取組みを後押しする制度として平成</a:t>
                      </a:r>
                      <a:r>
                        <a:rPr 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年度に再構築した結果、下記のとおり、新たな権限移譲及び広域連携の構築、並びに分権改革を支える行財政改革</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促進された</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・市町村が、引き続き分権改革を推進し、住民に身近な基礎自治体として充実・強化が図られるよう、適切に運用していく。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440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市町村施設整備資金貸付金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市町村の財政運営ヒアリング等を通じて、安定的に資金調達できるよう適切な助言や地方債制度の柔軟な運用を図る。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運営ヒアリング及び起債要望ヒアリングを通じて、市町村に「交付税措置があり、充当率が高い起債への誘導」「銀行からの資金調達ではなく、低利な公的資金への誘導」など、地方債の効果的な活用を助言。また、電話による個別</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相談</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対応</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・市町村の実務担当者の地方債知識向上を図るため、地方債事務取扱講習会を実施。（平成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月開催）</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公共施設の整備にかかる臨時的な財政需要の対応をサポートするため、本貸付金を活用し、引き続き財政運営に対する適切な助言や地方債制度の柔軟な運用など、安定的に資金調達できる環境を整えていく。</a:t>
                      </a:r>
                    </a:p>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・市町村の実務担当者向けの地方債に係る資金調達研修を実施し、地方債の更なる知識向上を図る。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９月</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84</a:t>
            </a:fld>
            <a:endParaRPr lang="ja-JP" altLang="en-US" dirty="0">
              <a:solidFill>
                <a:prstClr val="black"/>
              </a:solidFill>
            </a:endParaRPr>
          </a:p>
        </p:txBody>
      </p:sp>
      <p:sp>
        <p:nvSpPr>
          <p:cNvPr id="6" name="正方形/長方形 5"/>
          <p:cNvSpPr/>
          <p:nvPr/>
        </p:nvSpPr>
        <p:spPr>
          <a:xfrm>
            <a:off x="3635896" y="2343041"/>
            <a:ext cx="4176464" cy="2246769"/>
          </a:xfrm>
          <a:prstGeom prst="rect">
            <a:avLst/>
          </a:prstGeom>
          <a:solidFill>
            <a:schemeClr val="bg1"/>
          </a:solidFill>
          <a:ln w="9525">
            <a:solidFill>
              <a:schemeClr val="tx1"/>
            </a:solidFill>
            <a:prstDash val="sysDash"/>
          </a:ln>
          <a:effectLst/>
        </p:spPr>
        <p:txBody>
          <a:bodyPr wrap="square" lIns="91440" tIns="45720" rIns="91440" bIns="45720" rtlCol="0" anchor="ctr">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月までの取組実績</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改正後の成果</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（１）中核市移行　</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（２）広域連携体制の構築</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・内部組織の共同設置、消防事務組合設立　各</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・旅券発給事務の委託　</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以降予定）</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・消防事務の委託　</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以降予定）　　　　　　　等</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（３）新たな権限移譲</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350"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移譲分　</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350" algn="just"/>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移譲予定分　</a:t>
            </a:r>
            <a:r>
              <a:rPr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endPar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（４）行財政改革の推進</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・土地開発公社の解散</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・共同クラウドの導入</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・財政健全化団体からの脱却（</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見込み）　　 　　　等</a:t>
            </a:r>
          </a:p>
        </p:txBody>
      </p:sp>
      <p:sp>
        <p:nvSpPr>
          <p:cNvPr id="11" name="正方形/長方形 10"/>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7420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499060643"/>
              </p:ext>
            </p:extLst>
          </p:nvPr>
        </p:nvGraphicFramePr>
        <p:xfrm>
          <a:off x="251619" y="1340768"/>
          <a:ext cx="8640762" cy="3960440"/>
        </p:xfrm>
        <a:graphic>
          <a:graphicData uri="http://schemas.openxmlformats.org/drawingml/2006/table">
            <a:tbl>
              <a:tblPr/>
              <a:tblGrid>
                <a:gridCol w="1368054"/>
                <a:gridCol w="1800200"/>
                <a:gridCol w="2952328"/>
                <a:gridCol w="2520180"/>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3673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私学助成</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（経常費助成等）</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11" marB="45711"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 </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・これまでの効果検証等を踏まえ、私学助成トータルのあり方について検討する。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年度から行ってきた経常費助成単価引下げの取組みについては、平成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年度も引下げ率を縮減のうえ継続する。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・引き続き効率的な事務執行をすすめる。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・「大阪府立高等学校・大阪市立高等学校再編整備計画」を踏まえ、府立高校の再編整備を推進する。</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年度から、府職員の給与の減額率が緩和されたことを踏まえ、私立学校の経常費補助金の補助単価の引き下げ率を復元した。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％、小・中学校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幼稚園</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・現在、授業料無償化制度の効果検証を行いながら、私学助成トータルのあり方について検討中。</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年度実施対象校の平成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月の改編に向け、準備を進めている。</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①エンパワメントスクールの設置</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西成高校、長吉高校、箕面東高校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②普通科総合選択制から総合学科への改編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福井高校</a:t>
                      </a: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③普通科総合選択制から普通科専門コース設置校への改編</a:t>
                      </a: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八尾翠翔高校、日根野高校</a:t>
                      </a: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私学助成について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・授業料無償化制度の効果検証を行い、私学助成トータルのあり方について、検討を行う。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府立高等学校について</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・「大阪府立高等学校・大阪市立高等学校再編整備計画」に基づき、着実に府立高校の再編整備を推進する。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年度実施対象校（案）を公表</a:t>
                      </a:r>
                    </a:p>
                    <a:p>
                      <a:endPar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11" marB="45711"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85</a:t>
            </a:fld>
            <a:endParaRPr lang="ja-JP" altLang="en-US" dirty="0">
              <a:solidFill>
                <a:prstClr val="black"/>
              </a:solidFill>
            </a:endParaRPr>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3125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430500409"/>
              </p:ext>
            </p:extLst>
          </p:nvPr>
        </p:nvGraphicFramePr>
        <p:xfrm>
          <a:off x="251619" y="1237422"/>
          <a:ext cx="8640762" cy="5359930"/>
        </p:xfrm>
        <a:graphic>
          <a:graphicData uri="http://schemas.openxmlformats.org/drawingml/2006/table">
            <a:tbl>
              <a:tblPr/>
              <a:tblGrid>
                <a:gridCol w="1368054"/>
                <a:gridCol w="1800200"/>
                <a:gridCol w="3024336"/>
                <a:gridCol w="2448172"/>
              </a:tblGrid>
              <a:tr h="287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21608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大阪府育英会助成金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奨学金制度を将来にわたって持続可能なものとして運用していくため、滞納対策に引き続き取り組む。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年度）に基づき、「第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期滞納ゼロ作戦」を展開中であり、債権回収等の強化に努めている。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滞納発生の未然防止と回収の強化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・新規滞納発生の抑制・滞納の長期化の防止と法的措置の強化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9,100</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人⇒平成</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5,643</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・長期滞納者からの直接回収</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・返還相談の対応</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○債権回収会社（サービサー）を活用した回収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58,395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txBody>
                  <a:tcPr marL="91438" marR="91438" marT="45763" marB="45763"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・奨学金制度を将来にわたって持続可能なものとして運用していくため、引き続き滞納対策に取り組む。</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763" marB="45763"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9116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a:t>
                      </a:r>
                      <a:endParaRPr kumimoji="1" lang="en-US" altLang="ja-JP" sz="1000" b="0" i="0" u="none" strike="noStrike" cap="none" normalizeH="0" baseline="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29" marB="45729"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・福祉医療費助成制度の国における制度化については実現していない。この制度が事実上のナショナル・ミニマムであることから、　引き続き、国が果たすべき役割と して制度化を強く求めていく。</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・福祉医療費助成制度の抜本的な見直しについては、一旦見合わせたことから、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国における医療保険制度等</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見極め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つつ、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研究会でのこれまでの検討結果</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を踏まえ、持続可能な制度の構築に向け改めて検討</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・厚生労働省に対して、福祉医療費助成制度の国における制度化に関して要望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提案・要望</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年度国の施策並びに予算に関する最重点提案・要望</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年度国の施策並びに予算に関する提案・要望（福祉関連）</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○市長会・町村長会との共同要望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・将来に向けた持続可能な制度とする観点から、府と市町村がともに、制度の実態について検証、今後のあり方について研究するために立ち上げた研究会を実施。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　研究会２回開催</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ワーキンググループ５回開催</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（乳幼児医療３回、４医療２回）</a:t>
                      </a:r>
                    </a:p>
                  </a:txBody>
                  <a:tcPr marL="91455" marR="91455" marT="45729" marB="45729"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・福祉医療費助成制度は、すべての都道府県で実施しており、事実上のナショナル・ミニマムであることから、引き続き、国が果たすべき役割として制度化を強く求めていく。</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・福祉医療費助成制度の抜本的な見直しについては、国における医療保険制度等を見極めつつ、研究会でのこれまでの検討結果等を踏まえ、持続可能な制度の構築に向け検討していく。</a:t>
                      </a:r>
                    </a:p>
                  </a:txBody>
                  <a:tcPr marL="91455" marR="91455" marT="45729" marB="45729"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86</a:t>
            </a:fld>
            <a:endParaRPr lang="ja-JP" altLang="en-US" dirty="0">
              <a:solidFill>
                <a:prstClr val="black"/>
              </a:solidFill>
            </a:endParaRPr>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2535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764902759"/>
              </p:ext>
            </p:extLst>
          </p:nvPr>
        </p:nvGraphicFramePr>
        <p:xfrm>
          <a:off x="251619" y="1268760"/>
          <a:ext cx="8640762" cy="5400600"/>
        </p:xfrm>
        <a:graphic>
          <a:graphicData uri="http://schemas.openxmlformats.org/drawingml/2006/table">
            <a:tbl>
              <a:tblPr/>
              <a:tblGrid>
                <a:gridCol w="1368054"/>
                <a:gridCol w="2016224"/>
                <a:gridCol w="2952328"/>
                <a:gridCol w="2304156"/>
              </a:tblGrid>
              <a:tr h="299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1839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中小企業向け</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制度融資</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・府と市保証協会の合併にあわせ、府と市の制度融資を広域自治体である府で一元化し、必要な融資枠を設定（平成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年度制度融資の総融資枠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6,500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・中小企業の資金需要等に応じて、従来の融資枠を精査するとともに、府内中小企業の設備投資需要を牽引するため、新たに「設備投資応援融資」（融資枠</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億円）を創設。</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・府・市の保証協会について、平成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日に合併し、営業を開始。</a:t>
                      </a:r>
                    </a:p>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・「設備投資応援融資」について、平成</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月から融資の取扱いを開始。</a:t>
                      </a: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indent="0"/>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・「大阪府中小企業振興基本条例」に基づき、引き続き、経済・金融情勢の変化等に応じ、中小企業者に対する資金供給の円滑化を促進する。</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55" marB="45755"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10469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小規模事業対策費</a:t>
                      </a:r>
                      <a:endParaRPr kumimoji="1" lang="en-US" altLang="ja-JP" sz="1000" b="0" i="0" u="none" strike="noStrike" cap="none" spc="-150"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3" marR="91423" marT="45748" marB="4574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原材料価格の高騰や消費税率引き上げの影響など、先行き不透明な経営環境の中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、小規模事業者の課題に対応するため、経営相談の強化をはじめ経営支援サービスのさらなる質の向上に取り組む。</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商工会等が実施する小規模事業経営支援事業に対する助成を通じて、商工会等が取り組む専門家や支援機関との連携などを促進させることにより、小規模事業者の課題に対応した効果的な支援サービスを提供してい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・引き続き、事業全体の</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サイクルによる事業評価を行うとともに、必要に応じて現場の実情を踏まえた制度の改善を行い支援サービスの向上に努める。</a:t>
                      </a:r>
                    </a:p>
                  </a:txBody>
                  <a:tcPr marL="91423" marR="91423" marT="45748" marB="4574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r h="2214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警察職員待機宿舎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8" marR="91428" marT="45704" marB="45704"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新規整備［基本計画（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撤去設計（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売却［閉鎖工事及び売却処分（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月より賃料の見直しを実施。</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・新規整備・廃止・売却については、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○新規整備（２寮）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年度完成に向け、基本計画策定中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・撤去工事（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　撤去設計策定中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・撤去設計（１宿舎）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年度廃止に向け、　撤去設計準備中</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○売却（２宿舎）</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・閉鎖工事設計策定中</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・待機宿舎の整備に要した費用や今後の改修費に見合う水準に改定した賃料を、平成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月より徴収中</a:t>
                      </a:r>
                    </a:p>
                  </a:txBody>
                  <a:tcPr marL="91428" marR="91428" marT="45704" marB="45704"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年度に策定した「大阪府警察待機宿舎整備基本計画」に基づき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待機</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宿舎を新規整備・改修・廃止・</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売却</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基本計画に</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基づき新</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整備または改修する宿舎の財源は、再編集約により廃止する宿舎の土地売却益を財源とする</a:t>
                      </a:r>
                      <a:r>
                        <a:rPr 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・撤去工事（１宿舎）及び売却（２宿舎）について、今年度中に実施予定</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170" marR="90170" marT="0" marB="0">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87</a:t>
            </a:fld>
            <a:endParaRPr lang="ja-JP" altLang="en-US" dirty="0">
              <a:solidFill>
                <a:prstClr val="black"/>
              </a:solidFill>
            </a:endParaRPr>
          </a:p>
        </p:txBody>
      </p:sp>
    </p:spTree>
    <p:extLst>
      <p:ext uri="{BB962C8B-B14F-4D97-AF65-F5344CB8AC3E}">
        <p14:creationId xmlns:p14="http://schemas.microsoft.com/office/powerpoint/2010/main" val="206751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544342737"/>
              </p:ext>
            </p:extLst>
          </p:nvPr>
        </p:nvGraphicFramePr>
        <p:xfrm>
          <a:off x="157509" y="1196752"/>
          <a:ext cx="8828982" cy="5589240"/>
        </p:xfrm>
        <a:graphic>
          <a:graphicData uri="http://schemas.openxmlformats.org/drawingml/2006/table">
            <a:tbl>
              <a:tblPr/>
              <a:tblGrid>
                <a:gridCol w="1397854"/>
                <a:gridCol w="1986424"/>
                <a:gridCol w="3024336"/>
                <a:gridCol w="2420368"/>
              </a:tblGrid>
              <a:tr h="2889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事業（分野）</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年度取組方針</a:t>
                      </a:r>
                      <a:endParaRPr kumimoji="1" lang="en-US" altLang="ja-JP" sz="9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4" marR="91454" marT="45667" marB="45667"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月までの取組実績</a:t>
                      </a:r>
                      <a:endPar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algn="ctr" fontAlgn="ct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今後の方向性（平成</a:t>
                      </a:r>
                      <a:r>
                        <a:rPr lang="en-US" altLang="ja-JP"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年度中）</a:t>
                      </a:r>
                    </a:p>
                  </a:txBody>
                  <a:tcPr marL="4607" marR="4607" marT="4607" marB="0" anchor="ctr">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r>
              <a:tr h="5300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公営（公的）住宅への行政投資のあり方</a:t>
                      </a:r>
                      <a:endParaRPr kumimoji="1" lang="en-US" altLang="ja-JP" sz="10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anchor="ctr"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solidFill>
                      <a:srgbClr val="17375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■プラン（案）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カ年の取組実績をふまえた平成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○国によるバウチャー制度創設には至っていないため、国において導入に向けた議論が開始されるよう、今後も機会を捉え、国へ 働きかける。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■将来方向を実現するための平成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年度取組み</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○ストック総合活用計画を着実に実行する。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○住宅市場全体を活用した住宅セーフティネットの取組みを継続して実施。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・大阪あんしん賃貸支援事業の登録促進、府営住宅の福祉施設導入の推進のほか、福祉部門と連携し、不動産事業者や支援団体を加えた居住支援のためのネットワークづくりをすすめる。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○府営住宅は地域資源に転換。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・「府営住宅を活用したまちづくり協議の場（まちづくり会議）」を平成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年度末までに全</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市町と設置し、地域のまちづくりに活用。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・大阪府市統合本部会議等における議論をふまえ、大阪市内府営住宅の大阪市への移管（平成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年度）に向け協議を進める。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・住宅セーフティネットの確立・強化を図るため、既存の住宅政策の枠組みを超えた総合的な視点に立った仕組み（住宅バウチャー等）を構築してもらうよう、国に対して要望を実施した。（平成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（ストック総合活用計画）</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・ストック計画に示している各事業を実施。（前年度からの継続事業に加え、建替え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戸、耐震改修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4,956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EV50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基等実施予定）</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（住宅セーフティネット）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・大阪あんしん賃貸支援事業に関しては、平成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年４月に新たなシステムを立ち上げ、地図や条件による検索、各物件の外観や間取りの画像表示などの機能を導入し、情報発信の強化を図ったところ。引き続き、一層の登録促進に努める。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・居住支援のためのネットワークに関しては、大阪府と不動産関係団体との意見交換会を継続して開催するとともに、地元自治体（市町村）における地域での意見交換会の開催に向けて取り組んでいる。</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・福祉部門や不動産事業者等との連携した取組みとして、住まい探し相談会の開催や、高齢者や</a:t>
                      </a:r>
                      <a:r>
                        <a:rPr lang="ja-JP" altLang="en-US"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者等の入居に伴う家主・事業者の不安を解消するためのガイドブックの作成（平成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月）などの取組みを進めている。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（地域資源に転換）</a:t>
                      </a: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市町と協議の場を設置し、府営住宅資産を活用したまちづくりの取組みを進めている。（平成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r>
                        <a:rPr lang="ja-JP" altLang="en-US" sz="10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・大阪市内府営住宅の大阪市への移管に向け、公営住宅タスクフォース等で詳細に協議を進めている。</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c>
                  <a:txBody>
                    <a:bodyPr/>
                    <a:lstStyle/>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・引き続き計画に基づく事業を着実に実施し、府民の安全安心の一層の充実に努めていく。</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・今後も継続して、住宅市場全体を活用した住宅セーフティネットの構築に努める。</a:t>
                      </a: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・未設置の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市町と早急に協議の場を設置するとともに、既に設置の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５市町については、府営住宅の地域のまちづくりへの活用を一層進める。</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・大阪市内府営住宅の大阪市への移管を進める。</a:t>
                      </a:r>
                      <a:r>
                        <a:rPr lang="ja-JP" altLang="en-US" sz="10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他の市町についても緊密な連携、協力のもと、移管に向けた取組みを進める。</a:t>
                      </a:r>
                    </a:p>
                  </a:txBody>
                  <a:tcPr marL="91455" marR="91455" marT="45718" marB="45718" horzOverflow="overflow">
                    <a:lnL w="9525" cap="flat" cmpd="sng" algn="ctr">
                      <a:solidFill>
                        <a:srgbClr val="4A7EBB"/>
                      </a:solidFill>
                      <a:prstDash val="solid"/>
                      <a:round/>
                      <a:headEnd type="none" w="med" len="med"/>
                      <a:tailEnd type="none" w="med" len="med"/>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9525" cap="flat" cmpd="sng" algn="ctr">
                      <a:solidFill>
                        <a:srgbClr val="4A7EBB"/>
                      </a:solidFill>
                      <a:prstDash val="solid"/>
                      <a:round/>
                      <a:headEnd type="none" w="med" len="med"/>
                      <a:tailEnd type="none" w="med" len="med"/>
                    </a:lnB>
                    <a:lnTlToBr>
                      <a:noFill/>
                    </a:lnTlToBr>
                    <a:lnBlToTr>
                      <a:noFill/>
                    </a:lnBlToTr>
                    <a:noFill/>
                  </a:tcPr>
                </a:tc>
              </a:tr>
            </a:tbl>
          </a:graphicData>
        </a:graphic>
      </p:graphicFrame>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a:solidFill>
                  <a:prstClr val="black"/>
                </a:solidFill>
              </a:rPr>
              <a:pPr algn="ctr"/>
              <a:t>88</a:t>
            </a:fld>
            <a:endParaRPr lang="ja-JP" altLang="en-US" dirty="0">
              <a:solidFill>
                <a:prstClr val="black"/>
              </a:solidFill>
            </a:endParaRPr>
          </a:p>
        </p:txBody>
      </p:sp>
      <p:sp>
        <p:nvSpPr>
          <p:cNvPr id="10" name="正方形/長方形 9"/>
          <p:cNvSpPr/>
          <p:nvPr/>
        </p:nvSpPr>
        <p:spPr>
          <a:xfrm>
            <a:off x="295624" y="107920"/>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（１）平成</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年度の取組みの点検</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）主要分析事業</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1052736"/>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7072299"/>
      </p:ext>
    </p:extLst>
  </p:cSld>
  <p:clrMapOvr>
    <a:masterClrMapping/>
  </p:clrMapOvr>
</p:sld>
</file>

<file path=ppt/theme/theme1.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marL="0" marR="0" indent="0" algn="ctr" defTabSz="914400" eaLnBrk="1" fontAlgn="auto" latinLnBrk="0" hangingPunct="1">
          <a:lnSpc>
            <a:spcPct val="100000"/>
          </a:lnSpc>
          <a:spcBef>
            <a:spcPts val="0"/>
          </a:spcBef>
          <a:spcAft>
            <a:spcPts val="0"/>
          </a:spcAft>
          <a:buClrTx/>
          <a:buSzTx/>
          <a:buFontTx/>
          <a:buNone/>
          <a:tabLst/>
          <a:defRPr kumimoji="0" sz="4000" i="1" u="none" strike="noStrike" kern="0" cap="all" spc="0" normalizeH="0" baseline="0" noProof="0" dirty="0" smtClean="0">
            <a:ln/>
            <a:solidFill>
              <a:sysClr val="windowText" lastClr="00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HG丸ｺﾞｼｯｸM-PRO" panose="020F0600000000000000" pitchFamily="50" charset="-128"/>
            <a:ea typeface="HG丸ｺﾞｼｯｸM-PRO" panose="020F0600000000000000"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9031</Words>
  <Application>Microsoft Office PowerPoint</Application>
  <PresentationFormat>画面に合わせる (4:3)</PresentationFormat>
  <Paragraphs>1882</Paragraphs>
  <Slides>49</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51" baseType="lpstr">
      <vt:lpstr>1_Office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大阪府庁</cp:lastModifiedBy>
  <cp:revision>3</cp:revision>
  <dcterms:created xsi:type="dcterms:W3CDTF">2014-09-02T11:48:53Z</dcterms:created>
  <dcterms:modified xsi:type="dcterms:W3CDTF">2014-09-02T13:45:58Z</dcterms:modified>
</cp:coreProperties>
</file>