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drawings/drawing1.xml" ContentType="application/vnd.openxmlformats-officedocument.drawingml.chartshapes+xml"/>
  <Override PartName="/ppt/charts/chart4.xml" ContentType="application/vnd.openxmlformats-officedocument.drawingml.chart+xml"/>
  <Override PartName="/ppt/charts/chart5.xml" ContentType="application/vnd.openxmlformats-officedocument.drawingml.chart+xml"/>
  <Override PartName="/ppt/theme/themeOverride1.xml" ContentType="application/vnd.openxmlformats-officedocument.themeOverride+xml"/>
  <Override PartName="/ppt/drawings/drawing2.xml" ContentType="application/vnd.openxmlformats-officedocument.drawingml.chartshapes+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9" saveSubsetFonts="1">
  <p:sldMasterIdLst>
    <p:sldMasterId id="2147483648" r:id="rId1"/>
    <p:sldMasterId id="2147483660" r:id="rId2"/>
  </p:sldMasterIdLst>
  <p:notesMasterIdLst>
    <p:notesMasterId r:id="rId17"/>
  </p:notes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02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G0000SV0NS001\shome2$\KondoMi\&#25913;&#38761;&#35413;&#20385;PT&#20316;&#26989;&#20013;\&#25913;&#38761;&#35413;&#20385;&#65328;&#65322;&#12487;&#12540;&#12479;&#65288;H26%206&#26376;&#65374;&#65289;.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G0000SV0NS002\shome3$\NakataniM\&#34892;&#25919;&#25913;&#38761;&#35506;\11_&#25913;&#38761;&#35413;&#20385;PT\0623&#26449;&#19978;Q&#12424;&#12426;\&#24220;&#20661;&#27531;&#39640;&#12464;&#12521;&#12501;.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G0000SV0NS002\shome4$\TochioriK\&#12489;&#12461;&#12517;&#12513;&#12531;&#12488;\140711%20&#32887;&#21729;&#24180;&#40802;&#27083;&#25104;&#34920;&#65288;&#20462;&#27491;&#9315;&#65289;Book1.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G0000SV0NS002\shome4$\TochioriK\&#12489;&#12461;&#12517;&#12513;&#12531;&#12488;\140711%20&#32887;&#21729;&#24180;&#40802;&#27083;&#25104;&#34920;&#65288;&#20462;&#27491;&#9315;&#65289;Book1.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______1.xlsx"/></Relationships>
</file>

<file path=ppt/charts/_rels/chart4.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5.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package" Target="../embeddings/Microsoft_Excel_______2.xlsx"/><Relationship Id="rId1" Type="http://schemas.openxmlformats.org/officeDocument/2006/relationships/themeOverride" Target="../theme/themeOverride1.xml"/></Relationships>
</file>

<file path=ppt/charts/_rels/chart6.xml.rels><?xml version="1.0" encoding="UTF-8" standalone="yes"?>
<Relationships xmlns="http://schemas.openxmlformats.org/package/2006/relationships"><Relationship Id="rId1" Type="http://schemas.openxmlformats.org/officeDocument/2006/relationships/oleObject" Target="file:///\\G0000SV0NS002\shome3$\NakataniM\&#34892;&#25919;&#25913;&#38761;&#35506;\11_&#25913;&#38761;&#35413;&#20385;PT\0623&#26449;&#19978;Q&#12424;&#12426;\P031-033&#12288;&#31246;&#21454;&#12398;&#25512;&#31227;.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nakatanim\AppData\Local\Microsoft\Windows\Temporary%20Internet%20Files\Content.Outlook\UDL1JAC4\130516_&#25152;&#24471;&#38542;&#23652;&#21029;&#19990;&#24111;&#25968;&#12398;&#25512;&#31227;&#20998;&#26512;.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nakatanim\AppData\Local\Microsoft\Windows\Temporary%20Internet%20Files\Content.Outlook\UDL1JAC4\&#22823;&#38442;&#31246;&#38306;&#36664;&#20986;&#20837;&#36890;&#38306;&#38989;.xls"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D:\nakatanim\Documents\&#25913;&#38761;&#35413;&#20385;&#65328;&#65322;&#12487;&#12540;&#12479;&#65288;H26%206&#26376;&#65374;&#65289;.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Sheet1!$A$3</c:f>
              <c:strCache>
                <c:ptCount val="1"/>
                <c:pt idx="0">
                  <c:v>H25.2版</c:v>
                </c:pt>
              </c:strCache>
            </c:strRef>
          </c:tx>
          <c:cat>
            <c:strRef>
              <c:f>Sheet1!$B$2:$W$2</c:f>
              <c:strCache>
                <c:ptCount val="22"/>
                <c:pt idx="0">
                  <c:v>H25</c:v>
                </c:pt>
                <c:pt idx="1">
                  <c:v>H26</c:v>
                </c:pt>
                <c:pt idx="2">
                  <c:v>H27</c:v>
                </c:pt>
                <c:pt idx="3">
                  <c:v>H28</c:v>
                </c:pt>
                <c:pt idx="4">
                  <c:v>H29</c:v>
                </c:pt>
                <c:pt idx="5">
                  <c:v>H30</c:v>
                </c:pt>
                <c:pt idx="6">
                  <c:v>H31</c:v>
                </c:pt>
                <c:pt idx="7">
                  <c:v>H32</c:v>
                </c:pt>
                <c:pt idx="8">
                  <c:v>H33</c:v>
                </c:pt>
                <c:pt idx="9">
                  <c:v>H34</c:v>
                </c:pt>
                <c:pt idx="10">
                  <c:v>H35</c:v>
                </c:pt>
                <c:pt idx="11">
                  <c:v>H36</c:v>
                </c:pt>
                <c:pt idx="12">
                  <c:v>H37</c:v>
                </c:pt>
                <c:pt idx="13">
                  <c:v>H38</c:v>
                </c:pt>
                <c:pt idx="14">
                  <c:v>H39</c:v>
                </c:pt>
                <c:pt idx="15">
                  <c:v>H40</c:v>
                </c:pt>
                <c:pt idx="16">
                  <c:v>H41</c:v>
                </c:pt>
                <c:pt idx="17">
                  <c:v>H42</c:v>
                </c:pt>
                <c:pt idx="18">
                  <c:v>H43</c:v>
                </c:pt>
                <c:pt idx="19">
                  <c:v>H44</c:v>
                </c:pt>
                <c:pt idx="20">
                  <c:v>H45</c:v>
                </c:pt>
                <c:pt idx="21">
                  <c:v>H46</c:v>
                </c:pt>
              </c:strCache>
            </c:strRef>
          </c:cat>
          <c:val>
            <c:numRef>
              <c:f>Sheet1!$B$3:$W$3</c:f>
              <c:numCache>
                <c:formatCode>General</c:formatCode>
                <c:ptCount val="22"/>
                <c:pt idx="0">
                  <c:v>18.2</c:v>
                </c:pt>
                <c:pt idx="1">
                  <c:v>19.8</c:v>
                </c:pt>
                <c:pt idx="2">
                  <c:v>21.1</c:v>
                </c:pt>
                <c:pt idx="3">
                  <c:v>23.9</c:v>
                </c:pt>
                <c:pt idx="4">
                  <c:v>24.3</c:v>
                </c:pt>
                <c:pt idx="5">
                  <c:v>24.9</c:v>
                </c:pt>
                <c:pt idx="6">
                  <c:v>23.5</c:v>
                </c:pt>
                <c:pt idx="7">
                  <c:v>23</c:v>
                </c:pt>
                <c:pt idx="8">
                  <c:v>22.5</c:v>
                </c:pt>
                <c:pt idx="9">
                  <c:v>23</c:v>
                </c:pt>
                <c:pt idx="10">
                  <c:v>23.5</c:v>
                </c:pt>
                <c:pt idx="11">
                  <c:v>24.9</c:v>
                </c:pt>
                <c:pt idx="12">
                  <c:v>24.8</c:v>
                </c:pt>
                <c:pt idx="13">
                  <c:v>23.9</c:v>
                </c:pt>
                <c:pt idx="14">
                  <c:v>21</c:v>
                </c:pt>
                <c:pt idx="15">
                  <c:v>19.600000000000001</c:v>
                </c:pt>
                <c:pt idx="16">
                  <c:v>19.3</c:v>
                </c:pt>
                <c:pt idx="17">
                  <c:v>19.399999999999999</c:v>
                </c:pt>
                <c:pt idx="18">
                  <c:v>19.100000000000001</c:v>
                </c:pt>
                <c:pt idx="19">
                  <c:v>18.2</c:v>
                </c:pt>
                <c:pt idx="20">
                  <c:v>16.3</c:v>
                </c:pt>
              </c:numCache>
            </c:numRef>
          </c:val>
          <c:smooth val="0"/>
        </c:ser>
        <c:ser>
          <c:idx val="1"/>
          <c:order val="1"/>
          <c:tx>
            <c:strRef>
              <c:f>Sheet1!$A$4</c:f>
              <c:strCache>
                <c:ptCount val="1"/>
                <c:pt idx="0">
                  <c:v>H26.2版</c:v>
                </c:pt>
              </c:strCache>
            </c:strRef>
          </c:tx>
          <c:cat>
            <c:strRef>
              <c:f>Sheet1!$B$2:$W$2</c:f>
              <c:strCache>
                <c:ptCount val="22"/>
                <c:pt idx="0">
                  <c:v>H25</c:v>
                </c:pt>
                <c:pt idx="1">
                  <c:v>H26</c:v>
                </c:pt>
                <c:pt idx="2">
                  <c:v>H27</c:v>
                </c:pt>
                <c:pt idx="3">
                  <c:v>H28</c:v>
                </c:pt>
                <c:pt idx="4">
                  <c:v>H29</c:v>
                </c:pt>
                <c:pt idx="5">
                  <c:v>H30</c:v>
                </c:pt>
                <c:pt idx="6">
                  <c:v>H31</c:v>
                </c:pt>
                <c:pt idx="7">
                  <c:v>H32</c:v>
                </c:pt>
                <c:pt idx="8">
                  <c:v>H33</c:v>
                </c:pt>
                <c:pt idx="9">
                  <c:v>H34</c:v>
                </c:pt>
                <c:pt idx="10">
                  <c:v>H35</c:v>
                </c:pt>
                <c:pt idx="11">
                  <c:v>H36</c:v>
                </c:pt>
                <c:pt idx="12">
                  <c:v>H37</c:v>
                </c:pt>
                <c:pt idx="13">
                  <c:v>H38</c:v>
                </c:pt>
                <c:pt idx="14">
                  <c:v>H39</c:v>
                </c:pt>
                <c:pt idx="15">
                  <c:v>H40</c:v>
                </c:pt>
                <c:pt idx="16">
                  <c:v>H41</c:v>
                </c:pt>
                <c:pt idx="17">
                  <c:v>H42</c:v>
                </c:pt>
                <c:pt idx="18">
                  <c:v>H43</c:v>
                </c:pt>
                <c:pt idx="19">
                  <c:v>H44</c:v>
                </c:pt>
                <c:pt idx="20">
                  <c:v>H45</c:v>
                </c:pt>
                <c:pt idx="21">
                  <c:v>H46</c:v>
                </c:pt>
              </c:strCache>
            </c:strRef>
          </c:cat>
          <c:val>
            <c:numRef>
              <c:f>Sheet1!$B$4:$W$4</c:f>
              <c:numCache>
                <c:formatCode>General</c:formatCode>
                <c:ptCount val="22"/>
                <c:pt idx="1">
                  <c:v>19.7</c:v>
                </c:pt>
                <c:pt idx="2">
                  <c:v>20.5</c:v>
                </c:pt>
                <c:pt idx="3">
                  <c:v>22.4</c:v>
                </c:pt>
                <c:pt idx="4">
                  <c:v>22.2</c:v>
                </c:pt>
                <c:pt idx="5">
                  <c:v>21.9</c:v>
                </c:pt>
                <c:pt idx="6">
                  <c:v>20.3</c:v>
                </c:pt>
                <c:pt idx="7">
                  <c:v>19.100000000000001</c:v>
                </c:pt>
                <c:pt idx="8">
                  <c:v>18.7</c:v>
                </c:pt>
                <c:pt idx="9">
                  <c:v>19.5</c:v>
                </c:pt>
                <c:pt idx="10">
                  <c:v>20.2</c:v>
                </c:pt>
                <c:pt idx="11">
                  <c:v>20.5</c:v>
                </c:pt>
                <c:pt idx="12">
                  <c:v>19.600000000000001</c:v>
                </c:pt>
                <c:pt idx="13">
                  <c:v>17.5</c:v>
                </c:pt>
                <c:pt idx="14">
                  <c:v>15.2</c:v>
                </c:pt>
                <c:pt idx="15">
                  <c:v>13.8</c:v>
                </c:pt>
                <c:pt idx="16">
                  <c:v>13</c:v>
                </c:pt>
                <c:pt idx="17">
                  <c:v>12</c:v>
                </c:pt>
                <c:pt idx="18">
                  <c:v>10.4</c:v>
                </c:pt>
                <c:pt idx="19">
                  <c:v>8.8000000000000007</c:v>
                </c:pt>
                <c:pt idx="20">
                  <c:v>7.4</c:v>
                </c:pt>
                <c:pt idx="21">
                  <c:v>6.9</c:v>
                </c:pt>
              </c:numCache>
            </c:numRef>
          </c:val>
          <c:smooth val="0"/>
        </c:ser>
        <c:dLbls>
          <c:showLegendKey val="0"/>
          <c:showVal val="0"/>
          <c:showCatName val="0"/>
          <c:showSerName val="0"/>
          <c:showPercent val="0"/>
          <c:showBubbleSize val="0"/>
        </c:dLbls>
        <c:marker val="1"/>
        <c:smooth val="0"/>
        <c:axId val="212547072"/>
        <c:axId val="212548608"/>
      </c:lineChart>
      <c:catAx>
        <c:axId val="212547072"/>
        <c:scaling>
          <c:orientation val="minMax"/>
        </c:scaling>
        <c:delete val="0"/>
        <c:axPos val="b"/>
        <c:majorTickMark val="out"/>
        <c:minorTickMark val="none"/>
        <c:tickLblPos val="nextTo"/>
        <c:txPr>
          <a:bodyPr/>
          <a:lstStyle/>
          <a:p>
            <a:pPr>
              <a:defRPr sz="1200"/>
            </a:pPr>
            <a:endParaRPr lang="ja-JP"/>
          </a:p>
        </c:txPr>
        <c:crossAx val="212548608"/>
        <c:crosses val="autoZero"/>
        <c:auto val="1"/>
        <c:lblAlgn val="ctr"/>
        <c:lblOffset val="100"/>
        <c:tickLblSkip val="2"/>
        <c:noMultiLvlLbl val="0"/>
      </c:catAx>
      <c:valAx>
        <c:axId val="212548608"/>
        <c:scaling>
          <c:orientation val="minMax"/>
          <c:min val="5"/>
        </c:scaling>
        <c:delete val="0"/>
        <c:axPos val="l"/>
        <c:majorGridlines/>
        <c:numFmt formatCode="General" sourceLinked="1"/>
        <c:majorTickMark val="out"/>
        <c:minorTickMark val="none"/>
        <c:tickLblPos val="nextTo"/>
        <c:txPr>
          <a:bodyPr/>
          <a:lstStyle/>
          <a:p>
            <a:pPr>
              <a:defRPr sz="1200"/>
            </a:pPr>
            <a:endParaRPr lang="ja-JP"/>
          </a:p>
        </c:txPr>
        <c:crossAx val="212547072"/>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6040347368810873"/>
          <c:y val="3.5391335119143143E-2"/>
          <c:w val="0.80726215605673446"/>
          <c:h val="0.86388861132622219"/>
        </c:manualLayout>
      </c:layout>
      <c:lineChart>
        <c:grouping val="standard"/>
        <c:varyColors val="0"/>
        <c:ser>
          <c:idx val="0"/>
          <c:order val="0"/>
          <c:tx>
            <c:strRef>
              <c:f>'経常収支比率 (府)'!$A$19</c:f>
              <c:strCache>
                <c:ptCount val="1"/>
                <c:pt idx="0">
                  <c:v>大阪府</c:v>
                </c:pt>
              </c:strCache>
            </c:strRef>
          </c:tx>
          <c:spPr>
            <a:ln w="63500"/>
          </c:spPr>
          <c:cat>
            <c:strRef>
              <c:f>'経常収支比率 (府)'!$D$17:$K$17</c:f>
              <c:strCache>
                <c:ptCount val="8"/>
                <c:pt idx="0">
                  <c:v>H17</c:v>
                </c:pt>
                <c:pt idx="1">
                  <c:v>H18</c:v>
                </c:pt>
                <c:pt idx="2">
                  <c:v>H19</c:v>
                </c:pt>
                <c:pt idx="3">
                  <c:v>H20</c:v>
                </c:pt>
                <c:pt idx="4">
                  <c:v>H21</c:v>
                </c:pt>
                <c:pt idx="5">
                  <c:v>H22</c:v>
                </c:pt>
                <c:pt idx="6">
                  <c:v>H23</c:v>
                </c:pt>
                <c:pt idx="7">
                  <c:v>H24</c:v>
                </c:pt>
              </c:strCache>
            </c:strRef>
          </c:cat>
          <c:val>
            <c:numRef>
              <c:f>'経常収支比率 (府)'!$D$19:$K$19</c:f>
              <c:numCache>
                <c:formatCode>#,##0.0_ </c:formatCode>
                <c:ptCount val="8"/>
                <c:pt idx="0">
                  <c:v>98.6</c:v>
                </c:pt>
                <c:pt idx="1">
                  <c:v>96.6</c:v>
                </c:pt>
                <c:pt idx="2">
                  <c:v>102.7</c:v>
                </c:pt>
                <c:pt idx="3">
                  <c:v>96.6</c:v>
                </c:pt>
                <c:pt idx="4">
                  <c:v>96.9</c:v>
                </c:pt>
                <c:pt idx="5">
                  <c:v>91.3</c:v>
                </c:pt>
                <c:pt idx="6">
                  <c:v>97</c:v>
                </c:pt>
                <c:pt idx="7">
                  <c:v>97.2</c:v>
                </c:pt>
              </c:numCache>
            </c:numRef>
          </c:val>
          <c:smooth val="0"/>
        </c:ser>
        <c:ser>
          <c:idx val="2"/>
          <c:order val="1"/>
          <c:tx>
            <c:strRef>
              <c:f>'経常収支比率 (府)'!$A$21</c:f>
              <c:strCache>
                <c:ptCount val="1"/>
                <c:pt idx="0">
                  <c:v>愛知県</c:v>
                </c:pt>
              </c:strCache>
            </c:strRef>
          </c:tx>
          <c:cat>
            <c:strRef>
              <c:f>'経常収支比率 (府)'!$D$17:$K$17</c:f>
              <c:strCache>
                <c:ptCount val="8"/>
                <c:pt idx="0">
                  <c:v>H17</c:v>
                </c:pt>
                <c:pt idx="1">
                  <c:v>H18</c:v>
                </c:pt>
                <c:pt idx="2">
                  <c:v>H19</c:v>
                </c:pt>
                <c:pt idx="3">
                  <c:v>H20</c:v>
                </c:pt>
                <c:pt idx="4">
                  <c:v>H21</c:v>
                </c:pt>
                <c:pt idx="5">
                  <c:v>H22</c:v>
                </c:pt>
                <c:pt idx="6">
                  <c:v>H23</c:v>
                </c:pt>
                <c:pt idx="7">
                  <c:v>H24</c:v>
                </c:pt>
              </c:strCache>
            </c:strRef>
          </c:cat>
          <c:val>
            <c:numRef>
              <c:f>'経常収支比率 (府)'!$D$21:$K$21</c:f>
              <c:numCache>
                <c:formatCode>#,##0.0_ </c:formatCode>
                <c:ptCount val="8"/>
                <c:pt idx="0">
                  <c:v>95.3</c:v>
                </c:pt>
                <c:pt idx="1">
                  <c:v>93.3</c:v>
                </c:pt>
                <c:pt idx="2">
                  <c:v>92</c:v>
                </c:pt>
                <c:pt idx="3">
                  <c:v>89.1</c:v>
                </c:pt>
                <c:pt idx="4">
                  <c:v>100.1</c:v>
                </c:pt>
                <c:pt idx="5">
                  <c:v>94.5</c:v>
                </c:pt>
                <c:pt idx="6">
                  <c:v>102.5</c:v>
                </c:pt>
                <c:pt idx="7">
                  <c:v>100.6</c:v>
                </c:pt>
              </c:numCache>
            </c:numRef>
          </c:val>
          <c:smooth val="0"/>
        </c:ser>
        <c:ser>
          <c:idx val="3"/>
          <c:order val="2"/>
          <c:tx>
            <c:strRef>
              <c:f>'経常収支比率 (府)'!$A$22</c:f>
              <c:strCache>
                <c:ptCount val="1"/>
                <c:pt idx="0">
                  <c:v>神奈川県</c:v>
                </c:pt>
              </c:strCache>
            </c:strRef>
          </c:tx>
          <c:cat>
            <c:strRef>
              <c:f>'経常収支比率 (府)'!$D$17:$K$17</c:f>
              <c:strCache>
                <c:ptCount val="8"/>
                <c:pt idx="0">
                  <c:v>H17</c:v>
                </c:pt>
                <c:pt idx="1">
                  <c:v>H18</c:v>
                </c:pt>
                <c:pt idx="2">
                  <c:v>H19</c:v>
                </c:pt>
                <c:pt idx="3">
                  <c:v>H20</c:v>
                </c:pt>
                <c:pt idx="4">
                  <c:v>H21</c:v>
                </c:pt>
                <c:pt idx="5">
                  <c:v>H22</c:v>
                </c:pt>
                <c:pt idx="6">
                  <c:v>H23</c:v>
                </c:pt>
                <c:pt idx="7">
                  <c:v>H24</c:v>
                </c:pt>
              </c:strCache>
            </c:strRef>
          </c:cat>
          <c:val>
            <c:numRef>
              <c:f>'経常収支比率 (府)'!$D$22:$K$22</c:f>
              <c:numCache>
                <c:formatCode>#,##0.0_ </c:formatCode>
                <c:ptCount val="8"/>
                <c:pt idx="0">
                  <c:v>95.3</c:v>
                </c:pt>
                <c:pt idx="1">
                  <c:v>93.5</c:v>
                </c:pt>
                <c:pt idx="2">
                  <c:v>97.6</c:v>
                </c:pt>
                <c:pt idx="3">
                  <c:v>97.8</c:v>
                </c:pt>
                <c:pt idx="4">
                  <c:v>97.9</c:v>
                </c:pt>
                <c:pt idx="5">
                  <c:v>93.9</c:v>
                </c:pt>
                <c:pt idx="6">
                  <c:v>95</c:v>
                </c:pt>
                <c:pt idx="7">
                  <c:v>94.6</c:v>
                </c:pt>
              </c:numCache>
            </c:numRef>
          </c:val>
          <c:smooth val="0"/>
        </c:ser>
        <c:ser>
          <c:idx val="6"/>
          <c:order val="3"/>
          <c:tx>
            <c:strRef>
              <c:f>'経常収支比率 (府)'!$A$25</c:f>
              <c:strCache>
                <c:ptCount val="1"/>
                <c:pt idx="0">
                  <c:v>全国平均</c:v>
                </c:pt>
              </c:strCache>
            </c:strRef>
          </c:tx>
          <c:spPr>
            <a:ln w="50800"/>
          </c:spPr>
          <c:cat>
            <c:strRef>
              <c:f>'経常収支比率 (府)'!$D$17:$K$17</c:f>
              <c:strCache>
                <c:ptCount val="8"/>
                <c:pt idx="0">
                  <c:v>H17</c:v>
                </c:pt>
                <c:pt idx="1">
                  <c:v>H18</c:v>
                </c:pt>
                <c:pt idx="2">
                  <c:v>H19</c:v>
                </c:pt>
                <c:pt idx="3">
                  <c:v>H20</c:v>
                </c:pt>
                <c:pt idx="4">
                  <c:v>H21</c:v>
                </c:pt>
                <c:pt idx="5">
                  <c:v>H22</c:v>
                </c:pt>
                <c:pt idx="6">
                  <c:v>H23</c:v>
                </c:pt>
                <c:pt idx="7">
                  <c:v>H24</c:v>
                </c:pt>
              </c:strCache>
            </c:strRef>
          </c:cat>
          <c:val>
            <c:numRef>
              <c:f>'経常収支比率 (府)'!$D$25:$K$25</c:f>
              <c:numCache>
                <c:formatCode>#,##0.0_ </c:formatCode>
                <c:ptCount val="8"/>
                <c:pt idx="0">
                  <c:v>92.6</c:v>
                </c:pt>
                <c:pt idx="1">
                  <c:v>92.6</c:v>
                </c:pt>
                <c:pt idx="2">
                  <c:v>94.7</c:v>
                </c:pt>
                <c:pt idx="3">
                  <c:v>93.9</c:v>
                </c:pt>
                <c:pt idx="4">
                  <c:v>95.9</c:v>
                </c:pt>
                <c:pt idx="5">
                  <c:v>91.3</c:v>
                </c:pt>
                <c:pt idx="6">
                  <c:v>93.9</c:v>
                </c:pt>
                <c:pt idx="7">
                  <c:v>94.1</c:v>
                </c:pt>
              </c:numCache>
            </c:numRef>
          </c:val>
          <c:smooth val="0"/>
        </c:ser>
        <c:dLbls>
          <c:showLegendKey val="0"/>
          <c:showVal val="0"/>
          <c:showCatName val="0"/>
          <c:showSerName val="0"/>
          <c:showPercent val="0"/>
          <c:showBubbleSize val="0"/>
        </c:dLbls>
        <c:marker val="1"/>
        <c:smooth val="0"/>
        <c:axId val="235819008"/>
        <c:axId val="235820544"/>
      </c:lineChart>
      <c:catAx>
        <c:axId val="235819008"/>
        <c:scaling>
          <c:orientation val="minMax"/>
        </c:scaling>
        <c:delete val="0"/>
        <c:axPos val="b"/>
        <c:majorTickMark val="out"/>
        <c:minorTickMark val="none"/>
        <c:tickLblPos val="nextTo"/>
        <c:txPr>
          <a:bodyPr/>
          <a:lstStyle/>
          <a:p>
            <a:pPr>
              <a:defRPr sz="1400"/>
            </a:pPr>
            <a:endParaRPr lang="ja-JP"/>
          </a:p>
        </c:txPr>
        <c:crossAx val="235820544"/>
        <c:crosses val="autoZero"/>
        <c:auto val="1"/>
        <c:lblAlgn val="ctr"/>
        <c:lblOffset val="100"/>
        <c:tickLblSkip val="2"/>
        <c:noMultiLvlLbl val="0"/>
      </c:catAx>
      <c:valAx>
        <c:axId val="235820544"/>
        <c:scaling>
          <c:orientation val="minMax"/>
          <c:min val="88"/>
        </c:scaling>
        <c:delete val="0"/>
        <c:axPos val="l"/>
        <c:majorGridlines/>
        <c:numFmt formatCode="#,##0.0_ " sourceLinked="1"/>
        <c:majorTickMark val="out"/>
        <c:minorTickMark val="none"/>
        <c:tickLblPos val="nextTo"/>
        <c:txPr>
          <a:bodyPr/>
          <a:lstStyle/>
          <a:p>
            <a:pPr>
              <a:defRPr sz="1400"/>
            </a:pPr>
            <a:endParaRPr lang="ja-JP"/>
          </a:p>
        </c:txPr>
        <c:crossAx val="235819008"/>
        <c:crosses val="autoZero"/>
        <c:crossBetween val="between"/>
      </c:valAx>
    </c:plotArea>
    <c:legend>
      <c:legendPos val="r"/>
      <c:layout>
        <c:manualLayout>
          <c:xMode val="edge"/>
          <c:yMode val="edge"/>
          <c:x val="0.77071992000888789"/>
          <c:y val="0.63410356973345661"/>
          <c:w val="0.22928007999111211"/>
          <c:h val="0.26891879790097811"/>
        </c:manualLayout>
      </c:layout>
      <c:overlay val="0"/>
      <c:txPr>
        <a:bodyPr/>
        <a:lstStyle/>
        <a:p>
          <a:pPr>
            <a:defRPr sz="1000">
              <a:latin typeface="Meiryo UI" panose="020B0604030504040204" pitchFamily="50" charset="-128"/>
              <a:ea typeface="Meiryo UI" panose="020B0604030504040204" pitchFamily="50" charset="-128"/>
              <a:cs typeface="Meiryo UI" panose="020B0604030504040204" pitchFamily="50" charset="-128"/>
            </a:defRPr>
          </a:pPr>
          <a:endParaRPr lang="ja-JP"/>
        </a:p>
      </c:txPr>
    </c:legend>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116907261592301"/>
          <c:y val="3.059599280635485E-2"/>
          <c:w val="0.77537401574803144"/>
          <c:h val="0.90036740709365626"/>
        </c:manualLayout>
      </c:layout>
      <c:barChart>
        <c:barDir val="col"/>
        <c:grouping val="stacked"/>
        <c:varyColors val="0"/>
        <c:ser>
          <c:idx val="0"/>
          <c:order val="0"/>
          <c:tx>
            <c:strRef>
              <c:f>グラフ用データ!$E$33</c:f>
              <c:strCache>
                <c:ptCount val="1"/>
                <c:pt idx="0">
                  <c:v>その他の地方債</c:v>
                </c:pt>
              </c:strCache>
            </c:strRef>
          </c:tx>
          <c:invertIfNegative val="0"/>
          <c:dLbls>
            <c:txPr>
              <a:bodyPr rot="-3000000"/>
              <a:lstStyle/>
              <a:p>
                <a:pPr>
                  <a:defRPr/>
                </a:pPr>
                <a:endParaRPr lang="ja-JP"/>
              </a:p>
            </c:txPr>
            <c:showLegendKey val="0"/>
            <c:showVal val="1"/>
            <c:showCatName val="0"/>
            <c:showSerName val="0"/>
            <c:showPercent val="0"/>
            <c:showBubbleSize val="0"/>
            <c:showLeaderLines val="0"/>
          </c:dLbls>
          <c:cat>
            <c:strRef>
              <c:f>グラフ用データ!$B$20:$B$30</c:f>
              <c:strCache>
                <c:ptCount val="11"/>
                <c:pt idx="0">
                  <c:v>H15</c:v>
                </c:pt>
                <c:pt idx="1">
                  <c:v>H16</c:v>
                </c:pt>
                <c:pt idx="2">
                  <c:v>H17</c:v>
                </c:pt>
                <c:pt idx="3">
                  <c:v>H18</c:v>
                </c:pt>
                <c:pt idx="4">
                  <c:v>H19</c:v>
                </c:pt>
                <c:pt idx="5">
                  <c:v>H20</c:v>
                </c:pt>
                <c:pt idx="6">
                  <c:v>H21</c:v>
                </c:pt>
                <c:pt idx="7">
                  <c:v>H22</c:v>
                </c:pt>
                <c:pt idx="8">
                  <c:v>H23</c:v>
                </c:pt>
                <c:pt idx="9">
                  <c:v>H24</c:v>
                </c:pt>
                <c:pt idx="10">
                  <c:v>H25</c:v>
                </c:pt>
              </c:strCache>
            </c:strRef>
          </c:cat>
          <c:val>
            <c:numRef>
              <c:f>グラフ用データ!$E$20:$E$30</c:f>
              <c:numCache>
                <c:formatCode>#,##0_);[Red]\(#,##0\)</c:formatCode>
                <c:ptCount val="11"/>
                <c:pt idx="0">
                  <c:v>40969</c:v>
                </c:pt>
                <c:pt idx="1">
                  <c:v>40923</c:v>
                </c:pt>
                <c:pt idx="2">
                  <c:v>40811</c:v>
                </c:pt>
                <c:pt idx="3">
                  <c:v>41318</c:v>
                </c:pt>
                <c:pt idx="4">
                  <c:v>41121</c:v>
                </c:pt>
                <c:pt idx="5">
                  <c:v>40247</c:v>
                </c:pt>
                <c:pt idx="6">
                  <c:v>39180</c:v>
                </c:pt>
                <c:pt idx="7">
                  <c:v>37886</c:v>
                </c:pt>
                <c:pt idx="8">
                  <c:v>35454</c:v>
                </c:pt>
                <c:pt idx="9">
                  <c:v>35095</c:v>
                </c:pt>
                <c:pt idx="10">
                  <c:v>34176</c:v>
                </c:pt>
              </c:numCache>
            </c:numRef>
          </c:val>
        </c:ser>
        <c:ser>
          <c:idx val="1"/>
          <c:order val="1"/>
          <c:tx>
            <c:strRef>
              <c:f>グラフ用データ!$F$33</c:f>
              <c:strCache>
                <c:ptCount val="1"/>
                <c:pt idx="0">
                  <c:v>臨時財政対策債 等</c:v>
                </c:pt>
              </c:strCache>
            </c:strRef>
          </c:tx>
          <c:invertIfNegative val="0"/>
          <c:dLbls>
            <c:txPr>
              <a:bodyPr rot="-3000000"/>
              <a:lstStyle/>
              <a:p>
                <a:pPr>
                  <a:defRPr/>
                </a:pPr>
                <a:endParaRPr lang="ja-JP"/>
              </a:p>
            </c:txPr>
            <c:dLblPos val="ctr"/>
            <c:showLegendKey val="0"/>
            <c:showVal val="1"/>
            <c:showCatName val="0"/>
            <c:showSerName val="0"/>
            <c:showPercent val="0"/>
            <c:showBubbleSize val="0"/>
            <c:showLeaderLines val="0"/>
          </c:dLbls>
          <c:cat>
            <c:strRef>
              <c:f>グラフ用データ!$B$20:$B$30</c:f>
              <c:strCache>
                <c:ptCount val="11"/>
                <c:pt idx="0">
                  <c:v>H15</c:v>
                </c:pt>
                <c:pt idx="1">
                  <c:v>H16</c:v>
                </c:pt>
                <c:pt idx="2">
                  <c:v>H17</c:v>
                </c:pt>
                <c:pt idx="3">
                  <c:v>H18</c:v>
                </c:pt>
                <c:pt idx="4">
                  <c:v>H19</c:v>
                </c:pt>
                <c:pt idx="5">
                  <c:v>H20</c:v>
                </c:pt>
                <c:pt idx="6">
                  <c:v>H21</c:v>
                </c:pt>
                <c:pt idx="7">
                  <c:v>H22</c:v>
                </c:pt>
                <c:pt idx="8">
                  <c:v>H23</c:v>
                </c:pt>
                <c:pt idx="9">
                  <c:v>H24</c:v>
                </c:pt>
                <c:pt idx="10">
                  <c:v>H25</c:v>
                </c:pt>
              </c:strCache>
            </c:strRef>
          </c:cat>
          <c:val>
            <c:numRef>
              <c:f>グラフ用データ!$F$20:$F$30</c:f>
              <c:numCache>
                <c:formatCode>#,##0_);[Red]\(#,##0\)</c:formatCode>
                <c:ptCount val="11"/>
                <c:pt idx="0">
                  <c:v>15163</c:v>
                </c:pt>
                <c:pt idx="1">
                  <c:v>16486</c:v>
                </c:pt>
                <c:pt idx="2">
                  <c:v>16446</c:v>
                </c:pt>
                <c:pt idx="3">
                  <c:v>16427</c:v>
                </c:pt>
                <c:pt idx="4">
                  <c:v>17167</c:v>
                </c:pt>
                <c:pt idx="5">
                  <c:v>18153</c:v>
                </c:pt>
                <c:pt idx="6">
                  <c:v>20040</c:v>
                </c:pt>
                <c:pt idx="7">
                  <c:v>22853</c:v>
                </c:pt>
                <c:pt idx="8">
                  <c:v>24924</c:v>
                </c:pt>
                <c:pt idx="9">
                  <c:v>27415</c:v>
                </c:pt>
                <c:pt idx="10">
                  <c:v>29117</c:v>
                </c:pt>
              </c:numCache>
            </c:numRef>
          </c:val>
        </c:ser>
        <c:dLbls>
          <c:showLegendKey val="0"/>
          <c:showVal val="0"/>
          <c:showCatName val="0"/>
          <c:showSerName val="0"/>
          <c:showPercent val="0"/>
          <c:showBubbleSize val="0"/>
        </c:dLbls>
        <c:gapWidth val="50"/>
        <c:overlap val="100"/>
        <c:axId val="240875776"/>
        <c:axId val="240881664"/>
      </c:barChart>
      <c:catAx>
        <c:axId val="240875776"/>
        <c:scaling>
          <c:orientation val="minMax"/>
        </c:scaling>
        <c:delete val="0"/>
        <c:axPos val="b"/>
        <c:majorTickMark val="out"/>
        <c:minorTickMark val="none"/>
        <c:tickLblPos val="nextTo"/>
        <c:txPr>
          <a:bodyPr/>
          <a:lstStyle/>
          <a:p>
            <a:pPr>
              <a:defRPr sz="1400"/>
            </a:pPr>
            <a:endParaRPr lang="ja-JP"/>
          </a:p>
        </c:txPr>
        <c:crossAx val="240881664"/>
        <c:crosses val="autoZero"/>
        <c:auto val="1"/>
        <c:lblAlgn val="ctr"/>
        <c:lblOffset val="100"/>
        <c:tickLblSkip val="2"/>
        <c:noMultiLvlLbl val="0"/>
      </c:catAx>
      <c:valAx>
        <c:axId val="240881664"/>
        <c:scaling>
          <c:orientation val="minMax"/>
          <c:max val="80000"/>
        </c:scaling>
        <c:delete val="0"/>
        <c:axPos val="l"/>
        <c:majorGridlines/>
        <c:numFmt formatCode="#,##0_);[Red]\(#,##0\)" sourceLinked="1"/>
        <c:majorTickMark val="out"/>
        <c:minorTickMark val="none"/>
        <c:tickLblPos val="nextTo"/>
        <c:txPr>
          <a:bodyPr/>
          <a:lstStyle/>
          <a:p>
            <a:pPr>
              <a:defRPr sz="1200"/>
            </a:pPr>
            <a:endParaRPr lang="ja-JP"/>
          </a:p>
        </c:txPr>
        <c:crossAx val="240875776"/>
        <c:crosses val="autoZero"/>
        <c:crossBetween val="between"/>
      </c:valAx>
    </c:plotArea>
    <c:legend>
      <c:legendPos val="r"/>
      <c:layout>
        <c:manualLayout>
          <c:xMode val="edge"/>
          <c:yMode val="edge"/>
          <c:x val="0.5187653105861767"/>
          <c:y val="9.1917521317075881E-2"/>
          <c:w val="0.36179024496937889"/>
          <c:h val="0.1106877881624264"/>
        </c:manualLayout>
      </c:layout>
      <c:overlay val="0"/>
      <c:txPr>
        <a:bodyPr/>
        <a:lstStyle/>
        <a:p>
          <a:pPr>
            <a:defRPr sz="1100">
              <a:latin typeface="Meiryo UI" panose="020B0604030504040204" pitchFamily="50" charset="-128"/>
              <a:ea typeface="Meiryo UI" panose="020B0604030504040204" pitchFamily="50" charset="-128"/>
              <a:cs typeface="Meiryo UI" panose="020B0604030504040204" pitchFamily="50" charset="-128"/>
            </a:defRPr>
          </a:pPr>
          <a:endParaRPr lang="ja-JP"/>
        </a:p>
      </c:txPr>
    </c:legend>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4901575172306089E-2"/>
          <c:y val="0.1293874036496426"/>
          <c:w val="0.72494111984789666"/>
          <c:h val="0.80460033404915299"/>
        </c:manualLayout>
      </c:layout>
      <c:barChart>
        <c:barDir val="col"/>
        <c:grouping val="stacked"/>
        <c:varyColors val="0"/>
        <c:ser>
          <c:idx val="2"/>
          <c:order val="0"/>
          <c:tx>
            <c:strRef>
              <c:f>Sheet3!$A$5</c:f>
              <c:strCache>
                <c:ptCount val="1"/>
                <c:pt idx="0">
                  <c:v>女性職員</c:v>
                </c:pt>
              </c:strCache>
            </c:strRef>
          </c:tx>
          <c:spPr>
            <a:solidFill>
              <a:schemeClr val="accent3">
                <a:lumMod val="40000"/>
                <a:lumOff val="60000"/>
              </a:schemeClr>
            </a:solidFill>
          </c:spPr>
          <c:invertIfNegative val="0"/>
          <c:dLbls>
            <c:dLbl>
              <c:idx val="0"/>
              <c:delete val="1"/>
            </c:dLbl>
            <c:dLbl>
              <c:idx val="1"/>
              <c:layout>
                <c:manualLayout>
                  <c:x val="0"/>
                  <c:y val="5.270092226613966E-3"/>
                </c:manualLayout>
              </c:layout>
              <c:showLegendKey val="0"/>
              <c:showVal val="1"/>
              <c:showCatName val="0"/>
              <c:showSerName val="0"/>
              <c:showPercent val="0"/>
              <c:showBubbleSize val="0"/>
            </c:dLbl>
            <c:dLbl>
              <c:idx val="2"/>
              <c:layout>
                <c:manualLayout>
                  <c:x val="0"/>
                  <c:y val="5.270092226613966E-3"/>
                </c:manualLayout>
              </c:layout>
              <c:showLegendKey val="0"/>
              <c:showVal val="1"/>
              <c:showCatName val="0"/>
              <c:showSerName val="0"/>
              <c:showPercent val="0"/>
              <c:showBubbleSize val="0"/>
            </c:dLbl>
            <c:dLbl>
              <c:idx val="3"/>
              <c:layout>
                <c:manualLayout>
                  <c:x val="0"/>
                  <c:y val="-5.2702997105597985E-3"/>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Sheet3!$B$3:$E$3</c:f>
              <c:strCache>
                <c:ptCount val="4"/>
                <c:pt idx="0">
                  <c:v>H11</c:v>
                </c:pt>
                <c:pt idx="1">
                  <c:v>H16</c:v>
                </c:pt>
                <c:pt idx="2">
                  <c:v>H21</c:v>
                </c:pt>
                <c:pt idx="3">
                  <c:v>H26</c:v>
                </c:pt>
              </c:strCache>
            </c:strRef>
          </c:cat>
          <c:val>
            <c:numRef>
              <c:f>Sheet3!$B$5:$E$5</c:f>
              <c:numCache>
                <c:formatCode>General</c:formatCode>
                <c:ptCount val="4"/>
                <c:pt idx="0">
                  <c:v>0</c:v>
                </c:pt>
                <c:pt idx="1">
                  <c:v>23</c:v>
                </c:pt>
                <c:pt idx="2">
                  <c:v>17</c:v>
                </c:pt>
                <c:pt idx="3">
                  <c:v>105</c:v>
                </c:pt>
              </c:numCache>
            </c:numRef>
          </c:val>
        </c:ser>
        <c:ser>
          <c:idx val="3"/>
          <c:order val="1"/>
          <c:tx>
            <c:strRef>
              <c:f>Sheet3!$A$6</c:f>
              <c:strCache>
                <c:ptCount val="1"/>
                <c:pt idx="0">
                  <c:v>男性職員</c:v>
                </c:pt>
              </c:strCache>
            </c:strRef>
          </c:tx>
          <c:spPr>
            <a:solidFill>
              <a:schemeClr val="accent4">
                <a:lumMod val="75000"/>
              </a:schemeClr>
            </a:solidFill>
          </c:spPr>
          <c:invertIfNegative val="0"/>
          <c:dLbls>
            <c:txPr>
              <a:bodyPr/>
              <a:lstStyle/>
              <a:p>
                <a:pPr>
                  <a:defRPr sz="1000" baseline="0"/>
                </a:pPr>
                <a:endParaRPr lang="ja-JP"/>
              </a:p>
            </c:txPr>
            <c:showLegendKey val="0"/>
            <c:showVal val="1"/>
            <c:showCatName val="0"/>
            <c:showSerName val="0"/>
            <c:showPercent val="0"/>
            <c:showBubbleSize val="0"/>
            <c:showLeaderLines val="0"/>
          </c:dLbls>
          <c:cat>
            <c:strRef>
              <c:f>Sheet3!$B$3:$E$3</c:f>
              <c:strCache>
                <c:ptCount val="4"/>
                <c:pt idx="0">
                  <c:v>H11</c:v>
                </c:pt>
                <c:pt idx="1">
                  <c:v>H16</c:v>
                </c:pt>
                <c:pt idx="2">
                  <c:v>H21</c:v>
                </c:pt>
                <c:pt idx="3">
                  <c:v>H26</c:v>
                </c:pt>
              </c:strCache>
            </c:strRef>
          </c:cat>
          <c:val>
            <c:numRef>
              <c:f>Sheet3!$B$6:$E$6</c:f>
              <c:numCache>
                <c:formatCode>General</c:formatCode>
                <c:ptCount val="4"/>
                <c:pt idx="0">
                  <c:v>0</c:v>
                </c:pt>
                <c:pt idx="1">
                  <c:v>29</c:v>
                </c:pt>
                <c:pt idx="2">
                  <c:v>22</c:v>
                </c:pt>
                <c:pt idx="3">
                  <c:v>76</c:v>
                </c:pt>
              </c:numCache>
            </c:numRef>
          </c:val>
        </c:ser>
        <c:dLbls>
          <c:showLegendKey val="0"/>
          <c:showVal val="1"/>
          <c:showCatName val="0"/>
          <c:showSerName val="0"/>
          <c:showPercent val="0"/>
          <c:showBubbleSize val="0"/>
        </c:dLbls>
        <c:gapWidth val="150"/>
        <c:overlap val="100"/>
        <c:axId val="242479872"/>
        <c:axId val="242481408"/>
      </c:barChart>
      <c:lineChart>
        <c:grouping val="standard"/>
        <c:varyColors val="0"/>
        <c:ser>
          <c:idx val="6"/>
          <c:order val="2"/>
          <c:tx>
            <c:strRef>
              <c:f>Sheet3!$A$9</c:f>
              <c:strCache>
                <c:ptCount val="1"/>
                <c:pt idx="0">
                  <c:v>女性比率</c:v>
                </c:pt>
              </c:strCache>
            </c:strRef>
          </c:tx>
          <c:spPr>
            <a:ln w="31750">
              <a:solidFill>
                <a:schemeClr val="bg2">
                  <a:lumMod val="25000"/>
                </a:schemeClr>
              </a:solidFill>
            </a:ln>
          </c:spPr>
          <c:marker>
            <c:spPr>
              <a:solidFill>
                <a:schemeClr val="accent1"/>
              </a:solidFill>
              <a:ln w="3175">
                <a:solidFill>
                  <a:schemeClr val="bg1">
                    <a:lumMod val="50000"/>
                  </a:schemeClr>
                </a:solidFill>
              </a:ln>
            </c:spPr>
          </c:marker>
          <c:dLbls>
            <c:dLbl>
              <c:idx val="0"/>
              <c:layout/>
              <c:tx>
                <c:rich>
                  <a:bodyPr/>
                  <a:lstStyle/>
                  <a:p>
                    <a:r>
                      <a:rPr lang="en-US" altLang="en-US"/>
                      <a:t>0.0%</a:t>
                    </a:r>
                  </a:p>
                </c:rich>
              </c:tx>
              <c:showLegendKey val="0"/>
              <c:showVal val="1"/>
              <c:showCatName val="0"/>
              <c:showSerName val="0"/>
              <c:showPercent val="0"/>
              <c:showBubbleSize val="0"/>
            </c:dLbl>
            <c:dLbl>
              <c:idx val="1"/>
              <c:layout>
                <c:manualLayout>
                  <c:x val="-5.3015252947460215E-3"/>
                  <c:y val="-2.0158391899999864E-2"/>
                </c:manualLayout>
              </c:layout>
              <c:tx>
                <c:rich>
                  <a:bodyPr/>
                  <a:lstStyle/>
                  <a:p>
                    <a:r>
                      <a:rPr lang="en-US"/>
                      <a:t>44.2%</a:t>
                    </a:r>
                  </a:p>
                </c:rich>
              </c:tx>
              <c:showLegendKey val="0"/>
              <c:showVal val="1"/>
              <c:showCatName val="0"/>
              <c:showSerName val="0"/>
              <c:showPercent val="0"/>
              <c:showBubbleSize val="0"/>
            </c:dLbl>
            <c:dLbl>
              <c:idx val="2"/>
              <c:layout/>
              <c:tx>
                <c:rich>
                  <a:bodyPr/>
                  <a:lstStyle/>
                  <a:p>
                    <a:r>
                      <a:rPr lang="en-US" altLang="en-US"/>
                      <a:t>43.6%</a:t>
                    </a:r>
                  </a:p>
                </c:rich>
              </c:tx>
              <c:showLegendKey val="0"/>
              <c:showVal val="1"/>
              <c:showCatName val="0"/>
              <c:showSerName val="0"/>
              <c:showPercent val="0"/>
              <c:showBubbleSize val="0"/>
            </c:dLbl>
            <c:dLbl>
              <c:idx val="3"/>
              <c:layout/>
              <c:tx>
                <c:rich>
                  <a:bodyPr/>
                  <a:lstStyle/>
                  <a:p>
                    <a:r>
                      <a:rPr lang="en-US" altLang="en-US"/>
                      <a:t>58.0%</a:t>
                    </a:r>
                  </a:p>
                </c:rich>
              </c:tx>
              <c:showLegendKey val="0"/>
              <c:showVal val="1"/>
              <c:showCatName val="0"/>
              <c:showSerName val="0"/>
              <c:showPercent val="0"/>
              <c:showBubbleSize val="0"/>
            </c:dLbl>
            <c:numFmt formatCode="0%" sourceLinked="0"/>
            <c:showLegendKey val="0"/>
            <c:showVal val="1"/>
            <c:showCatName val="0"/>
            <c:showSerName val="0"/>
            <c:showPercent val="0"/>
            <c:showBubbleSize val="0"/>
            <c:showLeaderLines val="0"/>
          </c:dLbls>
          <c:cat>
            <c:strRef>
              <c:f>Sheet3!$B$3:$E$3</c:f>
              <c:strCache>
                <c:ptCount val="4"/>
                <c:pt idx="0">
                  <c:v>H11</c:v>
                </c:pt>
                <c:pt idx="1">
                  <c:v>H16</c:v>
                </c:pt>
                <c:pt idx="2">
                  <c:v>H21</c:v>
                </c:pt>
                <c:pt idx="3">
                  <c:v>H26</c:v>
                </c:pt>
              </c:strCache>
            </c:strRef>
          </c:cat>
          <c:val>
            <c:numRef>
              <c:f>Sheet3!$B$9:$E$9</c:f>
              <c:numCache>
                <c:formatCode>General</c:formatCode>
                <c:ptCount val="4"/>
                <c:pt idx="0">
                  <c:v>0</c:v>
                </c:pt>
                <c:pt idx="1">
                  <c:v>23</c:v>
                </c:pt>
                <c:pt idx="2">
                  <c:v>17</c:v>
                </c:pt>
                <c:pt idx="3">
                  <c:v>105</c:v>
                </c:pt>
              </c:numCache>
            </c:numRef>
          </c:val>
          <c:smooth val="0"/>
        </c:ser>
        <c:dLbls>
          <c:showLegendKey val="0"/>
          <c:showVal val="1"/>
          <c:showCatName val="0"/>
          <c:showSerName val="0"/>
          <c:showPercent val="0"/>
          <c:showBubbleSize val="0"/>
        </c:dLbls>
        <c:marker val="1"/>
        <c:smooth val="0"/>
        <c:axId val="242479872"/>
        <c:axId val="242481408"/>
      </c:lineChart>
      <c:catAx>
        <c:axId val="242479872"/>
        <c:scaling>
          <c:orientation val="minMax"/>
        </c:scaling>
        <c:delete val="0"/>
        <c:axPos val="b"/>
        <c:majorTickMark val="out"/>
        <c:minorTickMark val="none"/>
        <c:tickLblPos val="nextTo"/>
        <c:crossAx val="242481408"/>
        <c:crosses val="autoZero"/>
        <c:auto val="1"/>
        <c:lblAlgn val="ctr"/>
        <c:lblOffset val="100"/>
        <c:noMultiLvlLbl val="0"/>
      </c:catAx>
      <c:valAx>
        <c:axId val="242481408"/>
        <c:scaling>
          <c:orientation val="minMax"/>
          <c:max val="180"/>
          <c:min val="0"/>
        </c:scaling>
        <c:delete val="0"/>
        <c:axPos val="l"/>
        <c:majorGridlines/>
        <c:numFmt formatCode="#,##0_);[Red]\(#,##0\)" sourceLinked="0"/>
        <c:majorTickMark val="out"/>
        <c:minorTickMark val="out"/>
        <c:tickLblPos val="nextTo"/>
        <c:txPr>
          <a:bodyPr/>
          <a:lstStyle/>
          <a:p>
            <a:pPr>
              <a:defRPr sz="1100" baseline="0"/>
            </a:pPr>
            <a:endParaRPr lang="ja-JP"/>
          </a:p>
        </c:txPr>
        <c:crossAx val="242479872"/>
        <c:crosses val="autoZero"/>
        <c:crossBetween val="between"/>
        <c:minorUnit val="20"/>
      </c:valAx>
    </c:plotArea>
    <c:legend>
      <c:legendPos val="r"/>
      <c:legendEntry>
        <c:idx val="0"/>
        <c:txPr>
          <a:bodyPr/>
          <a:lstStyle/>
          <a:p>
            <a:pPr>
              <a:defRPr sz="900" baseline="0"/>
            </a:pPr>
            <a:endParaRPr lang="ja-JP"/>
          </a:p>
        </c:txPr>
      </c:legendEntry>
      <c:legendEntry>
        <c:idx val="1"/>
        <c:txPr>
          <a:bodyPr/>
          <a:lstStyle/>
          <a:p>
            <a:pPr>
              <a:defRPr sz="900" baseline="0"/>
            </a:pPr>
            <a:endParaRPr lang="ja-JP"/>
          </a:p>
        </c:txPr>
      </c:legendEntry>
      <c:legendEntry>
        <c:idx val="2"/>
        <c:txPr>
          <a:bodyPr/>
          <a:lstStyle/>
          <a:p>
            <a:pPr>
              <a:defRPr sz="900" baseline="0"/>
            </a:pPr>
            <a:endParaRPr lang="ja-JP"/>
          </a:p>
        </c:txPr>
      </c:legendEntry>
      <c:layout>
        <c:manualLayout>
          <c:xMode val="edge"/>
          <c:yMode val="edge"/>
          <c:x val="0.80744922745922942"/>
          <c:y val="0.12367660950813977"/>
          <c:w val="0.17504362617335728"/>
          <c:h val="0.30632079092880188"/>
        </c:manualLayout>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760559498725238"/>
          <c:y val="4.1580920745321347E-2"/>
          <c:w val="0.84107073260202214"/>
          <c:h val="0.86864968854370039"/>
        </c:manualLayout>
      </c:layout>
      <c:lineChart>
        <c:grouping val="standard"/>
        <c:varyColors val="0"/>
        <c:ser>
          <c:idx val="0"/>
          <c:order val="0"/>
          <c:tx>
            <c:strRef>
              <c:f>Sheet5!$A$4</c:f>
              <c:strCache>
                <c:ptCount val="1"/>
                <c:pt idx="0">
                  <c:v>職員数</c:v>
                </c:pt>
              </c:strCache>
            </c:strRef>
          </c:tx>
          <c:dLbls>
            <c:dLbl>
              <c:idx val="0"/>
              <c:layout>
                <c:manualLayout>
                  <c:x val="-3.9370070603659948E-2"/>
                  <c:y val="4.8014482954173668E-2"/>
                </c:manualLayout>
              </c:layout>
              <c:tx>
                <c:rich>
                  <a:bodyPr/>
                  <a:lstStyle/>
                  <a:p>
                    <a:r>
                      <a:rPr lang="en-US" altLang="en-US"/>
                      <a:t>16,</a:t>
                    </a:r>
                    <a:r>
                      <a:rPr lang="en-US" altLang="ja-JP"/>
                      <a:t>961</a:t>
                    </a:r>
                    <a:r>
                      <a:rPr lang="en-US" altLang="en-US"/>
                      <a:t> </a:t>
                    </a:r>
                  </a:p>
                </c:rich>
              </c:tx>
              <c:showLegendKey val="0"/>
              <c:showVal val="1"/>
              <c:showCatName val="0"/>
              <c:showSerName val="0"/>
              <c:showPercent val="0"/>
              <c:showBubbleSize val="0"/>
            </c:dLbl>
            <c:dLbl>
              <c:idx val="1"/>
              <c:delete val="1"/>
            </c:dLbl>
            <c:dLbl>
              <c:idx val="2"/>
              <c:delete val="1"/>
            </c:dLbl>
            <c:dLbl>
              <c:idx val="3"/>
              <c:layout>
                <c:manualLayout>
                  <c:x val="-7.5912316136086941E-2"/>
                  <c:y val="4.060898204898903E-2"/>
                </c:manualLayout>
              </c:layout>
              <c:showLegendKey val="0"/>
              <c:showVal val="1"/>
              <c:showCatName val="0"/>
              <c:showSerName val="0"/>
              <c:showPercent val="0"/>
              <c:showBubbleSize val="0"/>
            </c:dLbl>
            <c:dLbl>
              <c:idx val="4"/>
              <c:layout>
                <c:manualLayout>
                  <c:x val="-4.5634913505356596E-2"/>
                  <c:y val="-4.0493770395488883E-2"/>
                </c:manualLayout>
              </c:layout>
              <c:showLegendKey val="0"/>
              <c:showVal val="1"/>
              <c:showCatName val="0"/>
              <c:showSerName val="0"/>
              <c:showPercent val="0"/>
              <c:showBubbleSize val="0"/>
            </c:dLbl>
            <c:dLbl>
              <c:idx val="5"/>
              <c:layout>
                <c:manualLayout>
                  <c:x val="-3.7698406808772837E-2"/>
                  <c:y val="-3.4145512832793712E-2"/>
                </c:manualLayout>
              </c:layout>
              <c:showLegendKey val="0"/>
              <c:showVal val="1"/>
              <c:showCatName val="0"/>
              <c:showSerName val="0"/>
              <c:showPercent val="0"/>
              <c:showBubbleSize val="0"/>
            </c:dLbl>
            <c:dLbl>
              <c:idx val="6"/>
              <c:layout>
                <c:manualLayout>
                  <c:x val="-3.5714280134626901E-2"/>
                  <c:y val="-3.4285495334980938E-2"/>
                </c:manualLayout>
              </c:layout>
              <c:showLegendKey val="0"/>
              <c:showVal val="1"/>
              <c:showCatName val="0"/>
              <c:showSerName val="0"/>
              <c:showPercent val="0"/>
              <c:showBubbleSize val="0"/>
            </c:dLbl>
            <c:dLbl>
              <c:idx val="7"/>
              <c:layout>
                <c:manualLayout>
                  <c:x val="-3.5714280134626901E-2"/>
                  <c:y val="-4.4157837934491767E-2"/>
                </c:manualLayout>
              </c:layout>
              <c:showLegendKey val="0"/>
              <c:showVal val="1"/>
              <c:showCatName val="0"/>
              <c:showSerName val="0"/>
              <c:showPercent val="0"/>
              <c:showBubbleSize val="0"/>
            </c:dLbl>
            <c:dLbl>
              <c:idx val="8"/>
              <c:layout>
                <c:manualLayout>
                  <c:x val="-3.7698406808772837E-2"/>
                  <c:y val="-3.7669597869609363E-2"/>
                </c:manualLayout>
              </c:layout>
              <c:showLegendKey val="0"/>
              <c:showVal val="1"/>
              <c:showCatName val="0"/>
              <c:showSerName val="0"/>
              <c:showPercent val="0"/>
              <c:showBubbleSize val="0"/>
            </c:dLbl>
            <c:dLbl>
              <c:idx val="9"/>
              <c:layout>
                <c:manualLayout>
                  <c:x val="-3.7698406808772837E-2"/>
                  <c:y val="-4.0609392699044004E-2"/>
                </c:manualLayout>
              </c:layout>
              <c:showLegendKey val="0"/>
              <c:showVal val="1"/>
              <c:showCatName val="0"/>
              <c:showSerName val="0"/>
              <c:showPercent val="0"/>
              <c:showBubbleSize val="0"/>
            </c:dLbl>
            <c:dLbl>
              <c:idx val="10"/>
              <c:layout>
                <c:manualLayout>
                  <c:x val="-3.1808537043309763E-2"/>
                  <c:y val="-4.060898204898903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Sheet5!$B$3:$L$3</c:f>
              <c:strCache>
                <c:ptCount val="11"/>
                <c:pt idx="0">
                  <c:v>H6</c:v>
                </c:pt>
                <c:pt idx="3">
                  <c:v>H19</c:v>
                </c:pt>
                <c:pt idx="4">
                  <c:v>H20</c:v>
                </c:pt>
                <c:pt idx="5">
                  <c:v>H21</c:v>
                </c:pt>
                <c:pt idx="6">
                  <c:v>H22</c:v>
                </c:pt>
                <c:pt idx="7">
                  <c:v>H23</c:v>
                </c:pt>
                <c:pt idx="8">
                  <c:v>H24</c:v>
                </c:pt>
                <c:pt idx="9">
                  <c:v>H25</c:v>
                </c:pt>
                <c:pt idx="10">
                  <c:v>H26</c:v>
                </c:pt>
              </c:strCache>
            </c:strRef>
          </c:cat>
          <c:val>
            <c:numRef>
              <c:f>Sheet5!$B$4:$L$4</c:f>
              <c:numCache>
                <c:formatCode>#,##0_ </c:formatCode>
                <c:ptCount val="11"/>
                <c:pt idx="0">
                  <c:v>16961</c:v>
                </c:pt>
                <c:pt idx="1">
                  <c:v>14000</c:v>
                </c:pt>
                <c:pt idx="2">
                  <c:v>12000</c:v>
                </c:pt>
                <c:pt idx="3">
                  <c:v>10368</c:v>
                </c:pt>
                <c:pt idx="4">
                  <c:v>10223</c:v>
                </c:pt>
                <c:pt idx="5">
                  <c:v>9919</c:v>
                </c:pt>
                <c:pt idx="6">
                  <c:v>9605</c:v>
                </c:pt>
                <c:pt idx="7">
                  <c:v>9013</c:v>
                </c:pt>
                <c:pt idx="8">
                  <c:v>8509</c:v>
                </c:pt>
                <c:pt idx="9">
                  <c:v>8265</c:v>
                </c:pt>
                <c:pt idx="10">
                  <c:v>8240</c:v>
                </c:pt>
              </c:numCache>
            </c:numRef>
          </c:val>
          <c:smooth val="0"/>
        </c:ser>
        <c:dLbls>
          <c:showLegendKey val="0"/>
          <c:showVal val="0"/>
          <c:showCatName val="0"/>
          <c:showSerName val="0"/>
          <c:showPercent val="0"/>
          <c:showBubbleSize val="0"/>
        </c:dLbls>
        <c:marker val="1"/>
        <c:smooth val="0"/>
        <c:axId val="232346752"/>
        <c:axId val="232348288"/>
      </c:lineChart>
      <c:catAx>
        <c:axId val="232346752"/>
        <c:scaling>
          <c:orientation val="minMax"/>
        </c:scaling>
        <c:delete val="0"/>
        <c:axPos val="b"/>
        <c:majorTickMark val="out"/>
        <c:minorTickMark val="none"/>
        <c:tickLblPos val="nextTo"/>
        <c:crossAx val="232348288"/>
        <c:crosses val="autoZero"/>
        <c:auto val="1"/>
        <c:lblAlgn val="ctr"/>
        <c:lblOffset val="100"/>
        <c:noMultiLvlLbl val="0"/>
      </c:catAx>
      <c:valAx>
        <c:axId val="232348288"/>
        <c:scaling>
          <c:orientation val="minMax"/>
          <c:max val="17000"/>
          <c:min val="7000"/>
        </c:scaling>
        <c:delete val="0"/>
        <c:axPos val="l"/>
        <c:majorGridlines/>
        <c:numFmt formatCode="#,##0_ " sourceLinked="1"/>
        <c:majorTickMark val="out"/>
        <c:minorTickMark val="none"/>
        <c:tickLblPos val="nextTo"/>
        <c:crossAx val="232346752"/>
        <c:crosses val="autoZero"/>
        <c:crossBetween val="between"/>
        <c:majorUnit val="2000"/>
        <c:minorUnit val="1000"/>
      </c:valAx>
    </c:plotArea>
    <c:legend>
      <c:legendPos val="r"/>
      <c:layout>
        <c:manualLayout>
          <c:xMode val="edge"/>
          <c:yMode val="edge"/>
          <c:x val="0.5562534242144741"/>
          <c:y val="5.5289113791523979E-2"/>
          <c:w val="0.15748028241463979"/>
          <c:h val="6.6788230418566102E-2"/>
        </c:manualLayout>
      </c:layout>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101449275362319E-2"/>
          <c:y val="8.7999999999999995E-2"/>
          <c:w val="0.93043478260869561"/>
          <c:h val="0.78800000000000003"/>
        </c:manualLayout>
      </c:layout>
      <c:lineChart>
        <c:grouping val="standard"/>
        <c:varyColors val="0"/>
        <c:ser>
          <c:idx val="0"/>
          <c:order val="0"/>
          <c:spPr>
            <a:ln w="33486">
              <a:solidFill>
                <a:srgbClr val="000080"/>
              </a:solidFill>
              <a:prstDash val="sysDash"/>
            </a:ln>
          </c:spPr>
          <c:marker>
            <c:symbol val="none"/>
          </c:marker>
          <c:cat>
            <c:strRef>
              <c:f>Sheet1!$K$2:$Q$2</c:f>
              <c:strCache>
                <c:ptCount val="7"/>
                <c:pt idx="0">
                  <c:v>H19</c:v>
                </c:pt>
                <c:pt idx="1">
                  <c:v>H20</c:v>
                </c:pt>
                <c:pt idx="2">
                  <c:v>H21</c:v>
                </c:pt>
                <c:pt idx="3">
                  <c:v>H22</c:v>
                </c:pt>
                <c:pt idx="4">
                  <c:v>H23</c:v>
                </c:pt>
                <c:pt idx="5">
                  <c:v>H24</c:v>
                </c:pt>
                <c:pt idx="6">
                  <c:v>H25</c:v>
                </c:pt>
              </c:strCache>
            </c:strRef>
          </c:cat>
          <c:val>
            <c:numRef>
              <c:f>Sheet1!$K$3:$Q$3</c:f>
              <c:numCache>
                <c:formatCode>General</c:formatCode>
                <c:ptCount val="7"/>
                <c:pt idx="0">
                  <c:v>100</c:v>
                </c:pt>
                <c:pt idx="1">
                  <c:v>100</c:v>
                </c:pt>
                <c:pt idx="2">
                  <c:v>100</c:v>
                </c:pt>
                <c:pt idx="3">
                  <c:v>100</c:v>
                </c:pt>
                <c:pt idx="4">
                  <c:v>100</c:v>
                </c:pt>
                <c:pt idx="5">
                  <c:v>100</c:v>
                </c:pt>
                <c:pt idx="6">
                  <c:v>100</c:v>
                </c:pt>
              </c:numCache>
            </c:numRef>
          </c:val>
          <c:smooth val="0"/>
        </c:ser>
        <c:ser>
          <c:idx val="1"/>
          <c:order val="1"/>
          <c:spPr>
            <a:ln w="22324">
              <a:solidFill>
                <a:srgbClr val="FF00FF"/>
              </a:solidFill>
              <a:prstDash val="solid"/>
            </a:ln>
          </c:spPr>
          <c:marker>
            <c:symbol val="square"/>
            <c:size val="6"/>
            <c:spPr>
              <a:solidFill>
                <a:srgbClr val="FF00FF"/>
              </a:solidFill>
              <a:ln>
                <a:solidFill>
                  <a:srgbClr val="FF00FF"/>
                </a:solidFill>
                <a:prstDash val="solid"/>
              </a:ln>
            </c:spPr>
          </c:marker>
          <c:dLbls>
            <c:dLbl>
              <c:idx val="0"/>
              <c:layout>
                <c:manualLayout>
                  <c:x val="-5.7736012161309254E-2"/>
                  <c:y val="-4.880273700339896E-2"/>
                </c:manualLayout>
              </c:layout>
              <c:dLblPos val="r"/>
              <c:showLegendKey val="0"/>
              <c:showVal val="1"/>
              <c:showCatName val="0"/>
              <c:showSerName val="0"/>
              <c:showPercent val="0"/>
              <c:showBubbleSize val="0"/>
            </c:dLbl>
            <c:dLbl>
              <c:idx val="1"/>
              <c:layout>
                <c:manualLayout>
                  <c:x val="-8.2971465619497392E-2"/>
                  <c:y val="-6.6529667882565091E-2"/>
                </c:manualLayout>
              </c:layout>
              <c:dLblPos val="r"/>
              <c:showLegendKey val="0"/>
              <c:showVal val="1"/>
              <c:showCatName val="0"/>
              <c:showSerName val="0"/>
              <c:showPercent val="0"/>
              <c:showBubbleSize val="0"/>
            </c:dLbl>
            <c:dLbl>
              <c:idx val="2"/>
              <c:layout>
                <c:manualLayout>
                  <c:x val="-5.606628797646325E-2"/>
                  <c:y val="3.5768591337280997E-2"/>
                </c:manualLayout>
              </c:layout>
              <c:dLblPos val="r"/>
              <c:showLegendKey val="0"/>
              <c:showVal val="1"/>
              <c:showCatName val="0"/>
              <c:showSerName val="0"/>
              <c:showPercent val="0"/>
              <c:showBubbleSize val="0"/>
            </c:dLbl>
            <c:dLbl>
              <c:idx val="3"/>
              <c:layout>
                <c:manualLayout>
                  <c:x val="-4.598507341727387E-2"/>
                  <c:y val="4.4697173241474146E-2"/>
                </c:manualLayout>
              </c:layout>
              <c:dLblPos val="r"/>
              <c:showLegendKey val="0"/>
              <c:showVal val="1"/>
              <c:showCatName val="0"/>
              <c:showSerName val="0"/>
              <c:showPercent val="0"/>
              <c:showBubbleSize val="0"/>
            </c:dLbl>
            <c:dLbl>
              <c:idx val="4"/>
              <c:layout>
                <c:manualLayout>
                  <c:x val="-5.4176490649474621E-2"/>
                  <c:y val="4.850149648506745E-2"/>
                </c:manualLayout>
              </c:layout>
              <c:dLblPos val="r"/>
              <c:showLegendKey val="0"/>
              <c:showVal val="1"/>
              <c:showCatName val="0"/>
              <c:showSerName val="0"/>
              <c:showPercent val="0"/>
              <c:showBubbleSize val="0"/>
            </c:dLbl>
            <c:dLbl>
              <c:idx val="5"/>
              <c:layout>
                <c:manualLayout>
                  <c:x val="-5.9469096963847612E-2"/>
                  <c:y val="-3.8047960916041998E-2"/>
                </c:manualLayout>
              </c:layout>
              <c:dLblPos val="r"/>
              <c:showLegendKey val="0"/>
              <c:showVal val="1"/>
              <c:showCatName val="0"/>
              <c:showSerName val="0"/>
              <c:showPercent val="0"/>
              <c:showBubbleSize val="0"/>
            </c:dLbl>
            <c:dLbl>
              <c:idx val="6"/>
              <c:layout>
                <c:manualLayout>
                  <c:x val="-3.1335509205708351E-2"/>
                  <c:y val="-4.1472441656234343E-2"/>
                </c:manualLayout>
              </c:layout>
              <c:dLblPos val="r"/>
              <c:showLegendKey val="0"/>
              <c:showVal val="1"/>
              <c:showCatName val="0"/>
              <c:showSerName val="0"/>
              <c:showPercent val="0"/>
              <c:showBubbleSize val="0"/>
            </c:dLbl>
            <c:dLbl>
              <c:idx val="7"/>
              <c:layout>
                <c:manualLayout>
                  <c:x val="-4.9104039015680702E-2"/>
                  <c:y val="-7.1548465391915256E-2"/>
                </c:manualLayout>
              </c:layout>
              <c:dLblPos val="r"/>
              <c:showLegendKey val="0"/>
              <c:showVal val="1"/>
              <c:showCatName val="0"/>
              <c:showSerName val="0"/>
              <c:showPercent val="0"/>
              <c:showBubbleSize val="0"/>
            </c:dLbl>
            <c:dLbl>
              <c:idx val="8"/>
              <c:layout>
                <c:manualLayout>
                  <c:x val="-4.6930020570150353E-2"/>
                  <c:y val="-7.9248570748319674E-2"/>
                </c:manualLayout>
              </c:layout>
              <c:dLblPos val="r"/>
              <c:showLegendKey val="0"/>
              <c:showVal val="1"/>
              <c:showCatName val="0"/>
              <c:showSerName val="0"/>
              <c:showPercent val="0"/>
              <c:showBubbleSize val="0"/>
            </c:dLbl>
            <c:dLbl>
              <c:idx val="9"/>
              <c:layout>
                <c:manualLayout>
                  <c:x val="-5.0553267744134545E-2"/>
                  <c:y val="-6.7548465391915252E-2"/>
                </c:manualLayout>
              </c:layout>
              <c:dLblPos val="r"/>
              <c:showLegendKey val="0"/>
              <c:showVal val="1"/>
              <c:showCatName val="0"/>
              <c:showSerName val="0"/>
              <c:showPercent val="0"/>
              <c:showBubbleSize val="0"/>
            </c:dLbl>
            <c:dLbl>
              <c:idx val="10"/>
              <c:layout>
                <c:manualLayout>
                  <c:x val="-4.4031587381886873E-2"/>
                  <c:y val="-7.7398759049999502E-2"/>
                </c:manualLayout>
              </c:layout>
              <c:dLblPos val="r"/>
              <c:showLegendKey val="0"/>
              <c:showVal val="1"/>
              <c:showCatName val="0"/>
              <c:showSerName val="0"/>
              <c:showPercent val="0"/>
              <c:showBubbleSize val="0"/>
            </c:dLbl>
            <c:dLbl>
              <c:idx val="11"/>
              <c:layout>
                <c:manualLayout>
                  <c:x val="-2.4165395739190292E-2"/>
                  <c:y val="6.4126177066233872E-2"/>
                </c:manualLayout>
              </c:layout>
              <c:dLblPos val="r"/>
              <c:showLegendKey val="0"/>
              <c:showVal val="1"/>
              <c:showCatName val="0"/>
              <c:showSerName val="0"/>
              <c:showPercent val="0"/>
              <c:showBubbleSize val="0"/>
            </c:dLbl>
            <c:dLbl>
              <c:idx val="15"/>
              <c:layout>
                <c:manualLayout>
                  <c:x val="0"/>
                  <c:y val="6.7329779040726567E-2"/>
                </c:manualLayout>
              </c:layout>
              <c:showLegendKey val="0"/>
              <c:showVal val="1"/>
              <c:showCatName val="0"/>
              <c:showSerName val="0"/>
              <c:showPercent val="0"/>
              <c:showBubbleSize val="0"/>
            </c:dLbl>
            <c:spPr>
              <a:noFill/>
              <a:ln w="22324">
                <a:noFill/>
              </a:ln>
            </c:spPr>
            <c:txPr>
              <a:bodyPr/>
              <a:lstStyle/>
              <a:p>
                <a:pPr>
                  <a:defRPr sz="967" b="0" i="0" u="none" strike="noStrike" baseline="0">
                    <a:solidFill>
                      <a:srgbClr val="000000"/>
                    </a:solidFill>
                    <a:latin typeface="ＭＳ Ｐゴシック"/>
                    <a:ea typeface="ＭＳ Ｐゴシック"/>
                    <a:cs typeface="ＭＳ Ｐゴシック"/>
                  </a:defRPr>
                </a:pPr>
                <a:endParaRPr lang="ja-JP"/>
              </a:p>
            </c:txPr>
            <c:showLegendKey val="0"/>
            <c:showVal val="1"/>
            <c:showCatName val="0"/>
            <c:showSerName val="0"/>
            <c:showPercent val="0"/>
            <c:showBubbleSize val="0"/>
            <c:showLeaderLines val="0"/>
          </c:dLbls>
          <c:cat>
            <c:strRef>
              <c:f>Sheet1!$K$2:$Q$2</c:f>
              <c:strCache>
                <c:ptCount val="7"/>
                <c:pt idx="0">
                  <c:v>H19</c:v>
                </c:pt>
                <c:pt idx="1">
                  <c:v>H20</c:v>
                </c:pt>
                <c:pt idx="2">
                  <c:v>H21</c:v>
                </c:pt>
                <c:pt idx="3">
                  <c:v>H22</c:v>
                </c:pt>
                <c:pt idx="4">
                  <c:v>H23</c:v>
                </c:pt>
                <c:pt idx="5">
                  <c:v>H24</c:v>
                </c:pt>
                <c:pt idx="6">
                  <c:v>H25</c:v>
                </c:pt>
              </c:strCache>
            </c:strRef>
          </c:cat>
          <c:val>
            <c:numRef>
              <c:f>Sheet1!$K$4:$Q$4</c:f>
              <c:numCache>
                <c:formatCode>General</c:formatCode>
                <c:ptCount val="7"/>
                <c:pt idx="0">
                  <c:v>99.6</c:v>
                </c:pt>
                <c:pt idx="1">
                  <c:v>99.4</c:v>
                </c:pt>
                <c:pt idx="2">
                  <c:v>98.7</c:v>
                </c:pt>
                <c:pt idx="3">
                  <c:v>98.9</c:v>
                </c:pt>
                <c:pt idx="4">
                  <c:v>99.3</c:v>
                </c:pt>
                <c:pt idx="5">
                  <c:v>107.5</c:v>
                </c:pt>
                <c:pt idx="6">
                  <c:v>107.4</c:v>
                </c:pt>
              </c:numCache>
            </c:numRef>
          </c:val>
          <c:smooth val="0"/>
        </c:ser>
        <c:ser>
          <c:idx val="2"/>
          <c:order val="2"/>
          <c:spPr>
            <a:ln w="25400">
              <a:solidFill>
                <a:srgbClr val="FF00FF"/>
              </a:solidFill>
              <a:prstDash val="sysDot"/>
            </a:ln>
          </c:spPr>
          <c:marker>
            <c:symbol val="x"/>
            <c:size val="6"/>
            <c:spPr>
              <a:solidFill>
                <a:srgbClr val="FF00FF"/>
              </a:solidFill>
              <a:ln>
                <a:solidFill>
                  <a:srgbClr val="003366"/>
                </a:solidFill>
                <a:prstDash val="solid"/>
              </a:ln>
            </c:spPr>
          </c:marker>
          <c:dLbls>
            <c:dLbl>
              <c:idx val="0"/>
              <c:layout>
                <c:manualLayout>
                  <c:x val="-5.707497047160319E-2"/>
                  <c:y val="-7.574891824130954E-2"/>
                </c:manualLayout>
              </c:layout>
              <c:dLblPos val="r"/>
              <c:showLegendKey val="0"/>
              <c:showVal val="1"/>
              <c:showCatName val="0"/>
              <c:showSerName val="0"/>
              <c:showPercent val="0"/>
              <c:showBubbleSize val="0"/>
            </c:dLbl>
            <c:dLbl>
              <c:idx val="1"/>
              <c:layout>
                <c:manualLayout>
                  <c:x val="-4.6205464022398966E-2"/>
                  <c:y val="-6.0073793823396449E-2"/>
                </c:manualLayout>
              </c:layout>
              <c:dLblPos val="r"/>
              <c:showLegendKey val="0"/>
              <c:showVal val="1"/>
              <c:showCatName val="0"/>
              <c:showSerName val="0"/>
              <c:showPercent val="0"/>
              <c:showBubbleSize val="0"/>
            </c:dLbl>
            <c:dLbl>
              <c:idx val="2"/>
              <c:layout>
                <c:manualLayout>
                  <c:x val="-5.4176373113100425E-2"/>
                  <c:y val="0.10695109747057874"/>
                </c:manualLayout>
              </c:layout>
              <c:dLblPos val="r"/>
              <c:showLegendKey val="0"/>
              <c:showVal val="1"/>
              <c:showCatName val="0"/>
              <c:showSerName val="0"/>
              <c:showPercent val="0"/>
              <c:showBubbleSize val="0"/>
            </c:dLbl>
            <c:dLbl>
              <c:idx val="3"/>
              <c:layout>
                <c:manualLayout>
                  <c:x val="-4.9103968113171581E-2"/>
                  <c:y val="4.8451534608084788E-2"/>
                </c:manualLayout>
              </c:layout>
              <c:dLblPos val="r"/>
              <c:showLegendKey val="0"/>
              <c:showVal val="1"/>
              <c:showCatName val="0"/>
              <c:showSerName val="0"/>
              <c:showPercent val="0"/>
              <c:showBubbleSize val="0"/>
            </c:dLbl>
            <c:dLbl>
              <c:idx val="4"/>
              <c:delete val="1"/>
            </c:dLbl>
            <c:dLbl>
              <c:idx val="5"/>
              <c:layout>
                <c:manualLayout>
                  <c:x val="-4.8883453301014505E-2"/>
                  <c:y val="3.8849890709933721E-2"/>
                </c:manualLayout>
              </c:layout>
              <c:dLblPos val="r"/>
              <c:showLegendKey val="0"/>
              <c:showVal val="1"/>
              <c:showCatName val="0"/>
              <c:showSerName val="0"/>
              <c:showPercent val="0"/>
              <c:showBubbleSize val="0"/>
            </c:dLbl>
            <c:dLbl>
              <c:idx val="6"/>
              <c:layout>
                <c:manualLayout>
                  <c:x val="-1.2401981370013727E-2"/>
                  <c:y val="3.5849253624523215E-2"/>
                </c:manualLayout>
              </c:layout>
              <c:dLblPos val="r"/>
              <c:showLegendKey val="0"/>
              <c:showVal val="1"/>
              <c:showCatName val="0"/>
              <c:showSerName val="0"/>
              <c:showPercent val="0"/>
              <c:showBubbleSize val="0"/>
            </c:dLbl>
            <c:dLbl>
              <c:idx val="7"/>
              <c:layout>
                <c:manualLayout>
                  <c:x val="-5.200258974031844E-2"/>
                  <c:y val="6.4726448313189008E-2"/>
                </c:manualLayout>
              </c:layout>
              <c:dLblPos val="r"/>
              <c:showLegendKey val="0"/>
              <c:showVal val="1"/>
              <c:showCatName val="0"/>
              <c:showSerName val="0"/>
              <c:showPercent val="0"/>
              <c:showBubbleSize val="0"/>
            </c:dLbl>
            <c:dLbl>
              <c:idx val="8"/>
              <c:layout>
                <c:manualLayout>
                  <c:x val="-4.8379295932469112E-2"/>
                  <c:y val="7.5501406840551302E-2"/>
                </c:manualLayout>
              </c:layout>
              <c:dLblPos val="r"/>
              <c:showLegendKey val="0"/>
              <c:showVal val="1"/>
              <c:showCatName val="0"/>
              <c:showSerName val="0"/>
              <c:showPercent val="0"/>
              <c:showBubbleSize val="0"/>
            </c:dLbl>
            <c:dLbl>
              <c:idx val="9"/>
              <c:layout>
                <c:manualLayout>
                  <c:x val="-4.330689093254031E-2"/>
                  <c:y val="8.0401572731102045E-2"/>
                </c:manualLayout>
              </c:layout>
              <c:dLblPos val="r"/>
              <c:showLegendKey val="0"/>
              <c:showVal val="1"/>
              <c:showCatName val="0"/>
              <c:showSerName val="0"/>
              <c:showPercent val="0"/>
              <c:showBubbleSize val="0"/>
            </c:dLbl>
            <c:dLbl>
              <c:idx val="10"/>
              <c:layout>
                <c:manualLayout>
                  <c:x val="-6.4321442454350591E-2"/>
                  <c:y val="7.8276365367913603E-2"/>
                </c:manualLayout>
              </c:layout>
              <c:dLblPos val="r"/>
              <c:showLegendKey val="0"/>
              <c:showVal val="1"/>
              <c:showCatName val="0"/>
              <c:showSerName val="0"/>
              <c:showPercent val="0"/>
              <c:showBubbleSize val="0"/>
            </c:dLbl>
            <c:dLbl>
              <c:idx val="11"/>
              <c:layout>
                <c:manualLayout>
                  <c:x val="-2.8513221826146899E-2"/>
                  <c:y val="6.0001272373777156E-2"/>
                </c:manualLayout>
              </c:layout>
              <c:dLblPos val="r"/>
              <c:showLegendKey val="0"/>
              <c:showVal val="1"/>
              <c:showCatName val="0"/>
              <c:showSerName val="0"/>
              <c:showPercent val="0"/>
              <c:showBubbleSize val="0"/>
            </c:dLbl>
            <c:dLbl>
              <c:idx val="13"/>
              <c:delete val="1"/>
            </c:dLbl>
            <c:dLbl>
              <c:idx val="14"/>
              <c:layout>
                <c:manualLayout>
                  <c:x val="-1.7880785208379626E-2"/>
                  <c:y val="7.9571075088367318E-2"/>
                </c:manualLayout>
              </c:layout>
              <c:showLegendKey val="0"/>
              <c:showVal val="1"/>
              <c:showCatName val="0"/>
              <c:showSerName val="0"/>
              <c:showPercent val="0"/>
              <c:showBubbleSize val="0"/>
            </c:dLbl>
            <c:dLbl>
              <c:idx val="15"/>
              <c:layout>
                <c:manualLayout>
                  <c:x val="0"/>
                  <c:y val="6.1208890037024094E-2"/>
                </c:manualLayout>
              </c:layout>
              <c:showLegendKey val="0"/>
              <c:showVal val="1"/>
              <c:showCatName val="0"/>
              <c:showSerName val="0"/>
              <c:showPercent val="0"/>
              <c:showBubbleSize val="0"/>
            </c:dLbl>
            <c:spPr>
              <a:noFill/>
              <a:ln w="22324">
                <a:noFill/>
              </a:ln>
            </c:spPr>
            <c:txPr>
              <a:bodyPr/>
              <a:lstStyle/>
              <a:p>
                <a:pPr>
                  <a:defRPr sz="967" b="0" i="0" u="none" strike="noStrike" baseline="0">
                    <a:solidFill>
                      <a:srgbClr val="000000"/>
                    </a:solidFill>
                    <a:latin typeface="ＭＳ Ｐゴシック"/>
                    <a:ea typeface="ＭＳ Ｐゴシック"/>
                    <a:cs typeface="ＭＳ Ｐゴシック"/>
                  </a:defRPr>
                </a:pPr>
                <a:endParaRPr lang="ja-JP"/>
              </a:p>
            </c:txPr>
            <c:showLegendKey val="0"/>
            <c:showVal val="1"/>
            <c:showCatName val="0"/>
            <c:showSerName val="0"/>
            <c:showPercent val="0"/>
            <c:showBubbleSize val="0"/>
            <c:showLeaderLines val="0"/>
          </c:dLbls>
          <c:cat>
            <c:strRef>
              <c:f>Sheet1!$K$2:$Q$2</c:f>
              <c:strCache>
                <c:ptCount val="7"/>
                <c:pt idx="0">
                  <c:v>H19</c:v>
                </c:pt>
                <c:pt idx="1">
                  <c:v>H20</c:v>
                </c:pt>
                <c:pt idx="2">
                  <c:v>H21</c:v>
                </c:pt>
                <c:pt idx="3">
                  <c:v>H22</c:v>
                </c:pt>
                <c:pt idx="4">
                  <c:v>H23</c:v>
                </c:pt>
                <c:pt idx="5">
                  <c:v>H24</c:v>
                </c:pt>
                <c:pt idx="6">
                  <c:v>H25</c:v>
                </c:pt>
              </c:strCache>
            </c:strRef>
          </c:cat>
          <c:val>
            <c:numRef>
              <c:f>Sheet1!$K$5:$Q$5</c:f>
              <c:numCache>
                <c:formatCode>General</c:formatCode>
                <c:ptCount val="7"/>
                <c:pt idx="4">
                  <c:v>99.3</c:v>
                </c:pt>
                <c:pt idx="5">
                  <c:v>99.3</c:v>
                </c:pt>
                <c:pt idx="6">
                  <c:v>99.3</c:v>
                </c:pt>
              </c:numCache>
            </c:numRef>
          </c:val>
          <c:smooth val="0"/>
        </c:ser>
        <c:ser>
          <c:idx val="3"/>
          <c:order val="3"/>
          <c:marker>
            <c:symbol val="none"/>
          </c:marker>
          <c:dLbls>
            <c:dLbl>
              <c:idx val="0"/>
              <c:layout>
                <c:manualLayout>
                  <c:x val="-3.7426969520595883E-2"/>
                  <c:y val="3.3526179751947334E-2"/>
                </c:manualLayout>
              </c:layout>
              <c:showLegendKey val="0"/>
              <c:showVal val="1"/>
              <c:showCatName val="0"/>
              <c:showSerName val="0"/>
              <c:showPercent val="0"/>
              <c:showBubbleSize val="0"/>
            </c:dLbl>
            <c:dLbl>
              <c:idx val="1"/>
              <c:layout>
                <c:manualLayout>
                  <c:x val="-6.23782825343265E-2"/>
                  <c:y val="6.3327228420344897E-2"/>
                </c:manualLayout>
              </c:layout>
              <c:showLegendKey val="0"/>
              <c:showVal val="1"/>
              <c:showCatName val="0"/>
              <c:showSerName val="0"/>
              <c:showPercent val="0"/>
              <c:showBubbleSize val="0"/>
            </c:dLbl>
            <c:dLbl>
              <c:idx val="2"/>
              <c:layout>
                <c:manualLayout>
                  <c:x val="-3.7426969520595883E-2"/>
                  <c:y val="2.2350786501298223E-2"/>
                </c:manualLayout>
              </c:layout>
              <c:showLegendKey val="0"/>
              <c:showVal val="1"/>
              <c:showCatName val="0"/>
              <c:showSerName val="0"/>
              <c:showPercent val="0"/>
              <c:showBubbleSize val="0"/>
            </c:dLbl>
            <c:dLbl>
              <c:idx val="3"/>
              <c:layout>
                <c:manualLayout>
                  <c:x val="-2.4951313013730589E-2"/>
                  <c:y val="2.9801048668397629E-2"/>
                </c:manualLayout>
              </c:layout>
              <c:showLegendKey val="0"/>
              <c:showVal val="1"/>
              <c:showCatName val="0"/>
              <c:showSerName val="0"/>
              <c:showPercent val="0"/>
              <c:showBubbleSize val="0"/>
            </c:dLbl>
            <c:dLbl>
              <c:idx val="4"/>
              <c:layout>
                <c:manualLayout>
                  <c:x val="-1.2475656506865294E-2"/>
                  <c:y val="3.17433956101911E-2"/>
                </c:manualLayout>
              </c:layout>
              <c:showLegendKey val="0"/>
              <c:showVal val="1"/>
              <c:showCatName val="0"/>
              <c:showSerName val="0"/>
              <c:showPercent val="0"/>
              <c:showBubbleSize val="0"/>
            </c:dLbl>
            <c:dLbl>
              <c:idx val="5"/>
              <c:layout>
                <c:manualLayout>
                  <c:x val="-5.3021540154177503E-2"/>
                  <c:y val="-4.3513050864758381E-2"/>
                </c:manualLayout>
              </c:layout>
              <c:showLegendKey val="0"/>
              <c:showVal val="1"/>
              <c:showCatName val="0"/>
              <c:showSerName val="0"/>
              <c:showPercent val="0"/>
              <c:showBubbleSize val="0"/>
            </c:dLbl>
            <c:dLbl>
              <c:idx val="6"/>
              <c:layout>
                <c:manualLayout>
                  <c:x val="-6.2378282534326472E-3"/>
                  <c:y val="-2.6075917584847928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Sheet1!$K$2:$Q$2</c:f>
              <c:strCache>
                <c:ptCount val="7"/>
                <c:pt idx="0">
                  <c:v>H19</c:v>
                </c:pt>
                <c:pt idx="1">
                  <c:v>H20</c:v>
                </c:pt>
                <c:pt idx="2">
                  <c:v>H21</c:v>
                </c:pt>
                <c:pt idx="3">
                  <c:v>H22</c:v>
                </c:pt>
                <c:pt idx="4">
                  <c:v>H23</c:v>
                </c:pt>
                <c:pt idx="5">
                  <c:v>H24</c:v>
                </c:pt>
                <c:pt idx="6">
                  <c:v>H25</c:v>
                </c:pt>
              </c:strCache>
            </c:strRef>
          </c:cat>
          <c:val>
            <c:numRef>
              <c:f>Sheet1!$K$6:$Q$6</c:f>
              <c:numCache>
                <c:formatCode>General</c:formatCode>
                <c:ptCount val="7"/>
                <c:pt idx="0" formatCode="0.0_ ">
                  <c:v>97</c:v>
                </c:pt>
                <c:pt idx="1">
                  <c:v>98.5</c:v>
                </c:pt>
                <c:pt idx="2">
                  <c:v>92.2</c:v>
                </c:pt>
                <c:pt idx="3">
                  <c:v>92.7</c:v>
                </c:pt>
                <c:pt idx="4">
                  <c:v>93.4</c:v>
                </c:pt>
                <c:pt idx="5">
                  <c:v>101.4</c:v>
                </c:pt>
                <c:pt idx="6">
                  <c:v>101.2</c:v>
                </c:pt>
              </c:numCache>
            </c:numRef>
          </c:val>
          <c:smooth val="0"/>
        </c:ser>
        <c:ser>
          <c:idx val="4"/>
          <c:order val="4"/>
          <c:spPr>
            <a:ln w="57150">
              <a:solidFill>
                <a:schemeClr val="bg2">
                  <a:lumMod val="50000"/>
                </a:schemeClr>
              </a:solidFill>
              <a:prstDash val="sysDot"/>
            </a:ln>
          </c:spPr>
          <c:marker>
            <c:symbol val="none"/>
          </c:marker>
          <c:cat>
            <c:strRef>
              <c:f>Sheet1!$K$2:$Q$2</c:f>
              <c:strCache>
                <c:ptCount val="7"/>
                <c:pt idx="0">
                  <c:v>H19</c:v>
                </c:pt>
                <c:pt idx="1">
                  <c:v>H20</c:v>
                </c:pt>
                <c:pt idx="2">
                  <c:v>H21</c:v>
                </c:pt>
                <c:pt idx="3">
                  <c:v>H22</c:v>
                </c:pt>
                <c:pt idx="4">
                  <c:v>H23</c:v>
                </c:pt>
                <c:pt idx="5">
                  <c:v>H24</c:v>
                </c:pt>
                <c:pt idx="6">
                  <c:v>H25</c:v>
                </c:pt>
              </c:strCache>
            </c:strRef>
          </c:cat>
          <c:val>
            <c:numRef>
              <c:f>Sheet1!$K$7:$Q$7</c:f>
              <c:numCache>
                <c:formatCode>General</c:formatCode>
                <c:ptCount val="7"/>
                <c:pt idx="4">
                  <c:v>93.4</c:v>
                </c:pt>
                <c:pt idx="5">
                  <c:v>93.8</c:v>
                </c:pt>
                <c:pt idx="6">
                  <c:v>93.5</c:v>
                </c:pt>
              </c:numCache>
            </c:numRef>
          </c:val>
          <c:smooth val="0"/>
        </c:ser>
        <c:dLbls>
          <c:showLegendKey val="0"/>
          <c:showVal val="0"/>
          <c:showCatName val="0"/>
          <c:showSerName val="0"/>
          <c:showPercent val="0"/>
          <c:showBubbleSize val="0"/>
        </c:dLbls>
        <c:marker val="1"/>
        <c:smooth val="0"/>
        <c:axId val="212588800"/>
        <c:axId val="212589952"/>
      </c:lineChart>
      <c:catAx>
        <c:axId val="212588800"/>
        <c:scaling>
          <c:orientation val="minMax"/>
        </c:scaling>
        <c:delete val="0"/>
        <c:axPos val="b"/>
        <c:numFmt formatCode="General" sourceLinked="1"/>
        <c:majorTickMark val="in"/>
        <c:minorTickMark val="none"/>
        <c:tickLblPos val="nextTo"/>
        <c:spPr>
          <a:ln w="2790">
            <a:solidFill>
              <a:srgbClr val="000000"/>
            </a:solidFill>
            <a:prstDash val="solid"/>
          </a:ln>
        </c:spPr>
        <c:txPr>
          <a:bodyPr rot="0" vert="horz"/>
          <a:lstStyle/>
          <a:p>
            <a:pPr>
              <a:defRPr sz="967" b="0" i="0" u="none" strike="noStrike" baseline="0">
                <a:solidFill>
                  <a:srgbClr val="000000"/>
                </a:solidFill>
                <a:latin typeface="ＭＳ Ｐゴシック"/>
                <a:ea typeface="ＭＳ Ｐゴシック"/>
                <a:cs typeface="ＭＳ Ｐゴシック"/>
              </a:defRPr>
            </a:pPr>
            <a:endParaRPr lang="ja-JP"/>
          </a:p>
        </c:txPr>
        <c:crossAx val="212589952"/>
        <c:crosses val="autoZero"/>
        <c:auto val="1"/>
        <c:lblAlgn val="ctr"/>
        <c:lblOffset val="100"/>
        <c:tickLblSkip val="1"/>
        <c:tickMarkSkip val="1"/>
        <c:noMultiLvlLbl val="0"/>
      </c:catAx>
      <c:valAx>
        <c:axId val="212589952"/>
        <c:scaling>
          <c:orientation val="minMax"/>
          <c:max val="110"/>
          <c:min val="90"/>
        </c:scaling>
        <c:delete val="0"/>
        <c:axPos val="l"/>
        <c:majorGridlines>
          <c:spPr>
            <a:ln w="2790">
              <a:solidFill>
                <a:srgbClr val="000000"/>
              </a:solidFill>
              <a:prstDash val="solid"/>
            </a:ln>
          </c:spPr>
        </c:majorGridlines>
        <c:numFmt formatCode="General" sourceLinked="1"/>
        <c:majorTickMark val="in"/>
        <c:minorTickMark val="none"/>
        <c:tickLblPos val="nextTo"/>
        <c:spPr>
          <a:ln w="2790">
            <a:solidFill>
              <a:srgbClr val="000000"/>
            </a:solidFill>
            <a:prstDash val="solid"/>
          </a:ln>
        </c:spPr>
        <c:txPr>
          <a:bodyPr rot="0" vert="horz"/>
          <a:lstStyle/>
          <a:p>
            <a:pPr>
              <a:defRPr sz="967" b="0" i="0" u="none" strike="noStrike" baseline="0">
                <a:solidFill>
                  <a:srgbClr val="000000"/>
                </a:solidFill>
                <a:latin typeface="ＭＳ Ｐゴシック"/>
                <a:ea typeface="ＭＳ Ｐゴシック"/>
                <a:cs typeface="ＭＳ Ｐゴシック"/>
              </a:defRPr>
            </a:pPr>
            <a:endParaRPr lang="ja-JP"/>
          </a:p>
        </c:txPr>
        <c:crossAx val="212588800"/>
        <c:crosses val="autoZero"/>
        <c:crossBetween val="between"/>
        <c:majorUnit val="5"/>
      </c:valAx>
      <c:spPr>
        <a:noFill/>
        <a:ln w="25400">
          <a:noFill/>
        </a:ln>
      </c:spPr>
    </c:plotArea>
    <c:plotVisOnly val="1"/>
    <c:dispBlanksAs val="gap"/>
    <c:showDLblsOverMax val="0"/>
  </c:chart>
  <c:spPr>
    <a:solidFill>
      <a:srgbClr val="FFFFFF"/>
    </a:solidFill>
    <a:ln>
      <a:noFill/>
    </a:ln>
  </c:spPr>
  <c:txPr>
    <a:bodyPr/>
    <a:lstStyle/>
    <a:p>
      <a:pPr>
        <a:defRPr sz="945" b="0" i="0" u="none" strike="noStrike" baseline="0">
          <a:solidFill>
            <a:srgbClr val="000000"/>
          </a:solidFill>
          <a:latin typeface="ＭＳ Ｐゴシック"/>
          <a:ea typeface="ＭＳ Ｐゴシック"/>
          <a:cs typeface="ＭＳ Ｐゴシック"/>
        </a:defRPr>
      </a:pPr>
      <a:endParaRPr lang="ja-JP"/>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607174103237096E-2"/>
          <c:y val="4.2212982733039306E-2"/>
          <c:w val="0.88562924181851987"/>
          <c:h val="0.8625379163009258"/>
        </c:manualLayout>
      </c:layout>
      <c:lineChart>
        <c:grouping val="stacked"/>
        <c:varyColors val="0"/>
        <c:ser>
          <c:idx val="0"/>
          <c:order val="0"/>
          <c:tx>
            <c:strRef>
              <c:f>Sheet1!$C$1</c:f>
              <c:strCache>
                <c:ptCount val="1"/>
                <c:pt idx="0">
                  <c:v>指定出資法人</c:v>
                </c:pt>
              </c:strCache>
            </c:strRef>
          </c:tx>
          <c:dLbls>
            <c:showLegendKey val="0"/>
            <c:showVal val="1"/>
            <c:showCatName val="0"/>
            <c:showSerName val="0"/>
            <c:showPercent val="0"/>
            <c:showBubbleSize val="0"/>
            <c:showLeaderLines val="0"/>
          </c:dLbls>
          <c:cat>
            <c:strRef>
              <c:f>Sheet1!$B$2:$B$7</c:f>
              <c:strCache>
                <c:ptCount val="6"/>
                <c:pt idx="0">
                  <c:v>H20</c:v>
                </c:pt>
                <c:pt idx="1">
                  <c:v>H21</c:v>
                </c:pt>
                <c:pt idx="2">
                  <c:v>H22</c:v>
                </c:pt>
                <c:pt idx="3">
                  <c:v>H23</c:v>
                </c:pt>
                <c:pt idx="4">
                  <c:v>H24</c:v>
                </c:pt>
                <c:pt idx="5">
                  <c:v>H25</c:v>
                </c:pt>
              </c:strCache>
            </c:strRef>
          </c:cat>
          <c:val>
            <c:numRef>
              <c:f>Sheet1!$C$2:$C$7</c:f>
              <c:numCache>
                <c:formatCode>General</c:formatCode>
                <c:ptCount val="6"/>
                <c:pt idx="0">
                  <c:v>44</c:v>
                </c:pt>
                <c:pt idx="1">
                  <c:v>34</c:v>
                </c:pt>
                <c:pt idx="2">
                  <c:v>38</c:v>
                </c:pt>
                <c:pt idx="3">
                  <c:v>24</c:v>
                </c:pt>
                <c:pt idx="4">
                  <c:v>24</c:v>
                </c:pt>
                <c:pt idx="5">
                  <c:v>23</c:v>
                </c:pt>
              </c:numCache>
            </c:numRef>
          </c:val>
          <c:smooth val="0"/>
        </c:ser>
        <c:ser>
          <c:idx val="1"/>
          <c:order val="1"/>
          <c:tx>
            <c:strRef>
              <c:f>Sheet1!$D$1</c:f>
              <c:strCache>
                <c:ptCount val="1"/>
                <c:pt idx="0">
                  <c:v>公の施設</c:v>
                </c:pt>
              </c:strCache>
            </c:strRef>
          </c:tx>
          <c:dLbls>
            <c:showLegendKey val="0"/>
            <c:showVal val="1"/>
            <c:showCatName val="0"/>
            <c:showSerName val="0"/>
            <c:showPercent val="0"/>
            <c:showBubbleSize val="0"/>
            <c:showLeaderLines val="0"/>
          </c:dLbls>
          <c:cat>
            <c:strRef>
              <c:f>Sheet1!$B$2:$B$7</c:f>
              <c:strCache>
                <c:ptCount val="6"/>
                <c:pt idx="0">
                  <c:v>H20</c:v>
                </c:pt>
                <c:pt idx="1">
                  <c:v>H21</c:v>
                </c:pt>
                <c:pt idx="2">
                  <c:v>H22</c:v>
                </c:pt>
                <c:pt idx="3">
                  <c:v>H23</c:v>
                </c:pt>
                <c:pt idx="4">
                  <c:v>H24</c:v>
                </c:pt>
                <c:pt idx="5">
                  <c:v>H25</c:v>
                </c:pt>
              </c:strCache>
            </c:strRef>
          </c:cat>
          <c:val>
            <c:numRef>
              <c:f>Sheet1!$D$2:$D$7</c:f>
              <c:numCache>
                <c:formatCode>General</c:formatCode>
                <c:ptCount val="6"/>
                <c:pt idx="0">
                  <c:v>82</c:v>
                </c:pt>
                <c:pt idx="1">
                  <c:v>79</c:v>
                </c:pt>
                <c:pt idx="2">
                  <c:v>80</c:v>
                </c:pt>
                <c:pt idx="3">
                  <c:v>77</c:v>
                </c:pt>
                <c:pt idx="4">
                  <c:v>73</c:v>
                </c:pt>
                <c:pt idx="5">
                  <c:v>72</c:v>
                </c:pt>
              </c:numCache>
            </c:numRef>
          </c:val>
          <c:smooth val="0"/>
        </c:ser>
        <c:dLbls>
          <c:showLegendKey val="0"/>
          <c:showVal val="0"/>
          <c:showCatName val="0"/>
          <c:showSerName val="0"/>
          <c:showPercent val="0"/>
          <c:showBubbleSize val="0"/>
        </c:dLbls>
        <c:marker val="1"/>
        <c:smooth val="0"/>
        <c:axId val="212864384"/>
        <c:axId val="212866176"/>
      </c:lineChart>
      <c:catAx>
        <c:axId val="212864384"/>
        <c:scaling>
          <c:orientation val="minMax"/>
        </c:scaling>
        <c:delete val="0"/>
        <c:axPos val="b"/>
        <c:majorTickMark val="out"/>
        <c:minorTickMark val="none"/>
        <c:tickLblPos val="nextTo"/>
        <c:txPr>
          <a:bodyPr/>
          <a:lstStyle/>
          <a:p>
            <a:pPr>
              <a:defRPr sz="1200"/>
            </a:pPr>
            <a:endParaRPr lang="ja-JP"/>
          </a:p>
        </c:txPr>
        <c:crossAx val="212866176"/>
        <c:crosses val="autoZero"/>
        <c:auto val="1"/>
        <c:lblAlgn val="ctr"/>
        <c:lblOffset val="100"/>
        <c:noMultiLvlLbl val="0"/>
      </c:catAx>
      <c:valAx>
        <c:axId val="212866176"/>
        <c:scaling>
          <c:orientation val="minMax"/>
        </c:scaling>
        <c:delete val="0"/>
        <c:axPos val="l"/>
        <c:majorGridlines/>
        <c:numFmt formatCode="General" sourceLinked="1"/>
        <c:majorTickMark val="out"/>
        <c:minorTickMark val="none"/>
        <c:tickLblPos val="nextTo"/>
        <c:crossAx val="212864384"/>
        <c:crosses val="autoZero"/>
        <c:crossBetween val="between"/>
      </c:valAx>
    </c:plotArea>
    <c:legend>
      <c:legendPos val="r"/>
      <c:layout>
        <c:manualLayout>
          <c:xMode val="edge"/>
          <c:yMode val="edge"/>
          <c:x val="0.57499999999999996"/>
          <c:y val="0.47687210426039711"/>
          <c:w val="0.37988417185930823"/>
          <c:h val="0.25712149480198243"/>
        </c:manualLayout>
      </c:layout>
      <c:overlay val="0"/>
      <c:txPr>
        <a:bodyPr/>
        <a:lstStyle/>
        <a:p>
          <a:pPr>
            <a:defRPr>
              <a:latin typeface="Meiryo UI" panose="020B0604030504040204" pitchFamily="50" charset="-128"/>
              <a:ea typeface="Meiryo UI" panose="020B0604030504040204" pitchFamily="50" charset="-128"/>
              <a:cs typeface="Meiryo UI" panose="020B0604030504040204" pitchFamily="50" charset="-128"/>
            </a:defRPr>
          </a:pPr>
          <a:endParaRPr lang="ja-JP"/>
        </a:p>
      </c:txPr>
    </c:legend>
    <c:plotVisOnly val="1"/>
    <c:dispBlanksAs val="zero"/>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lnSpc>
                <a:spcPts val="1500"/>
              </a:lnSpc>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人口構造の</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変化</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年、団塊世代が後期高齢期に突入。団塊ジュニア世代も高齢化し、人口構成が著しく変化）</a:t>
            </a:r>
          </a:p>
        </c:rich>
      </c:tx>
      <c:layout>
        <c:manualLayout>
          <c:xMode val="edge"/>
          <c:yMode val="edge"/>
          <c:x val="0.20449428160043029"/>
          <c:y val="9.840388747493824E-3"/>
        </c:manualLayout>
      </c:layout>
      <c:overlay val="0"/>
    </c:title>
    <c:autoTitleDeleted val="0"/>
    <c:plotArea>
      <c:layout>
        <c:manualLayout>
          <c:layoutTarget val="inner"/>
          <c:xMode val="edge"/>
          <c:yMode val="edge"/>
          <c:x val="0.15206492246630521"/>
          <c:y val="0.12658347559090496"/>
          <c:w val="0.73051168791518317"/>
          <c:h val="0.72263561980236579"/>
        </c:manualLayout>
      </c:layout>
      <c:lineChart>
        <c:grouping val="standard"/>
        <c:varyColors val="0"/>
        <c:ser>
          <c:idx val="0"/>
          <c:order val="0"/>
          <c:tx>
            <c:strRef>
              <c:f>'人口構成の変化（1970～2000）'!$Q$22</c:f>
              <c:strCache>
                <c:ptCount val="1"/>
                <c:pt idx="0">
                  <c:v>1970年</c:v>
                </c:pt>
              </c:strCache>
            </c:strRef>
          </c:tx>
          <c:spPr>
            <a:ln w="44450">
              <a:prstDash val="sysDash"/>
            </a:ln>
          </c:spPr>
          <c:marker>
            <c:symbol val="none"/>
          </c:marker>
          <c:cat>
            <c:strRef>
              <c:f>'人口構成の変化（1970～2000）'!$P$23:$P$41</c:f>
              <c:strCache>
                <c:ptCount val="19"/>
                <c:pt idx="0">
                  <c:v>0～4歳</c:v>
                </c:pt>
                <c:pt idx="1">
                  <c:v>5～9歳</c:v>
                </c:pt>
                <c:pt idx="2">
                  <c:v>10～14歳</c:v>
                </c:pt>
                <c:pt idx="3">
                  <c:v>15～19歳</c:v>
                </c:pt>
                <c:pt idx="4">
                  <c:v>20～24歳</c:v>
                </c:pt>
                <c:pt idx="5">
                  <c:v>25～29歳</c:v>
                </c:pt>
                <c:pt idx="6">
                  <c:v>30～34歳</c:v>
                </c:pt>
                <c:pt idx="7">
                  <c:v>35～39歳</c:v>
                </c:pt>
                <c:pt idx="8">
                  <c:v>40～44歳</c:v>
                </c:pt>
                <c:pt idx="9">
                  <c:v>45～49歳</c:v>
                </c:pt>
                <c:pt idx="10">
                  <c:v>50～54歳</c:v>
                </c:pt>
                <c:pt idx="11">
                  <c:v>55～59歳</c:v>
                </c:pt>
                <c:pt idx="12">
                  <c:v>60～64歳</c:v>
                </c:pt>
                <c:pt idx="13">
                  <c:v>65～69歳</c:v>
                </c:pt>
                <c:pt idx="14">
                  <c:v>70～74歳</c:v>
                </c:pt>
                <c:pt idx="15">
                  <c:v>75～79歳</c:v>
                </c:pt>
                <c:pt idx="16">
                  <c:v>80～84歳</c:v>
                </c:pt>
                <c:pt idx="17">
                  <c:v>85～89歳</c:v>
                </c:pt>
                <c:pt idx="18">
                  <c:v>90歳以上</c:v>
                </c:pt>
              </c:strCache>
            </c:strRef>
          </c:cat>
          <c:val>
            <c:numRef>
              <c:f>'人口構成の変化（1970～2000）'!$Q$23:$Q$41</c:f>
              <c:numCache>
                <c:formatCode>#,##0</c:formatCode>
                <c:ptCount val="19"/>
                <c:pt idx="0">
                  <c:v>74.932699999999997</c:v>
                </c:pt>
                <c:pt idx="1">
                  <c:v>60.630099999999999</c:v>
                </c:pt>
                <c:pt idx="2">
                  <c:v>46.4955</c:v>
                </c:pt>
                <c:pt idx="3">
                  <c:v>62.484499999999997</c:v>
                </c:pt>
                <c:pt idx="4">
                  <c:v>93.019199999999998</c:v>
                </c:pt>
                <c:pt idx="5">
                  <c:v>83.953299999999999</c:v>
                </c:pt>
                <c:pt idx="6">
                  <c:v>71.6965</c:v>
                </c:pt>
                <c:pt idx="7">
                  <c:v>62.273099999999999</c:v>
                </c:pt>
                <c:pt idx="8">
                  <c:v>49.4544</c:v>
                </c:pt>
                <c:pt idx="9">
                  <c:v>37.015999999999998</c:v>
                </c:pt>
                <c:pt idx="10">
                  <c:v>29.747800000000002</c:v>
                </c:pt>
                <c:pt idx="11">
                  <c:v>27.866800000000001</c:v>
                </c:pt>
                <c:pt idx="12">
                  <c:v>23.0976</c:v>
                </c:pt>
                <c:pt idx="13">
                  <c:v>17.507100000000001</c:v>
                </c:pt>
                <c:pt idx="14">
                  <c:v>11.583500000000001</c:v>
                </c:pt>
                <c:pt idx="15">
                  <c:v>6.2121000000000004</c:v>
                </c:pt>
                <c:pt idx="16">
                  <c:v>2.8639000000000001</c:v>
                </c:pt>
                <c:pt idx="17">
                  <c:v>0.95540000000000003</c:v>
                </c:pt>
                <c:pt idx="18">
                  <c:v>0.25850000000000001</c:v>
                </c:pt>
              </c:numCache>
            </c:numRef>
          </c:val>
          <c:smooth val="0"/>
        </c:ser>
        <c:ser>
          <c:idx val="1"/>
          <c:order val="1"/>
          <c:tx>
            <c:strRef>
              <c:f>'人口構成の変化（1970～2000）'!$R$22</c:f>
              <c:strCache>
                <c:ptCount val="1"/>
                <c:pt idx="0">
                  <c:v>2025年</c:v>
                </c:pt>
              </c:strCache>
            </c:strRef>
          </c:tx>
          <c:spPr>
            <a:ln w="44450"/>
          </c:spPr>
          <c:marker>
            <c:symbol val="none"/>
          </c:marker>
          <c:cat>
            <c:strRef>
              <c:f>'人口構成の変化（1970～2000）'!$P$23:$P$41</c:f>
              <c:strCache>
                <c:ptCount val="19"/>
                <c:pt idx="0">
                  <c:v>0～4歳</c:v>
                </c:pt>
                <c:pt idx="1">
                  <c:v>5～9歳</c:v>
                </c:pt>
                <c:pt idx="2">
                  <c:v>10～14歳</c:v>
                </c:pt>
                <c:pt idx="3">
                  <c:v>15～19歳</c:v>
                </c:pt>
                <c:pt idx="4">
                  <c:v>20～24歳</c:v>
                </c:pt>
                <c:pt idx="5">
                  <c:v>25～29歳</c:v>
                </c:pt>
                <c:pt idx="6">
                  <c:v>30～34歳</c:v>
                </c:pt>
                <c:pt idx="7">
                  <c:v>35～39歳</c:v>
                </c:pt>
                <c:pt idx="8">
                  <c:v>40～44歳</c:v>
                </c:pt>
                <c:pt idx="9">
                  <c:v>45～49歳</c:v>
                </c:pt>
                <c:pt idx="10">
                  <c:v>50～54歳</c:v>
                </c:pt>
                <c:pt idx="11">
                  <c:v>55～59歳</c:v>
                </c:pt>
                <c:pt idx="12">
                  <c:v>60～64歳</c:v>
                </c:pt>
                <c:pt idx="13">
                  <c:v>65～69歳</c:v>
                </c:pt>
                <c:pt idx="14">
                  <c:v>70～74歳</c:v>
                </c:pt>
                <c:pt idx="15">
                  <c:v>75～79歳</c:v>
                </c:pt>
                <c:pt idx="16">
                  <c:v>80～84歳</c:v>
                </c:pt>
                <c:pt idx="17">
                  <c:v>85～89歳</c:v>
                </c:pt>
                <c:pt idx="18">
                  <c:v>90歳以上</c:v>
                </c:pt>
              </c:strCache>
            </c:strRef>
          </c:cat>
          <c:val>
            <c:numRef>
              <c:f>'人口構成の変化（1970～2000）'!$R$23:$R$41</c:f>
              <c:numCache>
                <c:formatCode>#,##0_ </c:formatCode>
                <c:ptCount val="19"/>
                <c:pt idx="0">
                  <c:v>27.070237367415206</c:v>
                </c:pt>
                <c:pt idx="1">
                  <c:v>29.870540993291989</c:v>
                </c:pt>
                <c:pt idx="2">
                  <c:v>34.291026056575845</c:v>
                </c:pt>
                <c:pt idx="3">
                  <c:v>36.160256374885947</c:v>
                </c:pt>
                <c:pt idx="4">
                  <c:v>40.595933156245927</c:v>
                </c:pt>
                <c:pt idx="5">
                  <c:v>43.100371101820294</c:v>
                </c:pt>
                <c:pt idx="6">
                  <c:v>43.237156262763243</c:v>
                </c:pt>
                <c:pt idx="7">
                  <c:v>46.449364122190929</c:v>
                </c:pt>
                <c:pt idx="8">
                  <c:v>51.712995143725422</c:v>
                </c:pt>
                <c:pt idx="9">
                  <c:v>58.495666945378019</c:v>
                </c:pt>
                <c:pt idx="10">
                  <c:v>72.170083281629246</c:v>
                </c:pt>
                <c:pt idx="11">
                  <c:v>63.98617562189051</c:v>
                </c:pt>
                <c:pt idx="12">
                  <c:v>53.713687583588531</c:v>
                </c:pt>
                <c:pt idx="13">
                  <c:v>44.520191177790906</c:v>
                </c:pt>
                <c:pt idx="14">
                  <c:v>49.075880044269915</c:v>
                </c:pt>
                <c:pt idx="15">
                  <c:v>58.496079826994603</c:v>
                </c:pt>
                <c:pt idx="16">
                  <c:v>44.686606513074459</c:v>
                </c:pt>
                <c:pt idx="17">
                  <c:v>28.576414705833443</c:v>
                </c:pt>
                <c:pt idx="18">
                  <c:v>17.858864569808024</c:v>
                </c:pt>
              </c:numCache>
            </c:numRef>
          </c:val>
          <c:smooth val="0"/>
        </c:ser>
        <c:dLbls>
          <c:showLegendKey val="0"/>
          <c:showVal val="0"/>
          <c:showCatName val="0"/>
          <c:showSerName val="0"/>
          <c:showPercent val="0"/>
          <c:showBubbleSize val="0"/>
        </c:dLbls>
        <c:marker val="1"/>
        <c:smooth val="0"/>
        <c:axId val="212514304"/>
        <c:axId val="212515840"/>
      </c:lineChart>
      <c:catAx>
        <c:axId val="212514304"/>
        <c:scaling>
          <c:orientation val="minMax"/>
        </c:scaling>
        <c:delete val="0"/>
        <c:axPos val="b"/>
        <c:numFmt formatCode="General" sourceLinked="1"/>
        <c:majorTickMark val="out"/>
        <c:minorTickMark val="none"/>
        <c:tickLblPos val="nextTo"/>
        <c:txPr>
          <a:bodyPr/>
          <a:lstStyle/>
          <a:p>
            <a:pPr>
              <a:defRPr sz="900" baseline="0"/>
            </a:pPr>
            <a:endParaRPr lang="ja-JP"/>
          </a:p>
        </c:txPr>
        <c:crossAx val="212515840"/>
        <c:crosses val="autoZero"/>
        <c:auto val="1"/>
        <c:lblAlgn val="ctr"/>
        <c:lblOffset val="100"/>
        <c:noMultiLvlLbl val="0"/>
      </c:catAx>
      <c:valAx>
        <c:axId val="212515840"/>
        <c:scaling>
          <c:orientation val="minMax"/>
        </c:scaling>
        <c:delete val="0"/>
        <c:axPos val="l"/>
        <c:majorGridlines/>
        <c:title>
          <c:tx>
            <c:rich>
              <a:bodyPr rot="0" vert="horz"/>
              <a:lstStyle/>
              <a:p>
                <a:pPr>
                  <a:defRPr sz="900"/>
                </a:pPr>
                <a:r>
                  <a:rPr lang="ja-JP" altLang="en-US" sz="900" b="0">
                    <a:latin typeface="メイリオ" panose="020B0604030504040204" pitchFamily="50" charset="-128"/>
                    <a:ea typeface="メイリオ" panose="020B0604030504040204" pitchFamily="50" charset="-128"/>
                    <a:cs typeface="メイリオ" panose="020B0604030504040204" pitchFamily="50" charset="-128"/>
                  </a:rPr>
                  <a:t>（万人）</a:t>
                </a:r>
              </a:p>
            </c:rich>
          </c:tx>
          <c:layout>
            <c:manualLayout>
              <c:xMode val="edge"/>
              <c:yMode val="edge"/>
              <c:x val="8.3999743934447202E-2"/>
              <c:y val="7.2139023484583537E-2"/>
            </c:manualLayout>
          </c:layout>
          <c:overlay val="0"/>
        </c:title>
        <c:numFmt formatCode="#,##0" sourceLinked="1"/>
        <c:majorTickMark val="out"/>
        <c:minorTickMark val="none"/>
        <c:tickLblPos val="nextTo"/>
        <c:txPr>
          <a:bodyPr/>
          <a:lstStyle/>
          <a:p>
            <a:pPr>
              <a:defRPr sz="1100" baseline="0"/>
            </a:pPr>
            <a:endParaRPr lang="ja-JP"/>
          </a:p>
        </c:txPr>
        <c:crossAx val="212514304"/>
        <c:crosses val="autoZero"/>
        <c:crossBetween val="between"/>
      </c:valAx>
    </c:plotArea>
    <c:legend>
      <c:legendPos val="r"/>
      <c:layout>
        <c:manualLayout>
          <c:xMode val="edge"/>
          <c:yMode val="edge"/>
          <c:x val="0.77276956588048928"/>
          <c:y val="0.20569333860433811"/>
          <c:w val="9.9912445278298942E-2"/>
          <c:h val="0.11881871882408546"/>
        </c:manualLayout>
      </c:layout>
      <c:overlay val="0"/>
      <c:txPr>
        <a:bodyPr/>
        <a:lstStyle/>
        <a:p>
          <a:pPr>
            <a:defRPr sz="1400" baseline="0"/>
          </a:pPr>
          <a:endParaRPr lang="ja-JP"/>
        </a:p>
      </c:txPr>
    </c:legend>
    <c:plotVisOnly val="1"/>
    <c:dispBlanksAs val="gap"/>
    <c:showDLblsOverMax val="0"/>
  </c:chart>
  <c:spPr>
    <a:ln>
      <a:noFill/>
    </a:ln>
  </c:spPr>
  <c:externalData r:id="rId2">
    <c:autoUpdate val="0"/>
  </c:externalData>
  <c:userShapes r:id="rId3"/>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manualLayout>
          <c:layoutTarget val="inner"/>
          <c:xMode val="edge"/>
          <c:yMode val="edge"/>
          <c:x val="0.14218464615042775"/>
          <c:y val="5.0265835244534755E-2"/>
          <c:w val="0.81384646150427742"/>
          <c:h val="0.82428037820002453"/>
        </c:manualLayout>
      </c:layout>
      <c:barChart>
        <c:barDir val="col"/>
        <c:grouping val="stacked"/>
        <c:varyColors val="0"/>
        <c:ser>
          <c:idx val="1"/>
          <c:order val="0"/>
          <c:tx>
            <c:strRef>
              <c:f>'(3)億単位'!$E$4</c:f>
              <c:strCache>
                <c:ptCount val="1"/>
                <c:pt idx="0">
                  <c:v>法人二税</c:v>
                </c:pt>
              </c:strCache>
            </c:strRef>
          </c:tx>
          <c:invertIfNegative val="0"/>
          <c:cat>
            <c:strRef>
              <c:f>'(3)億単位'!$B$9:$B$33</c:f>
              <c:strCache>
                <c:ptCount val="25"/>
                <c:pt idx="0">
                  <c:v>H1</c:v>
                </c:pt>
                <c:pt idx="1">
                  <c:v>H2</c:v>
                </c:pt>
                <c:pt idx="2">
                  <c:v>H3</c:v>
                </c:pt>
                <c:pt idx="3">
                  <c:v>H4</c:v>
                </c:pt>
                <c:pt idx="4">
                  <c:v>H5</c:v>
                </c:pt>
                <c:pt idx="5">
                  <c:v>H6</c:v>
                </c:pt>
                <c:pt idx="6">
                  <c:v>H7</c:v>
                </c:pt>
                <c:pt idx="7">
                  <c:v>H8</c:v>
                </c:pt>
                <c:pt idx="8">
                  <c:v>H9</c:v>
                </c:pt>
                <c:pt idx="9">
                  <c:v>H10</c:v>
                </c:pt>
                <c:pt idx="10">
                  <c:v>H11</c:v>
                </c:pt>
                <c:pt idx="11">
                  <c:v>H12</c:v>
                </c:pt>
                <c:pt idx="12">
                  <c:v>H13</c:v>
                </c:pt>
                <c:pt idx="13">
                  <c:v>H14</c:v>
                </c:pt>
                <c:pt idx="14">
                  <c:v>H15</c:v>
                </c:pt>
                <c:pt idx="15">
                  <c:v>H16</c:v>
                </c:pt>
                <c:pt idx="16">
                  <c:v>H17</c:v>
                </c:pt>
                <c:pt idx="17">
                  <c:v>H18</c:v>
                </c:pt>
                <c:pt idx="18">
                  <c:v>H19</c:v>
                </c:pt>
                <c:pt idx="19">
                  <c:v>H20</c:v>
                </c:pt>
                <c:pt idx="20">
                  <c:v>H21</c:v>
                </c:pt>
                <c:pt idx="21">
                  <c:v>H22</c:v>
                </c:pt>
                <c:pt idx="22">
                  <c:v>H23</c:v>
                </c:pt>
                <c:pt idx="23">
                  <c:v>H24</c:v>
                </c:pt>
                <c:pt idx="24">
                  <c:v>H25</c:v>
                </c:pt>
              </c:strCache>
            </c:strRef>
          </c:cat>
          <c:val>
            <c:numRef>
              <c:f>'(3)億単位'!$E$9:$E$33</c:f>
              <c:numCache>
                <c:formatCode>#,##0\ ;"△ "#,##0\ </c:formatCode>
                <c:ptCount val="25"/>
                <c:pt idx="0">
                  <c:v>8352</c:v>
                </c:pt>
                <c:pt idx="1">
                  <c:v>7982</c:v>
                </c:pt>
                <c:pt idx="2">
                  <c:v>7603</c:v>
                </c:pt>
                <c:pt idx="3">
                  <c:v>6361</c:v>
                </c:pt>
                <c:pt idx="4">
                  <c:v>5152</c:v>
                </c:pt>
                <c:pt idx="5">
                  <c:v>4748</c:v>
                </c:pt>
                <c:pt idx="6">
                  <c:v>4554</c:v>
                </c:pt>
                <c:pt idx="7">
                  <c:v>5549</c:v>
                </c:pt>
                <c:pt idx="8">
                  <c:v>5277</c:v>
                </c:pt>
                <c:pt idx="9">
                  <c:v>4322</c:v>
                </c:pt>
                <c:pt idx="10">
                  <c:v>3948</c:v>
                </c:pt>
                <c:pt idx="11">
                  <c:v>4140</c:v>
                </c:pt>
                <c:pt idx="12">
                  <c:v>4120</c:v>
                </c:pt>
                <c:pt idx="13">
                  <c:v>3554</c:v>
                </c:pt>
                <c:pt idx="14">
                  <c:v>3802</c:v>
                </c:pt>
                <c:pt idx="15">
                  <c:v>4364</c:v>
                </c:pt>
                <c:pt idx="16">
                  <c:v>4837</c:v>
                </c:pt>
                <c:pt idx="17">
                  <c:v>5490</c:v>
                </c:pt>
                <c:pt idx="18">
                  <c:v>5667</c:v>
                </c:pt>
                <c:pt idx="19">
                  <c:v>5235</c:v>
                </c:pt>
                <c:pt idx="20">
                  <c:v>2944</c:v>
                </c:pt>
                <c:pt idx="21">
                  <c:v>2629</c:v>
                </c:pt>
                <c:pt idx="22" formatCode="#,##0\ ;&quot;△&quot;#,##0\ ">
                  <c:v>2687</c:v>
                </c:pt>
                <c:pt idx="23" formatCode="#,##0\ ;&quot;△&quot;#,##0\ ">
                  <c:v>2780</c:v>
                </c:pt>
                <c:pt idx="24" formatCode="#,##0\ ;&quot;△&quot;#,##0\ ">
                  <c:v>3049</c:v>
                </c:pt>
              </c:numCache>
            </c:numRef>
          </c:val>
        </c:ser>
        <c:ser>
          <c:idx val="0"/>
          <c:order val="1"/>
          <c:tx>
            <c:strRef>
              <c:f>'(3)億単位'!$D$4</c:f>
              <c:strCache>
                <c:ptCount val="1"/>
                <c:pt idx="0">
                  <c:v>その他</c:v>
                </c:pt>
              </c:strCache>
            </c:strRef>
          </c:tx>
          <c:invertIfNegative val="0"/>
          <c:cat>
            <c:strRef>
              <c:f>'(3)億単位'!$B$9:$B$33</c:f>
              <c:strCache>
                <c:ptCount val="25"/>
                <c:pt idx="0">
                  <c:v>H1</c:v>
                </c:pt>
                <c:pt idx="1">
                  <c:v>H2</c:v>
                </c:pt>
                <c:pt idx="2">
                  <c:v>H3</c:v>
                </c:pt>
                <c:pt idx="3">
                  <c:v>H4</c:v>
                </c:pt>
                <c:pt idx="4">
                  <c:v>H5</c:v>
                </c:pt>
                <c:pt idx="5">
                  <c:v>H6</c:v>
                </c:pt>
                <c:pt idx="6">
                  <c:v>H7</c:v>
                </c:pt>
                <c:pt idx="7">
                  <c:v>H8</c:v>
                </c:pt>
                <c:pt idx="8">
                  <c:v>H9</c:v>
                </c:pt>
                <c:pt idx="9">
                  <c:v>H10</c:v>
                </c:pt>
                <c:pt idx="10">
                  <c:v>H11</c:v>
                </c:pt>
                <c:pt idx="11">
                  <c:v>H12</c:v>
                </c:pt>
                <c:pt idx="12">
                  <c:v>H13</c:v>
                </c:pt>
                <c:pt idx="13">
                  <c:v>H14</c:v>
                </c:pt>
                <c:pt idx="14">
                  <c:v>H15</c:v>
                </c:pt>
                <c:pt idx="15">
                  <c:v>H16</c:v>
                </c:pt>
                <c:pt idx="16">
                  <c:v>H17</c:v>
                </c:pt>
                <c:pt idx="17">
                  <c:v>H18</c:v>
                </c:pt>
                <c:pt idx="18">
                  <c:v>H19</c:v>
                </c:pt>
                <c:pt idx="19">
                  <c:v>H20</c:v>
                </c:pt>
                <c:pt idx="20">
                  <c:v>H21</c:v>
                </c:pt>
                <c:pt idx="21">
                  <c:v>H22</c:v>
                </c:pt>
                <c:pt idx="22">
                  <c:v>H23</c:v>
                </c:pt>
                <c:pt idx="23">
                  <c:v>H24</c:v>
                </c:pt>
                <c:pt idx="24">
                  <c:v>H25</c:v>
                </c:pt>
              </c:strCache>
            </c:strRef>
          </c:cat>
          <c:val>
            <c:numRef>
              <c:f>'(3)億単位'!$D$9:$D$33</c:f>
              <c:numCache>
                <c:formatCode>#,##0\ ;"△ "#,##0\ </c:formatCode>
                <c:ptCount val="25"/>
                <c:pt idx="0">
                  <c:v>5723</c:v>
                </c:pt>
                <c:pt idx="1">
                  <c:v>6749</c:v>
                </c:pt>
                <c:pt idx="2">
                  <c:v>6905</c:v>
                </c:pt>
                <c:pt idx="3">
                  <c:v>6396</c:v>
                </c:pt>
                <c:pt idx="4">
                  <c:v>6217</c:v>
                </c:pt>
                <c:pt idx="5">
                  <c:v>6228</c:v>
                </c:pt>
                <c:pt idx="6">
                  <c:v>6376</c:v>
                </c:pt>
                <c:pt idx="7">
                  <c:v>6000</c:v>
                </c:pt>
                <c:pt idx="8">
                  <c:v>6539</c:v>
                </c:pt>
                <c:pt idx="9">
                  <c:v>7548</c:v>
                </c:pt>
                <c:pt idx="10">
                  <c:v>7655</c:v>
                </c:pt>
                <c:pt idx="11">
                  <c:v>7824</c:v>
                </c:pt>
                <c:pt idx="12">
                  <c:v>8073</c:v>
                </c:pt>
                <c:pt idx="13">
                  <c:v>7272</c:v>
                </c:pt>
                <c:pt idx="14">
                  <c:v>6950</c:v>
                </c:pt>
                <c:pt idx="15">
                  <c:v>7153</c:v>
                </c:pt>
                <c:pt idx="16">
                  <c:v>7115</c:v>
                </c:pt>
                <c:pt idx="17">
                  <c:v>7316</c:v>
                </c:pt>
                <c:pt idx="18">
                  <c:v>8593</c:v>
                </c:pt>
                <c:pt idx="19">
                  <c:v>8332</c:v>
                </c:pt>
                <c:pt idx="20">
                  <c:v>8002</c:v>
                </c:pt>
                <c:pt idx="21">
                  <c:v>8028</c:v>
                </c:pt>
                <c:pt idx="22">
                  <c:v>7740</c:v>
                </c:pt>
                <c:pt idx="23">
                  <c:v>7916</c:v>
                </c:pt>
                <c:pt idx="24">
                  <c:v>8121</c:v>
                </c:pt>
              </c:numCache>
            </c:numRef>
          </c:val>
        </c:ser>
        <c:dLbls>
          <c:showLegendKey val="0"/>
          <c:showVal val="0"/>
          <c:showCatName val="0"/>
          <c:showSerName val="0"/>
          <c:showPercent val="0"/>
          <c:showBubbleSize val="0"/>
        </c:dLbls>
        <c:gapWidth val="150"/>
        <c:overlap val="100"/>
        <c:axId val="232958976"/>
        <c:axId val="232973056"/>
      </c:barChart>
      <c:catAx>
        <c:axId val="232958976"/>
        <c:scaling>
          <c:orientation val="minMax"/>
        </c:scaling>
        <c:delete val="0"/>
        <c:axPos val="b"/>
        <c:majorTickMark val="out"/>
        <c:minorTickMark val="none"/>
        <c:tickLblPos val="nextTo"/>
        <c:txPr>
          <a:bodyPr/>
          <a:lstStyle/>
          <a:p>
            <a:pPr>
              <a:defRPr sz="1100"/>
            </a:pPr>
            <a:endParaRPr lang="ja-JP"/>
          </a:p>
        </c:txPr>
        <c:crossAx val="232973056"/>
        <c:crosses val="autoZero"/>
        <c:auto val="1"/>
        <c:lblAlgn val="ctr"/>
        <c:lblOffset val="100"/>
        <c:tickLblSkip val="4"/>
        <c:noMultiLvlLbl val="0"/>
      </c:catAx>
      <c:valAx>
        <c:axId val="232973056"/>
        <c:scaling>
          <c:orientation val="minMax"/>
        </c:scaling>
        <c:delete val="0"/>
        <c:axPos val="l"/>
        <c:numFmt formatCode="#,##0\ ;&quot;△ &quot;#,##0\ " sourceLinked="1"/>
        <c:majorTickMark val="out"/>
        <c:minorTickMark val="none"/>
        <c:tickLblPos val="nextTo"/>
        <c:txPr>
          <a:bodyPr/>
          <a:lstStyle/>
          <a:p>
            <a:pPr>
              <a:defRPr sz="1000"/>
            </a:pPr>
            <a:endParaRPr lang="ja-JP"/>
          </a:p>
        </c:txPr>
        <c:crossAx val="232958976"/>
        <c:crosses val="autoZero"/>
        <c:crossBetween val="between"/>
      </c:valAx>
    </c:plotArea>
    <c:legend>
      <c:legendPos val="r"/>
      <c:layout>
        <c:manualLayout>
          <c:xMode val="edge"/>
          <c:yMode val="edge"/>
          <c:x val="0.79657704699477849"/>
          <c:y val="6.9003974982497523E-2"/>
          <c:w val="0.17520386623708478"/>
          <c:h val="0.12133405820351027"/>
        </c:manualLayout>
      </c:layout>
      <c:overlay val="0"/>
      <c:txPr>
        <a:bodyPr/>
        <a:lstStyle/>
        <a:p>
          <a:pPr>
            <a:defRPr sz="1100"/>
          </a:pPr>
          <a:endParaRPr lang="ja-JP"/>
        </a:p>
      </c:txPr>
    </c:legend>
    <c:plotVisOnly val="1"/>
    <c:dispBlanksAs val="gap"/>
    <c:showDLblsOverMax val="0"/>
  </c:chart>
  <c:txPr>
    <a:bodyPr/>
    <a:lstStyle/>
    <a:p>
      <a:pPr>
        <a:defRPr sz="1800"/>
      </a:pPr>
      <a:endParaRPr lang="ja-JP"/>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1991381144924441E-2"/>
          <c:y val="9.5333034041418241E-2"/>
          <c:w val="0.91224285308930975"/>
          <c:h val="0.8081341413110642"/>
        </c:manualLayout>
      </c:layout>
      <c:barChart>
        <c:barDir val="col"/>
        <c:grouping val="percentStacked"/>
        <c:varyColors val="0"/>
        <c:ser>
          <c:idx val="0"/>
          <c:order val="0"/>
          <c:tx>
            <c:strRef>
              <c:f>'H24'!$B$3:$C$3</c:f>
              <c:strCache>
                <c:ptCount val="1"/>
                <c:pt idx="0">
                  <c:v>～300万円</c:v>
                </c:pt>
              </c:strCache>
            </c:strRef>
          </c:tx>
          <c:spPr>
            <a:solidFill>
              <a:srgbClr val="FFC000"/>
            </a:solidFill>
            <a:ln>
              <a:solidFill>
                <a:schemeClr val="tx1"/>
              </a:solidFill>
            </a:ln>
          </c:spPr>
          <c:invertIfNegative val="0"/>
          <c:dLbls>
            <c:spPr>
              <a:solidFill>
                <a:schemeClr val="bg1"/>
              </a:solidFill>
            </c:spPr>
            <c:txPr>
              <a:bodyPr/>
              <a:lstStyle/>
              <a:p>
                <a:pPr>
                  <a:defRPr sz="1050">
                    <a:latin typeface="+mn-ea"/>
                    <a:ea typeface="+mn-ea"/>
                  </a:defRPr>
                </a:pPr>
                <a:endParaRPr lang="ja-JP"/>
              </a:p>
            </c:txPr>
            <c:dLblPos val="ctr"/>
            <c:showLegendKey val="0"/>
            <c:showVal val="1"/>
            <c:showCatName val="0"/>
            <c:showSerName val="0"/>
            <c:showPercent val="0"/>
            <c:showBubbleSize val="0"/>
            <c:showLeaderLines val="0"/>
          </c:dLbls>
          <c:cat>
            <c:strRef>
              <c:f>('H24'!$D$1,'H24'!$F$1,'H24'!$H$1,'H24'!$J$1,'H24'!$L$1,'H24'!$N$1)</c:f>
              <c:strCache>
                <c:ptCount val="6"/>
                <c:pt idx="0">
                  <c:v>大阪府</c:v>
                </c:pt>
                <c:pt idx="1">
                  <c:v>神奈川県</c:v>
                </c:pt>
                <c:pt idx="2">
                  <c:v>愛知県</c:v>
                </c:pt>
                <c:pt idx="3">
                  <c:v>福岡県</c:v>
                </c:pt>
                <c:pt idx="4">
                  <c:v>東京都</c:v>
                </c:pt>
                <c:pt idx="5">
                  <c:v>全国</c:v>
                </c:pt>
              </c:strCache>
            </c:strRef>
          </c:cat>
          <c:val>
            <c:numRef>
              <c:f>('H24'!$E$3,'H24'!$G$3,'H24'!$I$3,'H24'!$K$3,'H24'!$M$3,'H24'!$O$3)</c:f>
              <c:numCache>
                <c:formatCode>0.0;"▲ "0.0</c:formatCode>
                <c:ptCount val="6"/>
                <c:pt idx="0">
                  <c:v>40.917961324986699</c:v>
                </c:pt>
                <c:pt idx="1">
                  <c:v>29.23782177220291</c:v>
                </c:pt>
                <c:pt idx="2">
                  <c:v>31.892411143131604</c:v>
                </c:pt>
                <c:pt idx="3">
                  <c:v>43.957764753254885</c:v>
                </c:pt>
                <c:pt idx="4">
                  <c:v>31.212111887251133</c:v>
                </c:pt>
                <c:pt idx="5">
                  <c:v>36.304863143079373</c:v>
                </c:pt>
              </c:numCache>
            </c:numRef>
          </c:val>
        </c:ser>
        <c:ser>
          <c:idx val="1"/>
          <c:order val="1"/>
          <c:tx>
            <c:strRef>
              <c:f>'H24'!$B$7:$C$7</c:f>
              <c:strCache>
                <c:ptCount val="1"/>
                <c:pt idx="0">
                  <c:v>300万～500万</c:v>
                </c:pt>
              </c:strCache>
            </c:strRef>
          </c:tx>
          <c:spPr>
            <a:pattFill prst="openDmnd">
              <a:fgClr>
                <a:schemeClr val="accent3">
                  <a:lumMod val="60000"/>
                  <a:lumOff val="40000"/>
                </a:schemeClr>
              </a:fgClr>
              <a:bgClr>
                <a:schemeClr val="bg1"/>
              </a:bgClr>
            </a:pattFill>
            <a:ln>
              <a:solidFill>
                <a:schemeClr val="tx1"/>
              </a:solidFill>
            </a:ln>
          </c:spPr>
          <c:invertIfNegative val="0"/>
          <c:dLbls>
            <c:spPr>
              <a:solidFill>
                <a:schemeClr val="bg1"/>
              </a:solidFill>
            </c:spPr>
            <c:txPr>
              <a:bodyPr/>
              <a:lstStyle/>
              <a:p>
                <a:pPr>
                  <a:defRPr sz="1050">
                    <a:latin typeface="+mn-ea"/>
                    <a:ea typeface="+mn-ea"/>
                  </a:defRPr>
                </a:pPr>
                <a:endParaRPr lang="ja-JP"/>
              </a:p>
            </c:txPr>
            <c:dLblPos val="ctr"/>
            <c:showLegendKey val="0"/>
            <c:showVal val="1"/>
            <c:showCatName val="0"/>
            <c:showSerName val="0"/>
            <c:showPercent val="0"/>
            <c:showBubbleSize val="0"/>
            <c:showLeaderLines val="0"/>
          </c:dLbls>
          <c:cat>
            <c:strRef>
              <c:f>('H24'!$D$1,'H24'!$F$1,'H24'!$H$1,'H24'!$J$1,'H24'!$L$1,'H24'!$N$1)</c:f>
              <c:strCache>
                <c:ptCount val="6"/>
                <c:pt idx="0">
                  <c:v>大阪府</c:v>
                </c:pt>
                <c:pt idx="1">
                  <c:v>神奈川県</c:v>
                </c:pt>
                <c:pt idx="2">
                  <c:v>愛知県</c:v>
                </c:pt>
                <c:pt idx="3">
                  <c:v>福岡県</c:v>
                </c:pt>
                <c:pt idx="4">
                  <c:v>東京都</c:v>
                </c:pt>
                <c:pt idx="5">
                  <c:v>全国</c:v>
                </c:pt>
              </c:strCache>
            </c:strRef>
          </c:cat>
          <c:val>
            <c:numRef>
              <c:f>('H24'!$E$7,'H24'!$G$7,'H24'!$I$7,'H24'!$K$7,'H24'!$M$7,'H24'!$O$7)</c:f>
              <c:numCache>
                <c:formatCode>0.0;"▲ "0.0</c:formatCode>
                <c:ptCount val="6"/>
                <c:pt idx="0">
                  <c:v>23.843677927870846</c:v>
                </c:pt>
                <c:pt idx="1">
                  <c:v>23.779658455493426</c:v>
                </c:pt>
                <c:pt idx="2">
                  <c:v>23.621186524893172</c:v>
                </c:pt>
                <c:pt idx="3">
                  <c:v>23.063845018119995</c:v>
                </c:pt>
                <c:pt idx="4">
                  <c:v>22.506692925500815</c:v>
                </c:pt>
                <c:pt idx="5">
                  <c:v>23.843105300196303</c:v>
                </c:pt>
              </c:numCache>
            </c:numRef>
          </c:val>
        </c:ser>
        <c:ser>
          <c:idx val="2"/>
          <c:order val="2"/>
          <c:tx>
            <c:strRef>
              <c:f>'H24'!$B$10:$C$10</c:f>
              <c:strCache>
                <c:ptCount val="1"/>
                <c:pt idx="0">
                  <c:v>500万～1000万</c:v>
                </c:pt>
              </c:strCache>
            </c:strRef>
          </c:tx>
          <c:spPr>
            <a:pattFill prst="wdUpDiag">
              <a:fgClr>
                <a:schemeClr val="accent2">
                  <a:lumMod val="60000"/>
                  <a:lumOff val="40000"/>
                </a:schemeClr>
              </a:fgClr>
              <a:bgClr>
                <a:schemeClr val="bg1"/>
              </a:bgClr>
            </a:pattFill>
            <a:ln>
              <a:solidFill>
                <a:schemeClr val="tx1"/>
              </a:solidFill>
            </a:ln>
          </c:spPr>
          <c:invertIfNegative val="0"/>
          <c:dLbls>
            <c:spPr>
              <a:solidFill>
                <a:schemeClr val="bg1"/>
              </a:solidFill>
            </c:spPr>
            <c:txPr>
              <a:bodyPr/>
              <a:lstStyle/>
              <a:p>
                <a:pPr>
                  <a:defRPr sz="1050">
                    <a:latin typeface="+mn-ea"/>
                    <a:ea typeface="+mn-ea"/>
                  </a:defRPr>
                </a:pPr>
                <a:endParaRPr lang="ja-JP"/>
              </a:p>
            </c:txPr>
            <c:dLblPos val="ctr"/>
            <c:showLegendKey val="0"/>
            <c:showVal val="1"/>
            <c:showCatName val="0"/>
            <c:showSerName val="0"/>
            <c:showPercent val="0"/>
            <c:showBubbleSize val="0"/>
            <c:showLeaderLines val="0"/>
          </c:dLbls>
          <c:cat>
            <c:strRef>
              <c:f>('H24'!$D$1,'H24'!$F$1,'H24'!$H$1,'H24'!$J$1,'H24'!$L$1,'H24'!$N$1)</c:f>
              <c:strCache>
                <c:ptCount val="6"/>
                <c:pt idx="0">
                  <c:v>大阪府</c:v>
                </c:pt>
                <c:pt idx="1">
                  <c:v>神奈川県</c:v>
                </c:pt>
                <c:pt idx="2">
                  <c:v>愛知県</c:v>
                </c:pt>
                <c:pt idx="3">
                  <c:v>福岡県</c:v>
                </c:pt>
                <c:pt idx="4">
                  <c:v>東京都</c:v>
                </c:pt>
                <c:pt idx="5">
                  <c:v>全国</c:v>
                </c:pt>
              </c:strCache>
            </c:strRef>
          </c:cat>
          <c:val>
            <c:numRef>
              <c:f>('H24'!$E$10,'H24'!$G$10,'H24'!$I$10,'H24'!$K$10,'H24'!$M$10,'H24'!$O$10)</c:f>
              <c:numCache>
                <c:formatCode>0.0;"▲ "0.0</c:formatCode>
                <c:ptCount val="6"/>
                <c:pt idx="0">
                  <c:v>24.360696454368046</c:v>
                </c:pt>
                <c:pt idx="1">
                  <c:v>31.761624099541585</c:v>
                </c:pt>
                <c:pt idx="2">
                  <c:v>31.133856702772533</c:v>
                </c:pt>
                <c:pt idx="3">
                  <c:v>22.611963670529285</c:v>
                </c:pt>
                <c:pt idx="4">
                  <c:v>27.990276025479275</c:v>
                </c:pt>
                <c:pt idx="5">
                  <c:v>27.706026149116635</c:v>
                </c:pt>
              </c:numCache>
            </c:numRef>
          </c:val>
        </c:ser>
        <c:ser>
          <c:idx val="3"/>
          <c:order val="3"/>
          <c:tx>
            <c:strRef>
              <c:f>'H24'!$B$16:$C$16</c:f>
              <c:strCache>
                <c:ptCount val="1"/>
                <c:pt idx="0">
                  <c:v>1000万～</c:v>
                </c:pt>
              </c:strCache>
            </c:strRef>
          </c:tx>
          <c:spPr>
            <a:solidFill>
              <a:schemeClr val="accent4">
                <a:lumMod val="60000"/>
                <a:lumOff val="40000"/>
              </a:schemeClr>
            </a:solidFill>
            <a:ln>
              <a:solidFill>
                <a:schemeClr val="tx1"/>
              </a:solidFill>
            </a:ln>
          </c:spPr>
          <c:invertIfNegative val="0"/>
          <c:dLbls>
            <c:spPr>
              <a:solidFill>
                <a:schemeClr val="bg1"/>
              </a:solidFill>
            </c:spPr>
            <c:txPr>
              <a:bodyPr/>
              <a:lstStyle/>
              <a:p>
                <a:pPr>
                  <a:defRPr sz="1050">
                    <a:latin typeface="+mn-ea"/>
                    <a:ea typeface="+mn-ea"/>
                  </a:defRPr>
                </a:pPr>
                <a:endParaRPr lang="ja-JP"/>
              </a:p>
            </c:txPr>
            <c:dLblPos val="ctr"/>
            <c:showLegendKey val="0"/>
            <c:showVal val="1"/>
            <c:showCatName val="0"/>
            <c:showSerName val="0"/>
            <c:showPercent val="0"/>
            <c:showBubbleSize val="0"/>
            <c:showLeaderLines val="0"/>
          </c:dLbls>
          <c:cat>
            <c:strRef>
              <c:f>('H24'!$D$1,'H24'!$F$1,'H24'!$H$1,'H24'!$J$1,'H24'!$L$1,'H24'!$N$1)</c:f>
              <c:strCache>
                <c:ptCount val="6"/>
                <c:pt idx="0">
                  <c:v>大阪府</c:v>
                </c:pt>
                <c:pt idx="1">
                  <c:v>神奈川県</c:v>
                </c:pt>
                <c:pt idx="2">
                  <c:v>愛知県</c:v>
                </c:pt>
                <c:pt idx="3">
                  <c:v>福岡県</c:v>
                </c:pt>
                <c:pt idx="4">
                  <c:v>東京都</c:v>
                </c:pt>
                <c:pt idx="5">
                  <c:v>全国</c:v>
                </c:pt>
              </c:strCache>
            </c:strRef>
          </c:cat>
          <c:val>
            <c:numRef>
              <c:f>('H24'!$E$16,'H24'!$G$16,'H24'!$I$16,'H24'!$K$16,'H24'!$M$16,'H24'!$O$16)</c:f>
              <c:numCache>
                <c:formatCode>0.0;"▲ "0.0</c:formatCode>
                <c:ptCount val="6"/>
                <c:pt idx="0">
                  <c:v>7.0177661758369867</c:v>
                </c:pt>
                <c:pt idx="1">
                  <c:v>11.669437307944184</c:v>
                </c:pt>
                <c:pt idx="2">
                  <c:v>10.689323925933287</c:v>
                </c:pt>
                <c:pt idx="3">
                  <c:v>6.4113462484900001</c:v>
                </c:pt>
                <c:pt idx="4">
                  <c:v>12.556543680955166</c:v>
                </c:pt>
                <c:pt idx="5">
                  <c:v>8.6423571243379396</c:v>
                </c:pt>
              </c:numCache>
            </c:numRef>
          </c:val>
        </c:ser>
        <c:dLbls>
          <c:dLblPos val="ctr"/>
          <c:showLegendKey val="0"/>
          <c:showVal val="1"/>
          <c:showCatName val="0"/>
          <c:showSerName val="0"/>
          <c:showPercent val="0"/>
          <c:showBubbleSize val="0"/>
        </c:dLbls>
        <c:gapWidth val="100"/>
        <c:overlap val="100"/>
        <c:serLines>
          <c:spPr>
            <a:ln w="6350">
              <a:prstDash val="sysDash"/>
            </a:ln>
          </c:spPr>
        </c:serLines>
        <c:axId val="233015552"/>
        <c:axId val="233029632"/>
      </c:barChart>
      <c:catAx>
        <c:axId val="233015552"/>
        <c:scaling>
          <c:orientation val="minMax"/>
        </c:scaling>
        <c:delete val="0"/>
        <c:axPos val="b"/>
        <c:majorTickMark val="none"/>
        <c:minorTickMark val="none"/>
        <c:tickLblPos val="nextTo"/>
        <c:txPr>
          <a:bodyPr/>
          <a:lstStyle/>
          <a:p>
            <a:pPr>
              <a:defRPr sz="1100"/>
            </a:pPr>
            <a:endParaRPr lang="ja-JP"/>
          </a:p>
        </c:txPr>
        <c:crossAx val="233029632"/>
        <c:crosses val="autoZero"/>
        <c:auto val="1"/>
        <c:lblAlgn val="ctr"/>
        <c:lblOffset val="100"/>
        <c:noMultiLvlLbl val="0"/>
      </c:catAx>
      <c:valAx>
        <c:axId val="233029632"/>
        <c:scaling>
          <c:orientation val="minMax"/>
        </c:scaling>
        <c:delete val="0"/>
        <c:axPos val="l"/>
        <c:majorGridlines>
          <c:spPr>
            <a:ln>
              <a:noFill/>
            </a:ln>
          </c:spPr>
        </c:majorGridlines>
        <c:numFmt formatCode="0%" sourceLinked="1"/>
        <c:majorTickMark val="in"/>
        <c:minorTickMark val="none"/>
        <c:tickLblPos val="nextTo"/>
        <c:txPr>
          <a:bodyPr/>
          <a:lstStyle/>
          <a:p>
            <a:pPr>
              <a:defRPr sz="900"/>
            </a:pPr>
            <a:endParaRPr lang="ja-JP"/>
          </a:p>
        </c:txPr>
        <c:crossAx val="233015552"/>
        <c:crosses val="autoZero"/>
        <c:crossBetween val="between"/>
        <c:majorUnit val="0.2"/>
      </c:valAx>
      <c:spPr>
        <a:noFill/>
      </c:spPr>
    </c:plotArea>
    <c:plotVisOnly val="1"/>
    <c:dispBlanksAs val="gap"/>
    <c:showDLblsOverMax val="0"/>
  </c:chart>
  <c:spPr>
    <a:noFill/>
    <a:ln>
      <a:noFill/>
    </a:ln>
  </c:sp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69648659647169"/>
          <c:y val="4.0374093600138355E-2"/>
          <c:w val="0.82870643560717583"/>
          <c:h val="0.86852606296894852"/>
        </c:manualLayout>
      </c:layout>
      <c:lineChart>
        <c:grouping val="standard"/>
        <c:varyColors val="0"/>
        <c:ser>
          <c:idx val="1"/>
          <c:order val="0"/>
          <c:tx>
            <c:strRef>
              <c:f>年別推移!$N$3</c:f>
              <c:strCache>
                <c:ptCount val="1"/>
                <c:pt idx="0">
                  <c:v>輸出額</c:v>
                </c:pt>
              </c:strCache>
            </c:strRef>
          </c:tx>
          <c:cat>
            <c:strRef>
              <c:f>年別推移!$M$14:$M$38</c:f>
              <c:strCache>
                <c:ptCount val="25"/>
                <c:pt idx="0">
                  <c:v>H1</c:v>
                </c:pt>
                <c:pt idx="1">
                  <c:v>H2</c:v>
                </c:pt>
                <c:pt idx="2">
                  <c:v>H3</c:v>
                </c:pt>
                <c:pt idx="3">
                  <c:v>H4</c:v>
                </c:pt>
                <c:pt idx="4">
                  <c:v>H5</c:v>
                </c:pt>
                <c:pt idx="5">
                  <c:v>H6</c:v>
                </c:pt>
                <c:pt idx="6">
                  <c:v>H7</c:v>
                </c:pt>
                <c:pt idx="7">
                  <c:v>H8</c:v>
                </c:pt>
                <c:pt idx="8">
                  <c:v>H9</c:v>
                </c:pt>
                <c:pt idx="9">
                  <c:v>H10</c:v>
                </c:pt>
                <c:pt idx="10">
                  <c:v>H11</c:v>
                </c:pt>
                <c:pt idx="11">
                  <c:v>H12</c:v>
                </c:pt>
                <c:pt idx="12">
                  <c:v>H13</c:v>
                </c:pt>
                <c:pt idx="13">
                  <c:v>H14</c:v>
                </c:pt>
                <c:pt idx="14">
                  <c:v>H15</c:v>
                </c:pt>
                <c:pt idx="15">
                  <c:v>H16</c:v>
                </c:pt>
                <c:pt idx="16">
                  <c:v>H17</c:v>
                </c:pt>
                <c:pt idx="17">
                  <c:v>H18</c:v>
                </c:pt>
                <c:pt idx="18">
                  <c:v>H19</c:v>
                </c:pt>
                <c:pt idx="19">
                  <c:v>H20</c:v>
                </c:pt>
                <c:pt idx="20">
                  <c:v>H21</c:v>
                </c:pt>
                <c:pt idx="21">
                  <c:v>H22</c:v>
                </c:pt>
                <c:pt idx="22">
                  <c:v>H23</c:v>
                </c:pt>
                <c:pt idx="23">
                  <c:v>H24</c:v>
                </c:pt>
                <c:pt idx="24">
                  <c:v>H25</c:v>
                </c:pt>
              </c:strCache>
            </c:strRef>
          </c:cat>
          <c:val>
            <c:numRef>
              <c:f>年別推移!$N$14:$N$38</c:f>
              <c:numCache>
                <c:formatCode>#,##0_);[Red]\(#,##0\)</c:formatCode>
                <c:ptCount val="25"/>
                <c:pt idx="0">
                  <c:v>31560</c:v>
                </c:pt>
                <c:pt idx="1">
                  <c:v>35001</c:v>
                </c:pt>
                <c:pt idx="2">
                  <c:v>36072</c:v>
                </c:pt>
                <c:pt idx="3">
                  <c:v>36225</c:v>
                </c:pt>
                <c:pt idx="4">
                  <c:v>34193</c:v>
                </c:pt>
                <c:pt idx="5">
                  <c:v>35744</c:v>
                </c:pt>
                <c:pt idx="6">
                  <c:v>44510</c:v>
                </c:pt>
                <c:pt idx="7">
                  <c:v>45731</c:v>
                </c:pt>
                <c:pt idx="8">
                  <c:v>53946</c:v>
                </c:pt>
                <c:pt idx="9">
                  <c:v>53000</c:v>
                </c:pt>
                <c:pt idx="10">
                  <c:v>54263</c:v>
                </c:pt>
                <c:pt idx="11">
                  <c:v>62093</c:v>
                </c:pt>
                <c:pt idx="12">
                  <c:v>54886</c:v>
                </c:pt>
                <c:pt idx="13">
                  <c:v>59270</c:v>
                </c:pt>
                <c:pt idx="14">
                  <c:v>66837</c:v>
                </c:pt>
                <c:pt idx="15">
                  <c:v>75182</c:v>
                </c:pt>
                <c:pt idx="16">
                  <c:v>80439</c:v>
                </c:pt>
                <c:pt idx="17">
                  <c:v>91914</c:v>
                </c:pt>
                <c:pt idx="18">
                  <c:v>101052</c:v>
                </c:pt>
                <c:pt idx="19">
                  <c:v>100925</c:v>
                </c:pt>
                <c:pt idx="20">
                  <c:v>74356</c:v>
                </c:pt>
                <c:pt idx="21">
                  <c:v>89418</c:v>
                </c:pt>
                <c:pt idx="22">
                  <c:v>88793</c:v>
                </c:pt>
                <c:pt idx="23">
                  <c:v>82871</c:v>
                </c:pt>
                <c:pt idx="24">
                  <c:v>92177</c:v>
                </c:pt>
              </c:numCache>
            </c:numRef>
          </c:val>
          <c:smooth val="0"/>
        </c:ser>
        <c:ser>
          <c:idx val="2"/>
          <c:order val="1"/>
          <c:tx>
            <c:strRef>
              <c:f>年別推移!$O$3</c:f>
              <c:strCache>
                <c:ptCount val="1"/>
                <c:pt idx="0">
                  <c:v>輸入額</c:v>
                </c:pt>
              </c:strCache>
            </c:strRef>
          </c:tx>
          <c:cat>
            <c:strRef>
              <c:f>年別推移!$M$14:$M$38</c:f>
              <c:strCache>
                <c:ptCount val="25"/>
                <c:pt idx="0">
                  <c:v>H1</c:v>
                </c:pt>
                <c:pt idx="1">
                  <c:v>H2</c:v>
                </c:pt>
                <c:pt idx="2">
                  <c:v>H3</c:v>
                </c:pt>
                <c:pt idx="3">
                  <c:v>H4</c:v>
                </c:pt>
                <c:pt idx="4">
                  <c:v>H5</c:v>
                </c:pt>
                <c:pt idx="5">
                  <c:v>H6</c:v>
                </c:pt>
                <c:pt idx="6">
                  <c:v>H7</c:v>
                </c:pt>
                <c:pt idx="7">
                  <c:v>H8</c:v>
                </c:pt>
                <c:pt idx="8">
                  <c:v>H9</c:v>
                </c:pt>
                <c:pt idx="9">
                  <c:v>H10</c:v>
                </c:pt>
                <c:pt idx="10">
                  <c:v>H11</c:v>
                </c:pt>
                <c:pt idx="11">
                  <c:v>H12</c:v>
                </c:pt>
                <c:pt idx="12">
                  <c:v>H13</c:v>
                </c:pt>
                <c:pt idx="13">
                  <c:v>H14</c:v>
                </c:pt>
                <c:pt idx="14">
                  <c:v>H15</c:v>
                </c:pt>
                <c:pt idx="15">
                  <c:v>H16</c:v>
                </c:pt>
                <c:pt idx="16">
                  <c:v>H17</c:v>
                </c:pt>
                <c:pt idx="17">
                  <c:v>H18</c:v>
                </c:pt>
                <c:pt idx="18">
                  <c:v>H19</c:v>
                </c:pt>
                <c:pt idx="19">
                  <c:v>H20</c:v>
                </c:pt>
                <c:pt idx="20">
                  <c:v>H21</c:v>
                </c:pt>
                <c:pt idx="21">
                  <c:v>H22</c:v>
                </c:pt>
                <c:pt idx="22">
                  <c:v>H23</c:v>
                </c:pt>
                <c:pt idx="23">
                  <c:v>H24</c:v>
                </c:pt>
                <c:pt idx="24">
                  <c:v>H25</c:v>
                </c:pt>
              </c:strCache>
            </c:strRef>
          </c:cat>
          <c:val>
            <c:numRef>
              <c:f>年別推移!$O$14:$O$38</c:f>
              <c:numCache>
                <c:formatCode>#,##0_);[Red]\(#,##0\)</c:formatCode>
                <c:ptCount val="25"/>
                <c:pt idx="0">
                  <c:v>36936</c:v>
                </c:pt>
                <c:pt idx="1">
                  <c:v>41858</c:v>
                </c:pt>
                <c:pt idx="2">
                  <c:v>38504</c:v>
                </c:pt>
                <c:pt idx="3">
                  <c:v>36035</c:v>
                </c:pt>
                <c:pt idx="4">
                  <c:v>33560</c:v>
                </c:pt>
                <c:pt idx="5">
                  <c:v>34752</c:v>
                </c:pt>
                <c:pt idx="6">
                  <c:v>44470</c:v>
                </c:pt>
                <c:pt idx="7">
                  <c:v>50422</c:v>
                </c:pt>
                <c:pt idx="8">
                  <c:v>54875</c:v>
                </c:pt>
                <c:pt idx="9">
                  <c:v>48789</c:v>
                </c:pt>
                <c:pt idx="10">
                  <c:v>47342</c:v>
                </c:pt>
                <c:pt idx="11">
                  <c:v>57491</c:v>
                </c:pt>
                <c:pt idx="12">
                  <c:v>60888</c:v>
                </c:pt>
                <c:pt idx="13">
                  <c:v>60016</c:v>
                </c:pt>
                <c:pt idx="14">
                  <c:v>62523</c:v>
                </c:pt>
                <c:pt idx="15">
                  <c:v>70466</c:v>
                </c:pt>
                <c:pt idx="16">
                  <c:v>81444</c:v>
                </c:pt>
                <c:pt idx="17">
                  <c:v>93563</c:v>
                </c:pt>
                <c:pt idx="18">
                  <c:v>99724</c:v>
                </c:pt>
                <c:pt idx="19">
                  <c:v>103190</c:v>
                </c:pt>
                <c:pt idx="20">
                  <c:v>73179</c:v>
                </c:pt>
                <c:pt idx="21">
                  <c:v>86699</c:v>
                </c:pt>
                <c:pt idx="22">
                  <c:v>100838</c:v>
                </c:pt>
                <c:pt idx="23">
                  <c:v>104454</c:v>
                </c:pt>
                <c:pt idx="24">
                  <c:v>117454</c:v>
                </c:pt>
              </c:numCache>
            </c:numRef>
          </c:val>
          <c:smooth val="0"/>
        </c:ser>
        <c:dLbls>
          <c:showLegendKey val="0"/>
          <c:showVal val="0"/>
          <c:showCatName val="0"/>
          <c:showSerName val="0"/>
          <c:showPercent val="0"/>
          <c:showBubbleSize val="0"/>
        </c:dLbls>
        <c:marker val="1"/>
        <c:smooth val="0"/>
        <c:axId val="233164160"/>
        <c:axId val="233165952"/>
      </c:lineChart>
      <c:catAx>
        <c:axId val="233164160"/>
        <c:scaling>
          <c:orientation val="minMax"/>
        </c:scaling>
        <c:delete val="0"/>
        <c:axPos val="b"/>
        <c:numFmt formatCode="General" sourceLinked="1"/>
        <c:majorTickMark val="out"/>
        <c:minorTickMark val="none"/>
        <c:tickLblPos val="nextTo"/>
        <c:txPr>
          <a:bodyPr/>
          <a:lstStyle/>
          <a:p>
            <a:pPr>
              <a:defRPr sz="1200"/>
            </a:pPr>
            <a:endParaRPr lang="ja-JP"/>
          </a:p>
        </c:txPr>
        <c:crossAx val="233165952"/>
        <c:crosses val="autoZero"/>
        <c:auto val="1"/>
        <c:lblAlgn val="ctr"/>
        <c:lblOffset val="100"/>
        <c:tickLblSkip val="5"/>
        <c:noMultiLvlLbl val="0"/>
      </c:catAx>
      <c:valAx>
        <c:axId val="233165952"/>
        <c:scaling>
          <c:orientation val="minMax"/>
          <c:max val="120000"/>
        </c:scaling>
        <c:delete val="0"/>
        <c:axPos val="l"/>
        <c:majorGridlines/>
        <c:numFmt formatCode="#,##0_);[Red]\(#,##0\)" sourceLinked="1"/>
        <c:majorTickMark val="out"/>
        <c:minorTickMark val="none"/>
        <c:tickLblPos val="nextTo"/>
        <c:crossAx val="233164160"/>
        <c:crosses val="autoZero"/>
        <c:crossBetween val="between"/>
      </c:valAx>
    </c:plotArea>
    <c:legend>
      <c:legendPos val="r"/>
      <c:layout>
        <c:manualLayout>
          <c:xMode val="edge"/>
          <c:yMode val="edge"/>
          <c:x val="0.74967323240598271"/>
          <c:y val="0.64879417750834101"/>
          <c:w val="0.1564542297462608"/>
          <c:h val="0.13151631491117252"/>
        </c:manualLayout>
      </c:layout>
      <c:overlay val="0"/>
    </c:legend>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34"/>
    </mc:Choice>
    <mc:Fallback>
      <c:style val="34"/>
    </mc:Fallback>
  </mc:AlternateContent>
  <c:chart>
    <c:autoTitleDeleted val="1"/>
    <c:plotArea>
      <c:layout>
        <c:manualLayout>
          <c:layoutTarget val="inner"/>
          <c:xMode val="edge"/>
          <c:yMode val="edge"/>
          <c:x val="9.6013766179924617E-2"/>
          <c:y val="0.18904704922075269"/>
          <c:w val="0.59865715403602493"/>
          <c:h val="0.67196582895745438"/>
        </c:manualLayout>
      </c:layout>
      <c:barChart>
        <c:barDir val="col"/>
        <c:grouping val="clustered"/>
        <c:varyColors val="0"/>
        <c:ser>
          <c:idx val="0"/>
          <c:order val="0"/>
          <c:tx>
            <c:strRef>
              <c:f>'財政硬直化 (府)'!$A$72</c:f>
              <c:strCache>
                <c:ptCount val="1"/>
                <c:pt idx="0">
                  <c:v>歳出額</c:v>
                </c:pt>
              </c:strCache>
            </c:strRef>
          </c:tx>
          <c:invertIfNegative val="0"/>
          <c:cat>
            <c:strRef>
              <c:f>'財政硬直化 (府)'!$I$69:$R$69</c:f>
              <c:strCache>
                <c:ptCount val="10"/>
                <c:pt idx="0">
                  <c:v>H15</c:v>
                </c:pt>
                <c:pt idx="1">
                  <c:v>H16</c:v>
                </c:pt>
                <c:pt idx="2">
                  <c:v>H17</c:v>
                </c:pt>
                <c:pt idx="3">
                  <c:v>H18</c:v>
                </c:pt>
                <c:pt idx="4">
                  <c:v>H19</c:v>
                </c:pt>
                <c:pt idx="5">
                  <c:v>H20</c:v>
                </c:pt>
                <c:pt idx="6">
                  <c:v>H21</c:v>
                </c:pt>
                <c:pt idx="7">
                  <c:v>H22</c:v>
                </c:pt>
                <c:pt idx="8">
                  <c:v>H23</c:v>
                </c:pt>
                <c:pt idx="9">
                  <c:v>H24</c:v>
                </c:pt>
              </c:strCache>
            </c:strRef>
          </c:cat>
          <c:val>
            <c:numRef>
              <c:f>'財政硬直化 (府)'!$I$72:$S$72</c:f>
              <c:numCache>
                <c:formatCode>#,##0_ </c:formatCode>
                <c:ptCount val="11"/>
                <c:pt idx="0">
                  <c:v>26031</c:v>
                </c:pt>
                <c:pt idx="1">
                  <c:v>26530</c:v>
                </c:pt>
                <c:pt idx="2">
                  <c:v>26332</c:v>
                </c:pt>
                <c:pt idx="3">
                  <c:v>28025</c:v>
                </c:pt>
                <c:pt idx="4">
                  <c:v>27617</c:v>
                </c:pt>
                <c:pt idx="5">
                  <c:v>26856</c:v>
                </c:pt>
                <c:pt idx="6">
                  <c:v>29428</c:v>
                </c:pt>
                <c:pt idx="7">
                  <c:v>29789</c:v>
                </c:pt>
                <c:pt idx="8">
                  <c:v>28203</c:v>
                </c:pt>
                <c:pt idx="9">
                  <c:v>27515</c:v>
                </c:pt>
                <c:pt idx="10">
                  <c:v>27805</c:v>
                </c:pt>
              </c:numCache>
            </c:numRef>
          </c:val>
        </c:ser>
        <c:dLbls>
          <c:showLegendKey val="0"/>
          <c:showVal val="0"/>
          <c:showCatName val="0"/>
          <c:showSerName val="0"/>
          <c:showPercent val="0"/>
          <c:showBubbleSize val="0"/>
        </c:dLbls>
        <c:gapWidth val="51"/>
        <c:axId val="235888000"/>
        <c:axId val="235889792"/>
      </c:barChart>
      <c:lineChart>
        <c:grouping val="standard"/>
        <c:varyColors val="0"/>
        <c:ser>
          <c:idx val="1"/>
          <c:order val="1"/>
          <c:tx>
            <c:strRef>
              <c:f>'財政硬直化 (府)'!$A$73</c:f>
              <c:strCache>
                <c:ptCount val="1"/>
                <c:pt idx="0">
                  <c:v>社会保障費の割合</c:v>
                </c:pt>
              </c:strCache>
            </c:strRef>
          </c:tx>
          <c:marker>
            <c:symbol val="none"/>
          </c:marker>
          <c:cat>
            <c:strRef>
              <c:f>'財政硬直化 (府)'!$I$69:$S$69</c:f>
              <c:strCache>
                <c:ptCount val="11"/>
                <c:pt idx="0">
                  <c:v>H15</c:v>
                </c:pt>
                <c:pt idx="1">
                  <c:v>H16</c:v>
                </c:pt>
                <c:pt idx="2">
                  <c:v>H17</c:v>
                </c:pt>
                <c:pt idx="3">
                  <c:v>H18</c:v>
                </c:pt>
                <c:pt idx="4">
                  <c:v>H19</c:v>
                </c:pt>
                <c:pt idx="5">
                  <c:v>H20</c:v>
                </c:pt>
                <c:pt idx="6">
                  <c:v>H21</c:v>
                </c:pt>
                <c:pt idx="7">
                  <c:v>H22</c:v>
                </c:pt>
                <c:pt idx="8">
                  <c:v>H23</c:v>
                </c:pt>
                <c:pt idx="9">
                  <c:v>H24</c:v>
                </c:pt>
                <c:pt idx="10">
                  <c:v>H25</c:v>
                </c:pt>
              </c:strCache>
            </c:strRef>
          </c:cat>
          <c:val>
            <c:numRef>
              <c:f>'財政硬直化 (府)'!$I$73:$S$73</c:f>
              <c:numCache>
                <c:formatCode>0.0%</c:formatCode>
                <c:ptCount val="11"/>
                <c:pt idx="0">
                  <c:v>7.0454458146056623E-2</c:v>
                </c:pt>
                <c:pt idx="1">
                  <c:v>7.2295514511873354E-2</c:v>
                </c:pt>
                <c:pt idx="2">
                  <c:v>9.1675527874829105E-2</c:v>
                </c:pt>
                <c:pt idx="3">
                  <c:v>9.8376449598572696E-2</c:v>
                </c:pt>
                <c:pt idx="4">
                  <c:v>0.10928051562443422</c:v>
                </c:pt>
                <c:pt idx="5">
                  <c:v>0.11647304140601727</c:v>
                </c:pt>
                <c:pt idx="6">
                  <c:v>0.11947804811743917</c:v>
                </c:pt>
                <c:pt idx="7">
                  <c:v>0.12363624156567861</c:v>
                </c:pt>
                <c:pt idx="8">
                  <c:v>0.13495018260468744</c:v>
                </c:pt>
                <c:pt idx="9">
                  <c:v>0.14584771942576777</c:v>
                </c:pt>
                <c:pt idx="10">
                  <c:v>0.14903794281604027</c:v>
                </c:pt>
              </c:numCache>
            </c:numRef>
          </c:val>
          <c:smooth val="0"/>
        </c:ser>
        <c:dLbls>
          <c:showLegendKey val="0"/>
          <c:showVal val="0"/>
          <c:showCatName val="0"/>
          <c:showSerName val="0"/>
          <c:showPercent val="0"/>
          <c:showBubbleSize val="0"/>
        </c:dLbls>
        <c:marker val="1"/>
        <c:smooth val="0"/>
        <c:axId val="235893888"/>
        <c:axId val="235891712"/>
      </c:lineChart>
      <c:catAx>
        <c:axId val="235888000"/>
        <c:scaling>
          <c:orientation val="minMax"/>
        </c:scaling>
        <c:delete val="0"/>
        <c:axPos val="b"/>
        <c:numFmt formatCode="General" sourceLinked="1"/>
        <c:majorTickMark val="out"/>
        <c:minorTickMark val="none"/>
        <c:tickLblPos val="nextTo"/>
        <c:txPr>
          <a:bodyPr/>
          <a:lstStyle/>
          <a:p>
            <a:pPr>
              <a:defRPr sz="1200"/>
            </a:pPr>
            <a:endParaRPr lang="ja-JP"/>
          </a:p>
        </c:txPr>
        <c:crossAx val="235889792"/>
        <c:crosses val="autoZero"/>
        <c:auto val="1"/>
        <c:lblAlgn val="ctr"/>
        <c:lblOffset val="100"/>
        <c:tickLblSkip val="3"/>
        <c:noMultiLvlLbl val="0"/>
      </c:catAx>
      <c:valAx>
        <c:axId val="235889792"/>
        <c:scaling>
          <c:orientation val="minMax"/>
          <c:min val="10000"/>
        </c:scaling>
        <c:delete val="0"/>
        <c:axPos val="l"/>
        <c:title>
          <c:tx>
            <c:rich>
              <a:bodyPr rot="0" vert="horz"/>
              <a:lstStyle/>
              <a:p>
                <a:pPr>
                  <a:defRPr sz="900"/>
                </a:pPr>
                <a:r>
                  <a:rPr lang="ja-JP" sz="900"/>
                  <a:t>歳出</a:t>
                </a:r>
                <a:endParaRPr lang="en-US" sz="900"/>
              </a:p>
              <a:p>
                <a:pPr>
                  <a:defRPr sz="900"/>
                </a:pPr>
                <a:r>
                  <a:rPr lang="ja-JP" sz="900"/>
                  <a:t>（億円）</a:t>
                </a:r>
              </a:p>
            </c:rich>
          </c:tx>
          <c:layout>
            <c:manualLayout>
              <c:xMode val="edge"/>
              <c:yMode val="edge"/>
              <c:x val="1.9855281780285283E-2"/>
              <c:y val="6.9745647856281304E-2"/>
            </c:manualLayout>
          </c:layout>
          <c:overlay val="0"/>
        </c:title>
        <c:numFmt formatCode="#,##0_ " sourceLinked="1"/>
        <c:majorTickMark val="out"/>
        <c:minorTickMark val="none"/>
        <c:tickLblPos val="nextTo"/>
        <c:txPr>
          <a:bodyPr/>
          <a:lstStyle/>
          <a:p>
            <a:pPr>
              <a:defRPr sz="900"/>
            </a:pPr>
            <a:endParaRPr lang="ja-JP"/>
          </a:p>
        </c:txPr>
        <c:crossAx val="235888000"/>
        <c:crosses val="autoZero"/>
        <c:crossBetween val="between"/>
      </c:valAx>
      <c:valAx>
        <c:axId val="235891712"/>
        <c:scaling>
          <c:orientation val="minMax"/>
        </c:scaling>
        <c:delete val="0"/>
        <c:axPos val="r"/>
        <c:title>
          <c:tx>
            <c:rich>
              <a:bodyPr rot="0" vert="horz"/>
              <a:lstStyle/>
              <a:p>
                <a:pPr>
                  <a:defRPr sz="900"/>
                </a:pPr>
                <a:r>
                  <a:rPr lang="ja-JP" sz="900"/>
                  <a:t>社会保障費</a:t>
                </a:r>
                <a:endParaRPr lang="en-US" sz="900"/>
              </a:p>
              <a:p>
                <a:pPr>
                  <a:defRPr sz="900"/>
                </a:pPr>
                <a:r>
                  <a:rPr lang="ja-JP" sz="900"/>
                  <a:t>（％）</a:t>
                </a:r>
              </a:p>
            </c:rich>
          </c:tx>
          <c:layout>
            <c:manualLayout>
              <c:xMode val="edge"/>
              <c:yMode val="edge"/>
              <c:x val="0.72918926882520296"/>
              <c:y val="8.7559874093335155E-2"/>
            </c:manualLayout>
          </c:layout>
          <c:overlay val="0"/>
        </c:title>
        <c:numFmt formatCode="0.0%" sourceLinked="1"/>
        <c:majorTickMark val="out"/>
        <c:minorTickMark val="none"/>
        <c:tickLblPos val="nextTo"/>
        <c:txPr>
          <a:bodyPr/>
          <a:lstStyle/>
          <a:p>
            <a:pPr>
              <a:defRPr sz="900"/>
            </a:pPr>
            <a:endParaRPr lang="ja-JP"/>
          </a:p>
        </c:txPr>
        <c:crossAx val="235893888"/>
        <c:crosses val="max"/>
        <c:crossBetween val="between"/>
      </c:valAx>
      <c:catAx>
        <c:axId val="235893888"/>
        <c:scaling>
          <c:orientation val="minMax"/>
        </c:scaling>
        <c:delete val="1"/>
        <c:axPos val="b"/>
        <c:numFmt formatCode="General" sourceLinked="1"/>
        <c:majorTickMark val="out"/>
        <c:minorTickMark val="none"/>
        <c:tickLblPos val="none"/>
        <c:crossAx val="235891712"/>
        <c:crosses val="autoZero"/>
        <c:auto val="1"/>
        <c:lblAlgn val="ctr"/>
        <c:lblOffset val="100"/>
        <c:noMultiLvlLbl val="0"/>
      </c:catAx>
      <c:spPr>
        <a:noFill/>
      </c:spPr>
    </c:plotArea>
    <c:legend>
      <c:legendPos val="r"/>
      <c:layout>
        <c:manualLayout>
          <c:xMode val="edge"/>
          <c:yMode val="edge"/>
          <c:x val="0.81462905087840487"/>
          <c:y val="0.41713811496620695"/>
          <c:w val="0.17700038160011206"/>
          <c:h val="0.34880041788008953"/>
        </c:manualLayout>
      </c:layout>
      <c:overlay val="0"/>
      <c:txPr>
        <a:bodyPr/>
        <a:lstStyle/>
        <a:p>
          <a:pPr>
            <a:defRPr sz="900"/>
          </a:pPr>
          <a:endParaRPr lang="ja-JP"/>
        </a:p>
      </c:txPr>
    </c:legend>
    <c:plotVisOnly val="1"/>
    <c:dispBlanksAs val="gap"/>
    <c:showDLblsOverMax val="0"/>
  </c:chart>
  <c:spPr>
    <a:noFill/>
    <a:ln>
      <a:noFill/>
    </a:ln>
  </c:spPr>
  <c:txPr>
    <a:bodyPr/>
    <a:lstStyle/>
    <a:p>
      <a:pPr>
        <a:defRPr sz="1800"/>
      </a:pPr>
      <a:endParaRPr lang="ja-JP"/>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0.14194</cdr:x>
      <cdr:y>0.30899</cdr:y>
    </cdr:from>
    <cdr:to>
      <cdr:x>0.42488</cdr:x>
      <cdr:y>0.39855</cdr:y>
    </cdr:to>
    <cdr:sp macro="" textlink="">
      <cdr:nvSpPr>
        <cdr:cNvPr id="6145" name="AutoShape 1"/>
        <cdr:cNvSpPr>
          <a:spLocks xmlns:a="http://schemas.openxmlformats.org/drawingml/2006/main" noChangeArrowheads="1"/>
        </cdr:cNvSpPr>
      </cdr:nvSpPr>
      <cdr:spPr bwMode="auto">
        <a:xfrm xmlns:a="http://schemas.openxmlformats.org/drawingml/2006/main">
          <a:off x="577960" y="1112592"/>
          <a:ext cx="1152128" cy="322490"/>
        </a:xfrm>
        <a:prstGeom xmlns:a="http://schemas.openxmlformats.org/drawingml/2006/main" prst="wedgeRoundRectCallout">
          <a:avLst>
            <a:gd name="adj1" fmla="val 3191"/>
            <a:gd name="adj2" fmla="val 112113"/>
            <a:gd name="adj3" fmla="val 16667"/>
          </a:avLst>
        </a:prstGeom>
        <a:solidFill xmlns:a="http://schemas.openxmlformats.org/drawingml/2006/main">
          <a:srgbClr xmlns:mc="http://schemas.openxmlformats.org/markup-compatibility/2006" xmlns:a14="http://schemas.microsoft.com/office/drawing/2010/main" val="FFFFFF" mc:Ignorable="a14" a14:legacySpreadsheetColorIndex="65"/>
        </a:solidFill>
        <a:ln xmlns:a="http://schemas.openxmlformats.org/drawingml/2006/main" w="9525">
          <a:solidFill>
            <a:srgbClr xmlns:mc="http://schemas.openxmlformats.org/markup-compatibility/2006" xmlns:a14="http://schemas.microsoft.com/office/drawing/2010/main" val="000000" mc:Ignorable="a14" a14:legacySpreadsheetColorIndex="64"/>
          </a:solidFill>
          <a:miter lim="800000"/>
          <a:headEnd/>
          <a:tailEnd/>
        </a:ln>
      </cdr:spPr>
      <cdr:txBody>
        <a:bodyPr xmlns:a="http://schemas.openxmlformats.org/drawingml/2006/main" vertOverflow="clip" wrap="square" lIns="27432" tIns="18288" rIns="27432" bIns="18288" anchor="ctr" upright="1"/>
        <a:lstStyle xmlns:a="http://schemas.openxmlformats.org/drawingml/2006/main"/>
        <a:p xmlns:a="http://schemas.openxmlformats.org/drawingml/2006/main">
          <a:pPr algn="ctr" rtl="0">
            <a:defRPr sz="1000"/>
          </a:pPr>
          <a:r>
            <a:rPr lang="ja-JP" altLang="en-US" sz="1075" b="0" i="0" u="none" strike="noStrike" baseline="0">
              <a:solidFill>
                <a:srgbClr val="000000"/>
              </a:solidFill>
              <a:latin typeface="Meiryo UI" panose="020B0604030504040204" pitchFamily="50" charset="-128"/>
              <a:ea typeface="Meiryo UI" panose="020B0604030504040204" pitchFamily="50" charset="-128"/>
              <a:cs typeface="Meiryo UI" panose="020B0604030504040204" pitchFamily="50" charset="-128"/>
            </a:rPr>
            <a:t>国の給与水準</a:t>
          </a:r>
        </a:p>
      </cdr:txBody>
    </cdr:sp>
  </cdr:relSizeAnchor>
  <cdr:relSizeAnchor xmlns:cdr="http://schemas.openxmlformats.org/drawingml/2006/chartDrawing">
    <cdr:from>
      <cdr:x>0.42488</cdr:x>
      <cdr:y>0.169</cdr:y>
    </cdr:from>
    <cdr:to>
      <cdr:x>0.68555</cdr:x>
      <cdr:y>0.249</cdr:y>
    </cdr:to>
    <cdr:sp macro="" textlink="">
      <cdr:nvSpPr>
        <cdr:cNvPr id="6146" name="AutoShape 2"/>
        <cdr:cNvSpPr>
          <a:spLocks xmlns:a="http://schemas.openxmlformats.org/drawingml/2006/main" noChangeArrowheads="1"/>
        </cdr:cNvSpPr>
      </cdr:nvSpPr>
      <cdr:spPr bwMode="auto">
        <a:xfrm xmlns:a="http://schemas.openxmlformats.org/drawingml/2006/main">
          <a:off x="1730088" y="608537"/>
          <a:ext cx="1061430" cy="288032"/>
        </a:xfrm>
        <a:prstGeom xmlns:a="http://schemas.openxmlformats.org/drawingml/2006/main" prst="wedgeRoundRectCallout">
          <a:avLst>
            <a:gd name="adj1" fmla="val 64959"/>
            <a:gd name="adj2" fmla="val 146394"/>
            <a:gd name="adj3" fmla="val 16667"/>
          </a:avLst>
        </a:prstGeom>
        <a:solidFill xmlns:a="http://schemas.openxmlformats.org/drawingml/2006/main">
          <a:srgbClr xmlns:mc="http://schemas.openxmlformats.org/markup-compatibility/2006" xmlns:a14="http://schemas.microsoft.com/office/drawing/2010/main" val="FFFFFF" mc:Ignorable="a14" a14:legacySpreadsheetColorIndex="65"/>
        </a:solidFill>
        <a:ln xmlns:a="http://schemas.openxmlformats.org/drawingml/2006/main" w="9525">
          <a:solidFill>
            <a:srgbClr xmlns:mc="http://schemas.openxmlformats.org/markup-compatibility/2006" xmlns:a14="http://schemas.microsoft.com/office/drawing/2010/main" val="000000" mc:Ignorable="a14" a14:legacySpreadsheetColorIndex="64"/>
          </a:solidFill>
          <a:miter lim="800000"/>
          <a:headEnd/>
          <a:tailEnd/>
        </a:ln>
      </cdr:spPr>
      <cdr:txBody>
        <a:bodyPr xmlns:a="http://schemas.openxmlformats.org/drawingml/2006/main" vertOverflow="clip" wrap="square" lIns="27432" tIns="18288" rIns="27432" bIns="18288" anchor="ctr" upright="1"/>
        <a:lstStyle xmlns:a="http://schemas.openxmlformats.org/drawingml/2006/main"/>
        <a:p xmlns:a="http://schemas.openxmlformats.org/drawingml/2006/main">
          <a:pPr algn="ctr" rtl="0">
            <a:defRPr sz="1000"/>
          </a:pPr>
          <a:r>
            <a:rPr lang="ja-JP" altLang="en-US" sz="1075" b="0" i="0" u="none" strike="noStrike" baseline="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全国都道府県</a:t>
          </a:r>
        </a:p>
      </cdr:txBody>
    </cdr:sp>
  </cdr:relSizeAnchor>
  <cdr:relSizeAnchor xmlns:cdr="http://schemas.openxmlformats.org/drawingml/2006/chartDrawing">
    <cdr:from>
      <cdr:x>0.12425</cdr:x>
      <cdr:y>0.74895</cdr:y>
    </cdr:from>
    <cdr:to>
      <cdr:x>0.33062</cdr:x>
      <cdr:y>0.83087</cdr:y>
    </cdr:to>
    <cdr:sp macro="" textlink="">
      <cdr:nvSpPr>
        <cdr:cNvPr id="6147" name="AutoShape 3"/>
        <cdr:cNvSpPr>
          <a:spLocks xmlns:a="http://schemas.openxmlformats.org/drawingml/2006/main" noChangeArrowheads="1"/>
        </cdr:cNvSpPr>
      </cdr:nvSpPr>
      <cdr:spPr bwMode="auto">
        <a:xfrm xmlns:a="http://schemas.openxmlformats.org/drawingml/2006/main">
          <a:off x="505937" y="2696781"/>
          <a:ext cx="840324" cy="294973"/>
        </a:xfrm>
        <a:prstGeom xmlns:a="http://schemas.openxmlformats.org/drawingml/2006/main" prst="wedgeRoundRectCallout">
          <a:avLst>
            <a:gd name="adj1" fmla="val 44824"/>
            <a:gd name="adj2" fmla="val -169756"/>
            <a:gd name="adj3" fmla="val 16667"/>
          </a:avLst>
        </a:prstGeom>
        <a:solidFill xmlns:a="http://schemas.openxmlformats.org/drawingml/2006/main">
          <a:srgbClr xmlns:mc="http://schemas.openxmlformats.org/markup-compatibility/2006" xmlns:a14="http://schemas.microsoft.com/office/drawing/2010/main" val="FFFFFF" mc:Ignorable="a14" a14:legacySpreadsheetColorIndex="65"/>
        </a:solidFill>
        <a:ln xmlns:a="http://schemas.openxmlformats.org/drawingml/2006/main" w="9525">
          <a:solidFill>
            <a:srgbClr xmlns:mc="http://schemas.openxmlformats.org/markup-compatibility/2006" xmlns:a14="http://schemas.microsoft.com/office/drawing/2010/main" val="000000" mc:Ignorable="a14" a14:legacySpreadsheetColorIndex="64"/>
          </a:solidFill>
          <a:miter lim="800000"/>
          <a:headEnd/>
          <a:tailEnd/>
        </a:ln>
      </cdr:spPr>
      <cdr:txBody>
        <a:bodyPr xmlns:a="http://schemas.openxmlformats.org/drawingml/2006/main" vertOverflow="clip" wrap="square" lIns="27432" tIns="18288" rIns="27432" bIns="18288" anchor="ctr" upright="1"/>
        <a:lstStyle xmlns:a="http://schemas.openxmlformats.org/drawingml/2006/main"/>
        <a:p xmlns:a="http://schemas.openxmlformats.org/drawingml/2006/main">
          <a:pPr algn="ctr" rtl="0">
            <a:defRPr sz="1000"/>
          </a:pPr>
          <a:r>
            <a:rPr lang="ja-JP" altLang="en-US" sz="1075" b="0" i="0" u="none" strike="noStrike" baseline="0">
              <a:solidFill>
                <a:srgbClr val="000000"/>
              </a:solidFill>
              <a:latin typeface="Meiryo UI" panose="020B0604030504040204" pitchFamily="50" charset="-128"/>
              <a:ea typeface="Meiryo UI" panose="020B0604030504040204" pitchFamily="50" charset="-128"/>
              <a:cs typeface="Meiryo UI" panose="020B0604030504040204" pitchFamily="50" charset="-128"/>
            </a:rPr>
            <a:t>大  阪  府</a:t>
          </a:r>
        </a:p>
      </cdr:txBody>
    </cdr:sp>
  </cdr:relSizeAnchor>
</c:userShapes>
</file>

<file path=ppt/drawings/drawing2.xml><?xml version="1.0" encoding="utf-8"?>
<c:userShapes xmlns:c="http://schemas.openxmlformats.org/drawingml/2006/chart">
  <cdr:relSizeAnchor xmlns:cdr="http://schemas.openxmlformats.org/drawingml/2006/chartDrawing">
    <cdr:from>
      <cdr:x>0.68945</cdr:x>
      <cdr:y>0.35783</cdr:y>
    </cdr:from>
    <cdr:to>
      <cdr:x>0.83052</cdr:x>
      <cdr:y>0.43227</cdr:y>
    </cdr:to>
    <cdr:sp macro="" textlink="">
      <cdr:nvSpPr>
        <cdr:cNvPr id="2" name="正方形/長方形 1"/>
        <cdr:cNvSpPr/>
      </cdr:nvSpPr>
      <cdr:spPr>
        <a:xfrm xmlns:a="http://schemas.openxmlformats.org/drawingml/2006/main">
          <a:off x="6726671" y="1314283"/>
          <a:ext cx="1376360" cy="273412"/>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vertOverflow="clip"/>
        <a:lstStyle xmlns:a="http://schemas.openxmlformats.org/drawingml/2006/main"/>
        <a:p xmlns:a="http://schemas.openxmlformats.org/drawingml/2006/main">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（団塊世代）</a:t>
          </a:r>
          <a:endParaRPr lang="ja-JP" sz="1200" b="1" dirty="0">
            <a:latin typeface="Meiryo UI" panose="020B0604030504040204" pitchFamily="50" charset="-128"/>
            <a:ea typeface="Meiryo UI" panose="020B0604030504040204" pitchFamily="50" charset="-128"/>
            <a:cs typeface="Meiryo UI" panose="020B0604030504040204" pitchFamily="50" charset="-128"/>
          </a:endParaRPr>
        </a:p>
      </cdr:txBody>
    </cdr:sp>
  </cdr:relSizeAnchor>
  <cdr:relSizeAnchor xmlns:cdr="http://schemas.openxmlformats.org/drawingml/2006/chartDrawing">
    <cdr:from>
      <cdr:x>0.48823</cdr:x>
      <cdr:y>0.26822</cdr:y>
    </cdr:from>
    <cdr:to>
      <cdr:x>0.65549</cdr:x>
      <cdr:y>0.34397</cdr:y>
    </cdr:to>
    <cdr:sp macro="" textlink="">
      <cdr:nvSpPr>
        <cdr:cNvPr id="3" name="正方形/長方形 2"/>
        <cdr:cNvSpPr/>
      </cdr:nvSpPr>
      <cdr:spPr>
        <a:xfrm xmlns:a="http://schemas.openxmlformats.org/drawingml/2006/main">
          <a:off x="4957296" y="1755845"/>
          <a:ext cx="1698300" cy="495890"/>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（団塊ジュニア）</a:t>
          </a:r>
          <a:endParaRPr lang="ja-JP" sz="1200" b="1" dirty="0">
            <a:latin typeface="Meiryo UI" panose="020B0604030504040204" pitchFamily="50" charset="-128"/>
            <a:ea typeface="Meiryo UI" panose="020B0604030504040204" pitchFamily="50" charset="-128"/>
            <a:cs typeface="Meiryo UI" panose="020B0604030504040204" pitchFamily="50" charset="-128"/>
          </a:endParaRPr>
        </a:p>
      </cdr:txBody>
    </cdr:sp>
  </cdr:relSizeAnchor>
  <cdr:relSizeAnchor xmlns:cdr="http://schemas.openxmlformats.org/drawingml/2006/chartDrawing">
    <cdr:from>
      <cdr:x>0.38031</cdr:x>
      <cdr:y>0.17016</cdr:y>
    </cdr:from>
    <cdr:to>
      <cdr:x>0.75639</cdr:x>
      <cdr:y>0.25095</cdr:y>
    </cdr:to>
    <cdr:sp macro="" textlink="">
      <cdr:nvSpPr>
        <cdr:cNvPr id="5" name="右矢印 4"/>
        <cdr:cNvSpPr/>
      </cdr:nvSpPr>
      <cdr:spPr>
        <a:xfrm xmlns:a="http://schemas.openxmlformats.org/drawingml/2006/main">
          <a:off x="3710508" y="758095"/>
          <a:ext cx="3669253" cy="359936"/>
        </a:xfrm>
        <a:prstGeom xmlns:a="http://schemas.openxmlformats.org/drawingml/2006/main" prst="rightArrow">
          <a:avLst>
            <a:gd name="adj1" fmla="val 50000"/>
            <a:gd name="adj2" fmla="val 55000"/>
          </a:avLst>
        </a:prstGeom>
        <a:solidFill xmlns:a="http://schemas.openxmlformats.org/drawingml/2006/main">
          <a:schemeClr val="accent4">
            <a:lumMod val="40000"/>
            <a:lumOff val="6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ja-JP" altLang="en-US"/>
        </a:p>
      </cdr:txBody>
    </cdr:sp>
  </cdr:relSizeAnchor>
  <cdr:relSizeAnchor xmlns:cdr="http://schemas.openxmlformats.org/drawingml/2006/chartDrawing">
    <cdr:from>
      <cdr:x>0.16788</cdr:x>
      <cdr:y>0.22325</cdr:y>
    </cdr:from>
    <cdr:to>
      <cdr:x>0.31882</cdr:x>
      <cdr:y>0.32732</cdr:y>
    </cdr:to>
    <cdr:sp macro="" textlink="">
      <cdr:nvSpPr>
        <cdr:cNvPr id="6" name="正方形/長方形 5"/>
        <cdr:cNvSpPr/>
      </cdr:nvSpPr>
      <cdr:spPr>
        <a:xfrm xmlns:a="http://schemas.openxmlformats.org/drawingml/2006/main">
          <a:off x="1637928" y="819988"/>
          <a:ext cx="1472639" cy="382241"/>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nSpc>
              <a:spcPts val="1200"/>
            </a:lnSpc>
          </a:pP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１９７０（</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Ｓ</a:t>
          </a:r>
          <a:r>
            <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45</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endPar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xmlns:a="http://schemas.openxmlformats.org/drawingml/2006/main">
          <a:pPr>
            <a:lnSpc>
              <a:spcPts val="1200"/>
            </a:lnSpc>
          </a:pP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年齢構成</a:t>
          </a:r>
          <a:endParaRPr 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cdr:txBody>
    </cdr:sp>
  </cdr:relSizeAnchor>
  <cdr:relSizeAnchor xmlns:cdr="http://schemas.openxmlformats.org/drawingml/2006/chartDrawing">
    <cdr:from>
      <cdr:x>0.18264</cdr:x>
      <cdr:y>0.63496</cdr:y>
    </cdr:from>
    <cdr:to>
      <cdr:x>0.31828</cdr:x>
      <cdr:y>0.72402</cdr:y>
    </cdr:to>
    <cdr:sp macro="" textlink="">
      <cdr:nvSpPr>
        <cdr:cNvPr id="7" name="正方形/長方形 6"/>
        <cdr:cNvSpPr/>
      </cdr:nvSpPr>
      <cdr:spPr>
        <a:xfrm xmlns:a="http://schemas.openxmlformats.org/drawingml/2006/main">
          <a:off x="1781944" y="2332156"/>
          <a:ext cx="1323354" cy="327111"/>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nSpc>
              <a:spcPts val="1200"/>
            </a:lnSpc>
          </a:pP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２０２５（</a:t>
          </a:r>
          <a:r>
            <a:rPr lang="en-US" altLang="ja-JP" sz="1000" b="1" dirty="0">
              <a:latin typeface="Meiryo UI" panose="020B0604030504040204" pitchFamily="50" charset="-128"/>
              <a:ea typeface="Meiryo UI" panose="020B0604030504040204" pitchFamily="50" charset="-128"/>
              <a:cs typeface="Meiryo UI" panose="020B0604030504040204" pitchFamily="50" charset="-128"/>
            </a:rPr>
            <a:t>H37)</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の</a:t>
          </a:r>
          <a:endParaRPr lang="en-US" altLang="ja-JP" sz="1000" b="1" dirty="0">
            <a:latin typeface="Meiryo UI" panose="020B0604030504040204" pitchFamily="50" charset="-128"/>
            <a:ea typeface="Meiryo UI" panose="020B0604030504040204" pitchFamily="50" charset="-128"/>
            <a:cs typeface="Meiryo UI" panose="020B0604030504040204" pitchFamily="50" charset="-128"/>
          </a:endParaRPr>
        </a:p>
        <a:p xmlns:a="http://schemas.openxmlformats.org/drawingml/2006/main">
          <a:pPr>
            <a:lnSpc>
              <a:spcPts val="1200"/>
            </a:lnSpc>
          </a:pP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　　年齢構成</a:t>
          </a:r>
          <a:endParaRPr lang="ja-JP" sz="1000" b="1" dirty="0">
            <a:latin typeface="Meiryo UI" panose="020B0604030504040204" pitchFamily="50" charset="-128"/>
            <a:ea typeface="Meiryo UI" panose="020B0604030504040204" pitchFamily="50" charset="-128"/>
            <a:cs typeface="Meiryo UI" panose="020B0604030504040204" pitchFamily="50" charset="-128"/>
          </a:endParaRPr>
        </a:p>
      </cdr:txBody>
    </cdr:sp>
  </cdr:relSizeAnchor>
  <cdr:relSizeAnchor xmlns:cdr="http://schemas.openxmlformats.org/drawingml/2006/chartDrawing">
    <cdr:from>
      <cdr:x>0.74598</cdr:x>
      <cdr:y>0.43855</cdr:y>
    </cdr:from>
    <cdr:to>
      <cdr:x>0.74693</cdr:x>
      <cdr:y>0.84502</cdr:y>
    </cdr:to>
    <cdr:cxnSp macro="">
      <cdr:nvCxnSpPr>
        <cdr:cNvPr id="8" name="直線コネクタ 7"/>
        <cdr:cNvCxnSpPr/>
      </cdr:nvCxnSpPr>
      <cdr:spPr>
        <a:xfrm xmlns:a="http://schemas.openxmlformats.org/drawingml/2006/main">
          <a:off x="7574370" y="2870892"/>
          <a:ext cx="9681" cy="2660954"/>
        </a:xfrm>
        <a:prstGeom xmlns:a="http://schemas.openxmlformats.org/drawingml/2006/main" prst="line">
          <a:avLst/>
        </a:prstGeom>
        <a:ln xmlns:a="http://schemas.openxmlformats.org/drawingml/2006/main" w="38100">
          <a:solidFill>
            <a:schemeClr val="bg1">
              <a:lumMod val="65000"/>
            </a:schemeClr>
          </a:solidFill>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0.26589</cdr:x>
      <cdr:y>0.12927</cdr:y>
    </cdr:from>
    <cdr:to>
      <cdr:x>0.39089</cdr:x>
      <cdr:y>0.20372</cdr:y>
    </cdr:to>
    <cdr:sp macro="" textlink="">
      <cdr:nvSpPr>
        <cdr:cNvPr id="4" name="正方形/長方形 3"/>
        <cdr:cNvSpPr/>
      </cdr:nvSpPr>
      <cdr:spPr>
        <a:xfrm xmlns:a="http://schemas.openxmlformats.org/drawingml/2006/main">
          <a:off x="2594223" y="474806"/>
          <a:ext cx="1219572" cy="273449"/>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（団塊世代）</a:t>
          </a:r>
          <a:endParaRPr lang="ja-JP" sz="1200" b="1" dirty="0">
            <a:latin typeface="Meiryo UI" panose="020B0604030504040204" pitchFamily="50" charset="-128"/>
            <a:ea typeface="Meiryo UI" panose="020B0604030504040204" pitchFamily="50" charset="-128"/>
            <a:cs typeface="Meiryo UI" panose="020B0604030504040204" pitchFamily="50" charset="-128"/>
          </a:endParaRPr>
        </a:p>
      </cdr:txBody>
    </cdr:sp>
  </cdr:relSizeAnchor>
  <cdr:relSizeAnchor xmlns:cdr="http://schemas.openxmlformats.org/drawingml/2006/chartDrawing">
    <cdr:from>
      <cdr:x>0.55673</cdr:x>
      <cdr:y>0.34017</cdr:y>
    </cdr:from>
    <cdr:to>
      <cdr:x>0.55673</cdr:x>
      <cdr:y>0.8355</cdr:y>
    </cdr:to>
    <cdr:cxnSp macro="">
      <cdr:nvCxnSpPr>
        <cdr:cNvPr id="9" name="直線コネクタ 8"/>
        <cdr:cNvCxnSpPr/>
      </cdr:nvCxnSpPr>
      <cdr:spPr>
        <a:xfrm xmlns:a="http://schemas.openxmlformats.org/drawingml/2006/main">
          <a:off x="5652842" y="1638002"/>
          <a:ext cx="47" cy="2385154"/>
        </a:xfrm>
        <a:prstGeom xmlns:a="http://schemas.openxmlformats.org/drawingml/2006/main" prst="line">
          <a:avLst/>
        </a:prstGeom>
        <a:ln xmlns:a="http://schemas.openxmlformats.org/drawingml/2006/main" w="38100">
          <a:solidFill>
            <a:schemeClr val="bg1">
              <a:lumMod val="65000"/>
            </a:schemeClr>
          </a:solidFill>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0.3257</cdr:x>
      <cdr:y>0.18743</cdr:y>
    </cdr:from>
    <cdr:to>
      <cdr:x>0.32739</cdr:x>
      <cdr:y>0.8315</cdr:y>
    </cdr:to>
    <cdr:cxnSp macro="">
      <cdr:nvCxnSpPr>
        <cdr:cNvPr id="10" name="直線コネクタ 9"/>
        <cdr:cNvCxnSpPr/>
      </cdr:nvCxnSpPr>
      <cdr:spPr>
        <a:xfrm xmlns:a="http://schemas.openxmlformats.org/drawingml/2006/main" flipH="1">
          <a:off x="3307044" y="902528"/>
          <a:ext cx="17181" cy="3101347"/>
        </a:xfrm>
        <a:prstGeom xmlns:a="http://schemas.openxmlformats.org/drawingml/2006/main" prst="line">
          <a:avLst/>
        </a:prstGeom>
        <a:ln xmlns:a="http://schemas.openxmlformats.org/drawingml/2006/main" w="38100">
          <a:solidFill>
            <a:schemeClr val="bg1">
              <a:lumMod val="65000"/>
            </a:schemeClr>
          </a:solidFill>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F075CA6-DFF5-478A-B593-F0D3E76B771B}" type="datetimeFigureOut">
              <a:rPr kumimoji="1" lang="ja-JP" altLang="en-US" smtClean="0"/>
              <a:t>2014/9/2</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2EE17C-C0F3-4421-BA84-0BDA8306F2F4}" type="slidenum">
              <a:rPr kumimoji="1" lang="ja-JP" altLang="en-US" smtClean="0"/>
              <a:t>‹#›</a:t>
            </a:fld>
            <a:endParaRPr kumimoji="1" lang="ja-JP" altLang="en-US"/>
          </a:p>
        </p:txBody>
      </p:sp>
    </p:spTree>
    <p:extLst>
      <p:ext uri="{BB962C8B-B14F-4D97-AF65-F5344CB8AC3E}">
        <p14:creationId xmlns:p14="http://schemas.microsoft.com/office/powerpoint/2010/main" val="34480441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A721C20-844B-4026-8BBE-BA380399BBFC}" type="slidenum">
              <a:rPr lang="ja-JP" altLang="en-US" smtClean="0">
                <a:solidFill>
                  <a:prstClr val="black"/>
                </a:solidFill>
              </a:rPr>
              <a:pPr/>
              <a:t>22</a:t>
            </a:fld>
            <a:endParaRPr lang="ja-JP" altLang="en-US">
              <a:solidFill>
                <a:prstClr val="black"/>
              </a:solidFill>
            </a:endParaRPr>
          </a:p>
        </p:txBody>
      </p:sp>
    </p:spTree>
    <p:extLst>
      <p:ext uri="{BB962C8B-B14F-4D97-AF65-F5344CB8AC3E}">
        <p14:creationId xmlns:p14="http://schemas.microsoft.com/office/powerpoint/2010/main" val="33304862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40F645F-A0B2-458D-B5AA-6F36308E8916}" type="datetimeFigureOut">
              <a:rPr kumimoji="1" lang="ja-JP" altLang="en-US" smtClean="0"/>
              <a:t>2014/9/2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BE3F790-7C50-43CC-91A6-658B85843CCB}" type="slidenum">
              <a:rPr kumimoji="1" lang="ja-JP" altLang="en-US" smtClean="0"/>
              <a:t>‹#›</a:t>
            </a:fld>
            <a:endParaRPr kumimoji="1" lang="ja-JP" altLang="en-US"/>
          </a:p>
        </p:txBody>
      </p:sp>
    </p:spTree>
    <p:extLst>
      <p:ext uri="{BB962C8B-B14F-4D97-AF65-F5344CB8AC3E}">
        <p14:creationId xmlns:p14="http://schemas.microsoft.com/office/powerpoint/2010/main" val="16084775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40F645F-A0B2-458D-B5AA-6F36308E8916}" type="datetimeFigureOut">
              <a:rPr kumimoji="1" lang="ja-JP" altLang="en-US" smtClean="0"/>
              <a:t>2014/9/2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BE3F790-7C50-43CC-91A6-658B85843CCB}" type="slidenum">
              <a:rPr kumimoji="1" lang="ja-JP" altLang="en-US" smtClean="0"/>
              <a:t>‹#›</a:t>
            </a:fld>
            <a:endParaRPr kumimoji="1" lang="ja-JP" altLang="en-US"/>
          </a:p>
        </p:txBody>
      </p:sp>
    </p:spTree>
    <p:extLst>
      <p:ext uri="{BB962C8B-B14F-4D97-AF65-F5344CB8AC3E}">
        <p14:creationId xmlns:p14="http://schemas.microsoft.com/office/powerpoint/2010/main" val="1653185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40F645F-A0B2-458D-B5AA-6F36308E8916}" type="datetimeFigureOut">
              <a:rPr kumimoji="1" lang="ja-JP" altLang="en-US" smtClean="0"/>
              <a:t>2014/9/2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BE3F790-7C50-43CC-91A6-658B85843CCB}" type="slidenum">
              <a:rPr kumimoji="1" lang="ja-JP" altLang="en-US" smtClean="0"/>
              <a:t>‹#›</a:t>
            </a:fld>
            <a:endParaRPr kumimoji="1" lang="ja-JP" altLang="en-US"/>
          </a:p>
        </p:txBody>
      </p:sp>
    </p:spTree>
    <p:extLst>
      <p:ext uri="{BB962C8B-B14F-4D97-AF65-F5344CB8AC3E}">
        <p14:creationId xmlns:p14="http://schemas.microsoft.com/office/powerpoint/2010/main" val="41966867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2014/9/2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544079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2014/9/2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064143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2014/9/2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522120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2014/9/2</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72712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2014/9/2</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399563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2014/9/2</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660815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2014/9/2</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306478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2014/9/2</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87860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40F645F-A0B2-458D-B5AA-6F36308E8916}" type="datetimeFigureOut">
              <a:rPr kumimoji="1" lang="ja-JP" altLang="en-US" smtClean="0"/>
              <a:t>2014/9/2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BE3F790-7C50-43CC-91A6-658B85843CCB}" type="slidenum">
              <a:rPr kumimoji="1" lang="ja-JP" altLang="en-US" smtClean="0"/>
              <a:t>‹#›</a:t>
            </a:fld>
            <a:endParaRPr kumimoji="1" lang="ja-JP" altLang="en-US"/>
          </a:p>
        </p:txBody>
      </p:sp>
    </p:spTree>
    <p:extLst>
      <p:ext uri="{BB962C8B-B14F-4D97-AF65-F5344CB8AC3E}">
        <p14:creationId xmlns:p14="http://schemas.microsoft.com/office/powerpoint/2010/main" val="27860278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2014/9/2</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989122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2014/9/2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573774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2014/9/2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352781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40F645F-A0B2-458D-B5AA-6F36308E8916}" type="datetimeFigureOut">
              <a:rPr kumimoji="1" lang="ja-JP" altLang="en-US" smtClean="0"/>
              <a:t>2014/9/2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BE3F790-7C50-43CC-91A6-658B85843CCB}" type="slidenum">
              <a:rPr kumimoji="1" lang="ja-JP" altLang="en-US" smtClean="0"/>
              <a:t>‹#›</a:t>
            </a:fld>
            <a:endParaRPr kumimoji="1" lang="ja-JP" altLang="en-US"/>
          </a:p>
        </p:txBody>
      </p:sp>
    </p:spTree>
    <p:extLst>
      <p:ext uri="{BB962C8B-B14F-4D97-AF65-F5344CB8AC3E}">
        <p14:creationId xmlns:p14="http://schemas.microsoft.com/office/powerpoint/2010/main" val="763899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40F645F-A0B2-458D-B5AA-6F36308E8916}" type="datetimeFigureOut">
              <a:rPr kumimoji="1" lang="ja-JP" altLang="en-US" smtClean="0"/>
              <a:t>2014/9/2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BE3F790-7C50-43CC-91A6-658B85843CCB}" type="slidenum">
              <a:rPr kumimoji="1" lang="ja-JP" altLang="en-US" smtClean="0"/>
              <a:t>‹#›</a:t>
            </a:fld>
            <a:endParaRPr kumimoji="1" lang="ja-JP" altLang="en-US"/>
          </a:p>
        </p:txBody>
      </p:sp>
    </p:spTree>
    <p:extLst>
      <p:ext uri="{BB962C8B-B14F-4D97-AF65-F5344CB8AC3E}">
        <p14:creationId xmlns:p14="http://schemas.microsoft.com/office/powerpoint/2010/main" val="19334170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40F645F-A0B2-458D-B5AA-6F36308E8916}" type="datetimeFigureOut">
              <a:rPr kumimoji="1" lang="ja-JP" altLang="en-US" smtClean="0"/>
              <a:t>2014/9/2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BE3F790-7C50-43CC-91A6-658B85843CCB}" type="slidenum">
              <a:rPr kumimoji="1" lang="ja-JP" altLang="en-US" smtClean="0"/>
              <a:t>‹#›</a:t>
            </a:fld>
            <a:endParaRPr kumimoji="1" lang="ja-JP" altLang="en-US"/>
          </a:p>
        </p:txBody>
      </p:sp>
    </p:spTree>
    <p:extLst>
      <p:ext uri="{BB962C8B-B14F-4D97-AF65-F5344CB8AC3E}">
        <p14:creationId xmlns:p14="http://schemas.microsoft.com/office/powerpoint/2010/main" val="1956608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40F645F-A0B2-458D-B5AA-6F36308E8916}" type="datetimeFigureOut">
              <a:rPr kumimoji="1" lang="ja-JP" altLang="en-US" smtClean="0"/>
              <a:t>2014/9/2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BE3F790-7C50-43CC-91A6-658B85843CCB}" type="slidenum">
              <a:rPr kumimoji="1" lang="ja-JP" altLang="en-US" smtClean="0"/>
              <a:t>‹#›</a:t>
            </a:fld>
            <a:endParaRPr kumimoji="1" lang="ja-JP" altLang="en-US"/>
          </a:p>
        </p:txBody>
      </p:sp>
    </p:spTree>
    <p:extLst>
      <p:ext uri="{BB962C8B-B14F-4D97-AF65-F5344CB8AC3E}">
        <p14:creationId xmlns:p14="http://schemas.microsoft.com/office/powerpoint/2010/main" val="2704851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40F645F-A0B2-458D-B5AA-6F36308E8916}" type="datetimeFigureOut">
              <a:rPr kumimoji="1" lang="ja-JP" altLang="en-US" smtClean="0"/>
              <a:t>2014/9/2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BE3F790-7C50-43CC-91A6-658B85843CCB}" type="slidenum">
              <a:rPr kumimoji="1" lang="ja-JP" altLang="en-US" smtClean="0"/>
              <a:t>‹#›</a:t>
            </a:fld>
            <a:endParaRPr kumimoji="1" lang="ja-JP" altLang="en-US"/>
          </a:p>
        </p:txBody>
      </p:sp>
    </p:spTree>
    <p:extLst>
      <p:ext uri="{BB962C8B-B14F-4D97-AF65-F5344CB8AC3E}">
        <p14:creationId xmlns:p14="http://schemas.microsoft.com/office/powerpoint/2010/main" val="2320158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40F645F-A0B2-458D-B5AA-6F36308E8916}" type="datetimeFigureOut">
              <a:rPr kumimoji="1" lang="ja-JP" altLang="en-US" smtClean="0"/>
              <a:t>2014/9/2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BE3F790-7C50-43CC-91A6-658B85843CCB}" type="slidenum">
              <a:rPr kumimoji="1" lang="ja-JP" altLang="en-US" smtClean="0"/>
              <a:t>‹#›</a:t>
            </a:fld>
            <a:endParaRPr kumimoji="1" lang="ja-JP" altLang="en-US"/>
          </a:p>
        </p:txBody>
      </p:sp>
    </p:spTree>
    <p:extLst>
      <p:ext uri="{BB962C8B-B14F-4D97-AF65-F5344CB8AC3E}">
        <p14:creationId xmlns:p14="http://schemas.microsoft.com/office/powerpoint/2010/main" val="681086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40F645F-A0B2-458D-B5AA-6F36308E8916}" type="datetimeFigureOut">
              <a:rPr kumimoji="1" lang="ja-JP" altLang="en-US" smtClean="0"/>
              <a:t>2014/9/2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BE3F790-7C50-43CC-91A6-658B85843CCB}" type="slidenum">
              <a:rPr kumimoji="1" lang="ja-JP" altLang="en-US" smtClean="0"/>
              <a:t>‹#›</a:t>
            </a:fld>
            <a:endParaRPr kumimoji="1" lang="ja-JP" altLang="en-US"/>
          </a:p>
        </p:txBody>
      </p:sp>
    </p:spTree>
    <p:extLst>
      <p:ext uri="{BB962C8B-B14F-4D97-AF65-F5344CB8AC3E}">
        <p14:creationId xmlns:p14="http://schemas.microsoft.com/office/powerpoint/2010/main" val="28734755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0F645F-A0B2-458D-B5AA-6F36308E8916}" type="datetimeFigureOut">
              <a:rPr kumimoji="1" lang="ja-JP" altLang="en-US" smtClean="0"/>
              <a:t>2014/9/2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E3F790-7C50-43CC-91A6-658B85843CCB}" type="slidenum">
              <a:rPr kumimoji="1" lang="ja-JP" altLang="en-US" smtClean="0"/>
              <a:t>‹#›</a:t>
            </a:fld>
            <a:endParaRPr kumimoji="1" lang="ja-JP" altLang="en-US"/>
          </a:p>
        </p:txBody>
      </p:sp>
    </p:spTree>
    <p:extLst>
      <p:ext uri="{BB962C8B-B14F-4D97-AF65-F5344CB8AC3E}">
        <p14:creationId xmlns:p14="http://schemas.microsoft.com/office/powerpoint/2010/main" val="37135135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C51E5E-691E-48DE-A204-CB25103CED8D}" type="datetimeFigureOut">
              <a:rPr lang="ja-JP" altLang="en-US" smtClean="0">
                <a:solidFill>
                  <a:prstClr val="black">
                    <a:tint val="75000"/>
                  </a:prstClr>
                </a:solidFill>
              </a:rPr>
              <a:pPr/>
              <a:t>2014/9/2</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525528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直線コネクタ 7"/>
          <p:cNvCxnSpPr/>
          <p:nvPr/>
        </p:nvCxnSpPr>
        <p:spPr>
          <a:xfrm>
            <a:off x="971600" y="2276872"/>
            <a:ext cx="7200800" cy="0"/>
          </a:xfrm>
          <a:prstGeom prst="line">
            <a:avLst/>
          </a:prstGeom>
        </p:spPr>
        <p:style>
          <a:lnRef idx="3">
            <a:schemeClr val="accent1"/>
          </a:lnRef>
          <a:fillRef idx="0">
            <a:schemeClr val="accent1"/>
          </a:fillRef>
          <a:effectRef idx="2">
            <a:schemeClr val="accent1"/>
          </a:effectRef>
          <a:fontRef idx="minor">
            <a:schemeClr val="tx1"/>
          </a:fontRef>
        </p:style>
      </p:cxnSp>
      <p:sp>
        <p:nvSpPr>
          <p:cNvPr id="9" name="正方形/長方形 8"/>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9</a:t>
            </a:fld>
            <a:endParaRPr lang="ja-JP" altLang="en-US" dirty="0">
              <a:solidFill>
                <a:prstClr val="black"/>
              </a:solidFill>
            </a:endParaRPr>
          </a:p>
        </p:txBody>
      </p:sp>
      <p:sp>
        <p:nvSpPr>
          <p:cNvPr id="3" name="テキスト ボックス 2"/>
          <p:cNvSpPr txBox="1"/>
          <p:nvPr/>
        </p:nvSpPr>
        <p:spPr>
          <a:xfrm>
            <a:off x="735772" y="1453331"/>
            <a:ext cx="8020792" cy="523220"/>
          </a:xfrm>
          <a:prstGeom prst="rect">
            <a:avLst/>
          </a:prstGeom>
          <a:noFill/>
        </p:spPr>
        <p:txBody>
          <a:bodyPr wrap="square" rtlCol="0">
            <a:spAutoFit/>
          </a:bodyPr>
          <a:lstStyle/>
          <a:p>
            <a:r>
              <a:rPr lang="ja-JP" altLang="en-US" sz="2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２．これまでの改革の取組み、現状認識、課題</a:t>
            </a:r>
            <a:endParaRPr lang="ja-JP" altLang="en-US" sz="2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1259632" y="2636912"/>
            <a:ext cx="6912768" cy="646331"/>
          </a:xfrm>
          <a:prstGeom prst="rect">
            <a:avLst/>
          </a:prstGeom>
        </p:spPr>
        <p:txBody>
          <a:bodyPr wrap="square">
            <a:spAutoFit/>
          </a:bodyPr>
          <a:lstStyle/>
          <a:p>
            <a:pPr defTabSz="647700">
              <a:spcBef>
                <a:spcPct val="0"/>
              </a:spcBef>
              <a:tabLst>
                <a:tab pos="8256588" algn="r"/>
              </a:tabLst>
              <a:defRPr/>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（１</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）改革の取組み、現状認識</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spcBef>
                <a:spcPct val="0"/>
              </a:spcBef>
              <a:tabLst>
                <a:tab pos="8256588" algn="r"/>
              </a:tabLst>
              <a:defRPr/>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（２</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）課題</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3278811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18</a:t>
            </a:fld>
            <a:endParaRPr lang="ja-JP" altLang="en-US" dirty="0">
              <a:solidFill>
                <a:prstClr val="black"/>
              </a:solidFill>
            </a:endParaRPr>
          </a:p>
        </p:txBody>
      </p:sp>
      <p:sp>
        <p:nvSpPr>
          <p:cNvPr id="6" name="正方形/長方形 5"/>
          <p:cNvSpPr/>
          <p:nvPr/>
        </p:nvSpPr>
        <p:spPr>
          <a:xfrm>
            <a:off x="323528" y="159144"/>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（２）課題</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215516" y="620688"/>
            <a:ext cx="8712968" cy="2062103"/>
          </a:xfrm>
          <a:prstGeom prst="rect">
            <a:avLst/>
          </a:prstGeom>
        </p:spPr>
        <p:txBody>
          <a:bodyPr wrap="square">
            <a:spAutoFit/>
          </a:bodyPr>
          <a:lstStyle/>
          <a:p>
            <a:pPr marL="180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（グローバル化）</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大阪をはじめとする</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近畿圏の輸出入額は、</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平成元年時点では年間</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3.5</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兆円前後で</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あったものが、</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年間で約</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倍程度増加しており</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、内需の拡大が見込めない中、市場は国内だけでなく、海外に大きく広がっていることが伺えます。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また、日本を訪れる外国人旅行者も平成</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23</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年度からの</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年間で約</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割増えるなど、</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大阪のグローバル化が進展しています。</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都市間競争が激化する中、観光客をはじめとする交流人口の拡大をめざすとともに、内外から投資を呼び込み、世界から多くの人材が集まる創造拠点「大阪」の実現に向けた施策展開が求められています。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8" name="グラフ 7"/>
          <p:cNvGraphicFramePr>
            <a:graphicFrameLocks/>
          </p:cNvGraphicFramePr>
          <p:nvPr>
            <p:extLst>
              <p:ext uri="{D42A27DB-BD31-4B8C-83A1-F6EECF244321}">
                <p14:modId xmlns:p14="http://schemas.microsoft.com/office/powerpoint/2010/main" val="863617467"/>
              </p:ext>
            </p:extLst>
          </p:nvPr>
        </p:nvGraphicFramePr>
        <p:xfrm>
          <a:off x="349638" y="3284984"/>
          <a:ext cx="4870434" cy="3204356"/>
        </p:xfrm>
        <a:graphic>
          <a:graphicData uri="http://schemas.openxmlformats.org/drawingml/2006/chart">
            <c:chart xmlns:c="http://schemas.openxmlformats.org/drawingml/2006/chart" xmlns:r="http://schemas.openxmlformats.org/officeDocument/2006/relationships" r:id="rId2"/>
          </a:graphicData>
        </a:graphic>
      </p:graphicFrame>
      <p:grpSp>
        <p:nvGrpSpPr>
          <p:cNvPr id="9" name="グループ化 30"/>
          <p:cNvGrpSpPr/>
          <p:nvPr/>
        </p:nvGrpSpPr>
        <p:grpSpPr>
          <a:xfrm>
            <a:off x="5469693" y="3469977"/>
            <a:ext cx="3350779" cy="2866060"/>
            <a:chOff x="398693" y="3501008"/>
            <a:chExt cx="3029871" cy="2664296"/>
          </a:xfrm>
        </p:grpSpPr>
        <p:sp>
          <p:nvSpPr>
            <p:cNvPr id="10" name="角丸四角形 9"/>
            <p:cNvSpPr>
              <a:spLocks noChangeAspect="1"/>
            </p:cNvSpPr>
            <p:nvPr/>
          </p:nvSpPr>
          <p:spPr>
            <a:xfrm>
              <a:off x="682862" y="4581128"/>
              <a:ext cx="573862" cy="1190795"/>
            </a:xfrm>
            <a:prstGeom prst="roundRect">
              <a:avLst/>
            </a:prstGeom>
            <a:gradFill>
              <a:gsLst>
                <a:gs pos="0">
                  <a:schemeClr val="tx2">
                    <a:lumMod val="60000"/>
                    <a:lumOff val="40000"/>
                  </a:schemeClr>
                </a:gs>
                <a:gs pos="84000">
                  <a:schemeClr val="accent1">
                    <a:tint val="44500"/>
                    <a:satMod val="160000"/>
                  </a:schemeClr>
                </a:gs>
                <a:gs pos="100000">
                  <a:schemeClr val="accent1">
                    <a:tint val="23500"/>
                    <a:satMod val="1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endParaRPr>
            </a:p>
          </p:txBody>
        </p:sp>
        <p:sp>
          <p:nvSpPr>
            <p:cNvPr id="11" name="角丸四角形 10"/>
            <p:cNvSpPr>
              <a:spLocks noChangeAspect="1"/>
            </p:cNvSpPr>
            <p:nvPr/>
          </p:nvSpPr>
          <p:spPr>
            <a:xfrm>
              <a:off x="1547664" y="4149080"/>
              <a:ext cx="573862" cy="1632762"/>
            </a:xfrm>
            <a:prstGeom prst="roundRect">
              <a:avLst/>
            </a:prstGeom>
            <a:gradFill>
              <a:gsLst>
                <a:gs pos="0">
                  <a:schemeClr val="tx2">
                    <a:lumMod val="60000"/>
                    <a:lumOff val="40000"/>
                  </a:schemeClr>
                </a:gs>
                <a:gs pos="84000">
                  <a:schemeClr val="accent1">
                    <a:tint val="44500"/>
                    <a:satMod val="160000"/>
                  </a:schemeClr>
                </a:gs>
                <a:gs pos="100000">
                  <a:schemeClr val="accent1">
                    <a:tint val="23500"/>
                    <a:satMod val="1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角丸四角形 11"/>
            <p:cNvSpPr>
              <a:spLocks noChangeAspect="1"/>
            </p:cNvSpPr>
            <p:nvPr/>
          </p:nvSpPr>
          <p:spPr>
            <a:xfrm>
              <a:off x="2411761" y="3501008"/>
              <a:ext cx="573862" cy="2257038"/>
            </a:xfrm>
            <a:prstGeom prst="roundRect">
              <a:avLst/>
            </a:prstGeom>
            <a:gradFill>
              <a:gsLst>
                <a:gs pos="0">
                  <a:schemeClr val="tx2">
                    <a:lumMod val="60000"/>
                    <a:lumOff val="40000"/>
                  </a:schemeClr>
                </a:gs>
                <a:gs pos="84000">
                  <a:schemeClr val="accent1">
                    <a:tint val="44500"/>
                    <a:satMod val="160000"/>
                  </a:schemeClr>
                </a:gs>
                <a:gs pos="100000">
                  <a:schemeClr val="accent1">
                    <a:tint val="23500"/>
                    <a:satMod val="1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3" name="テキスト ボックス 12"/>
            <p:cNvSpPr txBox="1">
              <a:spLocks noChangeAspect="1"/>
            </p:cNvSpPr>
            <p:nvPr/>
          </p:nvSpPr>
          <p:spPr>
            <a:xfrm>
              <a:off x="398693" y="4818638"/>
              <a:ext cx="1004955" cy="338554"/>
            </a:xfrm>
            <a:prstGeom prst="rect">
              <a:avLst/>
            </a:prstGeom>
            <a:noFill/>
          </p:spPr>
          <p:txBody>
            <a:bodyPr wrap="square" rtlCol="0">
              <a:spAutoFit/>
            </a:bodyPr>
            <a:lstStyle/>
            <a:p>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158</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万人</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p:cNvSpPr txBox="1">
              <a:spLocks noChangeAspect="1"/>
            </p:cNvSpPr>
            <p:nvPr/>
          </p:nvSpPr>
          <p:spPr>
            <a:xfrm>
              <a:off x="1331640" y="4581131"/>
              <a:ext cx="1027463" cy="338554"/>
            </a:xfrm>
            <a:prstGeom prst="rect">
              <a:avLst/>
            </a:prstGeom>
            <a:noFill/>
          </p:spPr>
          <p:txBody>
            <a:bodyPr wrap="square" rtlCol="0">
              <a:spAutoFit/>
            </a:bodyPr>
            <a:lstStyle/>
            <a:p>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203</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万人</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p:cNvSpPr txBox="1"/>
            <p:nvPr/>
          </p:nvSpPr>
          <p:spPr>
            <a:xfrm>
              <a:off x="2267744" y="4027641"/>
              <a:ext cx="1160820" cy="338554"/>
            </a:xfrm>
            <a:prstGeom prst="rect">
              <a:avLst/>
            </a:prstGeom>
            <a:noFill/>
          </p:spPr>
          <p:txBody>
            <a:bodyPr wrap="square" rtlCol="0">
              <a:spAutoFit/>
            </a:bodyPr>
            <a:lstStyle/>
            <a:p>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262</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万人</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6" name="直線矢印コネクタ 15"/>
            <p:cNvCxnSpPr>
              <a:cxnSpLocks noChangeAspect="1"/>
            </p:cNvCxnSpPr>
            <p:nvPr/>
          </p:nvCxnSpPr>
          <p:spPr>
            <a:xfrm flipV="1">
              <a:off x="919152" y="3579763"/>
              <a:ext cx="1492608" cy="884738"/>
            </a:xfrm>
            <a:prstGeom prst="straightConnector1">
              <a:avLst/>
            </a:prstGeom>
            <a:ln w="152400" cap="rnd">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a:spLocks noChangeAspect="1"/>
            </p:cNvSpPr>
            <p:nvPr/>
          </p:nvSpPr>
          <p:spPr>
            <a:xfrm>
              <a:off x="685770" y="5920024"/>
              <a:ext cx="573862" cy="245280"/>
            </a:xfrm>
            <a:prstGeom prst="rect">
              <a:avLst/>
            </a:prstGeom>
            <a:noFill/>
          </p:spPr>
          <p:txBody>
            <a:bodyPr wrap="square" rtlCol="0">
              <a:spAutoFit/>
            </a:bodyPr>
            <a:lstStyle/>
            <a:p>
              <a:r>
                <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H23</a:t>
              </a: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p:cNvSpPr txBox="1">
              <a:spLocks noChangeAspect="1"/>
            </p:cNvSpPr>
            <p:nvPr/>
          </p:nvSpPr>
          <p:spPr>
            <a:xfrm>
              <a:off x="1549866" y="5920024"/>
              <a:ext cx="573862" cy="245280"/>
            </a:xfrm>
            <a:prstGeom prst="rect">
              <a:avLst/>
            </a:prstGeom>
            <a:noFill/>
          </p:spPr>
          <p:txBody>
            <a:bodyPr wrap="square" rtlCol="0">
              <a:spAutoFit/>
            </a:bodyPr>
            <a:lstStyle/>
            <a:p>
              <a:r>
                <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H24</a:t>
              </a: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p:cNvSpPr txBox="1">
              <a:spLocks noChangeAspect="1"/>
            </p:cNvSpPr>
            <p:nvPr/>
          </p:nvSpPr>
          <p:spPr>
            <a:xfrm>
              <a:off x="2380457" y="5920024"/>
              <a:ext cx="573862" cy="245280"/>
            </a:xfrm>
            <a:prstGeom prst="rect">
              <a:avLst/>
            </a:prstGeom>
            <a:noFill/>
          </p:spPr>
          <p:txBody>
            <a:bodyPr wrap="square" rtlCol="0">
              <a:spAutoFit/>
            </a:bodyPr>
            <a:lstStyle/>
            <a:p>
              <a:r>
                <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H25</a:t>
              </a: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テキスト ボックス 20"/>
            <p:cNvSpPr txBox="1">
              <a:spLocks noChangeAspect="1"/>
            </p:cNvSpPr>
            <p:nvPr/>
          </p:nvSpPr>
          <p:spPr>
            <a:xfrm>
              <a:off x="1265226" y="4890646"/>
              <a:ext cx="1218542" cy="338554"/>
            </a:xfrm>
            <a:prstGeom prst="rect">
              <a:avLst/>
            </a:prstGeom>
            <a:noFill/>
          </p:spPr>
          <p:txBody>
            <a:bodyPr wrap="square" rtlCol="0">
              <a:spAutoFit/>
            </a:bodyPr>
            <a:lstStyle/>
            <a:p>
              <a:r>
                <a:rPr lang="en-US" altLang="ja-JP" sz="16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+28.5</a:t>
              </a:r>
              <a:r>
                <a:rPr lang="ja-JP" altLang="en-US" sz="16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6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テキスト ボックス 22"/>
            <p:cNvSpPr txBox="1"/>
            <p:nvPr/>
          </p:nvSpPr>
          <p:spPr>
            <a:xfrm>
              <a:off x="2216441" y="4386590"/>
              <a:ext cx="1048108" cy="338554"/>
            </a:xfrm>
            <a:prstGeom prst="rect">
              <a:avLst/>
            </a:prstGeom>
            <a:noFill/>
          </p:spPr>
          <p:txBody>
            <a:bodyPr wrap="square" rtlCol="0">
              <a:spAutoFit/>
            </a:bodyPr>
            <a:lstStyle/>
            <a:p>
              <a:r>
                <a:rPr lang="en-US" altLang="ja-JP" sz="16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+29.1</a:t>
              </a:r>
              <a:r>
                <a:rPr lang="ja-JP" altLang="en-US" sz="16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6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cxnSp>
        <p:nvCxnSpPr>
          <p:cNvPr id="24" name="直線矢印コネクタ 23"/>
          <p:cNvCxnSpPr>
            <a:cxnSpLocks noChangeAspect="1"/>
          </p:cNvCxnSpPr>
          <p:nvPr/>
        </p:nvCxnSpPr>
        <p:spPr>
          <a:xfrm flipV="1">
            <a:off x="1691680" y="3404076"/>
            <a:ext cx="1789493" cy="1283855"/>
          </a:xfrm>
          <a:prstGeom prst="straightConnector1">
            <a:avLst/>
          </a:prstGeom>
          <a:ln w="152400" cap="rnd">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7" name="テキスト ボックス 26"/>
          <p:cNvSpPr txBox="1"/>
          <p:nvPr/>
        </p:nvSpPr>
        <p:spPr>
          <a:xfrm>
            <a:off x="-36512" y="3126160"/>
            <a:ext cx="648072" cy="230832"/>
          </a:xfrm>
          <a:prstGeom prst="rect">
            <a:avLst/>
          </a:prstGeom>
          <a:noFill/>
        </p:spPr>
        <p:txBody>
          <a:bodyPr wrap="square" rtlCol="0">
            <a:spAutoFit/>
          </a:bodyPr>
          <a:lstStyle/>
          <a:p>
            <a:r>
              <a:rPr lang="ja-JP" altLang="en-US" sz="900" dirty="0">
                <a:solidFill>
                  <a:prstClr val="black"/>
                </a:solidFill>
              </a:rPr>
              <a:t>（億円）</a:t>
            </a:r>
            <a:endParaRPr lang="ja-JP" altLang="en-US" sz="900" dirty="0">
              <a:solidFill>
                <a:prstClr val="black"/>
              </a:solidFill>
            </a:endParaRPr>
          </a:p>
        </p:txBody>
      </p:sp>
      <p:sp>
        <p:nvSpPr>
          <p:cNvPr id="28" name="テキスト ボックス 27"/>
          <p:cNvSpPr txBox="1"/>
          <p:nvPr/>
        </p:nvSpPr>
        <p:spPr>
          <a:xfrm>
            <a:off x="755576" y="2708920"/>
            <a:ext cx="3636404" cy="553998"/>
          </a:xfrm>
          <a:prstGeom prst="rect">
            <a:avLst/>
          </a:prstGeom>
          <a:noFill/>
        </p:spPr>
        <p:txBody>
          <a:bodyPr wrap="square" rtlCol="0">
            <a:spAutoFit/>
          </a:bodyPr>
          <a:lstStyle/>
          <a:p>
            <a:r>
              <a:rPr lang="ja-JP" altLang="en-US" sz="16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貿易額（</a:t>
            </a:r>
            <a:r>
              <a:rPr lang="zh-TW" altLang="en-US" sz="16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輸出入</a:t>
            </a:r>
            <a:r>
              <a:rPr lang="zh-TW" altLang="en-US" sz="16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通関</a:t>
            </a:r>
            <a:r>
              <a:rPr lang="zh-TW" altLang="en-US" sz="16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額</a:t>
            </a:r>
            <a:r>
              <a:rPr lang="ja-JP" altLang="en-US" sz="16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）の推移</a:t>
            </a:r>
            <a:endParaRPr lang="en-US" altLang="ja-JP" sz="16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（大阪税関内分）</a:t>
            </a:r>
            <a:endParaRPr lang="ja-JP" altLang="en-US" sz="14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テキスト ボックス 7"/>
          <p:cNvSpPr txBox="1"/>
          <p:nvPr/>
        </p:nvSpPr>
        <p:spPr>
          <a:xfrm>
            <a:off x="3203848" y="6567155"/>
            <a:ext cx="1851789" cy="246221"/>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大阪税関</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「外国貿易年表」</a:t>
            </a:r>
            <a:endPar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テキスト ボックス 7"/>
          <p:cNvSpPr txBox="1"/>
          <p:nvPr/>
        </p:nvSpPr>
        <p:spPr>
          <a:xfrm>
            <a:off x="6680651" y="6567155"/>
            <a:ext cx="1851789" cy="246221"/>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大阪府府民文化部作成</a:t>
            </a:r>
            <a:endPar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テキスト ボックス 30"/>
          <p:cNvSpPr txBox="1"/>
          <p:nvPr/>
        </p:nvSpPr>
        <p:spPr>
          <a:xfrm>
            <a:off x="5549653" y="2833728"/>
            <a:ext cx="2882875" cy="338554"/>
          </a:xfrm>
          <a:prstGeom prst="rect">
            <a:avLst/>
          </a:prstGeom>
          <a:noFill/>
        </p:spPr>
        <p:txBody>
          <a:bodyPr wrap="square" rtlCol="0">
            <a:spAutoFit/>
          </a:bodyPr>
          <a:lstStyle/>
          <a:p>
            <a:r>
              <a:rPr lang="ja-JP" altLang="en-US" sz="16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来阪外国人客数の推移</a:t>
            </a:r>
            <a:endParaRPr lang="ja-JP" altLang="en-US" sz="16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917942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19</a:t>
            </a:fld>
            <a:endParaRPr lang="ja-JP" altLang="en-US" dirty="0">
              <a:solidFill>
                <a:prstClr val="black"/>
              </a:solidFill>
            </a:endParaRPr>
          </a:p>
        </p:txBody>
      </p:sp>
      <p:sp>
        <p:nvSpPr>
          <p:cNvPr id="5" name="正方形/長方形 4"/>
          <p:cNvSpPr/>
          <p:nvPr/>
        </p:nvSpPr>
        <p:spPr>
          <a:xfrm>
            <a:off x="215516" y="586423"/>
            <a:ext cx="8712968" cy="2554545"/>
          </a:xfrm>
          <a:prstGeom prst="rect">
            <a:avLst/>
          </a:prstGeom>
        </p:spPr>
        <p:txBody>
          <a:bodyPr wrap="square">
            <a:spAutoFit/>
          </a:bodyPr>
          <a:lstStyle/>
          <a:p>
            <a:pPr marL="180000" indent="-45720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大阪府政における課題</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（財政構造）</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財政</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収支に関しては</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、一定の条件のもとで、中長期的</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には改善</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傾向にありますが、</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直面する平成</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年度から</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年度までの</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年間は</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200</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億円～</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730</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億</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円という多額の</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要対応</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額</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が見込まれています。そのため、府税収入等の動向を</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慎重に見極めつつ、引き続き、歳入歳出全般にわたる点検精査を行いながら、さらなる改革に</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取り組むことで、的確に対応していく必要</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が</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あります。</a:t>
            </a:r>
            <a:endPar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財政の</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構造面（歳出）に</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関しては、事業・組織体制の見直し、スリム化を</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進めてきましたが、歳出規模そのものは大きく変化していません。その要因として、大阪府は全国</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を上回る</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スピードの高齢化</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が進むなか、予算</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全体</a:t>
            </a:r>
            <a:r>
              <a:rPr lang="ja-JP" altLang="en-US" sz="1600">
                <a:solidFill>
                  <a:prstClr val="black"/>
                </a:solidFill>
                <a:latin typeface="Meiryo UI" panose="020B0604030504040204" pitchFamily="50" charset="-128"/>
                <a:ea typeface="Meiryo UI" panose="020B0604030504040204" pitchFamily="50" charset="-128"/>
                <a:cs typeface="Meiryo UI" panose="020B0604030504040204" pitchFamily="50" charset="-128"/>
              </a:rPr>
              <a:t>における社会</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保障</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関係経費のウエート</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増加とともに、新たな政策課題への対応などがあげられます。また、依然として</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経常</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収支比率</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は高く、財政は硬直化</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しています。</a:t>
            </a:r>
            <a:endPar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6" name="グラフ 5"/>
          <p:cNvGraphicFramePr>
            <a:graphicFrameLocks/>
          </p:cNvGraphicFramePr>
          <p:nvPr>
            <p:extLst>
              <p:ext uri="{D42A27DB-BD31-4B8C-83A1-F6EECF244321}">
                <p14:modId xmlns:p14="http://schemas.microsoft.com/office/powerpoint/2010/main" val="3578893547"/>
              </p:ext>
            </p:extLst>
          </p:nvPr>
        </p:nvGraphicFramePr>
        <p:xfrm>
          <a:off x="251520" y="3438177"/>
          <a:ext cx="4140460" cy="3068940"/>
        </p:xfrm>
        <a:graphic>
          <a:graphicData uri="http://schemas.openxmlformats.org/drawingml/2006/chart">
            <c:chart xmlns:c="http://schemas.openxmlformats.org/drawingml/2006/chart" xmlns:r="http://schemas.openxmlformats.org/officeDocument/2006/relationships" r:id="rId2"/>
          </a:graphicData>
        </a:graphic>
      </p:graphicFrame>
      <p:sp>
        <p:nvSpPr>
          <p:cNvPr id="8" name="正方形/長方形 7"/>
          <p:cNvSpPr/>
          <p:nvPr/>
        </p:nvSpPr>
        <p:spPr>
          <a:xfrm>
            <a:off x="323528" y="159144"/>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（２）課題</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Rectangle 2"/>
          <p:cNvSpPr>
            <a:spLocks noChangeArrowheads="1"/>
          </p:cNvSpPr>
          <p:nvPr/>
        </p:nvSpPr>
        <p:spPr bwMode="auto">
          <a:xfrm>
            <a:off x="395536" y="3060360"/>
            <a:ext cx="3672408" cy="656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fontAlgn="ctr">
              <a:spcBef>
                <a:spcPct val="0"/>
              </a:spcBef>
              <a:buClr>
                <a:srgbClr val="D6ECFF"/>
              </a:buClr>
              <a:buFont typeface="Wingdings" pitchFamily="2" charset="2"/>
              <a:buNone/>
            </a:pPr>
            <a:r>
              <a:rPr lang="ja-JP" altLang="en-US" sz="16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歳出額（</a:t>
            </a:r>
            <a:r>
              <a:rPr lang="ja-JP" altLang="en-US" sz="16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普通</a:t>
            </a:r>
            <a:r>
              <a:rPr lang="ja-JP" altLang="en-US" sz="16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会計決算）における</a:t>
            </a:r>
            <a:endParaRPr lang="en-US" altLang="ja-JP" sz="16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fontAlgn="ctr">
              <a:spcBef>
                <a:spcPct val="0"/>
              </a:spcBef>
              <a:buClr>
                <a:srgbClr val="D6ECFF"/>
              </a:buClr>
              <a:buFont typeface="Wingdings" pitchFamily="2" charset="2"/>
              <a:buNone/>
            </a:pPr>
            <a:r>
              <a:rPr lang="ja-JP" altLang="en-US" sz="16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社会保障費の割合</a:t>
            </a:r>
            <a:endParaRPr lang="ja-JP" altLang="en-US" sz="16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 name="グラフ 10"/>
          <p:cNvGraphicFramePr>
            <a:graphicFrameLocks/>
          </p:cNvGraphicFramePr>
          <p:nvPr>
            <p:extLst>
              <p:ext uri="{D42A27DB-BD31-4B8C-83A1-F6EECF244321}">
                <p14:modId xmlns:p14="http://schemas.microsoft.com/office/powerpoint/2010/main" val="1606187880"/>
              </p:ext>
            </p:extLst>
          </p:nvPr>
        </p:nvGraphicFramePr>
        <p:xfrm>
          <a:off x="4591123" y="3501008"/>
          <a:ext cx="4320480" cy="3202480"/>
        </p:xfrm>
        <a:graphic>
          <a:graphicData uri="http://schemas.openxmlformats.org/drawingml/2006/chart">
            <c:chart xmlns:c="http://schemas.openxmlformats.org/drawingml/2006/chart" xmlns:r="http://schemas.openxmlformats.org/officeDocument/2006/relationships" r:id="rId3"/>
          </a:graphicData>
        </a:graphic>
      </p:graphicFrame>
      <p:sp>
        <p:nvSpPr>
          <p:cNvPr id="15" name="Rectangle 2"/>
          <p:cNvSpPr>
            <a:spLocks noChangeArrowheads="1"/>
          </p:cNvSpPr>
          <p:nvPr/>
        </p:nvSpPr>
        <p:spPr bwMode="auto">
          <a:xfrm>
            <a:off x="5220072" y="3194621"/>
            <a:ext cx="2426429"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fontAlgn="ctr">
              <a:spcBef>
                <a:spcPct val="0"/>
              </a:spcBef>
              <a:buClr>
                <a:srgbClr val="D6ECFF"/>
              </a:buClr>
              <a:buFont typeface="Wingdings" pitchFamily="2" charset="2"/>
              <a:buNone/>
            </a:pPr>
            <a:r>
              <a:rPr lang="ja-JP" altLang="en-US" sz="16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経常収支比率の推移</a:t>
            </a:r>
            <a:endParaRPr lang="ja-JP" altLang="en-US" sz="16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 name="直線コネクタ 6"/>
          <p:cNvCxnSpPr/>
          <p:nvPr/>
        </p:nvCxnSpPr>
        <p:spPr>
          <a:xfrm>
            <a:off x="5220072" y="4293096"/>
            <a:ext cx="3536492" cy="0"/>
          </a:xfrm>
          <a:prstGeom prst="line">
            <a:avLst/>
          </a:prstGeom>
          <a:ln>
            <a:prstDash val="sysDot"/>
          </a:ln>
        </p:spPr>
        <p:style>
          <a:lnRef idx="3">
            <a:schemeClr val="dk1"/>
          </a:lnRef>
          <a:fillRef idx="0">
            <a:schemeClr val="dk1"/>
          </a:fillRef>
          <a:effectRef idx="2">
            <a:schemeClr val="dk1"/>
          </a:effectRef>
          <a:fontRef idx="minor">
            <a:schemeClr val="tx1"/>
          </a:fontRef>
        </p:style>
      </p:cxnSp>
      <p:sp>
        <p:nvSpPr>
          <p:cNvPr id="12" name="テキスト ボックス 7"/>
          <p:cNvSpPr txBox="1"/>
          <p:nvPr/>
        </p:nvSpPr>
        <p:spPr>
          <a:xfrm>
            <a:off x="395536" y="6381328"/>
            <a:ext cx="1944215" cy="246221"/>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決算額（</a:t>
            </a:r>
            <a: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H25</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は見込額）</a:t>
            </a:r>
            <a:endPar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7"/>
          <p:cNvSpPr txBox="1"/>
          <p:nvPr/>
        </p:nvSpPr>
        <p:spPr>
          <a:xfrm>
            <a:off x="395536" y="6567155"/>
            <a:ext cx="4320480" cy="246221"/>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※H22</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は実質的な決算規模（基金からの借入見直しに係る償還金を除く）</a:t>
            </a:r>
            <a:endPar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3909528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215516" y="692696"/>
            <a:ext cx="8712968" cy="5078313"/>
          </a:xfrm>
          <a:prstGeom prst="rect">
            <a:avLst/>
          </a:prstGeom>
        </p:spPr>
        <p:txBody>
          <a:bodyPr wrap="square">
            <a:spAutoFit/>
          </a:bodyPr>
          <a:lstStyle/>
          <a:p>
            <a:pPr marL="180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財政構造改革プラン（案）においては</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、社会</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保障分野をはじめ、国が決める制度内容</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に従って地方</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の義務的・恒常的な負担が生じ</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、それ</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が高齢化等によって年々拡大を続けて</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いると</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して、国に制度改善を求めてきましたが</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、未だ</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抜本的な改革に至っていません</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一方、大阪府においては、南海</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トラフ</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地震対策</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優先順位の高い施策への重点</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配分を</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進めていますが、厳しい財政状況の下では、</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全体</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として</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事業費の抑制基調が</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続いて</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いるため、</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事業効果を重視した事業のスクラップ</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＆ビルド</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が</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ますます重要</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になっています。</a:t>
            </a:r>
            <a:endPar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また</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、府の将来の借金である府債残高について</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も</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近年の臨時財政対策債の発行急増により、それ</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以外の府債は平成</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18</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年度をピークに減少に</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転じるものの、</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全体では依然として増加基調</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あります。</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地方</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交付税</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制度では、</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国・地方を</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通じた巨額の財政</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収支</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不足</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の</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ため</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、すべてを交付税で措置することができず、財源不足分の</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一部について臨時</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財政</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対策債として、各道府県及び市町村に</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割り当てています。</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（臨時財政対策債の元利償還金相当額については、その全額を</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後年度の地方交付税の基準財政需要額（各地方公共団体</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ごとの標準的な一般財源の需要額）に算入されます）</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20</a:t>
            </a:fld>
            <a:endParaRPr lang="ja-JP" altLang="en-US" dirty="0">
              <a:solidFill>
                <a:prstClr val="black"/>
              </a:solidFill>
            </a:endParaRPr>
          </a:p>
        </p:txBody>
      </p:sp>
      <p:sp>
        <p:nvSpPr>
          <p:cNvPr id="7" name="正方形/長方形 6"/>
          <p:cNvSpPr/>
          <p:nvPr/>
        </p:nvSpPr>
        <p:spPr>
          <a:xfrm>
            <a:off x="323528" y="159144"/>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（２）課題</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 name="グラフ 10"/>
          <p:cNvGraphicFramePr>
            <a:graphicFrameLocks/>
          </p:cNvGraphicFramePr>
          <p:nvPr>
            <p:extLst>
              <p:ext uri="{D42A27DB-BD31-4B8C-83A1-F6EECF244321}">
                <p14:modId xmlns:p14="http://schemas.microsoft.com/office/powerpoint/2010/main" val="4245246872"/>
              </p:ext>
            </p:extLst>
          </p:nvPr>
        </p:nvGraphicFramePr>
        <p:xfrm>
          <a:off x="4716016" y="1844824"/>
          <a:ext cx="4572000" cy="4392488"/>
        </p:xfrm>
        <a:graphic>
          <a:graphicData uri="http://schemas.openxmlformats.org/drawingml/2006/chart">
            <c:chart xmlns:c="http://schemas.openxmlformats.org/drawingml/2006/chart" xmlns:r="http://schemas.openxmlformats.org/officeDocument/2006/relationships" r:id="rId2"/>
          </a:graphicData>
        </a:graphic>
      </p:graphicFrame>
      <p:sp>
        <p:nvSpPr>
          <p:cNvPr id="13" name="Rectangle 2"/>
          <p:cNvSpPr>
            <a:spLocks noChangeArrowheads="1"/>
          </p:cNvSpPr>
          <p:nvPr/>
        </p:nvSpPr>
        <p:spPr bwMode="auto">
          <a:xfrm>
            <a:off x="5148064" y="1412776"/>
            <a:ext cx="324036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fontAlgn="ctr">
              <a:spcBef>
                <a:spcPct val="0"/>
              </a:spcBef>
              <a:buClr>
                <a:srgbClr val="D6ECFF"/>
              </a:buClr>
              <a:buFont typeface="Wingdings" pitchFamily="2" charset="2"/>
              <a:buNone/>
            </a:pPr>
            <a:r>
              <a:rPr lang="ja-JP" altLang="en-US" sz="16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府債残高（全会計）の推移</a:t>
            </a:r>
            <a:endParaRPr lang="ja-JP" altLang="en-US" sz="16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5282432" y="6197242"/>
            <a:ext cx="3150096" cy="400110"/>
          </a:xfrm>
          <a:prstGeom prst="rect">
            <a:avLst/>
          </a:prstGeom>
        </p:spPr>
        <p:txBody>
          <a:bodyPr wrap="square">
            <a:spAutoFit/>
          </a:bodyPr>
          <a:lstStyle/>
          <a:p>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臨時財政対策債等・・・臨時財政対策債、減税補填債、減収補填債、臨時税収補填債</a:t>
            </a:r>
          </a:p>
        </p:txBody>
      </p:sp>
      <p:sp>
        <p:nvSpPr>
          <p:cNvPr id="14" name="テキスト ボックス 1"/>
          <p:cNvSpPr txBox="1"/>
          <p:nvPr/>
        </p:nvSpPr>
        <p:spPr>
          <a:xfrm>
            <a:off x="4571999" y="1700808"/>
            <a:ext cx="648053" cy="216021"/>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900" dirty="0" smtClean="0">
                <a:solidFill>
                  <a:prstClr val="black"/>
                </a:solidFill>
              </a:rPr>
              <a:t>（億円）</a:t>
            </a:r>
            <a:endParaRPr lang="ja-JP" altLang="en-US" sz="900" dirty="0">
              <a:solidFill>
                <a:prstClr val="black"/>
              </a:solidFill>
            </a:endParaRPr>
          </a:p>
        </p:txBody>
      </p:sp>
      <p:cxnSp>
        <p:nvCxnSpPr>
          <p:cNvPr id="6" name="直線矢印コネクタ 5"/>
          <p:cNvCxnSpPr/>
          <p:nvPr/>
        </p:nvCxnSpPr>
        <p:spPr>
          <a:xfrm>
            <a:off x="6660232" y="3933056"/>
            <a:ext cx="2096332" cy="432048"/>
          </a:xfrm>
          <a:prstGeom prst="straightConnector1">
            <a:avLst/>
          </a:prstGeom>
          <a:ln w="76200">
            <a:prstDash val="sysDot"/>
            <a:tailEnd type="arrow"/>
          </a:ln>
        </p:spPr>
        <p:style>
          <a:lnRef idx="1">
            <a:schemeClr val="dk1"/>
          </a:lnRef>
          <a:fillRef idx="0">
            <a:schemeClr val="dk1"/>
          </a:fillRef>
          <a:effectRef idx="0">
            <a:schemeClr val="dk1"/>
          </a:effectRef>
          <a:fontRef idx="minor">
            <a:schemeClr val="tx1"/>
          </a:fontRef>
        </p:style>
      </p:cxnSp>
      <p:cxnSp>
        <p:nvCxnSpPr>
          <p:cNvPr id="15" name="直線矢印コネクタ 14"/>
          <p:cNvCxnSpPr/>
          <p:nvPr/>
        </p:nvCxnSpPr>
        <p:spPr>
          <a:xfrm flipV="1">
            <a:off x="6660232" y="2708920"/>
            <a:ext cx="2096332" cy="288032"/>
          </a:xfrm>
          <a:prstGeom prst="straightConnector1">
            <a:avLst/>
          </a:prstGeom>
          <a:ln w="76200">
            <a:tailEnd type="arrow"/>
          </a:ln>
        </p:spPr>
        <p:style>
          <a:lnRef idx="1">
            <a:schemeClr val="dk1"/>
          </a:lnRef>
          <a:fillRef idx="0">
            <a:schemeClr val="dk1"/>
          </a:fillRef>
          <a:effectRef idx="0">
            <a:schemeClr val="dk1"/>
          </a:effectRef>
          <a:fontRef idx="minor">
            <a:schemeClr val="tx1"/>
          </a:fontRef>
        </p:style>
      </p:cxnSp>
      <p:sp>
        <p:nvSpPr>
          <p:cNvPr id="16" name="テキスト ボックス 7"/>
          <p:cNvSpPr txBox="1"/>
          <p:nvPr/>
        </p:nvSpPr>
        <p:spPr>
          <a:xfrm>
            <a:off x="5292080" y="6563618"/>
            <a:ext cx="1944215" cy="246221"/>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決算額（</a:t>
            </a:r>
            <a: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H25</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は見込額）</a:t>
            </a:r>
            <a:endPar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6026848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5" name="正方形/長方形 4"/>
          <p:cNvSpPr/>
          <p:nvPr/>
        </p:nvSpPr>
        <p:spPr>
          <a:xfrm>
            <a:off x="203941" y="646397"/>
            <a:ext cx="8722314" cy="2554545"/>
          </a:xfrm>
          <a:prstGeom prst="rect">
            <a:avLst/>
          </a:prstGeom>
        </p:spPr>
        <p:txBody>
          <a:bodyPr wrap="square">
            <a:spAutoFit/>
          </a:bodyPr>
          <a:lstStyle/>
          <a:p>
            <a:pPr marL="180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（組織人員体制）</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組織面</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では</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、限られた職員数（マンパワー）で効果的に施策・サービスを展開する必要があり、業務の見直し、効率化とともに、</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個々の職員が最大限能力を発揮できる育成政策や組織づくりが一層重要</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となっています。</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また、長年にわたり採用抑制を行ってきた結果、職員の年齢</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構成にアンバランスが生じており、特</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歳代の職員</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が相対的に少ない状況</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にあることから、現在</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40</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50</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歳代の職員が退職した後の円滑な組織運営が課題となっています。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また、近年、新規</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採用に</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おいて女性</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の比率が大きく</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なっていることや、今後、フルタイム</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での再任用</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職員の増加が見込まれることから、多様な人材が持てる能力を最大限に発揮できる体制や環境の整備が求められています。</a:t>
            </a:r>
            <a:endPar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323528" y="159144"/>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（２）課題</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
          <p:cNvSpPr txBox="1"/>
          <p:nvPr/>
        </p:nvSpPr>
        <p:spPr>
          <a:xfrm>
            <a:off x="4465487" y="3142726"/>
            <a:ext cx="475769" cy="248173"/>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900" dirty="0" smtClean="0">
                <a:solidFill>
                  <a:prstClr val="black"/>
                </a:solidFill>
              </a:rPr>
              <a:t>（人）</a:t>
            </a:r>
            <a:endParaRPr lang="ja-JP" altLang="en-US" sz="900" dirty="0">
              <a:solidFill>
                <a:prstClr val="black"/>
              </a:solidFill>
            </a:endParaRPr>
          </a:p>
        </p:txBody>
      </p:sp>
      <p:sp>
        <p:nvSpPr>
          <p:cNvPr id="12" name="正方形/長方形 11"/>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21</a:t>
            </a:fld>
            <a:endParaRPr lang="ja-JP" altLang="en-US" dirty="0">
              <a:solidFill>
                <a:prstClr val="black"/>
              </a:solidFill>
            </a:endParaRPr>
          </a:p>
        </p:txBody>
      </p:sp>
      <p:sp>
        <p:nvSpPr>
          <p:cNvPr id="10" name="Rectangle 2"/>
          <p:cNvSpPr>
            <a:spLocks noChangeArrowheads="1"/>
          </p:cNvSpPr>
          <p:nvPr/>
        </p:nvSpPr>
        <p:spPr bwMode="auto">
          <a:xfrm>
            <a:off x="4565098" y="2996952"/>
            <a:ext cx="4536504"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algn="ctr" fontAlgn="ctr">
              <a:spcBef>
                <a:spcPct val="0"/>
              </a:spcBef>
              <a:buClr>
                <a:srgbClr val="D6ECFF"/>
              </a:buClr>
              <a:buFont typeface="Wingdings" pitchFamily="2" charset="2"/>
              <a:buNone/>
            </a:pPr>
            <a:r>
              <a:rPr lang="ja-JP" altLang="en-US" sz="14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新規採用（一般行政職）における女性職員数</a:t>
            </a:r>
            <a:endParaRPr lang="ja-JP" altLang="en-US" sz="14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Rectangle 2"/>
          <p:cNvSpPr>
            <a:spLocks noChangeArrowheads="1"/>
          </p:cNvSpPr>
          <p:nvPr/>
        </p:nvSpPr>
        <p:spPr bwMode="auto">
          <a:xfrm>
            <a:off x="683568" y="3068960"/>
            <a:ext cx="2795513"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algn="ctr" fontAlgn="ctr">
              <a:spcBef>
                <a:spcPct val="0"/>
              </a:spcBef>
              <a:buClr>
                <a:srgbClr val="D6ECFF"/>
              </a:buClr>
              <a:buFont typeface="Wingdings" pitchFamily="2" charset="2"/>
              <a:buNone/>
            </a:pPr>
            <a:r>
              <a:rPr lang="ja-JP" altLang="en-US" sz="16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職員の年齢構成</a:t>
            </a:r>
            <a:endParaRPr lang="ja-JP" altLang="en-US" sz="16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1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042" y="3461149"/>
            <a:ext cx="4254926" cy="336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 name="テキスト ボックス 1"/>
          <p:cNvSpPr txBox="1"/>
          <p:nvPr/>
        </p:nvSpPr>
        <p:spPr>
          <a:xfrm>
            <a:off x="-15311" y="3540867"/>
            <a:ext cx="438503" cy="248173"/>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800" dirty="0" smtClean="0">
                <a:solidFill>
                  <a:prstClr val="black"/>
                </a:solidFill>
              </a:rPr>
              <a:t>（人）</a:t>
            </a:r>
            <a:endParaRPr lang="ja-JP" altLang="en-US" sz="800" dirty="0">
              <a:solidFill>
                <a:prstClr val="black"/>
              </a:solidFill>
            </a:endParaRPr>
          </a:p>
        </p:txBody>
      </p:sp>
      <p:graphicFrame>
        <p:nvGraphicFramePr>
          <p:cNvPr id="16" name="グラフ 15"/>
          <p:cNvGraphicFramePr>
            <a:graphicFrameLocks/>
          </p:cNvGraphicFramePr>
          <p:nvPr>
            <p:extLst>
              <p:ext uri="{D42A27DB-BD31-4B8C-83A1-F6EECF244321}">
                <p14:modId xmlns:p14="http://schemas.microsoft.com/office/powerpoint/2010/main" val="554740665"/>
              </p:ext>
            </p:extLst>
          </p:nvPr>
        </p:nvGraphicFramePr>
        <p:xfrm>
          <a:off x="4517408" y="2947916"/>
          <a:ext cx="4614739" cy="393312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833967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角丸四角形 74"/>
          <p:cNvSpPr/>
          <p:nvPr/>
        </p:nvSpPr>
        <p:spPr>
          <a:xfrm>
            <a:off x="68918" y="2437995"/>
            <a:ext cx="9060556" cy="4242338"/>
          </a:xfrm>
          <a:prstGeom prst="roundRect">
            <a:avLst>
              <a:gd name="adj" fmla="val 6114"/>
            </a:avLst>
          </a:prstGeom>
          <a:solidFill>
            <a:schemeClr val="tx2">
              <a:lumMod val="20000"/>
              <a:lumOff val="80000"/>
            </a:schemeClr>
          </a:solidFill>
          <a:ln w="9525">
            <a:noFill/>
          </a:ln>
        </p:spPr>
        <p:txBody>
          <a:bodyPr wrap="square" lIns="91440" tIns="45720" rIns="91440" bIns="45720" rtlCol="0" anchor="ctr">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kumimoji="0" lang="ja-JP" altLang="en-US" sz="4000" i="1" kern="0" cap="all" dirty="0">
              <a:ln/>
              <a:solidFill>
                <a:sysClr val="windowText" lastClr="000000"/>
              </a:solidFill>
              <a:effectLst>
                <a:outerShdw blurRad="19685" dist="12700" dir="5400000" algn="tl" rotWithShape="0">
                  <a:srgbClr val="4F81BD">
                    <a:satMod val="130000"/>
                    <a:alpha val="60000"/>
                  </a:srgbClr>
                </a:outerShdw>
                <a:reflection blurRad="10000" stA="55000" endPos="48000" dist="500" dir="5400000" sy="-100000" algn="bl" rotWithShape="0"/>
              </a:effectLst>
              <a:latin typeface="HG丸ｺﾞｼｯｸM-PRO" panose="020F0600000000000000" pitchFamily="50" charset="-128"/>
              <a:ea typeface="HG丸ｺﾞｼｯｸM-PRO" panose="020F0600000000000000" pitchFamily="50" charset="-128"/>
            </a:endParaRPr>
          </a:p>
        </p:txBody>
      </p:sp>
      <p:grpSp>
        <p:nvGrpSpPr>
          <p:cNvPr id="3" name="グループ化 2"/>
          <p:cNvGrpSpPr/>
          <p:nvPr/>
        </p:nvGrpSpPr>
        <p:grpSpPr>
          <a:xfrm>
            <a:off x="152244" y="2994380"/>
            <a:ext cx="2421769" cy="3424531"/>
            <a:chOff x="199869" y="3064809"/>
            <a:chExt cx="2421769" cy="3424531"/>
          </a:xfrm>
        </p:grpSpPr>
        <p:sp>
          <p:nvSpPr>
            <p:cNvPr id="2" name="ホームベース 1"/>
            <p:cNvSpPr/>
            <p:nvPr/>
          </p:nvSpPr>
          <p:spPr>
            <a:xfrm>
              <a:off x="199869" y="3064809"/>
              <a:ext cx="2421769" cy="3424531"/>
            </a:xfrm>
            <a:prstGeom prst="homePlate">
              <a:avLst>
                <a:gd name="adj" fmla="val 20609"/>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ln w="9525">
              <a:noFill/>
            </a:ln>
          </p:spPr>
          <p:txBody>
            <a:bodyPr wrap="square" lIns="91440" tIns="45720" rIns="91440" bIns="45720" rtlCol="0" anchor="ctr">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kumimoji="0" lang="ja-JP" altLang="en-US" sz="4000" i="1" kern="0" cap="all" dirty="0">
                <a:ln/>
                <a:solidFill>
                  <a:sysClr val="windowText" lastClr="000000"/>
                </a:solidFill>
                <a:effectLst>
                  <a:outerShdw blurRad="19685" dist="12700" dir="5400000" algn="tl" rotWithShape="0">
                    <a:srgbClr val="4F81BD">
                      <a:satMod val="130000"/>
                      <a:alpha val="60000"/>
                    </a:srgbClr>
                  </a:outerShdw>
                  <a:reflection blurRad="10000" stA="55000" endPos="48000" dist="500" dir="5400000" sy="-100000" algn="bl" rotWithShape="0"/>
                </a:effectLst>
                <a:latin typeface="HG丸ｺﾞｼｯｸM-PRO" panose="020F0600000000000000" pitchFamily="50" charset="-128"/>
                <a:ea typeface="HG丸ｺﾞｼｯｸM-PRO" panose="020F0600000000000000" pitchFamily="50" charset="-128"/>
              </a:endParaRPr>
            </a:p>
          </p:txBody>
        </p:sp>
        <p:sp>
          <p:nvSpPr>
            <p:cNvPr id="65" name="正方形/長方形 64"/>
            <p:cNvSpPr/>
            <p:nvPr/>
          </p:nvSpPr>
          <p:spPr>
            <a:xfrm>
              <a:off x="225649" y="3420471"/>
              <a:ext cx="2087103" cy="461665"/>
            </a:xfrm>
            <a:prstGeom prst="rect">
              <a:avLst/>
            </a:prstGeom>
            <a:noFill/>
            <a:ln w="15875">
              <a:noFill/>
            </a:ln>
          </p:spPr>
          <p:txBody>
            <a:bodyPr wrap="square">
              <a:spAutoFit/>
            </a:bodyPr>
            <a:lstStyle/>
            <a:p>
              <a:r>
                <a:rPr lang="ja-JP" altLang="en-US" sz="1200" dirty="0">
                  <a:solidFill>
                    <a:prstClr val="black"/>
                  </a:solidFill>
                  <a:latin typeface="HG丸ｺﾞｼｯｸM-PRO" panose="020F0600000000000000" pitchFamily="50" charset="-128"/>
                  <a:ea typeface="HG丸ｺﾞｼｯｸM-PRO" panose="020F0600000000000000" pitchFamily="50" charset="-128"/>
                </a:rPr>
                <a:t>限られた財源、人材での</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a:p>
              <a:r>
                <a:rPr lang="ja-JP" altLang="en-US" sz="1200" dirty="0">
                  <a:solidFill>
                    <a:prstClr val="black"/>
                  </a:solidFill>
                  <a:latin typeface="HG丸ｺﾞｼｯｸM-PRO" panose="020F0600000000000000" pitchFamily="50" charset="-128"/>
                  <a:ea typeface="HG丸ｺﾞｼｯｸM-PRO" panose="020F0600000000000000" pitchFamily="50" charset="-128"/>
                </a:rPr>
                <a:t>最大限の効果の発揮</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p:txBody>
        </p:sp>
        <p:sp>
          <p:nvSpPr>
            <p:cNvPr id="67" name="正方形/長方形 66"/>
            <p:cNvSpPr/>
            <p:nvPr/>
          </p:nvSpPr>
          <p:spPr>
            <a:xfrm>
              <a:off x="225648" y="4222124"/>
              <a:ext cx="2087103" cy="461665"/>
            </a:xfrm>
            <a:prstGeom prst="rect">
              <a:avLst/>
            </a:prstGeom>
            <a:noFill/>
            <a:ln w="15875">
              <a:noFill/>
            </a:ln>
          </p:spPr>
          <p:txBody>
            <a:bodyPr wrap="square">
              <a:spAutoFit/>
            </a:bodyPr>
            <a:lstStyle/>
            <a:p>
              <a:r>
                <a:rPr lang="ja-JP" altLang="en-US" sz="1200" dirty="0">
                  <a:solidFill>
                    <a:prstClr val="black"/>
                  </a:solidFill>
                  <a:latin typeface="HG丸ｺﾞｼｯｸM-PRO" panose="020F0600000000000000" pitchFamily="50" charset="-128"/>
                  <a:ea typeface="HG丸ｺﾞｼｯｸM-PRO" panose="020F0600000000000000" pitchFamily="50" charset="-128"/>
                </a:rPr>
                <a:t>新たな課題、状況変化への的確な対応</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p:txBody>
        </p:sp>
        <p:sp>
          <p:nvSpPr>
            <p:cNvPr id="66" name="正方形/長方形 65"/>
            <p:cNvSpPr/>
            <p:nvPr/>
          </p:nvSpPr>
          <p:spPr>
            <a:xfrm>
              <a:off x="228444" y="5002889"/>
              <a:ext cx="2087103" cy="461665"/>
            </a:xfrm>
            <a:prstGeom prst="rect">
              <a:avLst/>
            </a:prstGeom>
            <a:noFill/>
            <a:ln w="15875">
              <a:noFill/>
            </a:ln>
          </p:spPr>
          <p:txBody>
            <a:bodyPr wrap="square">
              <a:spAutoFit/>
            </a:bodyPr>
            <a:lstStyle/>
            <a:p>
              <a:r>
                <a:rPr lang="ja-JP" altLang="en-US" sz="1200" dirty="0">
                  <a:solidFill>
                    <a:prstClr val="black"/>
                  </a:solidFill>
                  <a:latin typeface="HG丸ｺﾞｼｯｸM-PRO" panose="020F0600000000000000" pitchFamily="50" charset="-128"/>
                  <a:ea typeface="HG丸ｺﾞｼｯｸM-PRO" panose="020F0600000000000000" pitchFamily="50" charset="-128"/>
                </a:rPr>
                <a:t>直面する収支不足への的確な対応</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p:txBody>
        </p:sp>
        <p:sp>
          <p:nvSpPr>
            <p:cNvPr id="70" name="正方形/長方形 69"/>
            <p:cNvSpPr/>
            <p:nvPr/>
          </p:nvSpPr>
          <p:spPr>
            <a:xfrm>
              <a:off x="234199" y="5706607"/>
              <a:ext cx="2087103" cy="461665"/>
            </a:xfrm>
            <a:prstGeom prst="rect">
              <a:avLst/>
            </a:prstGeom>
            <a:noFill/>
            <a:ln w="15875">
              <a:noFill/>
            </a:ln>
          </p:spPr>
          <p:txBody>
            <a:bodyPr wrap="square">
              <a:spAutoFit/>
            </a:bodyPr>
            <a:lstStyle/>
            <a:p>
              <a:r>
                <a:rPr lang="ja-JP" altLang="en-US" sz="1200" dirty="0">
                  <a:solidFill>
                    <a:prstClr val="black"/>
                  </a:solidFill>
                  <a:latin typeface="HG丸ｺﾞｼｯｸM-PRO" panose="020F0600000000000000" pitchFamily="50" charset="-128"/>
                  <a:ea typeface="HG丸ｺﾞｼｯｸM-PRO" panose="020F0600000000000000" pitchFamily="50" charset="-128"/>
                </a:rPr>
                <a:t>安定的な財政運営への移行のための着実な取組み</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p:txBody>
        </p:sp>
      </p:grpSp>
      <p:sp>
        <p:nvSpPr>
          <p:cNvPr id="16" name="角丸四角形 15"/>
          <p:cNvSpPr/>
          <p:nvPr/>
        </p:nvSpPr>
        <p:spPr>
          <a:xfrm>
            <a:off x="5457426" y="2899139"/>
            <a:ext cx="3638949" cy="3492136"/>
          </a:xfrm>
          <a:prstGeom prst="roundRect">
            <a:avLst/>
          </a:prstGeom>
          <a:solidFill>
            <a:schemeClr val="accent1">
              <a:lumMod val="40000"/>
              <a:lumOff val="60000"/>
            </a:schemeClr>
          </a:solidFill>
          <a:ln w="952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lIns="91440" tIns="45720" rIns="91440" bIns="45720" rtlCol="0" anchor="ctr">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kumimoji="0" lang="ja-JP" altLang="en-US" sz="4000" i="1" kern="0" cap="all" dirty="0">
              <a:ln/>
              <a:solidFill>
                <a:sysClr val="windowText" lastClr="000000"/>
              </a:solidFill>
              <a:effectLst>
                <a:outerShdw blurRad="19685" dist="12700" dir="5400000" algn="tl" rotWithShape="0">
                  <a:srgbClr val="4F81BD">
                    <a:satMod val="130000"/>
                    <a:alpha val="60000"/>
                  </a:srgbClr>
                </a:outerShdw>
                <a:reflection blurRad="10000" stA="55000" endPos="48000" dist="500" dir="5400000" sy="-100000" algn="bl" rotWithShape="0"/>
              </a:effectLst>
              <a:latin typeface="HG丸ｺﾞｼｯｸM-PRO" panose="020F0600000000000000" pitchFamily="50" charset="-128"/>
              <a:ea typeface="HG丸ｺﾞｼｯｸM-PRO" panose="020F0600000000000000" pitchFamily="50" charset="-128"/>
            </a:endParaRPr>
          </a:p>
        </p:txBody>
      </p:sp>
      <p:grpSp>
        <p:nvGrpSpPr>
          <p:cNvPr id="15" name="グループ化 14"/>
          <p:cNvGrpSpPr/>
          <p:nvPr/>
        </p:nvGrpSpPr>
        <p:grpSpPr>
          <a:xfrm>
            <a:off x="829064" y="579195"/>
            <a:ext cx="7447161" cy="5518648"/>
            <a:chOff x="400511" y="534271"/>
            <a:chExt cx="7447161" cy="6560825"/>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grpSpPr>
        <p:sp>
          <p:nvSpPr>
            <p:cNvPr id="9" name="角丸四角形 8"/>
            <p:cNvSpPr/>
            <p:nvPr/>
          </p:nvSpPr>
          <p:spPr>
            <a:xfrm>
              <a:off x="493615" y="926567"/>
              <a:ext cx="7354057" cy="1555912"/>
            </a:xfrm>
            <a:prstGeom prst="roundRect">
              <a:avLst/>
            </a:prstGeom>
            <a:grpFill/>
            <a:ln w="9525">
              <a:noFill/>
            </a:ln>
          </p:spPr>
          <p:txBody>
            <a:bodyPr wrap="square" lIns="91440" tIns="45720" rIns="91440" bIns="45720" rtlCol="0" anchor="ctr">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kumimoji="0" lang="ja-JP" altLang="en-US" sz="4000" i="1" kern="0" cap="all" dirty="0">
                <a:ln/>
                <a:solidFill>
                  <a:sysClr val="windowText" lastClr="000000"/>
                </a:solidFill>
                <a:effectLst>
                  <a:outerShdw blurRad="19685" dist="12700" dir="5400000" algn="tl" rotWithShape="0">
                    <a:srgbClr val="4F81BD">
                      <a:satMod val="130000"/>
                      <a:alpha val="60000"/>
                    </a:srgbClr>
                  </a:outerShdw>
                  <a:reflection blurRad="10000" stA="55000" endPos="48000" dist="500" dir="5400000" sy="-100000" algn="bl" rotWithShape="0"/>
                </a:effectLst>
                <a:latin typeface="HG丸ｺﾞｼｯｸM-PRO" panose="020F0600000000000000" pitchFamily="50" charset="-128"/>
                <a:ea typeface="HG丸ｺﾞｼｯｸM-PRO" panose="020F0600000000000000" pitchFamily="50" charset="-128"/>
              </a:endParaRPr>
            </a:p>
          </p:txBody>
        </p:sp>
        <p:sp>
          <p:nvSpPr>
            <p:cNvPr id="53" name="円/楕円 52"/>
            <p:cNvSpPr/>
            <p:nvPr/>
          </p:nvSpPr>
          <p:spPr>
            <a:xfrm>
              <a:off x="517038" y="534271"/>
              <a:ext cx="1676047" cy="565600"/>
            </a:xfrm>
            <a:prstGeom prst="ellipse">
              <a:avLst/>
            </a:prstGeom>
            <a:grpFill/>
            <a:ln w="12700">
              <a:noFill/>
            </a:ln>
            <a:effectLst>
              <a:outerShdw blurRad="44450" dist="27940" dir="5400000" algn="ctr">
                <a:srgbClr val="000000">
                  <a:alpha val="32000"/>
                </a:srgbClr>
              </a:outerShdw>
              <a:softEdge rad="12700"/>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社会経済環境</a:t>
              </a:r>
              <a:endPar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円/楕円 45"/>
            <p:cNvSpPr/>
            <p:nvPr/>
          </p:nvSpPr>
          <p:spPr>
            <a:xfrm>
              <a:off x="400511" y="2953818"/>
              <a:ext cx="2228461" cy="565600"/>
            </a:xfrm>
            <a:prstGeom prst="ellipse">
              <a:avLst/>
            </a:prstGeom>
            <a:grpFill/>
            <a:ln w="12700">
              <a:noFill/>
            </a:ln>
            <a:effectLst>
              <a:outerShdw blurRad="44450" dist="27940" dir="5400000" algn="ctr">
                <a:srgbClr val="000000">
                  <a:alpha val="32000"/>
                </a:srgbClr>
              </a:outerShdw>
              <a:softEdge rad="12700"/>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現状を踏まえた課題</a:t>
              </a:r>
              <a:endPar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円/楕円 47"/>
            <p:cNvSpPr/>
            <p:nvPr/>
          </p:nvSpPr>
          <p:spPr>
            <a:xfrm>
              <a:off x="2114622" y="3895463"/>
              <a:ext cx="451455" cy="3199633"/>
            </a:xfrm>
            <a:prstGeom prst="ellipse">
              <a:avLst/>
            </a:prstGeom>
            <a:grpFill/>
            <a:ln w="12700">
              <a:noFill/>
            </a:ln>
            <a:effectLst>
              <a:outerShdw blurRad="44450" dist="27940" dir="5400000" algn="ctr">
                <a:srgbClr val="000000">
                  <a:alpha val="32000"/>
                </a:srgbClr>
              </a:outerShdw>
              <a:softEdge rad="12700"/>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さらなる改革の必要性</a:t>
              </a:r>
              <a:endPar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54" name="円/楕円 53"/>
          <p:cNvSpPr/>
          <p:nvPr/>
        </p:nvSpPr>
        <p:spPr>
          <a:xfrm>
            <a:off x="3028950" y="3090156"/>
            <a:ext cx="2002852" cy="3232980"/>
          </a:xfrm>
          <a:prstGeom prst="ellips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0"/>
          </a:gradFill>
          <a:ln w="1587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1" name="正方形/長方形 40"/>
          <p:cNvSpPr/>
          <p:nvPr/>
        </p:nvSpPr>
        <p:spPr>
          <a:xfrm>
            <a:off x="3021128" y="4070747"/>
            <a:ext cx="2087103" cy="292388"/>
          </a:xfrm>
          <a:prstGeom prst="rect">
            <a:avLst/>
          </a:prstGeom>
          <a:noFill/>
          <a:ln w="15875">
            <a:noFill/>
          </a:ln>
        </p:spPr>
        <p:txBody>
          <a:bodyPr wrap="square">
            <a:spAutoFit/>
          </a:bodyPr>
          <a:lstStyle/>
          <a:p>
            <a:pPr algn="ctr"/>
            <a:r>
              <a:rPr lang="ja-JP" altLang="en-US" sz="1300" dirty="0">
                <a:solidFill>
                  <a:prstClr val="black"/>
                </a:solidFill>
                <a:latin typeface="HG丸ｺﾞｼｯｸM-PRO" panose="020F0600000000000000" pitchFamily="50" charset="-128"/>
                <a:ea typeface="HG丸ｺﾞｼｯｸM-PRO" panose="020F0600000000000000" pitchFamily="50" charset="-128"/>
              </a:rPr>
              <a:t>「組み換え（シフト）」</a:t>
            </a:r>
            <a:endParaRPr lang="en-US" altLang="ja-JP" sz="1300" dirty="0">
              <a:solidFill>
                <a:prstClr val="black"/>
              </a:solidFill>
              <a:latin typeface="HG丸ｺﾞｼｯｸM-PRO" panose="020F0600000000000000" pitchFamily="50" charset="-128"/>
              <a:ea typeface="HG丸ｺﾞｼｯｸM-PRO" panose="020F0600000000000000" pitchFamily="50" charset="-128"/>
            </a:endParaRPr>
          </a:p>
        </p:txBody>
      </p:sp>
      <p:sp>
        <p:nvSpPr>
          <p:cNvPr id="24" name="正方形/長方形 23"/>
          <p:cNvSpPr/>
          <p:nvPr/>
        </p:nvSpPr>
        <p:spPr>
          <a:xfrm>
            <a:off x="3247445" y="5127268"/>
            <a:ext cx="1606581" cy="292388"/>
          </a:xfrm>
          <a:prstGeom prst="rect">
            <a:avLst/>
          </a:prstGeom>
          <a:noFill/>
          <a:ln w="15875">
            <a:noFill/>
          </a:ln>
        </p:spPr>
        <p:txBody>
          <a:bodyPr wrap="square">
            <a:spAutoFit/>
          </a:bodyPr>
          <a:lstStyle/>
          <a:p>
            <a:pPr algn="ctr"/>
            <a:r>
              <a:rPr lang="ja-JP" altLang="en-US" sz="1300" dirty="0">
                <a:solidFill>
                  <a:prstClr val="black"/>
                </a:solidFill>
                <a:latin typeface="HG丸ｺﾞｼｯｸM-PRO" panose="020F0600000000000000" pitchFamily="50" charset="-128"/>
                <a:ea typeface="HG丸ｺﾞｼｯｸM-PRO" panose="020F0600000000000000" pitchFamily="50" charset="-128"/>
              </a:rPr>
              <a:t>「強みを束ねる」</a:t>
            </a:r>
            <a:endParaRPr lang="en-US" altLang="ja-JP" sz="1300" dirty="0">
              <a:solidFill>
                <a:prstClr val="black"/>
              </a:solidFill>
              <a:latin typeface="HG丸ｺﾞｼｯｸM-PRO" panose="020F0600000000000000" pitchFamily="50" charset="-128"/>
              <a:ea typeface="HG丸ｺﾞｼｯｸM-PRO" panose="020F0600000000000000" pitchFamily="50" charset="-128"/>
            </a:endParaRPr>
          </a:p>
        </p:txBody>
      </p:sp>
      <p:sp>
        <p:nvSpPr>
          <p:cNvPr id="26" name="角丸四角形 25"/>
          <p:cNvSpPr/>
          <p:nvPr/>
        </p:nvSpPr>
        <p:spPr>
          <a:xfrm>
            <a:off x="3379654" y="3298313"/>
            <a:ext cx="1293853" cy="414896"/>
          </a:xfrm>
          <a:prstGeom prst="roundRect">
            <a:avLst>
              <a:gd name="adj" fmla="val 16667"/>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00" dirty="0">
                <a:solidFill>
                  <a:prstClr val="black"/>
                </a:solidFill>
                <a:latin typeface="HG丸ｺﾞｼｯｸM-PRO" panose="020F0600000000000000" pitchFamily="50" charset="-128"/>
                <a:ea typeface="HG丸ｺﾞｼｯｸM-PRO" panose="020F0600000000000000" pitchFamily="50" charset="-128"/>
              </a:rPr>
              <a:t>改革の視点</a:t>
            </a:r>
            <a:endParaRPr lang="ja-JP" altLang="en-US" sz="13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9" name="円/楕円 18"/>
          <p:cNvSpPr/>
          <p:nvPr/>
        </p:nvSpPr>
        <p:spPr>
          <a:xfrm>
            <a:off x="3144169" y="3764028"/>
            <a:ext cx="1786002" cy="892514"/>
          </a:xfrm>
          <a:prstGeom prst="ellipse">
            <a:avLst/>
          </a:prstGeom>
          <a:noFill/>
          <a:ln w="12700"/>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8" name="正方形/長方形 37"/>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22</a:t>
            </a:fld>
            <a:endParaRPr lang="ja-JP" altLang="en-US" dirty="0">
              <a:solidFill>
                <a:prstClr val="black"/>
              </a:solidFill>
            </a:endParaRPr>
          </a:p>
        </p:txBody>
      </p:sp>
      <p:cxnSp>
        <p:nvCxnSpPr>
          <p:cNvPr id="39" name="直線コネクタ 38"/>
          <p:cNvCxnSpPr/>
          <p:nvPr/>
        </p:nvCxnSpPr>
        <p:spPr>
          <a:xfrm>
            <a:off x="135314" y="554050"/>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0" name="円/楕円 39"/>
          <p:cNvSpPr/>
          <p:nvPr/>
        </p:nvSpPr>
        <p:spPr>
          <a:xfrm>
            <a:off x="3139830" y="4829311"/>
            <a:ext cx="1786002" cy="892514"/>
          </a:xfrm>
          <a:prstGeom prst="ellipse">
            <a:avLst/>
          </a:prstGeom>
          <a:noFill/>
          <a:ln w="12700"/>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3" name="二等辺三角形 42"/>
          <p:cNvSpPr/>
          <p:nvPr/>
        </p:nvSpPr>
        <p:spPr>
          <a:xfrm rot="10800000">
            <a:off x="1397316" y="2217933"/>
            <a:ext cx="6552727" cy="440124"/>
          </a:xfrm>
          <a:prstGeom prst="triangle">
            <a:avLst>
              <a:gd name="adj" fmla="val 49967"/>
            </a:avLst>
          </a:prstGeom>
          <a:solidFill>
            <a:schemeClr val="accent1">
              <a:lumMod val="75000"/>
            </a:schemeClr>
          </a:solidFill>
          <a:ln w="15875">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endParaRPr>
          </a:p>
        </p:txBody>
      </p:sp>
      <p:grpSp>
        <p:nvGrpSpPr>
          <p:cNvPr id="57" name="グループ化 56"/>
          <p:cNvGrpSpPr/>
          <p:nvPr/>
        </p:nvGrpSpPr>
        <p:grpSpPr>
          <a:xfrm>
            <a:off x="2397874" y="1005036"/>
            <a:ext cx="4551266" cy="1184891"/>
            <a:chOff x="2080385" y="5354144"/>
            <a:chExt cx="4551266" cy="1184891"/>
          </a:xfrm>
        </p:grpSpPr>
        <p:sp>
          <p:nvSpPr>
            <p:cNvPr id="58" name="角丸四角形 57"/>
            <p:cNvSpPr/>
            <p:nvPr/>
          </p:nvSpPr>
          <p:spPr>
            <a:xfrm>
              <a:off x="2080385" y="5354144"/>
              <a:ext cx="4550919" cy="556935"/>
            </a:xfrm>
            <a:prstGeom prst="roundRect">
              <a:avLst>
                <a:gd name="adj" fmla="val 50000"/>
              </a:avLst>
            </a:prstGeom>
            <a:solidFill>
              <a:schemeClr val="accent1">
                <a:lumMod val="60000"/>
                <a:lumOff val="4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72000" tIns="0" rIns="0" bIns="0" rtlCol="0" anchor="ctr" anchorCtr="0"/>
            <a:lstStyle/>
            <a:p>
              <a:pPr algn="ctr"/>
              <a:r>
                <a:rPr lang="ja-JP" altLang="en-US" sz="1300" dirty="0">
                  <a:solidFill>
                    <a:prstClr val="black"/>
                  </a:solidFill>
                  <a:latin typeface="HG丸ｺﾞｼｯｸM-PRO" panose="020F0600000000000000" pitchFamily="50" charset="-128"/>
                  <a:ea typeface="HG丸ｺﾞｼｯｸM-PRO" panose="020F0600000000000000" pitchFamily="50" charset="-128"/>
                </a:rPr>
                <a:t>人口構造の変化</a:t>
              </a:r>
              <a:r>
                <a:rPr lang="ja-JP" altLang="en-US" sz="1300" dirty="0">
                  <a:solidFill>
                    <a:prstClr val="black"/>
                  </a:solidFill>
                  <a:latin typeface="HG丸ｺﾞｼｯｸM-PRO" panose="020F0600000000000000" pitchFamily="50" charset="-128"/>
                  <a:ea typeface="HG丸ｺﾞｼｯｸM-PRO" panose="020F0600000000000000" pitchFamily="50" charset="-128"/>
                </a:rPr>
                <a:t>（人口減少の</a:t>
              </a:r>
              <a:r>
                <a:rPr lang="ja-JP" altLang="en-US" sz="1300" dirty="0">
                  <a:solidFill>
                    <a:prstClr val="black"/>
                  </a:solidFill>
                  <a:latin typeface="HG丸ｺﾞｼｯｸM-PRO" panose="020F0600000000000000" pitchFamily="50" charset="-128"/>
                  <a:ea typeface="HG丸ｺﾞｼｯｸM-PRO" panose="020F0600000000000000" pitchFamily="50" charset="-128"/>
                </a:rPr>
                <a:t>波、超高齢社会の到来）</a:t>
              </a:r>
              <a:endParaRPr lang="en-US" altLang="ja-JP" sz="1300" dirty="0">
                <a:solidFill>
                  <a:prstClr val="black"/>
                </a:solidFill>
                <a:latin typeface="HG丸ｺﾞｼｯｸM-PRO" panose="020F0600000000000000" pitchFamily="50" charset="-128"/>
                <a:ea typeface="HG丸ｺﾞｼｯｸM-PRO" panose="020F0600000000000000" pitchFamily="50" charset="-128"/>
              </a:endParaRPr>
            </a:p>
          </p:txBody>
        </p:sp>
        <p:sp>
          <p:nvSpPr>
            <p:cNvPr id="49" name="角丸四角形 48"/>
            <p:cNvSpPr/>
            <p:nvPr/>
          </p:nvSpPr>
          <p:spPr>
            <a:xfrm>
              <a:off x="2080732" y="5982100"/>
              <a:ext cx="4550919" cy="556935"/>
            </a:xfrm>
            <a:prstGeom prst="roundRect">
              <a:avLst>
                <a:gd name="adj" fmla="val 50000"/>
              </a:avLst>
            </a:prstGeom>
            <a:solidFill>
              <a:schemeClr val="accent1">
                <a:lumMod val="60000"/>
                <a:lumOff val="4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72000" tIns="0" rIns="0" bIns="0" rtlCol="0" anchor="ctr" anchorCtr="0"/>
            <a:lstStyle/>
            <a:p>
              <a:pPr algn="ctr"/>
              <a:r>
                <a:rPr lang="ja-JP" altLang="en-US" sz="1300" dirty="0">
                  <a:solidFill>
                    <a:prstClr val="black"/>
                  </a:solidFill>
                  <a:latin typeface="HG丸ｺﾞｼｯｸM-PRO" panose="020F0600000000000000" pitchFamily="50" charset="-128"/>
                  <a:ea typeface="HG丸ｺﾞｼｯｸM-PRO" panose="020F0600000000000000" pitchFamily="50" charset="-128"/>
                </a:rPr>
                <a:t>グローバル化の進展</a:t>
              </a:r>
              <a:endParaRPr lang="ja-JP" altLang="en-US" sz="1300" dirty="0">
                <a:solidFill>
                  <a:prstClr val="black"/>
                </a:solidFill>
                <a:latin typeface="HG丸ｺﾞｼｯｸM-PRO" panose="020F0600000000000000" pitchFamily="50" charset="-128"/>
                <a:ea typeface="HG丸ｺﾞｼｯｸM-PRO" panose="020F0600000000000000" pitchFamily="50" charset="-128"/>
              </a:endParaRPr>
            </a:p>
          </p:txBody>
        </p:sp>
      </p:grpSp>
      <p:sp>
        <p:nvSpPr>
          <p:cNvPr id="55" name="二等辺三角形 54"/>
          <p:cNvSpPr/>
          <p:nvPr/>
        </p:nvSpPr>
        <p:spPr>
          <a:xfrm rot="5400000">
            <a:off x="3866838" y="4555649"/>
            <a:ext cx="2810305" cy="511941"/>
          </a:xfrm>
          <a:prstGeom prst="triangle">
            <a:avLst>
              <a:gd name="adj" fmla="val 50164"/>
            </a:avLst>
          </a:prstGeom>
          <a:solidFill>
            <a:schemeClr val="accent1">
              <a:lumMod val="75000"/>
            </a:schemeClr>
          </a:solidFill>
          <a:ln w="15875">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6" name="正方形/長方形 35"/>
          <p:cNvSpPr/>
          <p:nvPr/>
        </p:nvSpPr>
        <p:spPr>
          <a:xfrm>
            <a:off x="323528" y="159144"/>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（２）課題</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3" name="グループ化 12"/>
          <p:cNvGrpSpPr/>
          <p:nvPr/>
        </p:nvGrpSpPr>
        <p:grpSpPr>
          <a:xfrm>
            <a:off x="5652120" y="3203848"/>
            <a:ext cx="3306270" cy="2766813"/>
            <a:chOff x="4175982" y="4040387"/>
            <a:chExt cx="3306270" cy="2766813"/>
          </a:xfrm>
        </p:grpSpPr>
        <p:sp>
          <p:nvSpPr>
            <p:cNvPr id="4" name="角丸四角形 3"/>
            <p:cNvSpPr/>
            <p:nvPr/>
          </p:nvSpPr>
          <p:spPr>
            <a:xfrm>
              <a:off x="4175982" y="4225948"/>
              <a:ext cx="3306270" cy="2007536"/>
            </a:xfrm>
            <a:prstGeom prst="roundRect">
              <a:avLst>
                <a:gd name="adj" fmla="val 6451"/>
              </a:avLst>
            </a:prstGeom>
            <a:noFill/>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5" name="正方形/長方形 34"/>
            <p:cNvSpPr/>
            <p:nvPr/>
          </p:nvSpPr>
          <p:spPr>
            <a:xfrm>
              <a:off x="5134092" y="4040387"/>
              <a:ext cx="1438890" cy="292388"/>
            </a:xfrm>
            <a:prstGeom prst="rect">
              <a:avLst/>
            </a:prstGeom>
            <a:solidFill>
              <a:schemeClr val="bg1"/>
            </a:solidFill>
            <a:ln w="12700">
              <a:solidFill>
                <a:schemeClr val="tx1"/>
              </a:solidFill>
            </a:ln>
          </p:spPr>
          <p:txBody>
            <a:bodyPr wrap="square">
              <a:spAutoFit/>
            </a:bodyPr>
            <a:lstStyle/>
            <a:p>
              <a:pPr algn="ctr"/>
              <a:r>
                <a:rPr lang="ja-JP" altLang="en-US" sz="1300" dirty="0">
                  <a:solidFill>
                    <a:prstClr val="black"/>
                  </a:solidFill>
                  <a:latin typeface="HG丸ｺﾞｼｯｸM-PRO" panose="020F0600000000000000" pitchFamily="50" charset="-128"/>
                  <a:ea typeface="HG丸ｺﾞｼｯｸM-PRO" panose="020F0600000000000000" pitchFamily="50" charset="-128"/>
                </a:rPr>
                <a:t>改革の方向性</a:t>
              </a:r>
              <a:endParaRPr lang="ja-JP" altLang="en-US" sz="1300" dirty="0">
                <a:solidFill>
                  <a:prstClr val="black"/>
                </a:solidFill>
                <a:latin typeface="HG丸ｺﾞｼｯｸM-PRO" panose="020F0600000000000000" pitchFamily="50" charset="-128"/>
                <a:ea typeface="HG丸ｺﾞｼｯｸM-PRO" panose="020F0600000000000000" pitchFamily="50" charset="-128"/>
              </a:endParaRPr>
            </a:p>
          </p:txBody>
        </p:sp>
        <p:sp>
          <p:nvSpPr>
            <p:cNvPr id="28" name="角丸四角形 27"/>
            <p:cNvSpPr/>
            <p:nvPr/>
          </p:nvSpPr>
          <p:spPr>
            <a:xfrm>
              <a:off x="4433141" y="4392842"/>
              <a:ext cx="2850506" cy="497672"/>
            </a:xfrm>
            <a:prstGeom prst="roundRect">
              <a:avLst>
                <a:gd name="adj" fmla="val 16667"/>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effectLst>
              <a:softEdge rad="12700"/>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300" dirty="0">
                  <a:solidFill>
                    <a:prstClr val="black"/>
                  </a:solidFill>
                  <a:latin typeface="HG丸ｺﾞｼｯｸM-PRO" panose="020F0600000000000000" pitchFamily="50" charset="-128"/>
                  <a:ea typeface="HG丸ｺﾞｼｯｸM-PRO" panose="020F0600000000000000" pitchFamily="50" charset="-128"/>
                </a:rPr>
                <a:t>（</a:t>
              </a:r>
              <a:r>
                <a:rPr lang="en-US" altLang="ja-JP" sz="1300" dirty="0">
                  <a:solidFill>
                    <a:prstClr val="black"/>
                  </a:solidFill>
                  <a:latin typeface="HG丸ｺﾞｼｯｸM-PRO" panose="020F0600000000000000" pitchFamily="50" charset="-128"/>
                  <a:ea typeface="HG丸ｺﾞｼｯｸM-PRO" panose="020F0600000000000000" pitchFamily="50" charset="-128"/>
                </a:rPr>
                <a:t>1</a:t>
              </a:r>
              <a:r>
                <a:rPr lang="ja-JP" altLang="en-US" sz="1300" dirty="0">
                  <a:solidFill>
                    <a:prstClr val="black"/>
                  </a:solidFill>
                  <a:latin typeface="HG丸ｺﾞｼｯｸM-PRO" panose="020F0600000000000000" pitchFamily="50" charset="-128"/>
                  <a:ea typeface="HG丸ｺﾞｼｯｸM-PRO" panose="020F0600000000000000" pitchFamily="50" charset="-128"/>
                </a:rPr>
                <a:t>）事業重点化</a:t>
              </a:r>
              <a:r>
                <a:rPr lang="en-US" altLang="ja-JP" sz="1300" dirty="0">
                  <a:solidFill>
                    <a:prstClr val="black"/>
                  </a:solidFill>
                  <a:latin typeface="HG丸ｺﾞｼｯｸM-PRO" panose="020F0600000000000000" pitchFamily="50" charset="-128"/>
                  <a:ea typeface="HG丸ｺﾞｼｯｸM-PRO" panose="020F0600000000000000" pitchFamily="50" charset="-128"/>
                </a:rPr>
                <a:t>(</a:t>
              </a:r>
              <a:r>
                <a:rPr lang="ja-JP" altLang="en-US" sz="1300" dirty="0">
                  <a:solidFill>
                    <a:prstClr val="black"/>
                  </a:solidFill>
                  <a:latin typeface="HG丸ｺﾞｼｯｸM-PRO" panose="020F0600000000000000" pitchFamily="50" charset="-128"/>
                  <a:ea typeface="HG丸ｺﾞｼｯｸM-PRO" panose="020F0600000000000000" pitchFamily="50" charset="-128"/>
                </a:rPr>
                <a:t>組み換え</a:t>
              </a:r>
              <a:r>
                <a:rPr lang="en-US" altLang="ja-JP" sz="1300" dirty="0">
                  <a:solidFill>
                    <a:prstClr val="black"/>
                  </a:solidFill>
                  <a:latin typeface="HG丸ｺﾞｼｯｸM-PRO" panose="020F0600000000000000" pitchFamily="50" charset="-128"/>
                  <a:ea typeface="HG丸ｺﾞｼｯｸM-PRO" panose="020F0600000000000000" pitchFamily="50" charset="-128"/>
                </a:rPr>
                <a:t>)</a:t>
              </a:r>
              <a:r>
                <a:rPr lang="ja-JP" altLang="en-US" sz="1300" dirty="0">
                  <a:solidFill>
                    <a:prstClr val="black"/>
                  </a:solidFill>
                  <a:latin typeface="HG丸ｺﾞｼｯｸM-PRO" panose="020F0600000000000000" pitchFamily="50" charset="-128"/>
                  <a:ea typeface="HG丸ｺﾞｼｯｸM-PRO" panose="020F0600000000000000" pitchFamily="50" charset="-128"/>
                </a:rPr>
                <a:t>の推進</a:t>
              </a:r>
              <a:endParaRPr lang="en-US" altLang="ja-JP" sz="1300" dirty="0">
                <a:solidFill>
                  <a:prstClr val="black"/>
                </a:solidFill>
                <a:latin typeface="HG丸ｺﾞｼｯｸM-PRO" panose="020F0600000000000000" pitchFamily="50" charset="-128"/>
                <a:ea typeface="HG丸ｺﾞｼｯｸM-PRO" panose="020F0600000000000000" pitchFamily="50" charset="-128"/>
              </a:endParaRPr>
            </a:p>
          </p:txBody>
        </p:sp>
        <p:sp>
          <p:nvSpPr>
            <p:cNvPr id="44" name="角丸四角形 43"/>
            <p:cNvSpPr/>
            <p:nvPr/>
          </p:nvSpPr>
          <p:spPr>
            <a:xfrm>
              <a:off x="4433141" y="4988234"/>
              <a:ext cx="2850507" cy="497672"/>
            </a:xfrm>
            <a:prstGeom prst="roundRect">
              <a:avLst>
                <a:gd name="adj" fmla="val 16667"/>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300" dirty="0">
                  <a:solidFill>
                    <a:prstClr val="black"/>
                  </a:solidFill>
                  <a:latin typeface="HG丸ｺﾞｼｯｸM-PRO" panose="020F0600000000000000" pitchFamily="50" charset="-128"/>
                  <a:ea typeface="HG丸ｺﾞｼｯｸM-PRO" panose="020F0600000000000000" pitchFamily="50" charset="-128"/>
                </a:rPr>
                <a:t>（</a:t>
              </a:r>
              <a:r>
                <a:rPr lang="en-US" altLang="ja-JP" sz="1300" dirty="0">
                  <a:solidFill>
                    <a:prstClr val="black"/>
                  </a:solidFill>
                  <a:latin typeface="HG丸ｺﾞｼｯｸM-PRO" panose="020F0600000000000000" pitchFamily="50" charset="-128"/>
                  <a:ea typeface="HG丸ｺﾞｼｯｸM-PRO" panose="020F0600000000000000" pitchFamily="50" charset="-128"/>
                </a:rPr>
                <a:t>2</a:t>
              </a:r>
              <a:r>
                <a:rPr lang="ja-JP" altLang="en-US" sz="1300" dirty="0">
                  <a:solidFill>
                    <a:prstClr val="black"/>
                  </a:solidFill>
                  <a:latin typeface="HG丸ｺﾞｼｯｸM-PRO" panose="020F0600000000000000" pitchFamily="50" charset="-128"/>
                  <a:ea typeface="HG丸ｺﾞｼｯｸM-PRO" panose="020F0600000000000000" pitchFamily="50" charset="-128"/>
                </a:rPr>
                <a:t>）総合力の発揮 </a:t>
              </a:r>
              <a:endParaRPr lang="en-US" altLang="ja-JP" sz="1300" dirty="0">
                <a:solidFill>
                  <a:prstClr val="black"/>
                </a:solidFill>
                <a:latin typeface="HG丸ｺﾞｼｯｸM-PRO" panose="020F0600000000000000" pitchFamily="50" charset="-128"/>
                <a:ea typeface="HG丸ｺﾞｼｯｸM-PRO" panose="020F0600000000000000" pitchFamily="50" charset="-128"/>
              </a:endParaRPr>
            </a:p>
          </p:txBody>
        </p:sp>
        <p:sp>
          <p:nvSpPr>
            <p:cNvPr id="45" name="角丸四角形 44"/>
            <p:cNvSpPr/>
            <p:nvPr/>
          </p:nvSpPr>
          <p:spPr>
            <a:xfrm>
              <a:off x="4433141" y="5585508"/>
              <a:ext cx="2850507" cy="497672"/>
            </a:xfrm>
            <a:prstGeom prst="roundRect">
              <a:avLst>
                <a:gd name="adj" fmla="val 16667"/>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300" dirty="0">
                  <a:solidFill>
                    <a:prstClr val="black"/>
                  </a:solidFill>
                  <a:latin typeface="HG丸ｺﾞｼｯｸM-PRO" panose="020F0600000000000000" pitchFamily="50" charset="-128"/>
                  <a:ea typeface="HG丸ｺﾞｼｯｸM-PRO" panose="020F0600000000000000" pitchFamily="50" charset="-128"/>
                </a:rPr>
                <a:t>（</a:t>
              </a:r>
              <a:r>
                <a:rPr lang="en-US" altLang="ja-JP" sz="1300" dirty="0">
                  <a:solidFill>
                    <a:prstClr val="black"/>
                  </a:solidFill>
                  <a:latin typeface="HG丸ｺﾞｼｯｸM-PRO" panose="020F0600000000000000" pitchFamily="50" charset="-128"/>
                  <a:ea typeface="HG丸ｺﾞｼｯｸM-PRO" panose="020F0600000000000000" pitchFamily="50" charset="-128"/>
                </a:rPr>
                <a:t>3</a:t>
              </a:r>
              <a:r>
                <a:rPr lang="ja-JP" altLang="en-US" sz="1300" dirty="0">
                  <a:solidFill>
                    <a:prstClr val="black"/>
                  </a:solidFill>
                  <a:latin typeface="HG丸ｺﾞｼｯｸM-PRO" panose="020F0600000000000000" pitchFamily="50" charset="-128"/>
                  <a:ea typeface="HG丸ｺﾞｼｯｸM-PRO" panose="020F0600000000000000" pitchFamily="50" charset="-128"/>
                </a:rPr>
                <a:t>）組織活力の向上 </a:t>
              </a:r>
              <a:endParaRPr lang="en-US" altLang="ja-JP" sz="1300" dirty="0">
                <a:solidFill>
                  <a:prstClr val="black"/>
                </a:solidFill>
                <a:latin typeface="HG丸ｺﾞｼｯｸM-PRO" panose="020F0600000000000000" pitchFamily="50" charset="-128"/>
                <a:ea typeface="HG丸ｺﾞｼｯｸM-PRO" panose="020F0600000000000000" pitchFamily="50" charset="-128"/>
              </a:endParaRPr>
            </a:p>
          </p:txBody>
        </p:sp>
        <p:sp>
          <p:nvSpPr>
            <p:cNvPr id="51" name="角丸四角形 50"/>
            <p:cNvSpPr/>
            <p:nvPr/>
          </p:nvSpPr>
          <p:spPr>
            <a:xfrm>
              <a:off x="4433141" y="6309528"/>
              <a:ext cx="2840792" cy="497672"/>
            </a:xfrm>
            <a:prstGeom prst="roundRect">
              <a:avLst>
                <a:gd name="adj" fmla="val 16667"/>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00" dirty="0">
                  <a:solidFill>
                    <a:prstClr val="black"/>
                  </a:solidFill>
                  <a:latin typeface="HG丸ｺﾞｼｯｸM-PRO" panose="020F0600000000000000" pitchFamily="50" charset="-128"/>
                  <a:ea typeface="HG丸ｺﾞｼｯｸM-PRO" panose="020F0600000000000000" pitchFamily="50" charset="-128"/>
                </a:rPr>
                <a:t>健全</a:t>
              </a:r>
              <a:r>
                <a:rPr lang="ja-JP" altLang="en-US" sz="1300" dirty="0">
                  <a:solidFill>
                    <a:prstClr val="black"/>
                  </a:solidFill>
                  <a:latin typeface="HG丸ｺﾞｼｯｸM-PRO" panose="020F0600000000000000" pitchFamily="50" charset="-128"/>
                  <a:ea typeface="HG丸ｺﾞｼｯｸM-PRO" panose="020F0600000000000000" pitchFamily="50" charset="-128"/>
                </a:rPr>
                <a:t>で規律ある財政運営の実現</a:t>
              </a:r>
              <a:endParaRPr lang="ja-JP" altLang="en-US" sz="1300" dirty="0">
                <a:solidFill>
                  <a:prstClr val="black"/>
                </a:solidFill>
                <a:latin typeface="HG丸ｺﾞｼｯｸM-PRO" panose="020F0600000000000000" pitchFamily="50" charset="-128"/>
                <a:ea typeface="HG丸ｺﾞｼｯｸM-PRO" panose="020F0600000000000000" pitchFamily="50" charset="-128"/>
              </a:endParaRPr>
            </a:p>
          </p:txBody>
        </p:sp>
      </p:grpSp>
      <p:sp>
        <p:nvSpPr>
          <p:cNvPr id="47" name="正方形/長方形 46"/>
          <p:cNvSpPr/>
          <p:nvPr/>
        </p:nvSpPr>
        <p:spPr>
          <a:xfrm>
            <a:off x="3738216" y="2245685"/>
            <a:ext cx="2112192" cy="261610"/>
          </a:xfrm>
          <a:prstGeom prst="rect">
            <a:avLst/>
          </a:prstGeom>
          <a:noFill/>
          <a:ln w="12700">
            <a:noFill/>
          </a:ln>
        </p:spPr>
        <p:txBody>
          <a:bodyPr wrap="square">
            <a:spAutoFit/>
          </a:bodyPr>
          <a:lstStyle/>
          <a:p>
            <a:pPr algn="ctr"/>
            <a:r>
              <a:rPr lang="ja-JP" altLang="en-US" sz="1100" dirty="0">
                <a:solidFill>
                  <a:prstClr val="black"/>
                </a:solidFill>
                <a:latin typeface="HG丸ｺﾞｼｯｸM-PRO" panose="020F0600000000000000" pitchFamily="50" charset="-128"/>
                <a:ea typeface="HG丸ｺﾞｼｯｸM-PRO" panose="020F0600000000000000" pitchFamily="50" charset="-128"/>
              </a:rPr>
              <a:t>新たな時代環境への対応</a:t>
            </a:r>
            <a:endParaRPr lang="ja-JP" altLang="en-US" sz="1100" dirty="0">
              <a:solidFill>
                <a:prstClr val="black"/>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899218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5" name="正方形/長方形 4"/>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10</a:t>
            </a:fld>
            <a:endParaRPr lang="ja-JP" altLang="en-US" dirty="0">
              <a:solidFill>
                <a:prstClr val="black"/>
              </a:solidFill>
            </a:endParaRPr>
          </a:p>
        </p:txBody>
      </p:sp>
      <p:sp>
        <p:nvSpPr>
          <p:cNvPr id="2" name="正方形/長方形 1"/>
          <p:cNvSpPr/>
          <p:nvPr/>
        </p:nvSpPr>
        <p:spPr>
          <a:xfrm>
            <a:off x="145818" y="620688"/>
            <a:ext cx="8784976" cy="1815882"/>
          </a:xfrm>
          <a:prstGeom prst="rect">
            <a:avLst/>
          </a:prstGeom>
        </p:spPr>
        <p:txBody>
          <a:bodyPr wrap="square">
            <a:spAutoFit/>
          </a:bodyPr>
          <a:lstStyle/>
          <a:p>
            <a:pPr marL="180000" indent="-45720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「財政再建プログラム（案）」以降の主な取組み</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大阪府では、長年にわたり行財政改革に取り組む中で、特に、平成</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年に策定した「財政再建プログラム（案）」以降は、将来世代に負担を先送りせず、「収入の範囲内で予算を組む」という原則を徹底し、全国的にも例のない規模・内容で改革を実施しました。</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具体的には、</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すべての事務事業をゼロベースで見直すとともに、主要事業については、類似府県等との比較の視点で評価・点検</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し、施策・事業の最適化を行いました。また、</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人件費については大幅な削減</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を行うとともに、府有財産の活用と売却、基金の活用、債権管理の強化等歳入確保にも取り組みました。</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323528" y="159144"/>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１）改革</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の取組み、</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現状</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認識</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p:cNvSpPr txBox="1"/>
          <p:nvPr/>
        </p:nvSpPr>
        <p:spPr>
          <a:xfrm>
            <a:off x="7600386" y="2591326"/>
            <a:ext cx="1076070" cy="261610"/>
          </a:xfrm>
          <a:prstGeom prst="rect">
            <a:avLst/>
          </a:prstGeom>
          <a:noFill/>
        </p:spPr>
        <p:txBody>
          <a:bodyPr wrap="square" rtlCol="0">
            <a:spAutoFit/>
          </a:bodyPr>
          <a:lstStyle/>
          <a:p>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単位：億円</a:t>
            </a:r>
            <a:endPar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p:cNvSpPr txBox="1"/>
          <p:nvPr/>
        </p:nvSpPr>
        <p:spPr>
          <a:xfrm>
            <a:off x="434132" y="2492896"/>
            <a:ext cx="3384376" cy="338554"/>
          </a:xfrm>
          <a:prstGeom prst="rect">
            <a:avLst/>
          </a:prstGeom>
          <a:noFill/>
        </p:spPr>
        <p:txBody>
          <a:bodyPr wrap="square" rtlCol="0">
            <a:spAutoFit/>
          </a:bodyPr>
          <a:lstStyle/>
          <a:p>
            <a:r>
              <a:rPr lang="ja-JP" altLang="en-US" sz="16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取組みの主な内容</a:t>
            </a:r>
            <a:endParaRPr lang="ja-JP" altLang="en-US" sz="16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164953876"/>
              </p:ext>
            </p:extLst>
          </p:nvPr>
        </p:nvGraphicFramePr>
        <p:xfrm>
          <a:off x="755579" y="2894135"/>
          <a:ext cx="7704852" cy="3634158"/>
        </p:xfrm>
        <a:graphic>
          <a:graphicData uri="http://schemas.openxmlformats.org/drawingml/2006/table">
            <a:tbl>
              <a:tblPr/>
              <a:tblGrid>
                <a:gridCol w="1368149"/>
                <a:gridCol w="1073783"/>
                <a:gridCol w="657865"/>
                <a:gridCol w="657865"/>
                <a:gridCol w="657865"/>
                <a:gridCol w="657865"/>
                <a:gridCol w="657865"/>
                <a:gridCol w="657865"/>
                <a:gridCol w="657865"/>
                <a:gridCol w="657865"/>
              </a:tblGrid>
              <a:tr h="690719">
                <a:tc rowSpan="2" gridSpan="2">
                  <a:txBody>
                    <a:bodyPr/>
                    <a:lstStyle/>
                    <a:p>
                      <a:pPr algn="ctr">
                        <a:spcAft>
                          <a:spcPts val="0"/>
                        </a:spcAft>
                      </a:pPr>
                      <a:r>
                        <a:rPr lang="en-US" sz="1200" b="1" kern="100" dirty="0">
                          <a:effectLst/>
                          <a:latin typeface="Meiryo UI" panose="020B0604030504040204" pitchFamily="50" charset="-128"/>
                          <a:ea typeface="Meiryo UI" panose="020B0604030504040204" pitchFamily="50" charset="-128"/>
                          <a:cs typeface="Meiryo UI" panose="020B0604030504040204" pitchFamily="50" charset="-128"/>
                        </a:rPr>
                        <a:t/>
                      </a:r>
                      <a:br>
                        <a:rPr lang="en-US" sz="1200" b="1" kern="100" dirty="0">
                          <a:effectLst/>
                          <a:latin typeface="Meiryo UI" panose="020B0604030504040204" pitchFamily="50" charset="-128"/>
                          <a:ea typeface="Meiryo UI" panose="020B0604030504040204" pitchFamily="50" charset="-128"/>
                          <a:cs typeface="Meiryo UI" panose="020B0604030504040204" pitchFamily="50" charset="-128"/>
                        </a:rPr>
                      </a:br>
                      <a:r>
                        <a:rPr lang="ja-JP" sz="1200" b="1" kern="100" dirty="0">
                          <a:effectLst/>
                          <a:latin typeface="Meiryo UI" panose="020B0604030504040204" pitchFamily="50" charset="-128"/>
                          <a:ea typeface="Meiryo UI" panose="020B0604030504040204" pitchFamily="50" charset="-128"/>
                          <a:cs typeface="Meiryo UI" panose="020B0604030504040204" pitchFamily="50" charset="-128"/>
                        </a:rPr>
                        <a:t>区分／計画・年度</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hMerge="1">
                  <a:txBody>
                    <a:bodyPr/>
                    <a:lstStyle/>
                    <a:p>
                      <a:endParaRPr kumimoji="1" lang="ja-JP" altLang="en-US"/>
                    </a:p>
                  </a:txBody>
                  <a:tcPr/>
                </a:tc>
                <a:tc gridSpan="4">
                  <a:txBody>
                    <a:bodyPr/>
                    <a:lstStyle/>
                    <a:p>
                      <a:pPr algn="ctr">
                        <a:lnSpc>
                          <a:spcPts val="1000"/>
                        </a:lnSpc>
                        <a:spcAft>
                          <a:spcPts val="0"/>
                        </a:spcAft>
                      </a:pPr>
                      <a:r>
                        <a:rPr lang="ja-JP" sz="1200" b="1" kern="100" dirty="0">
                          <a:effectLst/>
                          <a:latin typeface="Meiryo UI" panose="020B0604030504040204" pitchFamily="50" charset="-128"/>
                          <a:ea typeface="Meiryo UI" panose="020B0604030504040204" pitchFamily="50" charset="-128"/>
                          <a:cs typeface="Meiryo UI" panose="020B0604030504040204" pitchFamily="50" charset="-128"/>
                        </a:rPr>
                        <a:t>財政再建プログラム（案</a:t>
                      </a:r>
                      <a:r>
                        <a:rPr lang="ja-JP" sz="1200" b="1"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2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ctr">
                        <a:lnSpc>
                          <a:spcPts val="1000"/>
                        </a:lnSpc>
                        <a:spcAft>
                          <a:spcPts val="0"/>
                        </a:spcAf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ctr">
                        <a:lnSpc>
                          <a:spcPts val="1000"/>
                        </a:lnSpc>
                        <a:spcAft>
                          <a:spcPts val="0"/>
                        </a:spcAft>
                      </a:pP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a:t>
                      </a:r>
                      <a:r>
                        <a:rPr lang="ja-JP" sz="1100" kern="100" dirty="0">
                          <a:effectLst/>
                          <a:latin typeface="Meiryo UI" panose="020B0604030504040204" pitchFamily="50" charset="-128"/>
                          <a:ea typeface="Meiryo UI" panose="020B0604030504040204" pitchFamily="50" charset="-128"/>
                          <a:cs typeface="Meiryo UI" panose="020B0604030504040204" pitchFamily="50" charset="-128"/>
                        </a:rPr>
                        <a:t>集中改革</a:t>
                      </a:r>
                      <a:r>
                        <a:rPr lang="ja-JP" sz="1100" kern="100" dirty="0" smtClean="0">
                          <a:effectLst/>
                          <a:latin typeface="Meiryo UI" panose="020B0604030504040204" pitchFamily="50" charset="-128"/>
                          <a:ea typeface="Meiryo UI" panose="020B0604030504040204" pitchFamily="50" charset="-128"/>
                          <a:cs typeface="Meiryo UI" panose="020B0604030504040204" pitchFamily="50" charset="-128"/>
                        </a:rPr>
                        <a:t>期間</a:t>
                      </a:r>
                      <a:r>
                        <a:rPr lang="ja-JP" altLang="en-US" sz="1100"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100" kern="100" dirty="0" smtClean="0">
                          <a:effectLst/>
                          <a:latin typeface="Meiryo UI" panose="020B0604030504040204" pitchFamily="50" charset="-128"/>
                          <a:ea typeface="Meiryo UI" panose="020B0604030504040204" pitchFamily="50" charset="-128"/>
                          <a:cs typeface="Meiryo UI" panose="020B0604030504040204" pitchFamily="50" charset="-128"/>
                        </a:rPr>
                        <a:t>H20</a:t>
                      </a:r>
                      <a:r>
                        <a:rPr lang="ja-JP" sz="11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100" kern="100" dirty="0" smtClean="0">
                          <a:effectLst/>
                          <a:latin typeface="Meiryo UI" panose="020B0604030504040204" pitchFamily="50" charset="-128"/>
                          <a:ea typeface="Meiryo UI" panose="020B0604030504040204" pitchFamily="50" charset="-128"/>
                          <a:cs typeface="Meiryo UI" panose="020B0604030504040204" pitchFamily="50" charset="-128"/>
                        </a:rPr>
                        <a:t>H22</a:t>
                      </a: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ctr">
                        <a:lnSpc>
                          <a:spcPts val="1000"/>
                        </a:lnSpc>
                        <a:spcAft>
                          <a:spcPts val="0"/>
                        </a:spcAft>
                      </a:pPr>
                      <a:r>
                        <a:rPr lang="ja-JP" sz="1100" b="1" kern="100" dirty="0">
                          <a:effectLst/>
                          <a:latin typeface="Meiryo UI" panose="020B0604030504040204" pitchFamily="50" charset="-128"/>
                          <a:ea typeface="Meiryo UI" panose="020B0604030504040204" pitchFamily="50" charset="-128"/>
                          <a:cs typeface="Meiryo UI" panose="020B0604030504040204" pitchFamily="50" charset="-128"/>
                        </a:rPr>
                        <a:t>【一般財源ベース】</a:t>
                      </a: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lnL w="28575"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lnSpc>
                          <a:spcPts val="1000"/>
                        </a:lnSpc>
                        <a:spcAft>
                          <a:spcPts val="0"/>
                        </a:spcAft>
                      </a:pPr>
                      <a:r>
                        <a:rPr lang="ja-JP" sz="1200" b="1" kern="100" dirty="0">
                          <a:effectLst/>
                          <a:latin typeface="Meiryo UI" panose="020B0604030504040204" pitchFamily="50" charset="-128"/>
                          <a:ea typeface="Meiryo UI" panose="020B0604030504040204" pitchFamily="50" charset="-128"/>
                          <a:cs typeface="Meiryo UI" panose="020B0604030504040204" pitchFamily="50" charset="-128"/>
                        </a:rPr>
                        <a:t>財政構造改革プラン（案</a:t>
                      </a:r>
                      <a:r>
                        <a:rPr lang="ja-JP" sz="1200" b="1"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2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ctr">
                        <a:lnSpc>
                          <a:spcPts val="1000"/>
                        </a:lnSpc>
                        <a:spcAft>
                          <a:spcPts val="0"/>
                        </a:spcAf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ctr">
                        <a:lnSpc>
                          <a:spcPts val="1000"/>
                        </a:lnSpc>
                        <a:spcAft>
                          <a:spcPts val="0"/>
                        </a:spcAft>
                      </a:pPr>
                      <a:r>
                        <a:rPr lang="ja-JP" sz="1100" kern="100" dirty="0">
                          <a:effectLst/>
                          <a:latin typeface="Meiryo UI" panose="020B0604030504040204" pitchFamily="50" charset="-128"/>
                          <a:ea typeface="Meiryo UI" panose="020B0604030504040204" pitchFamily="50" charset="-128"/>
                          <a:cs typeface="Meiryo UI" panose="020B0604030504040204" pitchFamily="50" charset="-128"/>
                        </a:rPr>
                        <a:t>※ﾌﾟﾗﾝ</a:t>
                      </a:r>
                      <a:r>
                        <a:rPr lang="ja-JP" sz="1100" kern="100" dirty="0" smtClean="0">
                          <a:effectLst/>
                          <a:latin typeface="Meiryo UI" panose="020B0604030504040204" pitchFamily="50" charset="-128"/>
                          <a:ea typeface="Meiryo UI" panose="020B0604030504040204" pitchFamily="50" charset="-128"/>
                          <a:cs typeface="Meiryo UI" panose="020B0604030504040204" pitchFamily="50" charset="-128"/>
                        </a:rPr>
                        <a:t>期間</a:t>
                      </a:r>
                      <a:r>
                        <a:rPr lang="ja-JP" altLang="en-US" sz="1100"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100" kern="100" dirty="0" smtClean="0">
                          <a:effectLst/>
                          <a:latin typeface="Meiryo UI" panose="020B0604030504040204" pitchFamily="50" charset="-128"/>
                          <a:ea typeface="Meiryo UI" panose="020B0604030504040204" pitchFamily="50" charset="-128"/>
                          <a:cs typeface="Meiryo UI" panose="020B0604030504040204" pitchFamily="50" charset="-128"/>
                        </a:rPr>
                        <a:t>H23</a:t>
                      </a:r>
                      <a:r>
                        <a:rPr lang="ja-JP" sz="11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100" kern="100" dirty="0" smtClean="0">
                          <a:effectLst/>
                          <a:latin typeface="Meiryo UI" panose="020B0604030504040204" pitchFamily="50" charset="-128"/>
                          <a:ea typeface="Meiryo UI" panose="020B0604030504040204" pitchFamily="50" charset="-128"/>
                          <a:cs typeface="Meiryo UI" panose="020B0604030504040204" pitchFamily="50" charset="-128"/>
                        </a:rPr>
                        <a:t>H25</a:t>
                      </a:r>
                      <a:endParaRPr lang="ja-JP" sz="11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ctr">
                        <a:lnSpc>
                          <a:spcPts val="1000"/>
                        </a:lnSpc>
                        <a:spcAft>
                          <a:spcPts val="0"/>
                        </a:spcAft>
                      </a:pPr>
                      <a:r>
                        <a:rPr lang="ja-JP" sz="1100" b="1" kern="100" dirty="0" smtClean="0">
                          <a:effectLst/>
                          <a:latin typeface="Meiryo UI" panose="020B0604030504040204" pitchFamily="50" charset="-128"/>
                          <a:ea typeface="Meiryo UI" panose="020B0604030504040204" pitchFamily="50" charset="-128"/>
                          <a:cs typeface="Meiryo UI" panose="020B0604030504040204" pitchFamily="50" charset="-128"/>
                        </a:rPr>
                        <a:t>【一般財源ベース】</a:t>
                      </a: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0">
                <a:tc gridSpan="2" vMerge="1">
                  <a:txBody>
                    <a:bodyPr/>
                    <a:lstStyle/>
                    <a:p>
                      <a:endParaRPr kumimoji="1" lang="ja-JP" altLang="en-US"/>
                    </a:p>
                  </a:txBody>
                  <a:tcPr/>
                </a:tc>
                <a:tc hMerge="1" vMerge="1">
                  <a:txBody>
                    <a:bodyPr/>
                    <a:lstStyle/>
                    <a:p>
                      <a:endParaRPr kumimoji="1" lang="ja-JP" altLang="en-US"/>
                    </a:p>
                  </a:txBody>
                  <a:tcPr/>
                </a:tc>
                <a:tc>
                  <a:txBody>
                    <a:bodyPr/>
                    <a:lstStyle/>
                    <a:p>
                      <a:pPr algn="ctr">
                        <a:spcAft>
                          <a:spcPts val="0"/>
                        </a:spcAft>
                      </a:pPr>
                      <a:r>
                        <a:rPr lang="en-US" altLang="ja-JP" sz="1200" b="1" kern="100" dirty="0" smtClean="0">
                          <a:effectLst/>
                          <a:latin typeface="Meiryo UI" panose="020B0604030504040204" pitchFamily="50" charset="-128"/>
                          <a:ea typeface="Meiryo UI" panose="020B0604030504040204" pitchFamily="50" charset="-128"/>
                          <a:cs typeface="Meiryo UI" panose="020B0604030504040204" pitchFamily="50" charset="-128"/>
                        </a:rPr>
                        <a:t>H</a:t>
                      </a:r>
                      <a:r>
                        <a:rPr lang="en-US" sz="1200" b="1" kern="100" dirty="0" smtClean="0">
                          <a:effectLst/>
                          <a:latin typeface="Meiryo UI" panose="020B0604030504040204" pitchFamily="50" charset="-128"/>
                          <a:ea typeface="Meiryo UI" panose="020B0604030504040204" pitchFamily="50" charset="-128"/>
                          <a:cs typeface="Meiryo UI" panose="020B0604030504040204" pitchFamily="50" charset="-128"/>
                        </a:rPr>
                        <a:t>20</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r>
                        <a:rPr lang="en-US" altLang="ja-JP" sz="1200" b="1" kern="100" dirty="0" smtClean="0">
                          <a:effectLst/>
                          <a:latin typeface="Meiryo UI" panose="020B0604030504040204" pitchFamily="50" charset="-128"/>
                          <a:ea typeface="Meiryo UI" panose="020B0604030504040204" pitchFamily="50" charset="-128"/>
                          <a:cs typeface="Meiryo UI" panose="020B0604030504040204" pitchFamily="50" charset="-128"/>
                        </a:rPr>
                        <a:t>H</a:t>
                      </a:r>
                      <a:r>
                        <a:rPr lang="en-US" sz="1200" b="1" kern="100" dirty="0" smtClean="0">
                          <a:effectLst/>
                          <a:latin typeface="Meiryo UI" panose="020B0604030504040204" pitchFamily="50" charset="-128"/>
                          <a:ea typeface="Meiryo UI" panose="020B0604030504040204" pitchFamily="50" charset="-128"/>
                          <a:cs typeface="Meiryo UI" panose="020B0604030504040204" pitchFamily="50" charset="-128"/>
                        </a:rPr>
                        <a:t>2</a:t>
                      </a:r>
                      <a:r>
                        <a:rPr lang="en-US" altLang="ja-JP" sz="1200" b="1" kern="100" dirty="0" smtClean="0">
                          <a:effectLst/>
                          <a:latin typeface="Meiryo UI" panose="020B0604030504040204" pitchFamily="50" charset="-128"/>
                          <a:ea typeface="Meiryo UI" panose="020B0604030504040204" pitchFamily="50" charset="-128"/>
                          <a:cs typeface="Meiryo UI" panose="020B0604030504040204" pitchFamily="50" charset="-128"/>
                        </a:rPr>
                        <a:t>1</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r>
                        <a:rPr lang="en-US" altLang="ja-JP" sz="1200" b="1" kern="100" dirty="0" smtClean="0">
                          <a:effectLst/>
                          <a:latin typeface="Meiryo UI" panose="020B0604030504040204" pitchFamily="50" charset="-128"/>
                          <a:ea typeface="Meiryo UI" panose="020B0604030504040204" pitchFamily="50" charset="-128"/>
                          <a:cs typeface="Meiryo UI" panose="020B0604030504040204" pitchFamily="50" charset="-128"/>
                        </a:rPr>
                        <a:t>H</a:t>
                      </a:r>
                      <a:r>
                        <a:rPr lang="en-US" sz="1200" b="1" kern="100" dirty="0" smtClean="0">
                          <a:effectLst/>
                          <a:latin typeface="Meiryo UI" panose="020B0604030504040204" pitchFamily="50" charset="-128"/>
                          <a:ea typeface="Meiryo UI" panose="020B0604030504040204" pitchFamily="50" charset="-128"/>
                          <a:cs typeface="Meiryo UI" panose="020B0604030504040204" pitchFamily="50" charset="-128"/>
                        </a:rPr>
                        <a:t>2</a:t>
                      </a:r>
                      <a:r>
                        <a:rPr lang="en-US" altLang="ja-JP" sz="1200" b="1" kern="100" dirty="0" smtClean="0">
                          <a:effectLst/>
                          <a:latin typeface="Meiryo UI" panose="020B0604030504040204" pitchFamily="50" charset="-128"/>
                          <a:ea typeface="Meiryo UI" panose="020B0604030504040204" pitchFamily="50" charset="-128"/>
                          <a:cs typeface="Meiryo UI" panose="020B0604030504040204" pitchFamily="50" charset="-128"/>
                        </a:rPr>
                        <a:t>2</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r>
                        <a:rPr lang="ja-JP" sz="1200" b="1" kern="100" dirty="0">
                          <a:effectLst/>
                          <a:latin typeface="Meiryo UI" panose="020B0604030504040204" pitchFamily="50" charset="-128"/>
                          <a:ea typeface="Meiryo UI" panose="020B0604030504040204" pitchFamily="50" charset="-128"/>
                          <a:cs typeface="Meiryo UI" panose="020B0604030504040204" pitchFamily="50" charset="-128"/>
                        </a:rPr>
                        <a:t>計</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lnL w="190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r>
                        <a:rPr lang="en-US" altLang="ja-JP" sz="1200" b="1" kern="100" dirty="0" smtClean="0">
                          <a:effectLst/>
                          <a:latin typeface="Meiryo UI" panose="020B0604030504040204" pitchFamily="50" charset="-128"/>
                          <a:ea typeface="Meiryo UI" panose="020B0604030504040204" pitchFamily="50" charset="-128"/>
                          <a:cs typeface="Meiryo UI" panose="020B0604030504040204" pitchFamily="50" charset="-128"/>
                        </a:rPr>
                        <a:t>H</a:t>
                      </a:r>
                      <a:r>
                        <a:rPr lang="en-US" sz="1200" b="1" kern="100" dirty="0" smtClean="0">
                          <a:effectLst/>
                          <a:latin typeface="Meiryo UI" panose="020B0604030504040204" pitchFamily="50" charset="-128"/>
                          <a:ea typeface="Meiryo UI" panose="020B0604030504040204" pitchFamily="50" charset="-128"/>
                          <a:cs typeface="Meiryo UI" panose="020B0604030504040204" pitchFamily="50" charset="-128"/>
                        </a:rPr>
                        <a:t>2</a:t>
                      </a:r>
                      <a:r>
                        <a:rPr lang="en-US" altLang="ja-JP" sz="1200" b="1" kern="100" dirty="0" smtClean="0">
                          <a:effectLst/>
                          <a:latin typeface="Meiryo UI" panose="020B0604030504040204" pitchFamily="50" charset="-128"/>
                          <a:ea typeface="Meiryo UI" panose="020B0604030504040204" pitchFamily="50" charset="-128"/>
                          <a:cs typeface="Meiryo UI" panose="020B0604030504040204" pitchFamily="50" charset="-128"/>
                        </a:rPr>
                        <a:t>3</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r>
                        <a:rPr lang="en-US" altLang="ja-JP" sz="1200" b="1" kern="100" dirty="0" smtClean="0">
                          <a:effectLst/>
                          <a:latin typeface="Meiryo UI" panose="020B0604030504040204" pitchFamily="50" charset="-128"/>
                          <a:ea typeface="Meiryo UI" panose="020B0604030504040204" pitchFamily="50" charset="-128"/>
                          <a:cs typeface="Meiryo UI" panose="020B0604030504040204" pitchFamily="50" charset="-128"/>
                        </a:rPr>
                        <a:t>H</a:t>
                      </a:r>
                      <a:r>
                        <a:rPr lang="en-US" sz="1200" b="1" kern="100" dirty="0" smtClean="0">
                          <a:effectLst/>
                          <a:latin typeface="Meiryo UI" panose="020B0604030504040204" pitchFamily="50" charset="-128"/>
                          <a:ea typeface="Meiryo UI" panose="020B0604030504040204" pitchFamily="50" charset="-128"/>
                          <a:cs typeface="Meiryo UI" panose="020B0604030504040204" pitchFamily="50" charset="-128"/>
                        </a:rPr>
                        <a:t>2</a:t>
                      </a:r>
                      <a:r>
                        <a:rPr lang="en-US" altLang="ja-JP" sz="1200" b="1" kern="100" dirty="0" smtClean="0">
                          <a:effectLst/>
                          <a:latin typeface="Meiryo UI" panose="020B0604030504040204" pitchFamily="50" charset="-128"/>
                          <a:ea typeface="Meiryo UI" panose="020B0604030504040204" pitchFamily="50" charset="-128"/>
                          <a:cs typeface="Meiryo UI" panose="020B0604030504040204" pitchFamily="50" charset="-128"/>
                        </a:rPr>
                        <a:t>4</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r>
                        <a:rPr lang="en-US" altLang="ja-JP" sz="1200" b="1" kern="100" dirty="0" smtClean="0">
                          <a:effectLst/>
                          <a:latin typeface="Meiryo UI" panose="020B0604030504040204" pitchFamily="50" charset="-128"/>
                          <a:ea typeface="Meiryo UI" panose="020B0604030504040204" pitchFamily="50" charset="-128"/>
                          <a:cs typeface="Meiryo UI" panose="020B0604030504040204" pitchFamily="50" charset="-128"/>
                        </a:rPr>
                        <a:t>H</a:t>
                      </a:r>
                      <a:r>
                        <a:rPr lang="en-US" sz="1200" b="1" kern="100" dirty="0" smtClean="0">
                          <a:effectLst/>
                          <a:latin typeface="Meiryo UI" panose="020B0604030504040204" pitchFamily="50" charset="-128"/>
                          <a:ea typeface="Meiryo UI" panose="020B0604030504040204" pitchFamily="50" charset="-128"/>
                          <a:cs typeface="Meiryo UI" panose="020B0604030504040204" pitchFamily="50" charset="-128"/>
                        </a:rPr>
                        <a:t>2</a:t>
                      </a:r>
                      <a:r>
                        <a:rPr lang="en-US" altLang="ja-JP" sz="1200" b="1" kern="100" dirty="0" smtClean="0">
                          <a:effectLst/>
                          <a:latin typeface="Meiryo UI" panose="020B0604030504040204" pitchFamily="50" charset="-128"/>
                          <a:ea typeface="Meiryo UI" panose="020B0604030504040204" pitchFamily="50" charset="-128"/>
                          <a:cs typeface="Meiryo UI" panose="020B0604030504040204" pitchFamily="50" charset="-128"/>
                        </a:rPr>
                        <a:t>5</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r>
                        <a:rPr lang="ja-JP" sz="1200" b="1" kern="100">
                          <a:effectLst/>
                          <a:latin typeface="Meiryo UI" panose="020B0604030504040204" pitchFamily="50" charset="-128"/>
                          <a:ea typeface="Meiryo UI" panose="020B0604030504040204" pitchFamily="50" charset="-128"/>
                          <a:cs typeface="Meiryo UI" panose="020B0604030504040204" pitchFamily="50" charset="-128"/>
                        </a:rPr>
                        <a:t>計</a:t>
                      </a:r>
                      <a:endParaRPr lang="ja-JP" sz="12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527597">
                <a:tc gridSpan="2">
                  <a:txBody>
                    <a:bodyPr/>
                    <a:lstStyle/>
                    <a:p>
                      <a:pPr algn="ctr">
                        <a:spcAft>
                          <a:spcPts val="0"/>
                        </a:spcAft>
                      </a:pPr>
                      <a:r>
                        <a:rPr lang="ja-JP" altLang="en-US" sz="1200" b="1" i="1" kern="100" dirty="0" smtClean="0">
                          <a:effectLst/>
                          <a:latin typeface="Meiryo UI" panose="020B0604030504040204" pitchFamily="50" charset="-128"/>
                          <a:ea typeface="Meiryo UI" panose="020B0604030504040204" pitchFamily="50" charset="-128"/>
                          <a:cs typeface="Meiryo UI" panose="020B0604030504040204" pitchFamily="50" charset="-128"/>
                        </a:rPr>
                        <a:t>取組みによる効果額</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c hMerge="1">
                  <a:txBody>
                    <a:bodyPr/>
                    <a:lstStyle/>
                    <a:p>
                      <a:endParaRPr kumimoji="1" lang="ja-JP" altLang="en-US"/>
                    </a:p>
                  </a:txBody>
                  <a:tcPr/>
                </a:tc>
                <a:tc>
                  <a:txBody>
                    <a:bodyPr/>
                    <a:lstStyle/>
                    <a:p>
                      <a:pPr algn="r">
                        <a:lnSpc>
                          <a:spcPts val="1200"/>
                        </a:lnSpc>
                        <a:spcAft>
                          <a:spcPts val="0"/>
                        </a:spcAft>
                      </a:pPr>
                      <a:r>
                        <a:rPr lang="en-US" sz="1200" b="1" i="1" kern="100">
                          <a:effectLst/>
                          <a:latin typeface="Meiryo UI" panose="020B0604030504040204" pitchFamily="50" charset="-128"/>
                          <a:ea typeface="Meiryo UI" panose="020B0604030504040204" pitchFamily="50" charset="-128"/>
                          <a:cs typeface="Meiryo UI" panose="020B0604030504040204" pitchFamily="50" charset="-128"/>
                        </a:rPr>
                        <a:t>1,091</a:t>
                      </a:r>
                      <a:endParaRPr lang="ja-JP" sz="12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c>
                  <a:txBody>
                    <a:bodyPr/>
                    <a:lstStyle/>
                    <a:p>
                      <a:pPr algn="r">
                        <a:lnSpc>
                          <a:spcPts val="1200"/>
                        </a:lnSpc>
                        <a:spcAft>
                          <a:spcPts val="0"/>
                        </a:spcAft>
                      </a:pPr>
                      <a:r>
                        <a:rPr lang="en-US" sz="1200" b="1" i="1" kern="100">
                          <a:effectLst/>
                          <a:latin typeface="Meiryo UI" panose="020B0604030504040204" pitchFamily="50" charset="-128"/>
                          <a:ea typeface="Meiryo UI" panose="020B0604030504040204" pitchFamily="50" charset="-128"/>
                          <a:cs typeface="Meiryo UI" panose="020B0604030504040204" pitchFamily="50" charset="-128"/>
                        </a:rPr>
                        <a:t>1,014</a:t>
                      </a:r>
                      <a:endParaRPr lang="ja-JP" sz="12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c>
                  <a:txBody>
                    <a:bodyPr/>
                    <a:lstStyle/>
                    <a:p>
                      <a:pPr algn="r">
                        <a:lnSpc>
                          <a:spcPts val="1200"/>
                        </a:lnSpc>
                        <a:spcAft>
                          <a:spcPts val="0"/>
                        </a:spcAft>
                      </a:pPr>
                      <a:r>
                        <a:rPr lang="en-US" sz="1200" b="1" i="1" kern="100">
                          <a:effectLst/>
                          <a:latin typeface="Meiryo UI" panose="020B0604030504040204" pitchFamily="50" charset="-128"/>
                          <a:ea typeface="Meiryo UI" panose="020B0604030504040204" pitchFamily="50" charset="-128"/>
                          <a:cs typeface="Meiryo UI" panose="020B0604030504040204" pitchFamily="50" charset="-128"/>
                        </a:rPr>
                        <a:t>949</a:t>
                      </a:r>
                      <a:endParaRPr lang="ja-JP" sz="12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c>
                  <a:txBody>
                    <a:bodyPr/>
                    <a:lstStyle/>
                    <a:p>
                      <a:pPr algn="r">
                        <a:lnSpc>
                          <a:spcPts val="1200"/>
                        </a:lnSpc>
                        <a:spcAft>
                          <a:spcPts val="0"/>
                        </a:spcAft>
                      </a:pPr>
                      <a:r>
                        <a:rPr lang="en-US" sz="1200" b="1" i="1" kern="100">
                          <a:effectLst/>
                          <a:latin typeface="Meiryo UI" panose="020B0604030504040204" pitchFamily="50" charset="-128"/>
                          <a:ea typeface="Meiryo UI" panose="020B0604030504040204" pitchFamily="50" charset="-128"/>
                          <a:cs typeface="Meiryo UI" panose="020B0604030504040204" pitchFamily="50" charset="-128"/>
                        </a:rPr>
                        <a:t>3,054</a:t>
                      </a:r>
                      <a:endParaRPr lang="ja-JP" sz="12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lnL w="190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a:lnSpc>
                          <a:spcPts val="1200"/>
                        </a:lnSpc>
                        <a:spcAft>
                          <a:spcPts val="0"/>
                        </a:spcAft>
                      </a:pPr>
                      <a:r>
                        <a:rPr lang="en-US" sz="1200" b="1" i="1" kern="100">
                          <a:effectLst/>
                          <a:latin typeface="Meiryo UI" panose="020B0604030504040204" pitchFamily="50" charset="-128"/>
                          <a:ea typeface="Meiryo UI" panose="020B0604030504040204" pitchFamily="50" charset="-128"/>
                          <a:cs typeface="Meiryo UI" panose="020B0604030504040204" pitchFamily="50" charset="-128"/>
                        </a:rPr>
                        <a:t>635</a:t>
                      </a:r>
                      <a:endParaRPr lang="ja-JP" sz="12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c>
                  <a:txBody>
                    <a:bodyPr/>
                    <a:lstStyle/>
                    <a:p>
                      <a:pPr algn="r">
                        <a:lnSpc>
                          <a:spcPts val="1200"/>
                        </a:lnSpc>
                        <a:spcAft>
                          <a:spcPts val="0"/>
                        </a:spcAft>
                      </a:pPr>
                      <a:r>
                        <a:rPr lang="en-US" sz="1200" b="1" i="1" kern="100">
                          <a:effectLst/>
                          <a:latin typeface="Meiryo UI" panose="020B0604030504040204" pitchFamily="50" charset="-128"/>
                          <a:ea typeface="Meiryo UI" panose="020B0604030504040204" pitchFamily="50" charset="-128"/>
                          <a:cs typeface="Meiryo UI" panose="020B0604030504040204" pitchFamily="50" charset="-128"/>
                        </a:rPr>
                        <a:t>659</a:t>
                      </a:r>
                      <a:endParaRPr lang="ja-JP" sz="12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c>
                  <a:txBody>
                    <a:bodyPr/>
                    <a:lstStyle/>
                    <a:p>
                      <a:pPr algn="r">
                        <a:lnSpc>
                          <a:spcPts val="1200"/>
                        </a:lnSpc>
                        <a:spcAft>
                          <a:spcPts val="0"/>
                        </a:spcAft>
                      </a:pPr>
                      <a:r>
                        <a:rPr lang="en-US" sz="1200" b="1" i="1" kern="100">
                          <a:effectLst/>
                          <a:latin typeface="Meiryo UI" panose="020B0604030504040204" pitchFamily="50" charset="-128"/>
                          <a:ea typeface="Meiryo UI" panose="020B0604030504040204" pitchFamily="50" charset="-128"/>
                          <a:cs typeface="Meiryo UI" panose="020B0604030504040204" pitchFamily="50" charset="-128"/>
                        </a:rPr>
                        <a:t>671</a:t>
                      </a:r>
                      <a:endParaRPr lang="ja-JP" sz="12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c>
                  <a:txBody>
                    <a:bodyPr/>
                    <a:lstStyle/>
                    <a:p>
                      <a:pPr algn="r">
                        <a:lnSpc>
                          <a:spcPts val="1200"/>
                        </a:lnSpc>
                        <a:spcAft>
                          <a:spcPts val="0"/>
                        </a:spcAft>
                      </a:pPr>
                      <a:r>
                        <a:rPr lang="en-US" sz="1200" b="1" i="1" kern="100">
                          <a:effectLst/>
                          <a:latin typeface="Meiryo UI" panose="020B0604030504040204" pitchFamily="50" charset="-128"/>
                          <a:ea typeface="Meiryo UI" panose="020B0604030504040204" pitchFamily="50" charset="-128"/>
                          <a:cs typeface="Meiryo UI" panose="020B0604030504040204" pitchFamily="50" charset="-128"/>
                        </a:rPr>
                        <a:t>1,965</a:t>
                      </a:r>
                      <a:endParaRPr lang="ja-JP" sz="12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762000">
                <a:tc rowSpan="3">
                  <a:txBody>
                    <a:bodyPr/>
                    <a:lstStyle/>
                    <a:p>
                      <a:pPr algn="ctr">
                        <a:spcAft>
                          <a:spcPts val="0"/>
                        </a:spcAft>
                      </a:pPr>
                      <a:r>
                        <a:rPr lang="ja-JP" altLang="en-US" sz="12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主な取組内容</a:t>
                      </a:r>
                      <a:endParaRPr lang="ja-JP"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12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歳入歳出改革</a:t>
                      </a:r>
                      <a:endParaRPr lang="ja-JP"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marL="29210" indent="-50800" algn="l">
                        <a:lnSpc>
                          <a:spcPts val="1000"/>
                        </a:lnSpc>
                        <a:spcAft>
                          <a:spcPts val="0"/>
                        </a:spcAft>
                      </a:pPr>
                      <a:endParaRPr lang="en-US" altLang="ja-JP"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9210" indent="-50800" algn="l">
                        <a:lnSpc>
                          <a:spcPts val="1000"/>
                        </a:lnSpc>
                        <a:spcAft>
                          <a:spcPts val="0"/>
                        </a:spcAft>
                      </a:pPr>
                      <a:r>
                        <a:rPr lang="ja-JP" altLang="en-US"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主要事業の見直し</a:t>
                      </a:r>
                      <a:endParaRPr lang="en-US" altLang="ja-JP"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9210" indent="-50800" algn="l">
                        <a:lnSpc>
                          <a:spcPts val="1000"/>
                        </a:lnSpc>
                        <a:spcAft>
                          <a:spcPts val="0"/>
                        </a:spcAft>
                      </a:pPr>
                      <a:r>
                        <a:rPr lang="ja-JP" altLang="en-US"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歳入の確保（府有財産売却、基金の活</a:t>
                      </a:r>
                      <a:r>
                        <a:rPr lang="en-US" altLang="ja-JP"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en-US" altLang="ja-JP"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用、出資法人からの歳入確保等）</a:t>
                      </a:r>
                      <a:endParaRPr lang="en-US" altLang="ja-JP"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9210" indent="-50800" algn="l">
                        <a:lnSpc>
                          <a:spcPts val="1000"/>
                        </a:lnSpc>
                        <a:spcAft>
                          <a:spcPts val="0"/>
                        </a:spcAft>
                      </a:pPr>
                      <a:r>
                        <a:rPr lang="ja-JP" altLang="en-US"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出資法人のあり方見直し</a:t>
                      </a:r>
                      <a:endParaRPr lang="en-US" altLang="ja-JP"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9210" indent="-50800" algn="l">
                        <a:lnSpc>
                          <a:spcPts val="1000"/>
                        </a:lnSpc>
                        <a:spcAft>
                          <a:spcPts val="0"/>
                        </a:spcAft>
                      </a:pPr>
                      <a:r>
                        <a:rPr lang="ja-JP" altLang="en-US"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公の施設の見直し</a:t>
                      </a:r>
                      <a:endParaRPr lang="en-US" altLang="ja-JP"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9210" indent="-50800" algn="l">
                        <a:lnSpc>
                          <a:spcPts val="1000"/>
                        </a:lnSpc>
                        <a:spcAft>
                          <a:spcPts val="0"/>
                        </a:spcAft>
                      </a:pPr>
                      <a:endParaRPr lang="ja-JP"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lnL w="28575"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marL="50800" indent="-50800" algn="l">
                        <a:lnSpc>
                          <a:spcPts val="1000"/>
                        </a:lnSpc>
                        <a:spcAft>
                          <a:spcPts val="0"/>
                        </a:spcAft>
                      </a:pPr>
                      <a:endParaRPr lang="en-US" altLang="ja-JP"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0800" indent="-50800" algn="l">
                        <a:lnSpc>
                          <a:spcPts val="1000"/>
                        </a:lnSpc>
                        <a:spcAft>
                          <a:spcPts val="0"/>
                        </a:spcAft>
                      </a:pPr>
                      <a:r>
                        <a:rPr lang="ja-JP" altLang="en-US"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400</a:t>
                      </a:r>
                      <a:r>
                        <a:rPr lang="ja-JP" altLang="en-US"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事業の評価・点検</a:t>
                      </a:r>
                      <a:endParaRPr lang="en-US" altLang="ja-JP"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0800" indent="-50800" algn="l">
                        <a:lnSpc>
                          <a:spcPts val="1000"/>
                        </a:lnSpc>
                        <a:spcAft>
                          <a:spcPts val="0"/>
                        </a:spcAft>
                      </a:pPr>
                      <a:r>
                        <a:rPr lang="ja-JP" altLang="en-US"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主要分析事業の評価・点検</a:t>
                      </a:r>
                      <a:endParaRPr lang="en-US" altLang="ja-JP"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0800" indent="-50800" algn="l">
                        <a:lnSpc>
                          <a:spcPts val="1000"/>
                        </a:lnSpc>
                        <a:spcAft>
                          <a:spcPts val="0"/>
                        </a:spcAft>
                      </a:pPr>
                      <a:r>
                        <a:rPr lang="ja-JP" altLang="en-US"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歳入の確保（府有財産の活用と売却、</a:t>
                      </a:r>
                      <a:r>
                        <a:rPr lang="en-US" altLang="ja-JP"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en-US" altLang="ja-JP"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基金の活用、債権管理の強化対策等）</a:t>
                      </a:r>
                      <a:endParaRPr lang="en-US" altLang="ja-JP"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0800" indent="-50800" algn="l">
                        <a:lnSpc>
                          <a:spcPts val="1000"/>
                        </a:lnSpc>
                        <a:spcAft>
                          <a:spcPts val="0"/>
                        </a:spcAft>
                      </a:pPr>
                      <a:r>
                        <a:rPr lang="ja-JP" altLang="en-US"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出資法人等のさらなる改革</a:t>
                      </a:r>
                      <a:endParaRPr lang="en-US" altLang="ja-JP"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0800" indent="-50800" algn="l">
                        <a:lnSpc>
                          <a:spcPts val="1000"/>
                        </a:lnSpc>
                        <a:spcAft>
                          <a:spcPts val="0"/>
                        </a:spcAft>
                      </a:pPr>
                      <a:r>
                        <a:rPr lang="ja-JP" altLang="en-US"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公の施設のさらなる改革</a:t>
                      </a:r>
                      <a:endParaRPr lang="ja-JP"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349917">
                <a:tc vMerge="1">
                  <a:txBody>
                    <a:bodyPr/>
                    <a:lstStyle/>
                    <a:p>
                      <a:endParaRPr kumimoji="1" lang="ja-JP" altLang="en-US"/>
                    </a:p>
                  </a:txBody>
                  <a:tcPr/>
                </a:tc>
                <a:tc>
                  <a:txBody>
                    <a:bodyPr/>
                    <a:lstStyle/>
                    <a:p>
                      <a:pPr algn="ctr">
                        <a:spcAft>
                          <a:spcPts val="0"/>
                        </a:spcAft>
                      </a:pPr>
                      <a:r>
                        <a:rPr lang="ja-JP" altLang="en-US" sz="12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人件費</a:t>
                      </a:r>
                      <a:endParaRPr lang="ja-JP"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marL="29210" indent="-50800" algn="l">
                        <a:lnSpc>
                          <a:spcPts val="1000"/>
                        </a:lnSpc>
                        <a:spcAft>
                          <a:spcPts val="0"/>
                        </a:spcAft>
                      </a:pPr>
                      <a:endParaRPr lang="en-US" altLang="ja-JP"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9210" marR="0" indent="-50800" algn="l" defTabSz="914400" rtl="0" eaLnBrk="1" fontAlgn="auto" latinLnBrk="0" hangingPunct="1">
                        <a:lnSpc>
                          <a:spcPts val="1000"/>
                        </a:lnSpc>
                        <a:spcBef>
                          <a:spcPts val="0"/>
                        </a:spcBef>
                        <a:spcAft>
                          <a:spcPts val="0"/>
                        </a:spcAft>
                        <a:buClrTx/>
                        <a:buSzTx/>
                        <a:buFontTx/>
                        <a:buNone/>
                        <a:tabLst/>
                        <a:defRPr/>
                      </a:pPr>
                      <a:r>
                        <a:rPr lang="ja-JP" altLang="en-US"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給与カット等</a:t>
                      </a:r>
                      <a:endParaRPr lang="ja-JP"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lnL w="28575"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marL="50800" indent="-50800" algn="l">
                        <a:lnSpc>
                          <a:spcPts val="1000"/>
                        </a:lnSpc>
                        <a:spcAft>
                          <a:spcPts val="0"/>
                        </a:spcAft>
                      </a:pPr>
                      <a:endParaRPr lang="en-US" altLang="ja-JP"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9210" marR="0" indent="-50800" algn="l" defTabSz="914400" rtl="0" eaLnBrk="1" fontAlgn="auto" latinLnBrk="0" hangingPunct="1">
                        <a:lnSpc>
                          <a:spcPts val="1000"/>
                        </a:lnSpc>
                        <a:spcBef>
                          <a:spcPts val="0"/>
                        </a:spcBef>
                        <a:spcAft>
                          <a:spcPts val="0"/>
                        </a:spcAft>
                        <a:buClrTx/>
                        <a:buSzTx/>
                        <a:buFontTx/>
                        <a:buNone/>
                        <a:tabLst/>
                        <a:defRPr/>
                      </a:pPr>
                      <a:r>
                        <a:rPr lang="ja-JP" altLang="en-US"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給与カット等</a:t>
                      </a:r>
                      <a:endParaRPr lang="ja-JP" altLang="ja-JP"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652721">
                <a:tc vMerge="1">
                  <a:txBody>
                    <a:bodyPr/>
                    <a:lstStyle/>
                    <a:p>
                      <a:endParaRPr kumimoji="1" lang="ja-JP" altLang="en-US"/>
                    </a:p>
                  </a:txBody>
                  <a:tcPr/>
                </a:tc>
                <a:tc>
                  <a:txBody>
                    <a:bodyPr/>
                    <a:lstStyle/>
                    <a:p>
                      <a:pPr algn="ctr">
                        <a:spcAft>
                          <a:spcPts val="0"/>
                        </a:spcAft>
                      </a:pPr>
                      <a:r>
                        <a:rPr lang="ja-JP" altLang="en-US" sz="12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その他</a:t>
                      </a:r>
                      <a:endParaRPr lang="ja-JP"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marL="29210" indent="-50800" algn="l">
                        <a:lnSpc>
                          <a:spcPts val="1000"/>
                        </a:lnSpc>
                        <a:spcAft>
                          <a:spcPts val="0"/>
                        </a:spcAft>
                      </a:pPr>
                      <a:endParaRPr lang="en-US" altLang="ja-JP"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9210" marR="0" indent="-50800" algn="l" defTabSz="914400" rtl="0" eaLnBrk="1" fontAlgn="auto" latinLnBrk="0" hangingPunct="1">
                        <a:lnSpc>
                          <a:spcPts val="1000"/>
                        </a:lnSpc>
                        <a:spcBef>
                          <a:spcPts val="0"/>
                        </a:spcBef>
                        <a:spcAft>
                          <a:spcPts val="0"/>
                        </a:spcAft>
                        <a:buClrTx/>
                        <a:buSzTx/>
                        <a:buFontTx/>
                        <a:buNone/>
                        <a:tabLst/>
                        <a:defRPr/>
                      </a:pPr>
                      <a:r>
                        <a:rPr lang="ja-JP" altLang="en-US"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主要プロジェクトの点検</a:t>
                      </a:r>
                      <a:endParaRPr lang="en-US" altLang="ja-JP"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lnL w="28575"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marL="50800" indent="-50800" algn="l">
                        <a:lnSpc>
                          <a:spcPts val="1000"/>
                        </a:lnSpc>
                        <a:spcAft>
                          <a:spcPts val="0"/>
                        </a:spcAft>
                      </a:pPr>
                      <a:endParaRPr lang="en-US" altLang="ja-JP"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0800" indent="-50800" algn="l">
                        <a:lnSpc>
                          <a:spcPts val="1000"/>
                        </a:lnSpc>
                        <a:spcAft>
                          <a:spcPts val="0"/>
                        </a:spcAft>
                      </a:pPr>
                      <a:r>
                        <a:rPr lang="ja-JP" altLang="en-US"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主要事業の「将来リスク」の点検</a:t>
                      </a:r>
                      <a:endParaRPr lang="en-US" altLang="ja-JP"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0800" indent="-50800" algn="l">
                        <a:lnSpc>
                          <a:spcPts val="1000"/>
                        </a:lnSpc>
                        <a:spcAft>
                          <a:spcPts val="0"/>
                        </a:spcAft>
                      </a:pPr>
                      <a:r>
                        <a:rPr lang="ja-JP" altLang="en-US"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国への制度提言</a:t>
                      </a:r>
                      <a:endParaRPr lang="en-US" altLang="ja-JP"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0800" indent="-50800" algn="l">
                        <a:lnSpc>
                          <a:spcPts val="1000"/>
                        </a:lnSpc>
                        <a:spcAft>
                          <a:spcPts val="0"/>
                        </a:spcAft>
                      </a:pPr>
                      <a:r>
                        <a:rPr lang="ja-JP" altLang="en-US"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公務員制度改革</a:t>
                      </a:r>
                      <a:endParaRPr lang="en-US" altLang="ja-JP"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0800" indent="-50800" algn="l">
                        <a:lnSpc>
                          <a:spcPts val="1000"/>
                        </a:lnSpc>
                        <a:spcAft>
                          <a:spcPts val="0"/>
                        </a:spcAft>
                      </a:pPr>
                      <a:r>
                        <a:rPr lang="ja-JP" altLang="en-US"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財政運営のあり方</a:t>
                      </a:r>
                      <a:endParaRPr lang="en-US" altLang="ja-JP"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341324">
                <a:tc gridSpan="2">
                  <a:txBody>
                    <a:bodyPr/>
                    <a:lstStyle/>
                    <a:p>
                      <a:pPr algn="ctr">
                        <a:spcAft>
                          <a:spcPts val="0"/>
                        </a:spcAf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備　　考</a:t>
                      </a:r>
                    </a:p>
                  </a:txBody>
                  <a:tcPr marL="62865" marR="62865"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4">
                  <a:txBody>
                    <a:bodyPr/>
                    <a:lstStyle/>
                    <a:p>
                      <a:pPr marL="29210" indent="-50800" algn="l">
                        <a:lnSpc>
                          <a:spcPts val="1000"/>
                        </a:lnSpc>
                        <a:spcAft>
                          <a:spcPts val="0"/>
                        </a:spcAft>
                      </a:pPr>
                      <a:endParaRPr lang="en-US" altLang="ja-JP" sz="11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29210" indent="-50800" algn="l">
                        <a:lnSpc>
                          <a:spcPts val="1000"/>
                        </a:lnSpc>
                        <a:spcAft>
                          <a:spcPts val="0"/>
                        </a:spcAft>
                      </a:pPr>
                      <a:r>
                        <a:rPr lang="ja-JP" sz="11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100" kern="100" dirty="0" smtClean="0">
                          <a:effectLst/>
                          <a:latin typeface="Meiryo UI" panose="020B0604030504040204" pitchFamily="50" charset="-128"/>
                          <a:ea typeface="Meiryo UI" panose="020B0604030504040204" pitchFamily="50" charset="-128"/>
                          <a:cs typeface="Meiryo UI" panose="020B0604030504040204" pitchFamily="50" charset="-128"/>
                        </a:rPr>
                        <a:t>効果額は</a:t>
                      </a:r>
                      <a:r>
                        <a:rPr lang="ja-JP" sz="1100" kern="100" dirty="0" smtClean="0">
                          <a:effectLst/>
                          <a:latin typeface="Meiryo UI" panose="020B0604030504040204" pitchFamily="50" charset="-128"/>
                          <a:ea typeface="Meiryo UI" panose="020B0604030504040204" pitchFamily="50" charset="-128"/>
                          <a:cs typeface="Meiryo UI" panose="020B0604030504040204" pitchFamily="50" charset="-128"/>
                        </a:rPr>
                        <a:t>各年度</a:t>
                      </a:r>
                      <a:r>
                        <a:rPr lang="ja-JP" sz="1100" kern="100" dirty="0">
                          <a:effectLst/>
                          <a:latin typeface="Meiryo UI" panose="020B0604030504040204" pitchFamily="50" charset="-128"/>
                          <a:ea typeface="Meiryo UI" panose="020B0604030504040204" pitchFamily="50" charset="-128"/>
                          <a:cs typeface="Meiryo UI" panose="020B0604030504040204" pitchFamily="50" charset="-128"/>
                        </a:rPr>
                        <a:t>最終予算額ﾍﾞｰｽ</a:t>
                      </a:r>
                    </a:p>
                  </a:txBody>
                  <a:tcPr marL="62865" marR="62865" marT="0" marB="0">
                    <a:lnL w="28575"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marL="50800" indent="-50800" algn="l">
                        <a:lnSpc>
                          <a:spcPts val="1000"/>
                        </a:lnSpc>
                        <a:spcAft>
                          <a:spcPts val="0"/>
                        </a:spcAft>
                      </a:pPr>
                      <a:endParaRPr lang="en-US" altLang="ja-JP" sz="11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50800" indent="-50800" algn="l">
                        <a:lnSpc>
                          <a:spcPts val="1000"/>
                        </a:lnSpc>
                        <a:spcAft>
                          <a:spcPts val="0"/>
                        </a:spcAft>
                      </a:pPr>
                      <a:r>
                        <a:rPr lang="ja-JP" sz="11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100" kern="100" dirty="0" smtClean="0">
                          <a:effectLst/>
                          <a:latin typeface="Meiryo UI" panose="020B0604030504040204" pitchFamily="50" charset="-128"/>
                          <a:ea typeface="Meiryo UI" panose="020B0604030504040204" pitchFamily="50" charset="-128"/>
                          <a:cs typeface="Meiryo UI" panose="020B0604030504040204" pitchFamily="50" charset="-128"/>
                        </a:rPr>
                        <a:t>効果額は</a:t>
                      </a:r>
                      <a:r>
                        <a:rPr lang="ja-JP" sz="1100" kern="100" dirty="0" smtClean="0">
                          <a:effectLst/>
                          <a:latin typeface="Meiryo UI" panose="020B0604030504040204" pitchFamily="50" charset="-128"/>
                          <a:ea typeface="Meiryo UI" panose="020B0604030504040204" pitchFamily="50" charset="-128"/>
                          <a:cs typeface="Meiryo UI" panose="020B0604030504040204" pitchFamily="50" charset="-128"/>
                        </a:rPr>
                        <a:t>各年度</a:t>
                      </a:r>
                      <a:r>
                        <a:rPr lang="ja-JP" sz="1100" kern="100" dirty="0">
                          <a:effectLst/>
                          <a:latin typeface="Meiryo UI" panose="020B0604030504040204" pitchFamily="50" charset="-128"/>
                          <a:ea typeface="Meiryo UI" panose="020B0604030504040204" pitchFamily="50" charset="-128"/>
                          <a:cs typeface="Meiryo UI" panose="020B0604030504040204" pitchFamily="50" charset="-128"/>
                        </a:rPr>
                        <a:t>最終予算額ﾍﾞｰｽ</a:t>
                      </a:r>
                    </a:p>
                  </a:txBody>
                  <a:tcPr marL="62865" marR="62865" marT="0" marB="0">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bl>
          </a:graphicData>
        </a:graphic>
      </p:graphicFrame>
    </p:spTree>
    <p:extLst>
      <p:ext uri="{BB962C8B-B14F-4D97-AF65-F5344CB8AC3E}">
        <p14:creationId xmlns:p14="http://schemas.microsoft.com/office/powerpoint/2010/main" val="4122417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5" name="正方形/長方形 4"/>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11</a:t>
            </a:fld>
            <a:endParaRPr lang="ja-JP" altLang="en-US" dirty="0">
              <a:solidFill>
                <a:prstClr val="black"/>
              </a:solidFill>
            </a:endParaRPr>
          </a:p>
        </p:txBody>
      </p:sp>
      <p:sp>
        <p:nvSpPr>
          <p:cNvPr id="2" name="正方形/長方形 1"/>
          <p:cNvSpPr/>
          <p:nvPr/>
        </p:nvSpPr>
        <p:spPr>
          <a:xfrm>
            <a:off x="145818" y="620688"/>
            <a:ext cx="8784976" cy="3046988"/>
          </a:xfrm>
          <a:prstGeom prst="rect">
            <a:avLst/>
          </a:prstGeom>
        </p:spPr>
        <p:txBody>
          <a:bodyPr wrap="square">
            <a:spAutoFit/>
          </a:bodyPr>
          <a:lstStyle/>
          <a:p>
            <a:pPr marL="180000" indent="-45720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大阪府財政の現況</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「財政再建プログラム（案）</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」や「財政構造改革プラン（案）」など長年にわたる行財政改革の取組みを経て、減債基金の計画的</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復元等を行うことにより財政健全化団体や財政再建団体への転落をようやく回避できる見通しが立つまでになりました。</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財政状況に関する中長期試算（粗い試算）で</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の収支</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見通しにおいても、府税収入が国の想定する成長率（中長期の経済財政に関する試算）どおりに推移し、確保できるといった前提のもと、中長期的</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には改善傾向を</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示しており、今後</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依然予断は許さないものの、危機的な財政状況からの脱却の見通しが見えつつ</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あります。</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行財政改革による財政面の効果</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180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平成</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年度以降６年連続の黒字</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決算</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減債</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基金の着実な復元（借入総額</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5,202</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億円のうち、平成</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年度当初までに</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2,308</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億円</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一定</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規模の財政調整基金の確保（同</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1,039</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億円</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323528" y="159144"/>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１）改革</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の取組み、</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現状</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認識</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3734" y="4005064"/>
            <a:ext cx="8730754" cy="2802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2"/>
          <p:cNvSpPr>
            <a:spLocks noChangeArrowheads="1"/>
          </p:cNvSpPr>
          <p:nvPr/>
        </p:nvSpPr>
        <p:spPr bwMode="auto">
          <a:xfrm>
            <a:off x="251148" y="3668630"/>
            <a:ext cx="7201172" cy="264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fontAlgn="ctr">
              <a:spcBef>
                <a:spcPct val="0"/>
              </a:spcBef>
              <a:buClr>
                <a:srgbClr val="D6ECFF"/>
              </a:buClr>
              <a:buFont typeface="Wingdings" pitchFamily="2" charset="2"/>
              <a:buNone/>
            </a:pPr>
            <a:r>
              <a:rPr lang="ja-JP" altLang="en-US" sz="16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財政状況に関する中長期試算（粗い試算）</a:t>
            </a:r>
            <a:r>
              <a:rPr lang="en-US" altLang="ja-JP" sz="16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【H26.2</a:t>
            </a:r>
            <a:r>
              <a:rPr lang="ja-JP" altLang="en-US" sz="16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版</a:t>
            </a:r>
            <a:r>
              <a:rPr lang="en-US" altLang="ja-JP" sz="16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6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7774358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12</a:t>
            </a:fld>
            <a:endParaRPr lang="ja-JP" altLang="en-US" dirty="0">
              <a:solidFill>
                <a:prstClr val="black"/>
              </a:solidFill>
            </a:endParaRPr>
          </a:p>
        </p:txBody>
      </p:sp>
      <p:sp>
        <p:nvSpPr>
          <p:cNvPr id="8" name="正方形/長方形 7"/>
          <p:cNvSpPr/>
          <p:nvPr/>
        </p:nvSpPr>
        <p:spPr>
          <a:xfrm>
            <a:off x="323528" y="159144"/>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１）改革</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の取組み、</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現状</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認識</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4" name="グラフ 13"/>
          <p:cNvGraphicFramePr>
            <a:graphicFrameLocks/>
          </p:cNvGraphicFramePr>
          <p:nvPr>
            <p:extLst>
              <p:ext uri="{D42A27DB-BD31-4B8C-83A1-F6EECF244321}">
                <p14:modId xmlns:p14="http://schemas.microsoft.com/office/powerpoint/2010/main" val="666172954"/>
              </p:ext>
            </p:extLst>
          </p:nvPr>
        </p:nvGraphicFramePr>
        <p:xfrm>
          <a:off x="535502" y="1700808"/>
          <a:ext cx="8072996" cy="3672408"/>
        </p:xfrm>
        <a:graphic>
          <a:graphicData uri="http://schemas.openxmlformats.org/drawingml/2006/chart">
            <c:chart xmlns:c="http://schemas.openxmlformats.org/drawingml/2006/chart" xmlns:r="http://schemas.openxmlformats.org/officeDocument/2006/relationships" r:id="rId2"/>
          </a:graphicData>
        </a:graphic>
      </p:graphicFrame>
      <p:sp>
        <p:nvSpPr>
          <p:cNvPr id="15" name="Rectangle 2"/>
          <p:cNvSpPr>
            <a:spLocks noChangeArrowheads="1"/>
          </p:cNvSpPr>
          <p:nvPr/>
        </p:nvSpPr>
        <p:spPr bwMode="auto">
          <a:xfrm>
            <a:off x="465490" y="723217"/>
            <a:ext cx="7201172"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fontAlgn="ctr">
              <a:spcBef>
                <a:spcPct val="0"/>
              </a:spcBef>
              <a:buClr>
                <a:srgbClr val="D6ECFF"/>
              </a:buClr>
              <a:buFont typeface="Wingdings" pitchFamily="2" charset="2"/>
              <a:buNone/>
            </a:pPr>
            <a:r>
              <a:rPr lang="ja-JP" altLang="en-US" sz="16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実質公債費比率の推計（粗い試算による）</a:t>
            </a:r>
            <a:endParaRPr lang="ja-JP" altLang="en-US" sz="16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テキスト ボックス 15"/>
          <p:cNvSpPr txBox="1"/>
          <p:nvPr/>
        </p:nvSpPr>
        <p:spPr>
          <a:xfrm>
            <a:off x="609878" y="1029604"/>
            <a:ext cx="7676952" cy="307777"/>
          </a:xfrm>
          <a:prstGeom prst="rect">
            <a:avLst/>
          </a:prstGeom>
          <a:noFill/>
        </p:spPr>
        <p:txBody>
          <a:bodyPr wrap="square" rtlCol="0">
            <a:spAutoFit/>
          </a:bodyPr>
          <a:lstStyle/>
          <a:p>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H26.2</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版粗い試算では、財政健全化団体（実質公債費比率</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25.0</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％以上）を回避できる予測。</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7" name="直線コネクタ 16"/>
          <p:cNvCxnSpPr/>
          <p:nvPr/>
        </p:nvCxnSpPr>
        <p:spPr>
          <a:xfrm>
            <a:off x="897166" y="2492896"/>
            <a:ext cx="6697116"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897166" y="3356992"/>
            <a:ext cx="6697116" cy="0"/>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19" name="テキスト ボックス 18"/>
          <p:cNvSpPr txBox="1"/>
          <p:nvPr/>
        </p:nvSpPr>
        <p:spPr>
          <a:xfrm>
            <a:off x="7256520" y="2226131"/>
            <a:ext cx="699855" cy="276999"/>
          </a:xfrm>
          <a:prstGeom prst="rect">
            <a:avLst/>
          </a:prstGeom>
          <a:noFill/>
        </p:spPr>
        <p:txBody>
          <a:bodyPr wrap="square" rtlCol="0">
            <a:spAutoFit/>
          </a:bodyPr>
          <a:lstStyle/>
          <a:p>
            <a:r>
              <a:rPr lang="en-US" altLang="ja-JP" sz="1200" dirty="0">
                <a:solidFill>
                  <a:prstClr val="black"/>
                </a:solidFill>
              </a:rPr>
              <a:t>25</a:t>
            </a:r>
            <a:r>
              <a:rPr lang="ja-JP" altLang="en-US" sz="1200" dirty="0">
                <a:solidFill>
                  <a:prstClr val="black"/>
                </a:solidFill>
              </a:rPr>
              <a:t>％</a:t>
            </a:r>
            <a:endParaRPr lang="ja-JP" altLang="en-US" sz="1200" dirty="0">
              <a:solidFill>
                <a:prstClr val="black"/>
              </a:solidFill>
            </a:endParaRPr>
          </a:p>
        </p:txBody>
      </p:sp>
      <p:sp>
        <p:nvSpPr>
          <p:cNvPr id="20" name="テキスト ボックス 19"/>
          <p:cNvSpPr txBox="1"/>
          <p:nvPr/>
        </p:nvSpPr>
        <p:spPr>
          <a:xfrm>
            <a:off x="7256520" y="3079993"/>
            <a:ext cx="627847" cy="276999"/>
          </a:xfrm>
          <a:prstGeom prst="rect">
            <a:avLst/>
          </a:prstGeom>
          <a:noFill/>
        </p:spPr>
        <p:txBody>
          <a:bodyPr wrap="square" rtlCol="0">
            <a:spAutoFit/>
          </a:bodyPr>
          <a:lstStyle/>
          <a:p>
            <a:r>
              <a:rPr lang="en-US" altLang="ja-JP" sz="1200" dirty="0">
                <a:solidFill>
                  <a:prstClr val="black"/>
                </a:solidFill>
              </a:rPr>
              <a:t>18</a:t>
            </a:r>
            <a:r>
              <a:rPr lang="ja-JP" altLang="en-US" sz="1200" dirty="0">
                <a:solidFill>
                  <a:prstClr val="black"/>
                </a:solidFill>
              </a:rPr>
              <a:t>％</a:t>
            </a:r>
            <a:endParaRPr lang="ja-JP" altLang="en-US" sz="1200" dirty="0">
              <a:solidFill>
                <a:prstClr val="black"/>
              </a:solidFill>
            </a:endParaRPr>
          </a:p>
        </p:txBody>
      </p:sp>
      <p:sp>
        <p:nvSpPr>
          <p:cNvPr id="13" name="テキスト ボックス 12"/>
          <p:cNvSpPr txBox="1"/>
          <p:nvPr/>
        </p:nvSpPr>
        <p:spPr>
          <a:xfrm>
            <a:off x="487950" y="5606871"/>
            <a:ext cx="7994942" cy="1200329"/>
          </a:xfrm>
          <a:prstGeom prst="rect">
            <a:avLst/>
          </a:prstGeom>
          <a:noFill/>
        </p:spPr>
        <p:txBody>
          <a:bodyPr wrap="square" rtlCol="0">
            <a:spAutoFit/>
          </a:bodyPr>
          <a:lstStyle/>
          <a:p>
            <a:pPr marL="252000" indent="-457200"/>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実質公債費比率は、自治体</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の収入に対する負債返済の割合を</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示した数値です。前</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年間の平均値を</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使用します。</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18%</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以上だと、新たな借金をするために国や都道府県の許可が</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必要となります（起債許可団体）、また</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25</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以上だと借金を制限</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されます（財政健全化団体）。</a:t>
            </a:r>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粗い試算は、「中長期の経済財政に関する試算」（内閣府）で示された各種数値指標など</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H26.2</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時点で見込むことができる条件を前提に推計しています。この試算は不確定要素を多く含んでおり、相当の幅をもってみる</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必要が</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あります。</a:t>
            </a:r>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下矢印 4"/>
          <p:cNvSpPr/>
          <p:nvPr/>
        </p:nvSpPr>
        <p:spPr>
          <a:xfrm>
            <a:off x="4448354" y="2636912"/>
            <a:ext cx="339670" cy="288032"/>
          </a:xfrm>
          <a:prstGeom prst="downArrow">
            <a:avLst/>
          </a:prstGeom>
          <a:solidFill>
            <a:schemeClr val="accent2"/>
          </a:solidFill>
          <a:ln w="9525">
            <a:noFill/>
          </a:ln>
        </p:spPr>
        <p:txBody>
          <a:bodyPr wrap="square" lIns="91440" tIns="45720" rIns="91440" bIns="45720" rtlCol="0" anchor="ctr">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kumimoji="0" lang="ja-JP" altLang="en-US" sz="4000" i="1" kern="0" cap="all" dirty="0">
              <a:ln/>
              <a:solidFill>
                <a:sysClr val="windowText" lastClr="000000"/>
              </a:solidFill>
              <a:effectLst>
                <a:outerShdw blurRad="19685" dist="12700" dir="5400000" algn="tl" rotWithShape="0">
                  <a:srgbClr val="4F81BD">
                    <a:satMod val="130000"/>
                    <a:alpha val="60000"/>
                  </a:srgbClr>
                </a:outerShdw>
                <a:reflection blurRad="10000" stA="55000" endPos="48000" dist="500" dir="5400000" sy="-100000" algn="bl" rotWithShape="0"/>
              </a:effectLst>
              <a:latin typeface="HG丸ｺﾞｼｯｸM-PRO" panose="020F0600000000000000" pitchFamily="50" charset="-128"/>
              <a:ea typeface="HG丸ｺﾞｼｯｸM-PRO" panose="020F0600000000000000" pitchFamily="50" charset="-128"/>
            </a:endParaRPr>
          </a:p>
        </p:txBody>
      </p:sp>
      <p:sp>
        <p:nvSpPr>
          <p:cNvPr id="21" name="下矢印 20"/>
          <p:cNvSpPr/>
          <p:nvPr/>
        </p:nvSpPr>
        <p:spPr>
          <a:xfrm>
            <a:off x="2339752" y="2636912"/>
            <a:ext cx="432048" cy="144016"/>
          </a:xfrm>
          <a:prstGeom prst="downArrow">
            <a:avLst/>
          </a:prstGeom>
          <a:solidFill>
            <a:schemeClr val="accent2"/>
          </a:solidFill>
          <a:ln w="9525">
            <a:noFill/>
          </a:ln>
        </p:spPr>
        <p:txBody>
          <a:bodyPr wrap="square" lIns="91440" tIns="45720" rIns="91440" bIns="45720" rtlCol="0" anchor="ctr">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kumimoji="0" lang="ja-JP" altLang="en-US" sz="4000" i="1" kern="0" cap="all" dirty="0">
              <a:ln/>
              <a:solidFill>
                <a:sysClr val="windowText" lastClr="000000"/>
              </a:solidFill>
              <a:effectLst>
                <a:outerShdw blurRad="19685" dist="12700" dir="5400000" algn="tl" rotWithShape="0">
                  <a:srgbClr val="4F81BD">
                    <a:satMod val="130000"/>
                    <a:alpha val="60000"/>
                  </a:srgbClr>
                </a:outerShdw>
                <a:reflection blurRad="10000" stA="55000" endPos="48000" dist="500" dir="5400000" sy="-100000" algn="bl" rotWithShape="0"/>
              </a:effectLst>
              <a:latin typeface="HG丸ｺﾞｼｯｸM-PRO" panose="020F0600000000000000" pitchFamily="50" charset="-128"/>
              <a:ea typeface="HG丸ｺﾞｼｯｸM-PRO" panose="020F0600000000000000" pitchFamily="50" charset="-128"/>
            </a:endParaRPr>
          </a:p>
        </p:txBody>
      </p:sp>
      <p:sp>
        <p:nvSpPr>
          <p:cNvPr id="22" name="テキスト ボックス 21"/>
          <p:cNvSpPr txBox="1"/>
          <p:nvPr/>
        </p:nvSpPr>
        <p:spPr>
          <a:xfrm>
            <a:off x="755576" y="1552824"/>
            <a:ext cx="699855" cy="276999"/>
          </a:xfrm>
          <a:prstGeom prst="rect">
            <a:avLst/>
          </a:prstGeom>
          <a:noFill/>
        </p:spPr>
        <p:txBody>
          <a:bodyPr wrap="square" rtlCol="0">
            <a:spAutoFit/>
          </a:bodyPr>
          <a:lstStyle/>
          <a:p>
            <a:r>
              <a:rPr lang="ja-JP" altLang="en-US" sz="1200" dirty="0">
                <a:solidFill>
                  <a:prstClr val="black"/>
                </a:solidFill>
              </a:rPr>
              <a:t>（％）</a:t>
            </a:r>
            <a:endParaRPr lang="ja-JP" altLang="en-US" sz="1200" dirty="0">
              <a:solidFill>
                <a:prstClr val="black"/>
              </a:solidFill>
            </a:endParaRPr>
          </a:p>
        </p:txBody>
      </p:sp>
      <p:sp>
        <p:nvSpPr>
          <p:cNvPr id="2" name="角丸四角形吹き出し 1"/>
          <p:cNvSpPr/>
          <p:nvPr/>
        </p:nvSpPr>
        <p:spPr>
          <a:xfrm>
            <a:off x="1043608" y="4149080"/>
            <a:ext cx="4580608" cy="580032"/>
          </a:xfrm>
          <a:prstGeom prst="wedgeRoundRectCallout">
            <a:avLst>
              <a:gd name="adj1" fmla="val 35424"/>
              <a:gd name="adj2" fmla="val -152473"/>
              <a:gd name="adj3" fmla="val 16667"/>
            </a:avLst>
          </a:prstGeom>
          <a:ln/>
        </p:spPr>
        <p:style>
          <a:lnRef idx="2">
            <a:schemeClr val="accent1"/>
          </a:lnRef>
          <a:fillRef idx="1">
            <a:schemeClr val="lt1"/>
          </a:fillRef>
          <a:effectRef idx="0">
            <a:schemeClr val="accent1"/>
          </a:effectRef>
          <a:fontRef idx="minor">
            <a:schemeClr val="dk1"/>
          </a:fontRef>
        </p:style>
        <p:txBody>
          <a:bodyPr wrap="square" lIns="91440" tIns="45720" rIns="91440" bIns="45720" rtlCol="0" anchor="ctr">
            <a:spAutoFit/>
            <a:scene3d>
              <a:camera prst="orthographicFront"/>
              <a:lightRig rig="brightRoom" dir="t"/>
            </a:scene3d>
            <a:sp3d contourW="6350" prstMaterial="plastic">
              <a:contourClr>
                <a:schemeClr val="accent1">
                  <a:tint val="100000"/>
                  <a:shade val="100000"/>
                  <a:hueMod val="100000"/>
                  <a:satMod val="100000"/>
                </a:schemeClr>
              </a:contourClr>
            </a:sp3d>
          </a:bodyPr>
          <a:lstStyle/>
          <a:p>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H38</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年には、起債許可団体（同比率</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18.0</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％以上）</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から脱却</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の可能性。</a:t>
            </a:r>
          </a:p>
        </p:txBody>
      </p:sp>
    </p:spTree>
    <p:extLst>
      <p:ext uri="{BB962C8B-B14F-4D97-AF65-F5344CB8AC3E}">
        <p14:creationId xmlns:p14="http://schemas.microsoft.com/office/powerpoint/2010/main" val="6427022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グラフ 19"/>
          <p:cNvGraphicFramePr>
            <a:graphicFrameLocks/>
          </p:cNvGraphicFramePr>
          <p:nvPr>
            <p:extLst>
              <p:ext uri="{D42A27DB-BD31-4B8C-83A1-F6EECF244321}">
                <p14:modId xmlns:p14="http://schemas.microsoft.com/office/powerpoint/2010/main" val="1951085636"/>
              </p:ext>
            </p:extLst>
          </p:nvPr>
        </p:nvGraphicFramePr>
        <p:xfrm>
          <a:off x="0" y="2839618"/>
          <a:ext cx="4838701" cy="3438525"/>
        </p:xfrm>
        <a:graphic>
          <a:graphicData uri="http://schemas.openxmlformats.org/drawingml/2006/chart">
            <c:chart xmlns:c="http://schemas.openxmlformats.org/drawingml/2006/chart" xmlns:r="http://schemas.openxmlformats.org/officeDocument/2006/relationships" r:id="rId2"/>
          </a:graphicData>
        </a:graphic>
      </p:graphicFrame>
      <p:sp>
        <p:nvSpPr>
          <p:cNvPr id="4" name="正方形/長方形 3"/>
          <p:cNvSpPr/>
          <p:nvPr/>
        </p:nvSpPr>
        <p:spPr>
          <a:xfrm>
            <a:off x="8432528" y="6506122"/>
            <a:ext cx="648072" cy="317860"/>
          </a:xfrm>
          <a:prstGeom prst="rect">
            <a:avLst/>
          </a:prstGeom>
          <a:ln>
            <a:solidFill>
              <a:srgbClr val="92D050"/>
            </a:solidFill>
          </a:ln>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13</a:t>
            </a:fld>
            <a:endParaRPr lang="ja-JP" altLang="en-US" dirty="0">
              <a:solidFill>
                <a:prstClr val="black"/>
              </a:solidFill>
            </a:endParaRPr>
          </a:p>
        </p:txBody>
      </p:sp>
      <p:sp>
        <p:nvSpPr>
          <p:cNvPr id="23" name="テキスト ボックス 22"/>
          <p:cNvSpPr txBox="1"/>
          <p:nvPr/>
        </p:nvSpPr>
        <p:spPr>
          <a:xfrm>
            <a:off x="0" y="2486389"/>
            <a:ext cx="504056" cy="246221"/>
          </a:xfrm>
          <a:prstGeom prst="rect">
            <a:avLst/>
          </a:prstGeom>
          <a:noFill/>
        </p:spPr>
        <p:txBody>
          <a:bodyPr wrap="square" rtlCol="0">
            <a:spAutoFit/>
          </a:bodyPr>
          <a:lstStyle/>
          <a:p>
            <a:r>
              <a:rPr lang="ja-JP" altLang="en-US" sz="1000" dirty="0">
                <a:solidFill>
                  <a:prstClr val="black"/>
                </a:solidFill>
              </a:rPr>
              <a:t>人</a:t>
            </a:r>
            <a:endParaRPr lang="ja-JP" altLang="en-US" sz="1000" dirty="0">
              <a:solidFill>
                <a:prstClr val="black"/>
              </a:solidFill>
            </a:endParaRPr>
          </a:p>
        </p:txBody>
      </p:sp>
      <p:graphicFrame>
        <p:nvGraphicFramePr>
          <p:cNvPr id="26" name="Object 4"/>
          <p:cNvGraphicFramePr>
            <a:graphicFrameLocks noChangeAspect="1"/>
          </p:cNvGraphicFramePr>
          <p:nvPr>
            <p:extLst>
              <p:ext uri="{D42A27DB-BD31-4B8C-83A1-F6EECF244321}">
                <p14:modId xmlns:p14="http://schemas.microsoft.com/office/powerpoint/2010/main" val="1665508378"/>
              </p:ext>
            </p:extLst>
          </p:nvPr>
        </p:nvGraphicFramePr>
        <p:xfrm>
          <a:off x="4883172" y="2732611"/>
          <a:ext cx="4071930" cy="3409276"/>
        </p:xfrm>
        <a:graphic>
          <a:graphicData uri="http://schemas.openxmlformats.org/drawingml/2006/chart">
            <c:chart xmlns:c="http://schemas.openxmlformats.org/drawingml/2006/chart" xmlns:r="http://schemas.openxmlformats.org/officeDocument/2006/relationships" r:id="rId3"/>
          </a:graphicData>
        </a:graphic>
      </p:graphicFrame>
      <p:cxnSp>
        <p:nvCxnSpPr>
          <p:cNvPr id="3" name="直線コネクタ 2"/>
          <p:cNvCxnSpPr/>
          <p:nvPr/>
        </p:nvCxnSpPr>
        <p:spPr>
          <a:xfrm>
            <a:off x="179512" y="557972"/>
            <a:ext cx="8784976" cy="0"/>
          </a:xfrm>
          <a:prstGeom prst="line">
            <a:avLst/>
          </a:prstGeom>
          <a:ln>
            <a:solidFill>
              <a:srgbClr val="92D050"/>
            </a:solidFill>
          </a:ln>
        </p:spPr>
        <p:style>
          <a:lnRef idx="3">
            <a:schemeClr val="accent1"/>
          </a:lnRef>
          <a:fillRef idx="0">
            <a:schemeClr val="accent1"/>
          </a:fillRef>
          <a:effectRef idx="2">
            <a:schemeClr val="accent1"/>
          </a:effectRef>
          <a:fontRef idx="minor">
            <a:schemeClr val="tx1"/>
          </a:fontRef>
        </p:style>
      </p:cxnSp>
      <p:sp>
        <p:nvSpPr>
          <p:cNvPr id="8" name="正方形/長方形 7"/>
          <p:cNvSpPr/>
          <p:nvPr/>
        </p:nvSpPr>
        <p:spPr>
          <a:xfrm>
            <a:off x="323528" y="159144"/>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１）改革の</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現状</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認識</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p:nvPr/>
        </p:nvSpPr>
        <p:spPr>
          <a:xfrm>
            <a:off x="170126" y="605006"/>
            <a:ext cx="8910474" cy="1815882"/>
          </a:xfrm>
          <a:prstGeom prst="rect">
            <a:avLst/>
          </a:prstGeom>
        </p:spPr>
        <p:txBody>
          <a:bodyPr wrap="square">
            <a:spAutoFit/>
          </a:bodyPr>
          <a:lstStyle/>
          <a:p>
            <a:pPr marL="180000" indent="-45720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組織人員体制及び給与制度</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職員数については、これまで、削減計画に基づき、効率的で効果的な組織体制の実現に向け、様々な</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取組み（公営企業等の独立</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法人化を含む）を進めてきた結果、現在では</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年前の職員数から半減</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しています。現在は、平成</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25</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月に策定した「職員管理目標」に基づき、引き続き取組みを進めています。</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職員</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給与に関しても</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年度から</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25</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年度まで</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14</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3.5</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23</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年度からは～</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％）という大幅</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な給与カットを実施するとともに、いわゆる「わたり」の廃止</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、独自給料表の導入、</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さらには人事評価結果の給与への厳格な</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反映（相対評価の導入）など、</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制度</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全般に</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わたる抜本的な改革を実施</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しました。</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Rectangle 2"/>
          <p:cNvSpPr>
            <a:spLocks noChangeArrowheads="1"/>
          </p:cNvSpPr>
          <p:nvPr/>
        </p:nvSpPr>
        <p:spPr bwMode="auto">
          <a:xfrm>
            <a:off x="476447" y="2390233"/>
            <a:ext cx="309562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fontAlgn="ctr">
              <a:spcBef>
                <a:spcPct val="0"/>
              </a:spcBef>
              <a:buClr>
                <a:srgbClr val="D6ECFF"/>
              </a:buClr>
              <a:buFont typeface="Wingdings" pitchFamily="2" charset="2"/>
              <a:buNone/>
            </a:pPr>
            <a:r>
              <a:rPr lang="ja-JP" altLang="en-US" sz="16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一般</a:t>
            </a:r>
            <a:r>
              <a:rPr lang="ja-JP" altLang="en-US" sz="16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行政部門職員数の推移</a:t>
            </a:r>
          </a:p>
        </p:txBody>
      </p:sp>
      <p:sp>
        <p:nvSpPr>
          <p:cNvPr id="25" name="Rectangle 2"/>
          <p:cNvSpPr>
            <a:spLocks noChangeArrowheads="1"/>
          </p:cNvSpPr>
          <p:nvPr/>
        </p:nvSpPr>
        <p:spPr bwMode="auto">
          <a:xfrm>
            <a:off x="5175740" y="2390233"/>
            <a:ext cx="3744417" cy="591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marL="252000" indent="-457200" fontAlgn="ctr">
              <a:spcBef>
                <a:spcPct val="0"/>
              </a:spcBef>
              <a:buClr>
                <a:srgbClr val="D6ECFF"/>
              </a:buClr>
              <a:buFont typeface="Wingdings" pitchFamily="2" charset="2"/>
              <a:buNone/>
            </a:pPr>
            <a:r>
              <a:rPr lang="ja-JP" altLang="en-US" sz="16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一般行政部門の給与</a:t>
            </a:r>
            <a:r>
              <a:rPr lang="ja-JP" altLang="en-US" sz="16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水準（</a:t>
            </a:r>
            <a:r>
              <a:rPr lang="ja-JP" altLang="en-US" sz="16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ラスパイレス指数）の</a:t>
            </a:r>
            <a:r>
              <a:rPr lang="ja-JP" altLang="en-US" sz="16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推移（</a:t>
            </a:r>
            <a:r>
              <a:rPr lang="ja-JP" altLang="en-US" sz="16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国を</a:t>
            </a:r>
            <a:r>
              <a:rPr lang="en-US" altLang="ja-JP" sz="16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100</a:t>
            </a:r>
            <a:r>
              <a:rPr lang="ja-JP" altLang="en-US" sz="16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とした場合）</a:t>
            </a:r>
          </a:p>
        </p:txBody>
      </p:sp>
      <p:sp>
        <p:nvSpPr>
          <p:cNvPr id="2" name="テキスト ボックス 1"/>
          <p:cNvSpPr txBox="1"/>
          <p:nvPr/>
        </p:nvSpPr>
        <p:spPr>
          <a:xfrm>
            <a:off x="504057" y="6278143"/>
            <a:ext cx="3347864" cy="523220"/>
          </a:xfrm>
          <a:prstGeom prst="rect">
            <a:avLst/>
          </a:prstGeom>
          <a:noFill/>
          <a:ln>
            <a:solidFill>
              <a:schemeClr val="tx1"/>
            </a:solidFill>
            <a:prstDash val="sysDash"/>
          </a:ln>
        </p:spPr>
        <p:txBody>
          <a:bodyPr wrap="square" rtlCol="0">
            <a:spAutoFit/>
          </a:bodyPr>
          <a:lstStyle/>
          <a:p>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職員数管理目標　</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8,309</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人</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実績</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8,240</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人（対目標△</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69</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人）</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円/楕円 4"/>
          <p:cNvSpPr/>
          <p:nvPr/>
        </p:nvSpPr>
        <p:spPr>
          <a:xfrm>
            <a:off x="7308304" y="4221088"/>
            <a:ext cx="1368152" cy="1368152"/>
          </a:xfrm>
          <a:prstGeom prst="ellipse">
            <a:avLst/>
          </a:prstGeom>
          <a:noFill/>
          <a:ln w="38100">
            <a:solidFill>
              <a:srgbClr val="FF0000"/>
            </a:solidFill>
            <a:prstDash val="sysDot"/>
          </a:ln>
        </p:spPr>
        <p:txBody>
          <a:bodyPr wrap="square" lIns="91440" tIns="45720" rIns="91440" bIns="45720" rtlCol="0" anchor="ctr">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kumimoji="0" lang="ja-JP" altLang="en-US" sz="4000" i="1" kern="0" cap="all" dirty="0">
              <a:ln/>
              <a:solidFill>
                <a:sysClr val="windowText" lastClr="000000"/>
              </a:solidFill>
              <a:effectLst>
                <a:outerShdw blurRad="19685" dist="12700" dir="5400000" algn="tl" rotWithShape="0">
                  <a:srgbClr val="4F81BD">
                    <a:satMod val="130000"/>
                    <a:alpha val="60000"/>
                  </a:srgbClr>
                </a:outerShdw>
                <a:reflection blurRad="10000" stA="55000" endPos="48000" dist="500" dir="5400000" sy="-100000" algn="bl" rotWithShape="0"/>
              </a:effectLst>
              <a:latin typeface="HG丸ｺﾞｼｯｸM-PRO" panose="020F0600000000000000" pitchFamily="50" charset="-128"/>
              <a:ea typeface="HG丸ｺﾞｼｯｸM-PRO" panose="020F0600000000000000" pitchFamily="50" charset="-128"/>
            </a:endParaRPr>
          </a:p>
        </p:txBody>
      </p:sp>
      <p:sp>
        <p:nvSpPr>
          <p:cNvPr id="15" name="AutoShape 3"/>
          <p:cNvSpPr>
            <a:spLocks noChangeArrowheads="1"/>
          </p:cNvSpPr>
          <p:nvPr/>
        </p:nvSpPr>
        <p:spPr bwMode="auto">
          <a:xfrm>
            <a:off x="5292080" y="6084904"/>
            <a:ext cx="3024336" cy="728472"/>
          </a:xfrm>
          <a:prstGeom prst="wedgeRoundRectCallout">
            <a:avLst>
              <a:gd name="adj1" fmla="val 37825"/>
              <a:gd name="adj2" fmla="val -79547"/>
              <a:gd name="adj3" fmla="val 16667"/>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破線部は国の臨時特例（給与減額措置：Ｈ</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24</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～Ｈ</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25</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）がない場合の数値（Ｈ</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25</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年度は</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月時点）</a:t>
            </a:r>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小波 9"/>
          <p:cNvSpPr/>
          <p:nvPr/>
        </p:nvSpPr>
        <p:spPr>
          <a:xfrm rot="5400000">
            <a:off x="-219954" y="4178426"/>
            <a:ext cx="2974694" cy="590378"/>
          </a:xfrm>
          <a:prstGeom prst="doubleWave">
            <a:avLst>
              <a:gd name="adj1" fmla="val 12500"/>
              <a:gd name="adj2" fmla="val 0"/>
            </a:avLst>
          </a:prstGeom>
          <a:solidFill>
            <a:schemeClr val="bg1"/>
          </a:solidFill>
          <a:ln w="1270">
            <a:solidFill>
              <a:schemeClr val="tx1"/>
            </a:solidFill>
            <a:prstDash val="solid"/>
          </a:ln>
        </p:spPr>
        <p:txBody>
          <a:bodyPr wrap="square" lIns="91440" tIns="45720" rIns="91440" bIns="45720" rtlCol="0" anchor="ctr">
            <a:normAutofit fontScale="40000" lnSpcReduction="20000"/>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kumimoji="0" lang="ja-JP" altLang="en-US" sz="4000" i="1" kern="0" cap="all" dirty="0">
              <a:ln/>
              <a:solidFill>
                <a:sysClr val="windowText" lastClr="000000"/>
              </a:solidFill>
              <a:effectLst>
                <a:outerShdw blurRad="19685" dist="12700" dir="5400000" algn="tl" rotWithShape="0">
                  <a:srgbClr val="4F81BD">
                    <a:satMod val="130000"/>
                    <a:alpha val="60000"/>
                  </a:srgbClr>
                </a:outerShdw>
                <a:reflection blurRad="10000" stA="55000" endPos="48000" dist="500" dir="5400000" sy="-100000" algn="bl" rotWithShape="0"/>
              </a:effectLst>
              <a:latin typeface="HG丸ｺﾞｼｯｸM-PRO" panose="020F0600000000000000" pitchFamily="50" charset="-128"/>
              <a:ea typeface="HG丸ｺﾞｼｯｸM-PRO" panose="020F0600000000000000" pitchFamily="50" charset="-128"/>
            </a:endParaRPr>
          </a:p>
        </p:txBody>
      </p:sp>
      <p:sp>
        <p:nvSpPr>
          <p:cNvPr id="11" name="テキスト ボックス 10"/>
          <p:cNvSpPr txBox="1"/>
          <p:nvPr/>
        </p:nvSpPr>
        <p:spPr>
          <a:xfrm>
            <a:off x="2691040" y="3247590"/>
            <a:ext cx="1801383" cy="534368"/>
          </a:xfrm>
          <a:prstGeom prst="rect">
            <a:avLst/>
          </a:prstGeom>
          <a:solidFill>
            <a:schemeClr val="bg1"/>
          </a:solidFill>
          <a:ln w="3175">
            <a:solidFill>
              <a:schemeClr val="tx1"/>
            </a:solidFill>
            <a:prstDash val="dash"/>
          </a:ln>
        </p:spPr>
        <p:txBody>
          <a:bodyPr wrap="square" lIns="72000" tIns="36000" rIns="36000" bIns="36000" rtlCol="0" anchor="ctr" anchorCtr="0">
            <a:spAutoFit/>
          </a:bodyPr>
          <a:lstStyle/>
          <a:p>
            <a:r>
              <a:rPr lang="en-US" altLang="ja-JP" sz="1000" dirty="0">
                <a:solidFill>
                  <a:prstClr val="black"/>
                </a:solidFill>
              </a:rPr>
              <a:t>※</a:t>
            </a:r>
            <a:r>
              <a:rPr lang="ja-JP" altLang="en-US" sz="1000" dirty="0">
                <a:solidFill>
                  <a:prstClr val="black"/>
                </a:solidFill>
              </a:rPr>
              <a:t> 職員数は常勤職員（フルタ</a:t>
            </a:r>
            <a:endParaRPr lang="en-US" altLang="ja-JP" sz="1000" dirty="0">
              <a:solidFill>
                <a:prstClr val="black"/>
              </a:solidFill>
            </a:endParaRPr>
          </a:p>
          <a:p>
            <a:r>
              <a:rPr lang="ja-JP" altLang="en-US" sz="1000" dirty="0">
                <a:solidFill>
                  <a:prstClr val="black"/>
                </a:solidFill>
              </a:rPr>
              <a:t>　</a:t>
            </a:r>
            <a:r>
              <a:rPr lang="ja-JP" altLang="en-US" sz="1000" dirty="0">
                <a:solidFill>
                  <a:prstClr val="black"/>
                </a:solidFill>
              </a:rPr>
              <a:t>イム再任用職員を含む</a:t>
            </a:r>
            <a:r>
              <a:rPr lang="en-US" altLang="ja-JP" sz="1000" dirty="0">
                <a:solidFill>
                  <a:prstClr val="black"/>
                </a:solidFill>
              </a:rPr>
              <a:t>〔</a:t>
            </a:r>
            <a:r>
              <a:rPr lang="ja-JP" altLang="en-US" sz="1000" dirty="0">
                <a:solidFill>
                  <a:prstClr val="black"/>
                </a:solidFill>
              </a:rPr>
              <a:t>短時</a:t>
            </a:r>
            <a:endParaRPr lang="en-US" altLang="ja-JP" sz="1000" dirty="0">
              <a:solidFill>
                <a:prstClr val="black"/>
              </a:solidFill>
            </a:endParaRPr>
          </a:p>
          <a:p>
            <a:r>
              <a:rPr lang="ja-JP" altLang="en-US" sz="1000" dirty="0">
                <a:solidFill>
                  <a:prstClr val="black"/>
                </a:solidFill>
              </a:rPr>
              <a:t>　</a:t>
            </a:r>
            <a:r>
              <a:rPr lang="ja-JP" altLang="en-US" sz="1000" dirty="0">
                <a:solidFill>
                  <a:prstClr val="black"/>
                </a:solidFill>
              </a:rPr>
              <a:t>間再任用職員は含まない</a:t>
            </a:r>
            <a:r>
              <a:rPr lang="en-US" altLang="ja-JP" sz="1000" dirty="0">
                <a:solidFill>
                  <a:prstClr val="black"/>
                </a:solidFill>
              </a:rPr>
              <a:t>〕</a:t>
            </a:r>
            <a:r>
              <a:rPr lang="ja-JP" altLang="en-US" sz="1000" dirty="0">
                <a:solidFill>
                  <a:prstClr val="black"/>
                </a:solidFill>
              </a:rPr>
              <a:t>）</a:t>
            </a:r>
            <a:endParaRPr lang="ja-JP" altLang="en-US" sz="1000" dirty="0">
              <a:solidFill>
                <a:prstClr val="black"/>
              </a:solidFill>
            </a:endParaRPr>
          </a:p>
        </p:txBody>
      </p:sp>
    </p:spTree>
    <p:extLst>
      <p:ext uri="{BB962C8B-B14F-4D97-AF65-F5344CB8AC3E}">
        <p14:creationId xmlns:p14="http://schemas.microsoft.com/office/powerpoint/2010/main" val="1945124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コンテンツ プレースホルダー 7"/>
          <p:cNvGraphicFramePr>
            <a:graphicFrameLocks/>
          </p:cNvGraphicFramePr>
          <p:nvPr>
            <p:extLst>
              <p:ext uri="{D42A27DB-BD31-4B8C-83A1-F6EECF244321}">
                <p14:modId xmlns:p14="http://schemas.microsoft.com/office/powerpoint/2010/main" val="2658936115"/>
              </p:ext>
            </p:extLst>
          </p:nvPr>
        </p:nvGraphicFramePr>
        <p:xfrm>
          <a:off x="3028752" y="3022983"/>
          <a:ext cx="2448272" cy="2491380"/>
        </p:xfrm>
        <a:graphic>
          <a:graphicData uri="http://schemas.openxmlformats.org/drawingml/2006/table">
            <a:tbl>
              <a:tblPr firstRow="1" bandRow="1">
                <a:tableStyleId>{5C22544A-7EE6-4342-B048-85BDC9FD1C3A}</a:tableStyleId>
              </a:tblPr>
              <a:tblGrid>
                <a:gridCol w="491629"/>
                <a:gridCol w="842793"/>
                <a:gridCol w="1113850"/>
              </a:tblGrid>
              <a:tr h="248311">
                <a:tc>
                  <a:txBody>
                    <a:bodyPr/>
                    <a:lstStyle/>
                    <a:p>
                      <a:pPr algn="ctr"/>
                      <a:r>
                        <a:rPr kumimoji="1" lang="ja-JP" altLang="en-US" sz="1200" dirty="0" smtClean="0">
                          <a:solidFill>
                            <a:schemeClr val="bg1"/>
                          </a:solidFill>
                          <a:latin typeface="Meiryo UI" pitchFamily="50" charset="-128"/>
                          <a:ea typeface="Meiryo UI" pitchFamily="50" charset="-128"/>
                          <a:cs typeface="Meiryo UI" pitchFamily="50" charset="-128"/>
                        </a:rPr>
                        <a:t>順位</a:t>
                      </a:r>
                      <a:endParaRPr kumimoji="1" lang="ja-JP" altLang="en-US" sz="1200" dirty="0">
                        <a:solidFill>
                          <a:schemeClr val="bg1"/>
                        </a:solidFill>
                        <a:latin typeface="Meiryo UI" pitchFamily="50" charset="-128"/>
                        <a:ea typeface="Meiryo UI" pitchFamily="50" charset="-128"/>
                        <a:cs typeface="Meiryo UI" pitchFamily="50" charset="-128"/>
                      </a:endParaRPr>
                    </a:p>
                  </a:txBody>
                  <a:tcPr marL="91424" marR="91424" marT="45727" marB="45727" anchor="ctr"/>
                </a:tc>
                <a:tc>
                  <a:txBody>
                    <a:bodyPr/>
                    <a:lstStyle/>
                    <a:p>
                      <a:pPr algn="ctr"/>
                      <a:r>
                        <a:rPr kumimoji="1" lang="ja-JP" altLang="en-US" sz="1200" dirty="0" smtClean="0">
                          <a:solidFill>
                            <a:schemeClr val="bg1"/>
                          </a:solidFill>
                          <a:latin typeface="Meiryo UI" pitchFamily="50" charset="-128"/>
                          <a:ea typeface="Meiryo UI" pitchFamily="50" charset="-128"/>
                          <a:cs typeface="Meiryo UI" pitchFamily="50" charset="-128"/>
                        </a:rPr>
                        <a:t>都道府県</a:t>
                      </a:r>
                      <a:endParaRPr kumimoji="1" lang="ja-JP" altLang="en-US" sz="1200" dirty="0">
                        <a:solidFill>
                          <a:schemeClr val="bg1"/>
                        </a:solidFill>
                        <a:latin typeface="Meiryo UI" pitchFamily="50" charset="-128"/>
                        <a:ea typeface="Meiryo UI" pitchFamily="50" charset="-128"/>
                        <a:cs typeface="Meiryo UI" pitchFamily="50" charset="-128"/>
                      </a:endParaRPr>
                    </a:p>
                  </a:txBody>
                  <a:tcPr marL="91424" marR="91424" marT="45727" marB="45727" anchor="ctr"/>
                </a:tc>
                <a:tc>
                  <a:txBody>
                    <a:bodyPr/>
                    <a:lstStyle/>
                    <a:p>
                      <a:pPr algn="ctr"/>
                      <a:r>
                        <a:rPr kumimoji="1" lang="ja-JP" altLang="en-US" sz="1200" dirty="0" smtClean="0">
                          <a:solidFill>
                            <a:schemeClr val="bg1"/>
                          </a:solidFill>
                          <a:latin typeface="Meiryo UI" pitchFamily="50" charset="-128"/>
                          <a:ea typeface="Meiryo UI" pitchFamily="50" charset="-128"/>
                          <a:cs typeface="Meiryo UI" pitchFamily="50" charset="-128"/>
                        </a:rPr>
                        <a:t>条項数</a:t>
                      </a:r>
                      <a:endParaRPr kumimoji="1" lang="ja-JP" altLang="en-US" sz="1200" dirty="0">
                        <a:solidFill>
                          <a:schemeClr val="bg1"/>
                        </a:solidFill>
                        <a:latin typeface="Meiryo UI" pitchFamily="50" charset="-128"/>
                        <a:ea typeface="Meiryo UI" pitchFamily="50" charset="-128"/>
                        <a:cs typeface="Meiryo UI" pitchFamily="50" charset="-128"/>
                      </a:endParaRPr>
                    </a:p>
                  </a:txBody>
                  <a:tcPr marL="91424" marR="91424" marT="45727" marB="45727" anchor="ctr"/>
                </a:tc>
              </a:tr>
              <a:tr h="296708">
                <a:tc>
                  <a:txBody>
                    <a:bodyPr/>
                    <a:lstStyle/>
                    <a:p>
                      <a:pPr algn="ctr"/>
                      <a:r>
                        <a:rPr kumimoji="1" lang="ja-JP" altLang="en-US" sz="1200" b="1" dirty="0" smtClean="0">
                          <a:latin typeface="Meiryo UI" pitchFamily="50" charset="-128"/>
                          <a:ea typeface="Meiryo UI" pitchFamily="50" charset="-128"/>
                          <a:cs typeface="Meiryo UI" pitchFamily="50" charset="-128"/>
                        </a:rPr>
                        <a:t>１</a:t>
                      </a:r>
                      <a:endParaRPr kumimoji="1" lang="ja-JP" altLang="en-US" sz="1200" b="1" dirty="0">
                        <a:latin typeface="Meiryo UI" pitchFamily="50" charset="-128"/>
                        <a:ea typeface="Meiryo UI" pitchFamily="50" charset="-128"/>
                        <a:cs typeface="Meiryo UI" pitchFamily="50" charset="-128"/>
                      </a:endParaRPr>
                    </a:p>
                  </a:txBody>
                  <a:tcPr marL="91424" marR="91424" marT="45727" marB="45727"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u="sng" dirty="0" smtClean="0">
                          <a:latin typeface="Meiryo UI" pitchFamily="50" charset="-128"/>
                          <a:ea typeface="Meiryo UI" pitchFamily="50" charset="-128"/>
                          <a:cs typeface="Meiryo UI" pitchFamily="50" charset="-128"/>
                        </a:rPr>
                        <a:t>大阪府</a:t>
                      </a:r>
                    </a:p>
                  </a:txBody>
                  <a:tcPr marL="91424" marR="91424" marT="45727" marB="45727" anchor="ctr"/>
                </a:tc>
                <a:tc>
                  <a:txBody>
                    <a:bodyPr/>
                    <a:lstStyle/>
                    <a:p>
                      <a:pPr algn="ctr"/>
                      <a:r>
                        <a:rPr kumimoji="1" lang="ja-JP" altLang="en-US" sz="1100" b="1" u="sng" dirty="0" smtClean="0">
                          <a:latin typeface="Meiryo UI" pitchFamily="50" charset="-128"/>
                          <a:ea typeface="Meiryo UI" pitchFamily="50" charset="-128"/>
                          <a:cs typeface="Meiryo UI" pitchFamily="50" charset="-128"/>
                        </a:rPr>
                        <a:t>１９５５条項</a:t>
                      </a:r>
                      <a:endParaRPr kumimoji="1" lang="ja-JP" altLang="en-US" sz="1100" b="1" u="sng" dirty="0">
                        <a:latin typeface="Meiryo UI" pitchFamily="50" charset="-128"/>
                        <a:ea typeface="Meiryo UI" pitchFamily="50" charset="-128"/>
                        <a:cs typeface="Meiryo UI" pitchFamily="50" charset="-128"/>
                      </a:endParaRPr>
                    </a:p>
                  </a:txBody>
                  <a:tcPr marL="91424" marR="91424" marT="45727" marB="45727" anchor="ctr"/>
                </a:tc>
              </a:tr>
              <a:tr h="248311">
                <a:tc>
                  <a:txBody>
                    <a:bodyPr/>
                    <a:lstStyle/>
                    <a:p>
                      <a:pPr algn="ctr"/>
                      <a:r>
                        <a:rPr kumimoji="1" lang="ja-JP" altLang="en-US" sz="1200" dirty="0" smtClean="0">
                          <a:latin typeface="Meiryo UI" pitchFamily="50" charset="-128"/>
                          <a:ea typeface="Meiryo UI" pitchFamily="50" charset="-128"/>
                          <a:cs typeface="Meiryo UI" pitchFamily="50" charset="-128"/>
                        </a:rPr>
                        <a:t>２</a:t>
                      </a:r>
                      <a:endParaRPr kumimoji="1" lang="ja-JP" altLang="en-US" sz="1200" dirty="0">
                        <a:latin typeface="Meiryo UI" pitchFamily="50" charset="-128"/>
                        <a:ea typeface="Meiryo UI" pitchFamily="50" charset="-128"/>
                        <a:cs typeface="Meiryo UI" pitchFamily="50" charset="-128"/>
                      </a:endParaRPr>
                    </a:p>
                  </a:txBody>
                  <a:tcPr marL="91424" marR="91424" marT="45727" marB="45727" anchor="ctr"/>
                </a:tc>
                <a:tc>
                  <a:txBody>
                    <a:bodyPr/>
                    <a:lstStyle/>
                    <a:p>
                      <a:pPr algn="ctr"/>
                      <a:r>
                        <a:rPr kumimoji="1" lang="ja-JP" altLang="en-US" sz="1200" dirty="0" smtClean="0">
                          <a:latin typeface="Meiryo UI" pitchFamily="50" charset="-128"/>
                          <a:ea typeface="Meiryo UI" pitchFamily="50" charset="-128"/>
                          <a:cs typeface="Meiryo UI" pitchFamily="50" charset="-128"/>
                        </a:rPr>
                        <a:t>広島県</a:t>
                      </a:r>
                      <a:endParaRPr kumimoji="1" lang="ja-JP" altLang="en-US" sz="1200" dirty="0">
                        <a:latin typeface="Meiryo UI" pitchFamily="50" charset="-128"/>
                        <a:ea typeface="Meiryo UI" pitchFamily="50" charset="-128"/>
                        <a:cs typeface="Meiryo UI" pitchFamily="50" charset="-128"/>
                      </a:endParaRPr>
                    </a:p>
                  </a:txBody>
                  <a:tcPr marL="91424" marR="91424" marT="45727" marB="45727" anchor="ctr"/>
                </a:tc>
                <a:tc>
                  <a:txBody>
                    <a:bodyPr/>
                    <a:lstStyle/>
                    <a:p>
                      <a:pPr algn="ctr"/>
                      <a:r>
                        <a:rPr kumimoji="1" lang="ja-JP" altLang="en-US" sz="1100" dirty="0" smtClean="0">
                          <a:latin typeface="Meiryo UI" pitchFamily="50" charset="-128"/>
                          <a:ea typeface="Meiryo UI" pitchFamily="50" charset="-128"/>
                          <a:cs typeface="Meiryo UI" pitchFamily="50" charset="-128"/>
                        </a:rPr>
                        <a:t>１９３４条項</a:t>
                      </a:r>
                      <a:endParaRPr kumimoji="1" lang="ja-JP" altLang="en-US" sz="1100" dirty="0">
                        <a:latin typeface="Meiryo UI" pitchFamily="50" charset="-128"/>
                        <a:ea typeface="Meiryo UI" pitchFamily="50" charset="-128"/>
                        <a:cs typeface="Meiryo UI" pitchFamily="50" charset="-128"/>
                      </a:endParaRPr>
                    </a:p>
                  </a:txBody>
                  <a:tcPr marL="91424" marR="91424" marT="45727" marB="45727" anchor="ctr"/>
                </a:tc>
              </a:tr>
              <a:tr h="248311">
                <a:tc>
                  <a:txBody>
                    <a:bodyPr/>
                    <a:lstStyle/>
                    <a:p>
                      <a:pPr algn="ctr"/>
                      <a:r>
                        <a:rPr kumimoji="1" lang="ja-JP" altLang="en-US" sz="1200" b="0" u="none" dirty="0" smtClean="0">
                          <a:latin typeface="Meiryo UI" pitchFamily="50" charset="-128"/>
                          <a:ea typeface="Meiryo UI" pitchFamily="50" charset="-128"/>
                          <a:cs typeface="Meiryo UI" pitchFamily="50" charset="-128"/>
                        </a:rPr>
                        <a:t>３</a:t>
                      </a:r>
                      <a:endParaRPr kumimoji="1" lang="ja-JP" altLang="en-US" sz="1200" b="0" u="none" dirty="0">
                        <a:latin typeface="Meiryo UI" pitchFamily="50" charset="-128"/>
                        <a:ea typeface="Meiryo UI" pitchFamily="50" charset="-128"/>
                        <a:cs typeface="Meiryo UI" pitchFamily="50" charset="-128"/>
                      </a:endParaRPr>
                    </a:p>
                  </a:txBody>
                  <a:tcPr marL="91424" marR="91424" marT="45727" marB="45727"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itchFamily="50" charset="-128"/>
                          <a:ea typeface="Meiryo UI" pitchFamily="50" charset="-128"/>
                          <a:cs typeface="Meiryo UI" pitchFamily="50" charset="-128"/>
                        </a:rPr>
                        <a:t>静岡県</a:t>
                      </a:r>
                    </a:p>
                  </a:txBody>
                  <a:tcPr marL="91424" marR="91424" marT="45727" marB="45727" anchor="ctr"/>
                </a:tc>
                <a:tc>
                  <a:txBody>
                    <a:bodyPr/>
                    <a:lstStyle/>
                    <a:p>
                      <a:pPr algn="ctr"/>
                      <a:r>
                        <a:rPr kumimoji="1" lang="ja-JP" altLang="en-US" sz="1100" b="0" u="none" dirty="0" smtClean="0">
                          <a:latin typeface="Meiryo UI" pitchFamily="50" charset="-128"/>
                          <a:ea typeface="Meiryo UI" pitchFamily="50" charset="-128"/>
                          <a:cs typeface="Meiryo UI" pitchFamily="50" charset="-128"/>
                        </a:rPr>
                        <a:t>１７６８条項</a:t>
                      </a:r>
                      <a:endParaRPr kumimoji="1" lang="ja-JP" altLang="en-US" sz="1100" b="0" u="none" dirty="0">
                        <a:latin typeface="Meiryo UI" pitchFamily="50" charset="-128"/>
                        <a:ea typeface="Meiryo UI" pitchFamily="50" charset="-128"/>
                        <a:cs typeface="Meiryo UI" pitchFamily="50" charset="-128"/>
                      </a:endParaRPr>
                    </a:p>
                  </a:txBody>
                  <a:tcPr marL="91424" marR="91424" marT="45727" marB="45727" anchor="ctr"/>
                </a:tc>
              </a:tr>
              <a:tr h="248311">
                <a:tc>
                  <a:txBody>
                    <a:bodyPr/>
                    <a:lstStyle/>
                    <a:p>
                      <a:pPr algn="ctr"/>
                      <a:r>
                        <a:rPr kumimoji="1" lang="ja-JP" altLang="en-US" sz="1200" dirty="0" smtClean="0">
                          <a:latin typeface="Meiryo UI" pitchFamily="50" charset="-128"/>
                          <a:ea typeface="Meiryo UI" pitchFamily="50" charset="-128"/>
                          <a:cs typeface="Meiryo UI" pitchFamily="50" charset="-128"/>
                        </a:rPr>
                        <a:t>４</a:t>
                      </a:r>
                      <a:endParaRPr kumimoji="1" lang="ja-JP" altLang="en-US" sz="1200" dirty="0">
                        <a:latin typeface="Meiryo UI" pitchFamily="50" charset="-128"/>
                        <a:ea typeface="Meiryo UI" pitchFamily="50" charset="-128"/>
                        <a:cs typeface="Meiryo UI" pitchFamily="50" charset="-128"/>
                      </a:endParaRPr>
                    </a:p>
                  </a:txBody>
                  <a:tcPr marL="91424" marR="91424" marT="45727" marB="45727" anchor="ctr"/>
                </a:tc>
                <a:tc>
                  <a:txBody>
                    <a:bodyPr/>
                    <a:lstStyle/>
                    <a:p>
                      <a:pPr algn="ctr"/>
                      <a:r>
                        <a:rPr kumimoji="1" lang="ja-JP" altLang="en-US" sz="1200" dirty="0" smtClean="0">
                          <a:latin typeface="Meiryo UI" pitchFamily="50" charset="-128"/>
                          <a:ea typeface="Meiryo UI" pitchFamily="50" charset="-128"/>
                          <a:cs typeface="Meiryo UI" pitchFamily="50" charset="-128"/>
                        </a:rPr>
                        <a:t>岡山県</a:t>
                      </a:r>
                      <a:endParaRPr kumimoji="1" lang="ja-JP" altLang="en-US" sz="1200" dirty="0">
                        <a:latin typeface="Meiryo UI" pitchFamily="50" charset="-128"/>
                        <a:ea typeface="Meiryo UI" pitchFamily="50" charset="-128"/>
                        <a:cs typeface="Meiryo UI" pitchFamily="50" charset="-128"/>
                      </a:endParaRPr>
                    </a:p>
                  </a:txBody>
                  <a:tcPr marL="91424" marR="91424" marT="45727" marB="45727" anchor="ctr"/>
                </a:tc>
                <a:tc>
                  <a:txBody>
                    <a:bodyPr/>
                    <a:lstStyle/>
                    <a:p>
                      <a:pPr algn="ctr"/>
                      <a:r>
                        <a:rPr kumimoji="1" lang="ja-JP" altLang="en-US" sz="1100" dirty="0" smtClean="0">
                          <a:latin typeface="Meiryo UI" pitchFamily="50" charset="-128"/>
                          <a:ea typeface="Meiryo UI" pitchFamily="50" charset="-128"/>
                          <a:cs typeface="Meiryo UI" pitchFamily="50" charset="-128"/>
                        </a:rPr>
                        <a:t>１５１５条項</a:t>
                      </a:r>
                      <a:endParaRPr kumimoji="1" lang="ja-JP" altLang="en-US" sz="1100" dirty="0">
                        <a:latin typeface="Meiryo UI" pitchFamily="50" charset="-128"/>
                        <a:ea typeface="Meiryo UI" pitchFamily="50" charset="-128"/>
                        <a:cs typeface="Meiryo UI" pitchFamily="50" charset="-128"/>
                      </a:endParaRPr>
                    </a:p>
                  </a:txBody>
                  <a:tcPr marL="91424" marR="91424" marT="45727" marB="45727" anchor="ctr"/>
                </a:tc>
              </a:tr>
              <a:tr h="248311">
                <a:tc>
                  <a:txBody>
                    <a:bodyPr/>
                    <a:lstStyle/>
                    <a:p>
                      <a:pPr algn="ctr"/>
                      <a:r>
                        <a:rPr kumimoji="1" lang="ja-JP" altLang="en-US" sz="1200" dirty="0" smtClean="0">
                          <a:latin typeface="Meiryo UI" pitchFamily="50" charset="-128"/>
                          <a:ea typeface="Meiryo UI" pitchFamily="50" charset="-128"/>
                          <a:cs typeface="Meiryo UI" pitchFamily="50" charset="-128"/>
                        </a:rPr>
                        <a:t>５</a:t>
                      </a:r>
                      <a:endParaRPr kumimoji="1" lang="ja-JP" altLang="en-US" sz="1200" dirty="0">
                        <a:latin typeface="Meiryo UI" pitchFamily="50" charset="-128"/>
                        <a:ea typeface="Meiryo UI" pitchFamily="50" charset="-128"/>
                        <a:cs typeface="Meiryo UI" pitchFamily="50" charset="-128"/>
                      </a:endParaRPr>
                    </a:p>
                  </a:txBody>
                  <a:tcPr marL="91424" marR="91424" marT="45727" marB="45727" anchor="ctr"/>
                </a:tc>
                <a:tc>
                  <a:txBody>
                    <a:bodyPr/>
                    <a:lstStyle/>
                    <a:p>
                      <a:pPr algn="ctr"/>
                      <a:r>
                        <a:rPr kumimoji="1" lang="ja-JP" altLang="en-US" sz="1200" dirty="0" smtClean="0">
                          <a:latin typeface="Meiryo UI" pitchFamily="50" charset="-128"/>
                          <a:ea typeface="Meiryo UI" pitchFamily="50" charset="-128"/>
                          <a:cs typeface="Meiryo UI" pitchFamily="50" charset="-128"/>
                        </a:rPr>
                        <a:t>埼玉県</a:t>
                      </a:r>
                      <a:endParaRPr kumimoji="1" lang="ja-JP" altLang="en-US" sz="1200" dirty="0">
                        <a:latin typeface="Meiryo UI" pitchFamily="50" charset="-128"/>
                        <a:ea typeface="Meiryo UI" pitchFamily="50" charset="-128"/>
                        <a:cs typeface="Meiryo UI" pitchFamily="50" charset="-128"/>
                      </a:endParaRPr>
                    </a:p>
                  </a:txBody>
                  <a:tcPr marL="91424" marR="91424" marT="45727" marB="45727" anchor="ctr"/>
                </a:tc>
                <a:tc>
                  <a:txBody>
                    <a:bodyPr/>
                    <a:lstStyle/>
                    <a:p>
                      <a:pPr algn="ctr"/>
                      <a:r>
                        <a:rPr kumimoji="1" lang="ja-JP" altLang="en-US" sz="1100" dirty="0" smtClean="0">
                          <a:latin typeface="Meiryo UI" pitchFamily="50" charset="-128"/>
                          <a:ea typeface="Meiryo UI" pitchFamily="50" charset="-128"/>
                          <a:cs typeface="Meiryo UI" pitchFamily="50" charset="-128"/>
                        </a:rPr>
                        <a:t>１３９１条項</a:t>
                      </a:r>
                      <a:endParaRPr kumimoji="1" lang="ja-JP" altLang="en-US" sz="1100" dirty="0">
                        <a:latin typeface="Meiryo UI" pitchFamily="50" charset="-128"/>
                        <a:ea typeface="Meiryo UI" pitchFamily="50" charset="-128"/>
                        <a:cs typeface="Meiryo UI" pitchFamily="50" charset="-128"/>
                      </a:endParaRPr>
                    </a:p>
                  </a:txBody>
                  <a:tcPr marL="91424" marR="91424" marT="45727" marB="45727" anchor="ctr"/>
                </a:tc>
              </a:tr>
              <a:tr h="248311">
                <a:tc>
                  <a:txBody>
                    <a:bodyPr/>
                    <a:lstStyle/>
                    <a:p>
                      <a:pPr algn="ctr"/>
                      <a:r>
                        <a:rPr kumimoji="1" lang="ja-JP" altLang="en-US" sz="1200" dirty="0" smtClean="0">
                          <a:latin typeface="Meiryo UI" pitchFamily="50" charset="-128"/>
                          <a:ea typeface="Meiryo UI" pitchFamily="50" charset="-128"/>
                          <a:cs typeface="Meiryo UI" pitchFamily="50" charset="-128"/>
                        </a:rPr>
                        <a:t>６</a:t>
                      </a:r>
                      <a:endParaRPr kumimoji="1" lang="ja-JP" altLang="en-US" sz="1200" dirty="0">
                        <a:latin typeface="Meiryo UI" pitchFamily="50" charset="-128"/>
                        <a:ea typeface="Meiryo UI" pitchFamily="50" charset="-128"/>
                        <a:cs typeface="Meiryo UI" pitchFamily="50" charset="-128"/>
                      </a:endParaRPr>
                    </a:p>
                  </a:txBody>
                  <a:tcPr marL="91424" marR="91424" marT="45727" marB="45727" anchor="ctr"/>
                </a:tc>
                <a:tc>
                  <a:txBody>
                    <a:bodyPr/>
                    <a:lstStyle/>
                    <a:p>
                      <a:pPr algn="ctr"/>
                      <a:r>
                        <a:rPr kumimoji="1" lang="ja-JP" altLang="en-US" sz="1200" dirty="0" smtClean="0">
                          <a:latin typeface="Meiryo UI" pitchFamily="50" charset="-128"/>
                          <a:ea typeface="Meiryo UI" pitchFamily="50" charset="-128"/>
                          <a:cs typeface="Meiryo UI" pitchFamily="50" charset="-128"/>
                        </a:rPr>
                        <a:t>新潟県</a:t>
                      </a:r>
                      <a:endParaRPr kumimoji="1" lang="ja-JP" altLang="en-US" sz="1200" dirty="0">
                        <a:latin typeface="Meiryo UI" pitchFamily="50" charset="-128"/>
                        <a:ea typeface="Meiryo UI" pitchFamily="50" charset="-128"/>
                        <a:cs typeface="Meiryo UI" pitchFamily="50" charset="-128"/>
                      </a:endParaRPr>
                    </a:p>
                  </a:txBody>
                  <a:tcPr marL="91424" marR="91424" marT="45727" marB="45727" anchor="ctr"/>
                </a:tc>
                <a:tc>
                  <a:txBody>
                    <a:bodyPr/>
                    <a:lstStyle/>
                    <a:p>
                      <a:pPr algn="ctr"/>
                      <a:r>
                        <a:rPr kumimoji="1" lang="ja-JP" altLang="en-US" sz="1100" dirty="0" smtClean="0">
                          <a:latin typeface="Meiryo UI" pitchFamily="50" charset="-128"/>
                          <a:ea typeface="Meiryo UI" pitchFamily="50" charset="-128"/>
                          <a:cs typeface="Meiryo UI" pitchFamily="50" charset="-128"/>
                        </a:rPr>
                        <a:t>１３４４条項</a:t>
                      </a:r>
                      <a:endParaRPr kumimoji="1" lang="ja-JP" altLang="en-US" sz="1100" dirty="0">
                        <a:latin typeface="Meiryo UI" pitchFamily="50" charset="-128"/>
                        <a:ea typeface="Meiryo UI" pitchFamily="50" charset="-128"/>
                        <a:cs typeface="Meiryo UI" pitchFamily="50" charset="-128"/>
                      </a:endParaRPr>
                    </a:p>
                  </a:txBody>
                  <a:tcPr marL="91424" marR="91424" marT="45727" marB="45727" anchor="ctr"/>
                </a:tc>
              </a:tr>
              <a:tr h="248311">
                <a:tc>
                  <a:txBody>
                    <a:bodyPr/>
                    <a:lstStyle/>
                    <a:p>
                      <a:pPr algn="ctr"/>
                      <a:r>
                        <a:rPr kumimoji="1" lang="ja-JP" altLang="en-US" sz="1200" dirty="0" smtClean="0">
                          <a:latin typeface="Meiryo UI" pitchFamily="50" charset="-128"/>
                          <a:ea typeface="Meiryo UI" pitchFamily="50" charset="-128"/>
                          <a:cs typeface="Meiryo UI" pitchFamily="50" charset="-128"/>
                        </a:rPr>
                        <a:t>７</a:t>
                      </a:r>
                      <a:endParaRPr kumimoji="1" lang="ja-JP" altLang="en-US" sz="1200" dirty="0">
                        <a:latin typeface="Meiryo UI" pitchFamily="50" charset="-128"/>
                        <a:ea typeface="Meiryo UI" pitchFamily="50" charset="-128"/>
                        <a:cs typeface="Meiryo UI" pitchFamily="50" charset="-128"/>
                      </a:endParaRPr>
                    </a:p>
                  </a:txBody>
                  <a:tcPr marL="91424" marR="91424" marT="45727" marB="45727"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itchFamily="50" charset="-128"/>
                          <a:ea typeface="Meiryo UI" pitchFamily="50" charset="-128"/>
                          <a:cs typeface="Meiryo UI" pitchFamily="50" charset="-128"/>
                        </a:rPr>
                        <a:t>北海道</a:t>
                      </a:r>
                      <a:endParaRPr kumimoji="1" lang="ja-JP" altLang="en-US" sz="1200" dirty="0">
                        <a:latin typeface="Meiryo UI" pitchFamily="50" charset="-128"/>
                        <a:ea typeface="Meiryo UI" pitchFamily="50" charset="-128"/>
                        <a:cs typeface="Meiryo UI" pitchFamily="50" charset="-128"/>
                      </a:endParaRPr>
                    </a:p>
                  </a:txBody>
                  <a:tcPr marL="91424" marR="91424" marT="45727" marB="45727" anchor="ctr"/>
                </a:tc>
                <a:tc>
                  <a:txBody>
                    <a:bodyPr/>
                    <a:lstStyle/>
                    <a:p>
                      <a:pPr algn="ctr"/>
                      <a:r>
                        <a:rPr kumimoji="1" lang="ja-JP" altLang="en-US" sz="1100" dirty="0" smtClean="0">
                          <a:latin typeface="Meiryo UI" pitchFamily="50" charset="-128"/>
                          <a:ea typeface="Meiryo UI" pitchFamily="50" charset="-128"/>
                          <a:cs typeface="Meiryo UI" pitchFamily="50" charset="-128"/>
                        </a:rPr>
                        <a:t>１２０４条項</a:t>
                      </a:r>
                      <a:endParaRPr kumimoji="1" lang="ja-JP" altLang="en-US" sz="1100" dirty="0">
                        <a:latin typeface="Meiryo UI" pitchFamily="50" charset="-128"/>
                        <a:ea typeface="Meiryo UI" pitchFamily="50" charset="-128"/>
                        <a:cs typeface="Meiryo UI" pitchFamily="50" charset="-128"/>
                      </a:endParaRPr>
                    </a:p>
                  </a:txBody>
                  <a:tcPr marL="91424" marR="91424" marT="45727" marB="45727" anchor="ctr"/>
                </a:tc>
              </a:tr>
              <a:tr h="248311">
                <a:tc>
                  <a:txBody>
                    <a:bodyPr/>
                    <a:lstStyle/>
                    <a:p>
                      <a:pPr algn="ctr"/>
                      <a:r>
                        <a:rPr kumimoji="1" lang="ja-JP" altLang="en-US" sz="1200" u="none" dirty="0" smtClean="0">
                          <a:latin typeface="Meiryo UI" pitchFamily="50" charset="-128"/>
                          <a:ea typeface="Meiryo UI" pitchFamily="50" charset="-128"/>
                          <a:cs typeface="Meiryo UI" pitchFamily="50" charset="-128"/>
                        </a:rPr>
                        <a:t>８</a:t>
                      </a:r>
                      <a:endParaRPr kumimoji="1" lang="ja-JP" altLang="en-US" sz="1200" b="0" u="none" dirty="0">
                        <a:latin typeface="Meiryo UI" pitchFamily="50" charset="-128"/>
                        <a:ea typeface="Meiryo UI" pitchFamily="50" charset="-128"/>
                        <a:cs typeface="Meiryo UI" pitchFamily="50" charset="-128"/>
                      </a:endParaRPr>
                    </a:p>
                  </a:txBody>
                  <a:tcPr marL="91424" marR="91424" marT="45727" marB="45727" anchor="ctr"/>
                </a:tc>
                <a:tc>
                  <a:txBody>
                    <a:bodyPr/>
                    <a:lstStyle/>
                    <a:p>
                      <a:pPr algn="ctr"/>
                      <a:r>
                        <a:rPr kumimoji="1" lang="ja-JP" altLang="en-US" sz="1200" u="none" dirty="0" smtClean="0">
                          <a:latin typeface="Meiryo UI" pitchFamily="50" charset="-128"/>
                          <a:ea typeface="Meiryo UI" pitchFamily="50" charset="-128"/>
                          <a:cs typeface="Meiryo UI" pitchFamily="50" charset="-128"/>
                        </a:rPr>
                        <a:t>栃木県</a:t>
                      </a:r>
                      <a:endParaRPr kumimoji="1" lang="ja-JP" altLang="en-US" sz="1200" b="0" u="none" dirty="0">
                        <a:latin typeface="Meiryo UI" pitchFamily="50" charset="-128"/>
                        <a:ea typeface="Meiryo UI" pitchFamily="50" charset="-128"/>
                        <a:cs typeface="Meiryo UI" pitchFamily="50" charset="-128"/>
                      </a:endParaRPr>
                    </a:p>
                  </a:txBody>
                  <a:tcPr marL="91424" marR="91424" marT="45727" marB="45727" anchor="ctr"/>
                </a:tc>
                <a:tc>
                  <a:txBody>
                    <a:bodyPr/>
                    <a:lstStyle/>
                    <a:p>
                      <a:pPr algn="ctr"/>
                      <a:r>
                        <a:rPr kumimoji="1" lang="ja-JP" altLang="en-US" sz="1100" u="none" dirty="0" smtClean="0">
                          <a:latin typeface="Meiryo UI" pitchFamily="50" charset="-128"/>
                          <a:ea typeface="Meiryo UI" pitchFamily="50" charset="-128"/>
                          <a:cs typeface="Meiryo UI" pitchFamily="50" charset="-128"/>
                        </a:rPr>
                        <a:t>１０７２条項</a:t>
                      </a:r>
                      <a:endParaRPr kumimoji="1" lang="ja-JP" altLang="en-US" sz="1100" b="0" u="none" dirty="0">
                        <a:latin typeface="Meiryo UI" pitchFamily="50" charset="-128"/>
                        <a:ea typeface="Meiryo UI" pitchFamily="50" charset="-128"/>
                        <a:cs typeface="Meiryo UI" pitchFamily="50" charset="-128"/>
                      </a:endParaRPr>
                    </a:p>
                  </a:txBody>
                  <a:tcPr marL="91424" marR="91424" marT="45727" marB="45727" anchor="ctr"/>
                </a:tc>
              </a:tr>
            </a:tbl>
          </a:graphicData>
        </a:graphic>
      </p:graphicFrame>
      <p:graphicFrame>
        <p:nvGraphicFramePr>
          <p:cNvPr id="11" name="コンテンツ プレースホルダー 7"/>
          <p:cNvGraphicFramePr>
            <a:graphicFrameLocks/>
          </p:cNvGraphicFramePr>
          <p:nvPr>
            <p:extLst>
              <p:ext uri="{D42A27DB-BD31-4B8C-83A1-F6EECF244321}">
                <p14:modId xmlns:p14="http://schemas.microsoft.com/office/powerpoint/2010/main" val="595468984"/>
              </p:ext>
            </p:extLst>
          </p:nvPr>
        </p:nvGraphicFramePr>
        <p:xfrm>
          <a:off x="179512" y="3017229"/>
          <a:ext cx="2520280" cy="2815889"/>
        </p:xfrm>
        <a:graphic>
          <a:graphicData uri="http://schemas.openxmlformats.org/drawingml/2006/table">
            <a:tbl>
              <a:tblPr firstRow="1" bandRow="1">
                <a:tableStyleId>{5C22544A-7EE6-4342-B048-85BDC9FD1C3A}</a:tableStyleId>
              </a:tblPr>
              <a:tblGrid>
                <a:gridCol w="504056"/>
                <a:gridCol w="936104"/>
                <a:gridCol w="1080120"/>
              </a:tblGrid>
              <a:tr h="264111">
                <a:tc>
                  <a:txBody>
                    <a:bodyPr/>
                    <a:lstStyle/>
                    <a:p>
                      <a:pPr algn="ctr"/>
                      <a:r>
                        <a:rPr kumimoji="1" lang="ja-JP" altLang="en-US" sz="1200" dirty="0" smtClean="0">
                          <a:solidFill>
                            <a:schemeClr val="bg1"/>
                          </a:solidFill>
                          <a:latin typeface="Meiryo UI" pitchFamily="50" charset="-128"/>
                          <a:ea typeface="Meiryo UI" pitchFamily="50" charset="-128"/>
                          <a:cs typeface="Meiryo UI" pitchFamily="50" charset="-128"/>
                        </a:rPr>
                        <a:t>順位</a:t>
                      </a:r>
                      <a:endParaRPr kumimoji="1" lang="ja-JP" altLang="en-US" sz="1200" dirty="0">
                        <a:solidFill>
                          <a:schemeClr val="bg1"/>
                        </a:solidFill>
                        <a:latin typeface="Meiryo UI" pitchFamily="50" charset="-128"/>
                        <a:ea typeface="Meiryo UI" pitchFamily="50" charset="-128"/>
                        <a:cs typeface="Meiryo UI" pitchFamily="50" charset="-128"/>
                      </a:endParaRPr>
                    </a:p>
                  </a:txBody>
                  <a:tcPr marL="91384" marR="91384" marT="45715" marB="45715" anchor="ctr"/>
                </a:tc>
                <a:tc>
                  <a:txBody>
                    <a:bodyPr/>
                    <a:lstStyle/>
                    <a:p>
                      <a:pPr algn="ctr"/>
                      <a:r>
                        <a:rPr kumimoji="1" lang="ja-JP" altLang="en-US" sz="1200" dirty="0" smtClean="0">
                          <a:solidFill>
                            <a:schemeClr val="bg1"/>
                          </a:solidFill>
                          <a:latin typeface="Meiryo UI" pitchFamily="50" charset="-128"/>
                          <a:ea typeface="Meiryo UI" pitchFamily="50" charset="-128"/>
                          <a:cs typeface="Meiryo UI" pitchFamily="50" charset="-128"/>
                        </a:rPr>
                        <a:t>都道府県</a:t>
                      </a:r>
                      <a:endParaRPr kumimoji="1" lang="ja-JP" altLang="en-US" sz="1200" dirty="0">
                        <a:solidFill>
                          <a:schemeClr val="bg1"/>
                        </a:solidFill>
                        <a:latin typeface="Meiryo UI" pitchFamily="50" charset="-128"/>
                        <a:ea typeface="Meiryo UI" pitchFamily="50" charset="-128"/>
                        <a:cs typeface="Meiryo UI" pitchFamily="50" charset="-128"/>
                      </a:endParaRPr>
                    </a:p>
                  </a:txBody>
                  <a:tcPr marL="91384" marR="91384" marT="45715" marB="45715" anchor="ctr"/>
                </a:tc>
                <a:tc>
                  <a:txBody>
                    <a:bodyPr/>
                    <a:lstStyle/>
                    <a:p>
                      <a:pPr algn="ctr"/>
                      <a:r>
                        <a:rPr kumimoji="1" lang="ja-JP" altLang="en-US" sz="1200" dirty="0" smtClean="0">
                          <a:solidFill>
                            <a:schemeClr val="bg1"/>
                          </a:solidFill>
                          <a:latin typeface="Meiryo UI" pitchFamily="50" charset="-128"/>
                          <a:ea typeface="Meiryo UI" pitchFamily="50" charset="-128"/>
                          <a:cs typeface="Meiryo UI" pitchFamily="50" charset="-128"/>
                        </a:rPr>
                        <a:t>条項数</a:t>
                      </a:r>
                      <a:endParaRPr kumimoji="1" lang="ja-JP" altLang="en-US" sz="1200" dirty="0">
                        <a:solidFill>
                          <a:schemeClr val="bg1"/>
                        </a:solidFill>
                        <a:latin typeface="Meiryo UI" pitchFamily="50" charset="-128"/>
                        <a:ea typeface="Meiryo UI" pitchFamily="50" charset="-128"/>
                        <a:cs typeface="Meiryo UI" pitchFamily="50" charset="-128"/>
                      </a:endParaRPr>
                    </a:p>
                  </a:txBody>
                  <a:tcPr marL="91384" marR="91384" marT="45715" marB="45715" anchor="ctr"/>
                </a:tc>
              </a:tr>
              <a:tr h="315585">
                <a:tc>
                  <a:txBody>
                    <a:bodyPr/>
                    <a:lstStyle/>
                    <a:p>
                      <a:pPr algn="ctr"/>
                      <a:r>
                        <a:rPr kumimoji="1" lang="ja-JP" altLang="en-US" sz="1200" dirty="0" smtClean="0">
                          <a:latin typeface="Meiryo UI" pitchFamily="50" charset="-128"/>
                          <a:ea typeface="Meiryo UI" pitchFamily="50" charset="-128"/>
                          <a:cs typeface="Meiryo UI" pitchFamily="50" charset="-128"/>
                        </a:rPr>
                        <a:t>１</a:t>
                      </a:r>
                      <a:endParaRPr kumimoji="1" lang="ja-JP" altLang="en-US" sz="1200" dirty="0">
                        <a:latin typeface="Meiryo UI" pitchFamily="50" charset="-128"/>
                        <a:ea typeface="Meiryo UI" pitchFamily="50" charset="-128"/>
                        <a:cs typeface="Meiryo UI" pitchFamily="50" charset="-128"/>
                      </a:endParaRPr>
                    </a:p>
                  </a:txBody>
                  <a:tcPr marL="91384" marR="91384" marT="45715" marB="45715" anchor="ctr"/>
                </a:tc>
                <a:tc>
                  <a:txBody>
                    <a:bodyPr/>
                    <a:lstStyle/>
                    <a:p>
                      <a:pPr algn="ctr"/>
                      <a:r>
                        <a:rPr kumimoji="1" lang="ja-JP" altLang="en-US" sz="1200" dirty="0" smtClean="0">
                          <a:latin typeface="Meiryo UI" pitchFamily="50" charset="-128"/>
                          <a:ea typeface="Meiryo UI" pitchFamily="50" charset="-128"/>
                          <a:cs typeface="Meiryo UI" pitchFamily="50" charset="-128"/>
                        </a:rPr>
                        <a:t>広島県</a:t>
                      </a:r>
                      <a:endParaRPr kumimoji="1" lang="ja-JP" altLang="en-US" sz="1200" dirty="0">
                        <a:latin typeface="Meiryo UI" pitchFamily="50" charset="-128"/>
                        <a:ea typeface="Meiryo UI" pitchFamily="50" charset="-128"/>
                        <a:cs typeface="Meiryo UI" pitchFamily="50" charset="-128"/>
                      </a:endParaRPr>
                    </a:p>
                  </a:txBody>
                  <a:tcPr marL="91384" marR="91384" marT="45715" marB="45715" anchor="ctr"/>
                </a:tc>
                <a:tc>
                  <a:txBody>
                    <a:bodyPr/>
                    <a:lstStyle/>
                    <a:p>
                      <a:pPr algn="ctr"/>
                      <a:r>
                        <a:rPr kumimoji="1" lang="ja-JP" altLang="en-US" sz="1100" dirty="0" smtClean="0">
                          <a:latin typeface="Meiryo UI" pitchFamily="50" charset="-128"/>
                          <a:ea typeface="Meiryo UI" pitchFamily="50" charset="-128"/>
                          <a:cs typeface="Meiryo UI" pitchFamily="50" charset="-128"/>
                        </a:rPr>
                        <a:t>１９６０条項</a:t>
                      </a:r>
                      <a:endParaRPr kumimoji="1" lang="ja-JP" altLang="en-US" sz="1100" dirty="0">
                        <a:latin typeface="Meiryo UI" pitchFamily="50" charset="-128"/>
                        <a:ea typeface="Meiryo UI" pitchFamily="50" charset="-128"/>
                        <a:cs typeface="Meiryo UI" pitchFamily="50" charset="-128"/>
                      </a:endParaRPr>
                    </a:p>
                  </a:txBody>
                  <a:tcPr marL="91384" marR="91384" marT="45715" marB="45715" anchor="ctr"/>
                </a:tc>
              </a:tr>
              <a:tr h="264111">
                <a:tc>
                  <a:txBody>
                    <a:bodyPr/>
                    <a:lstStyle/>
                    <a:p>
                      <a:pPr algn="ctr"/>
                      <a:r>
                        <a:rPr kumimoji="1" lang="ja-JP" altLang="en-US" sz="1200" dirty="0" smtClean="0">
                          <a:latin typeface="Meiryo UI" pitchFamily="50" charset="-128"/>
                          <a:ea typeface="Meiryo UI" pitchFamily="50" charset="-128"/>
                          <a:cs typeface="Meiryo UI" pitchFamily="50" charset="-128"/>
                        </a:rPr>
                        <a:t>２</a:t>
                      </a:r>
                      <a:endParaRPr kumimoji="1" lang="ja-JP" altLang="en-US" sz="1200" dirty="0">
                        <a:latin typeface="Meiryo UI" pitchFamily="50" charset="-128"/>
                        <a:ea typeface="Meiryo UI" pitchFamily="50" charset="-128"/>
                        <a:cs typeface="Meiryo UI" pitchFamily="50" charset="-128"/>
                      </a:endParaRPr>
                    </a:p>
                  </a:txBody>
                  <a:tcPr marL="91384" marR="91384" marT="45715" marB="45715" anchor="ctr"/>
                </a:tc>
                <a:tc>
                  <a:txBody>
                    <a:bodyPr/>
                    <a:lstStyle/>
                    <a:p>
                      <a:pPr algn="ctr"/>
                      <a:r>
                        <a:rPr kumimoji="1" lang="ja-JP" altLang="en-US" sz="1200" dirty="0" smtClean="0">
                          <a:latin typeface="Meiryo UI" pitchFamily="50" charset="-128"/>
                          <a:ea typeface="Meiryo UI" pitchFamily="50" charset="-128"/>
                          <a:cs typeface="Meiryo UI" pitchFamily="50" charset="-128"/>
                        </a:rPr>
                        <a:t>静岡県</a:t>
                      </a:r>
                      <a:endParaRPr kumimoji="1" lang="ja-JP" altLang="en-US" sz="1200" dirty="0">
                        <a:latin typeface="Meiryo UI" pitchFamily="50" charset="-128"/>
                        <a:ea typeface="Meiryo UI" pitchFamily="50" charset="-128"/>
                        <a:cs typeface="Meiryo UI" pitchFamily="50" charset="-128"/>
                      </a:endParaRPr>
                    </a:p>
                  </a:txBody>
                  <a:tcPr marL="91384" marR="91384" marT="45715" marB="45715" anchor="ctr"/>
                </a:tc>
                <a:tc>
                  <a:txBody>
                    <a:bodyPr/>
                    <a:lstStyle/>
                    <a:p>
                      <a:pPr algn="ctr"/>
                      <a:r>
                        <a:rPr kumimoji="1" lang="ja-JP" altLang="en-US" sz="1100" dirty="0" smtClean="0">
                          <a:latin typeface="Meiryo UI" pitchFamily="50" charset="-128"/>
                          <a:ea typeface="Meiryo UI" pitchFamily="50" charset="-128"/>
                          <a:cs typeface="Meiryo UI" pitchFamily="50" charset="-128"/>
                        </a:rPr>
                        <a:t>１６７７条項</a:t>
                      </a:r>
                      <a:endParaRPr kumimoji="1" lang="ja-JP" altLang="en-US" sz="1100" dirty="0">
                        <a:latin typeface="Meiryo UI" pitchFamily="50" charset="-128"/>
                        <a:ea typeface="Meiryo UI" pitchFamily="50" charset="-128"/>
                        <a:cs typeface="Meiryo UI" pitchFamily="50" charset="-128"/>
                      </a:endParaRPr>
                    </a:p>
                  </a:txBody>
                  <a:tcPr marL="91384" marR="91384" marT="45715" marB="45715" anchor="ctr"/>
                </a:tc>
              </a:tr>
              <a:tr h="264111">
                <a:tc>
                  <a:txBody>
                    <a:bodyPr/>
                    <a:lstStyle/>
                    <a:p>
                      <a:pPr algn="ctr"/>
                      <a:r>
                        <a:rPr kumimoji="1" lang="ja-JP" altLang="en-US" sz="1200" dirty="0" smtClean="0">
                          <a:latin typeface="Meiryo UI" pitchFamily="50" charset="-128"/>
                          <a:ea typeface="Meiryo UI" pitchFamily="50" charset="-128"/>
                          <a:cs typeface="Meiryo UI" pitchFamily="50" charset="-128"/>
                        </a:rPr>
                        <a:t>３</a:t>
                      </a:r>
                      <a:endParaRPr kumimoji="1" lang="ja-JP" altLang="en-US" sz="1200" dirty="0">
                        <a:latin typeface="Meiryo UI" pitchFamily="50" charset="-128"/>
                        <a:ea typeface="Meiryo UI" pitchFamily="50" charset="-128"/>
                        <a:cs typeface="Meiryo UI" pitchFamily="50" charset="-128"/>
                      </a:endParaRPr>
                    </a:p>
                  </a:txBody>
                  <a:tcPr marL="91384" marR="91384" marT="45715" marB="45715" anchor="ctr"/>
                </a:tc>
                <a:tc>
                  <a:txBody>
                    <a:bodyPr/>
                    <a:lstStyle/>
                    <a:p>
                      <a:pPr algn="ctr"/>
                      <a:r>
                        <a:rPr kumimoji="1" lang="ja-JP" altLang="en-US" sz="1200" dirty="0" smtClean="0">
                          <a:latin typeface="Meiryo UI" pitchFamily="50" charset="-128"/>
                          <a:ea typeface="Meiryo UI" pitchFamily="50" charset="-128"/>
                          <a:cs typeface="Meiryo UI" pitchFamily="50" charset="-128"/>
                        </a:rPr>
                        <a:t>岡山県</a:t>
                      </a:r>
                      <a:endParaRPr kumimoji="1" lang="ja-JP" altLang="en-US" sz="1200" dirty="0">
                        <a:latin typeface="Meiryo UI" pitchFamily="50" charset="-128"/>
                        <a:ea typeface="Meiryo UI" pitchFamily="50" charset="-128"/>
                        <a:cs typeface="Meiryo UI" pitchFamily="50" charset="-128"/>
                      </a:endParaRPr>
                    </a:p>
                  </a:txBody>
                  <a:tcPr marL="91384" marR="91384" marT="45715" marB="45715" anchor="ctr"/>
                </a:tc>
                <a:tc>
                  <a:txBody>
                    <a:bodyPr/>
                    <a:lstStyle/>
                    <a:p>
                      <a:pPr algn="ctr"/>
                      <a:r>
                        <a:rPr kumimoji="1" lang="ja-JP" altLang="en-US" sz="1100" dirty="0" smtClean="0">
                          <a:latin typeface="Meiryo UI" pitchFamily="50" charset="-128"/>
                          <a:ea typeface="Meiryo UI" pitchFamily="50" charset="-128"/>
                          <a:cs typeface="Meiryo UI" pitchFamily="50" charset="-128"/>
                        </a:rPr>
                        <a:t>１３８３条項</a:t>
                      </a:r>
                      <a:endParaRPr kumimoji="1" lang="ja-JP" altLang="en-US" sz="1100" dirty="0">
                        <a:latin typeface="Meiryo UI" pitchFamily="50" charset="-128"/>
                        <a:ea typeface="Meiryo UI" pitchFamily="50" charset="-128"/>
                        <a:cs typeface="Meiryo UI" pitchFamily="50" charset="-128"/>
                      </a:endParaRPr>
                    </a:p>
                  </a:txBody>
                  <a:tcPr marL="91384" marR="91384" marT="45715" marB="45715" anchor="ctr"/>
                </a:tc>
              </a:tr>
              <a:tr h="264111">
                <a:tc>
                  <a:txBody>
                    <a:bodyPr/>
                    <a:lstStyle/>
                    <a:p>
                      <a:pPr algn="ctr"/>
                      <a:r>
                        <a:rPr kumimoji="1" lang="ja-JP" altLang="en-US" sz="1200" dirty="0" smtClean="0">
                          <a:latin typeface="Meiryo UI" pitchFamily="50" charset="-128"/>
                          <a:ea typeface="Meiryo UI" pitchFamily="50" charset="-128"/>
                          <a:cs typeface="Meiryo UI" pitchFamily="50" charset="-128"/>
                        </a:rPr>
                        <a:t>４</a:t>
                      </a:r>
                      <a:endParaRPr kumimoji="1" lang="ja-JP" altLang="en-US" sz="1200" dirty="0">
                        <a:latin typeface="Meiryo UI" pitchFamily="50" charset="-128"/>
                        <a:ea typeface="Meiryo UI" pitchFamily="50" charset="-128"/>
                        <a:cs typeface="Meiryo UI" pitchFamily="50" charset="-128"/>
                      </a:endParaRPr>
                    </a:p>
                  </a:txBody>
                  <a:tcPr marL="91384" marR="91384" marT="45715" marB="45715" anchor="ctr"/>
                </a:tc>
                <a:tc>
                  <a:txBody>
                    <a:bodyPr/>
                    <a:lstStyle/>
                    <a:p>
                      <a:pPr algn="ctr"/>
                      <a:r>
                        <a:rPr kumimoji="1" lang="ja-JP" altLang="en-US" sz="1200" dirty="0" smtClean="0">
                          <a:latin typeface="Meiryo UI" pitchFamily="50" charset="-128"/>
                          <a:ea typeface="Meiryo UI" pitchFamily="50" charset="-128"/>
                          <a:cs typeface="Meiryo UI" pitchFamily="50" charset="-128"/>
                        </a:rPr>
                        <a:t>埼玉県</a:t>
                      </a:r>
                      <a:endParaRPr kumimoji="1" lang="ja-JP" altLang="en-US" sz="1200" dirty="0">
                        <a:latin typeface="Meiryo UI" pitchFamily="50" charset="-128"/>
                        <a:ea typeface="Meiryo UI" pitchFamily="50" charset="-128"/>
                        <a:cs typeface="Meiryo UI" pitchFamily="50" charset="-128"/>
                      </a:endParaRPr>
                    </a:p>
                  </a:txBody>
                  <a:tcPr marL="91384" marR="91384" marT="45715" marB="45715" anchor="ctr"/>
                </a:tc>
                <a:tc>
                  <a:txBody>
                    <a:bodyPr/>
                    <a:lstStyle/>
                    <a:p>
                      <a:pPr algn="ctr"/>
                      <a:r>
                        <a:rPr kumimoji="1" lang="ja-JP" altLang="en-US" sz="1100" dirty="0" smtClean="0">
                          <a:latin typeface="Meiryo UI" pitchFamily="50" charset="-128"/>
                          <a:ea typeface="Meiryo UI" pitchFamily="50" charset="-128"/>
                          <a:cs typeface="Meiryo UI" pitchFamily="50" charset="-128"/>
                        </a:rPr>
                        <a:t>１２２２条項</a:t>
                      </a:r>
                      <a:endParaRPr kumimoji="1" lang="ja-JP" altLang="en-US" sz="1100" dirty="0">
                        <a:latin typeface="Meiryo UI" pitchFamily="50" charset="-128"/>
                        <a:ea typeface="Meiryo UI" pitchFamily="50" charset="-128"/>
                        <a:cs typeface="Meiryo UI" pitchFamily="50" charset="-128"/>
                      </a:endParaRPr>
                    </a:p>
                  </a:txBody>
                  <a:tcPr marL="91384" marR="91384" marT="45715" marB="45715" anchor="ctr"/>
                </a:tc>
              </a:tr>
              <a:tr h="264111">
                <a:tc>
                  <a:txBody>
                    <a:bodyPr/>
                    <a:lstStyle/>
                    <a:p>
                      <a:pPr algn="ctr"/>
                      <a:r>
                        <a:rPr kumimoji="1" lang="ja-JP" altLang="en-US" sz="1200" dirty="0" smtClean="0">
                          <a:latin typeface="Meiryo UI" pitchFamily="50" charset="-128"/>
                          <a:ea typeface="Meiryo UI" pitchFamily="50" charset="-128"/>
                          <a:cs typeface="Meiryo UI" pitchFamily="50" charset="-128"/>
                        </a:rPr>
                        <a:t>５</a:t>
                      </a:r>
                      <a:endParaRPr kumimoji="1" lang="ja-JP" altLang="en-US" sz="1200" dirty="0">
                        <a:latin typeface="Meiryo UI" pitchFamily="50" charset="-128"/>
                        <a:ea typeface="Meiryo UI" pitchFamily="50" charset="-128"/>
                        <a:cs typeface="Meiryo UI" pitchFamily="50" charset="-128"/>
                      </a:endParaRPr>
                    </a:p>
                  </a:txBody>
                  <a:tcPr marL="91384" marR="91384" marT="45715" marB="45715" anchor="ctr"/>
                </a:tc>
                <a:tc>
                  <a:txBody>
                    <a:bodyPr/>
                    <a:lstStyle/>
                    <a:p>
                      <a:pPr algn="ctr"/>
                      <a:r>
                        <a:rPr kumimoji="1" lang="ja-JP" altLang="en-US" sz="1200" dirty="0" smtClean="0">
                          <a:latin typeface="Meiryo UI" pitchFamily="50" charset="-128"/>
                          <a:ea typeface="Meiryo UI" pitchFamily="50" charset="-128"/>
                          <a:cs typeface="Meiryo UI" pitchFamily="50" charset="-128"/>
                        </a:rPr>
                        <a:t>北海道</a:t>
                      </a:r>
                      <a:endParaRPr kumimoji="1" lang="ja-JP" altLang="en-US" sz="1200" dirty="0">
                        <a:latin typeface="Meiryo UI" pitchFamily="50" charset="-128"/>
                        <a:ea typeface="Meiryo UI" pitchFamily="50" charset="-128"/>
                        <a:cs typeface="Meiryo UI" pitchFamily="50" charset="-128"/>
                      </a:endParaRPr>
                    </a:p>
                  </a:txBody>
                  <a:tcPr marL="91384" marR="91384" marT="45715" marB="45715" anchor="ctr"/>
                </a:tc>
                <a:tc>
                  <a:txBody>
                    <a:bodyPr/>
                    <a:lstStyle/>
                    <a:p>
                      <a:pPr algn="ctr"/>
                      <a:r>
                        <a:rPr kumimoji="1" lang="ja-JP" altLang="en-US" sz="1100" dirty="0" smtClean="0">
                          <a:latin typeface="Meiryo UI" pitchFamily="50" charset="-128"/>
                          <a:ea typeface="Meiryo UI" pitchFamily="50" charset="-128"/>
                          <a:cs typeface="Meiryo UI" pitchFamily="50" charset="-128"/>
                        </a:rPr>
                        <a:t>１０９３条項</a:t>
                      </a:r>
                      <a:endParaRPr kumimoji="1" lang="ja-JP" altLang="en-US" sz="1100" dirty="0">
                        <a:latin typeface="Meiryo UI" pitchFamily="50" charset="-128"/>
                        <a:ea typeface="Meiryo UI" pitchFamily="50" charset="-128"/>
                        <a:cs typeface="Meiryo UI" pitchFamily="50" charset="-128"/>
                      </a:endParaRPr>
                    </a:p>
                  </a:txBody>
                  <a:tcPr marL="91384" marR="91384" marT="45715" marB="45715" anchor="ctr"/>
                </a:tc>
              </a:tr>
              <a:tr h="305824">
                <a:tc>
                  <a:txBody>
                    <a:bodyPr/>
                    <a:lstStyle/>
                    <a:p>
                      <a:pPr algn="ctr"/>
                      <a:r>
                        <a:rPr kumimoji="1" lang="ja-JP" altLang="en-US" sz="1200" dirty="0" smtClean="0">
                          <a:latin typeface="Meiryo UI" pitchFamily="50" charset="-128"/>
                          <a:ea typeface="Meiryo UI" pitchFamily="50" charset="-128"/>
                          <a:cs typeface="Meiryo UI" pitchFamily="50" charset="-128"/>
                        </a:rPr>
                        <a:t>６</a:t>
                      </a:r>
                      <a:endParaRPr kumimoji="1" lang="ja-JP" altLang="en-US" sz="1200" dirty="0">
                        <a:latin typeface="Meiryo UI" pitchFamily="50" charset="-128"/>
                        <a:ea typeface="Meiryo UI" pitchFamily="50" charset="-128"/>
                        <a:cs typeface="Meiryo UI" pitchFamily="50" charset="-128"/>
                      </a:endParaRPr>
                    </a:p>
                  </a:txBody>
                  <a:tcPr marL="91384" marR="91384" marT="45715" marB="45715" anchor="ctr"/>
                </a:tc>
                <a:tc>
                  <a:txBody>
                    <a:bodyPr/>
                    <a:lstStyle/>
                    <a:p>
                      <a:pPr algn="ctr"/>
                      <a:r>
                        <a:rPr kumimoji="1" lang="ja-JP" altLang="en-US" sz="1200" dirty="0" smtClean="0">
                          <a:latin typeface="Meiryo UI" pitchFamily="50" charset="-128"/>
                          <a:ea typeface="Meiryo UI" pitchFamily="50" charset="-128"/>
                          <a:cs typeface="Meiryo UI" pitchFamily="50" charset="-128"/>
                        </a:rPr>
                        <a:t>栃木県</a:t>
                      </a:r>
                      <a:endParaRPr kumimoji="1" lang="ja-JP" altLang="en-US" sz="1200" dirty="0">
                        <a:latin typeface="Meiryo UI" pitchFamily="50" charset="-128"/>
                        <a:ea typeface="Meiryo UI" pitchFamily="50" charset="-128"/>
                        <a:cs typeface="Meiryo UI" pitchFamily="50" charset="-128"/>
                      </a:endParaRPr>
                    </a:p>
                  </a:txBody>
                  <a:tcPr marL="91384" marR="91384" marT="45715" marB="45715" anchor="ctr"/>
                </a:tc>
                <a:tc>
                  <a:txBody>
                    <a:bodyPr/>
                    <a:lstStyle/>
                    <a:p>
                      <a:pPr algn="ctr"/>
                      <a:r>
                        <a:rPr kumimoji="1" lang="ja-JP" altLang="en-US" sz="1100" dirty="0" smtClean="0">
                          <a:latin typeface="Meiryo UI" pitchFamily="50" charset="-128"/>
                          <a:ea typeface="Meiryo UI" pitchFamily="50" charset="-128"/>
                          <a:cs typeface="Meiryo UI" pitchFamily="50" charset="-128"/>
                        </a:rPr>
                        <a:t>１０７５条項</a:t>
                      </a:r>
                      <a:endParaRPr kumimoji="1" lang="ja-JP" altLang="en-US" sz="1100" dirty="0">
                        <a:latin typeface="Meiryo UI" pitchFamily="50" charset="-128"/>
                        <a:ea typeface="Meiryo UI" pitchFamily="50" charset="-128"/>
                        <a:cs typeface="Meiryo UI" pitchFamily="50" charset="-128"/>
                      </a:endParaRPr>
                    </a:p>
                  </a:txBody>
                  <a:tcPr marL="91384" marR="91384" marT="45715" marB="45715" anchor="ctr"/>
                </a:tc>
              </a:tr>
              <a:tr h="264111">
                <a:tc>
                  <a:txBody>
                    <a:bodyPr/>
                    <a:lstStyle/>
                    <a:p>
                      <a:pPr algn="ctr"/>
                      <a:r>
                        <a:rPr kumimoji="1" lang="ja-JP" altLang="en-US" sz="1200" dirty="0" smtClean="0">
                          <a:latin typeface="Meiryo UI" pitchFamily="50" charset="-128"/>
                          <a:ea typeface="Meiryo UI" pitchFamily="50" charset="-128"/>
                          <a:cs typeface="Meiryo UI" pitchFamily="50" charset="-128"/>
                        </a:rPr>
                        <a:t>７</a:t>
                      </a:r>
                      <a:endParaRPr kumimoji="1" lang="ja-JP" altLang="en-US" sz="1200" dirty="0">
                        <a:latin typeface="Meiryo UI" pitchFamily="50" charset="-128"/>
                        <a:ea typeface="Meiryo UI" pitchFamily="50" charset="-128"/>
                        <a:cs typeface="Meiryo UI" pitchFamily="50" charset="-128"/>
                      </a:endParaRPr>
                    </a:p>
                  </a:txBody>
                  <a:tcPr marL="91384" marR="91384" marT="45715" marB="45715" anchor="ctr"/>
                </a:tc>
                <a:tc>
                  <a:txBody>
                    <a:bodyPr/>
                    <a:lstStyle/>
                    <a:p>
                      <a:pPr algn="ctr"/>
                      <a:r>
                        <a:rPr kumimoji="1" lang="ja-JP" altLang="en-US" sz="1200" dirty="0" smtClean="0">
                          <a:latin typeface="Meiryo UI" pitchFamily="50" charset="-128"/>
                          <a:ea typeface="Meiryo UI" pitchFamily="50" charset="-128"/>
                          <a:cs typeface="Meiryo UI" pitchFamily="50" charset="-128"/>
                        </a:rPr>
                        <a:t>新潟県</a:t>
                      </a:r>
                      <a:endParaRPr kumimoji="1" lang="ja-JP" altLang="en-US" sz="1200" dirty="0">
                        <a:latin typeface="Meiryo UI" pitchFamily="50" charset="-128"/>
                        <a:ea typeface="Meiryo UI" pitchFamily="50" charset="-128"/>
                        <a:cs typeface="Meiryo UI" pitchFamily="50" charset="-128"/>
                      </a:endParaRPr>
                    </a:p>
                  </a:txBody>
                  <a:tcPr marL="91384" marR="91384" marT="45715" marB="45715" anchor="ctr"/>
                </a:tc>
                <a:tc>
                  <a:txBody>
                    <a:bodyPr/>
                    <a:lstStyle/>
                    <a:p>
                      <a:pPr algn="ctr"/>
                      <a:r>
                        <a:rPr kumimoji="1" lang="ja-JP" altLang="en-US" sz="1100" dirty="0" smtClean="0">
                          <a:latin typeface="Meiryo UI" pitchFamily="50" charset="-128"/>
                          <a:ea typeface="Meiryo UI" pitchFamily="50" charset="-128"/>
                          <a:cs typeface="Meiryo UI" pitchFamily="50" charset="-128"/>
                        </a:rPr>
                        <a:t>１０１０条項</a:t>
                      </a:r>
                      <a:endParaRPr kumimoji="1" lang="ja-JP" altLang="en-US" sz="1100" dirty="0">
                        <a:latin typeface="Meiryo UI" pitchFamily="50" charset="-128"/>
                        <a:ea typeface="Meiryo UI" pitchFamily="50" charset="-128"/>
                        <a:cs typeface="Meiryo UI" pitchFamily="50" charset="-128"/>
                      </a:endParaRPr>
                    </a:p>
                  </a:txBody>
                  <a:tcPr marL="91384" marR="91384" marT="45715" marB="45715" anchor="ctr"/>
                </a:tc>
              </a:tr>
              <a:tr h="264111">
                <a:tc>
                  <a:txBody>
                    <a:bodyPr/>
                    <a:lstStyle/>
                    <a:p>
                      <a:pPr algn="ctr"/>
                      <a:endParaRPr kumimoji="1" lang="ja-JP" altLang="en-US" sz="1200" b="1" u="none" dirty="0">
                        <a:latin typeface="Meiryo UI" pitchFamily="50" charset="-128"/>
                        <a:ea typeface="Meiryo UI" pitchFamily="50" charset="-128"/>
                        <a:cs typeface="Meiryo UI" pitchFamily="50" charset="-128"/>
                      </a:endParaRPr>
                    </a:p>
                  </a:txBody>
                  <a:tcPr marL="91384" marR="91384" marT="45715" marB="45715" anchor="ctr"/>
                </a:tc>
                <a:tc>
                  <a:txBody>
                    <a:bodyPr/>
                    <a:lstStyle/>
                    <a:p>
                      <a:pPr algn="ctr"/>
                      <a:endParaRPr kumimoji="1" lang="ja-JP" altLang="en-US" sz="1200" b="1" u="none" dirty="0">
                        <a:latin typeface="Meiryo UI" pitchFamily="50" charset="-128"/>
                        <a:ea typeface="Meiryo UI" pitchFamily="50" charset="-128"/>
                        <a:cs typeface="Meiryo UI" pitchFamily="50" charset="-128"/>
                      </a:endParaRPr>
                    </a:p>
                  </a:txBody>
                  <a:tcPr marL="91384" marR="91384" marT="45715" marB="45715" anchor="ctr"/>
                </a:tc>
                <a:tc>
                  <a:txBody>
                    <a:bodyPr/>
                    <a:lstStyle/>
                    <a:p>
                      <a:pPr algn="ctr"/>
                      <a:endParaRPr kumimoji="1" lang="ja-JP" altLang="en-US" sz="1100" b="1" u="none" dirty="0">
                        <a:latin typeface="Meiryo UI" pitchFamily="50" charset="-128"/>
                        <a:ea typeface="Meiryo UI" pitchFamily="50" charset="-128"/>
                        <a:cs typeface="Meiryo UI" pitchFamily="50" charset="-128"/>
                      </a:endParaRPr>
                    </a:p>
                  </a:txBody>
                  <a:tcPr marL="91384" marR="91384" marT="45715" marB="45715" anchor="ctr"/>
                </a:tc>
              </a:tr>
              <a:tr h="264111">
                <a:tc>
                  <a:txBody>
                    <a:bodyPr/>
                    <a:lstStyle/>
                    <a:p>
                      <a:pPr algn="ctr"/>
                      <a:r>
                        <a:rPr kumimoji="1" lang="en-US" altLang="ja-JP" sz="1200" b="1" u="none" dirty="0" smtClean="0">
                          <a:latin typeface="Meiryo UI" pitchFamily="50" charset="-128"/>
                          <a:ea typeface="Meiryo UI" pitchFamily="50" charset="-128"/>
                          <a:cs typeface="Meiryo UI" pitchFamily="50" charset="-128"/>
                        </a:rPr>
                        <a:t>15</a:t>
                      </a:r>
                      <a:endParaRPr kumimoji="1" lang="ja-JP" altLang="en-US" sz="1200" b="1" u="none" dirty="0">
                        <a:latin typeface="Meiryo UI" pitchFamily="50" charset="-128"/>
                        <a:ea typeface="Meiryo UI" pitchFamily="50" charset="-128"/>
                        <a:cs typeface="Meiryo UI" pitchFamily="50" charset="-128"/>
                      </a:endParaRPr>
                    </a:p>
                  </a:txBody>
                  <a:tcPr marL="91384" marR="91384" marT="45715" marB="45715" anchor="ctr"/>
                </a:tc>
                <a:tc>
                  <a:txBody>
                    <a:bodyPr/>
                    <a:lstStyle/>
                    <a:p>
                      <a:pPr algn="ctr"/>
                      <a:r>
                        <a:rPr kumimoji="1" lang="ja-JP" altLang="en-US" sz="1200" b="1" u="none" dirty="0" smtClean="0">
                          <a:latin typeface="Meiryo UI" pitchFamily="50" charset="-128"/>
                          <a:ea typeface="Meiryo UI" pitchFamily="50" charset="-128"/>
                          <a:cs typeface="Meiryo UI" pitchFamily="50" charset="-128"/>
                        </a:rPr>
                        <a:t>大阪府</a:t>
                      </a:r>
                      <a:endParaRPr kumimoji="1" lang="ja-JP" altLang="en-US" sz="1200" b="1" u="none" dirty="0">
                        <a:latin typeface="Meiryo UI" pitchFamily="50" charset="-128"/>
                        <a:ea typeface="Meiryo UI" pitchFamily="50" charset="-128"/>
                        <a:cs typeface="Meiryo UI" pitchFamily="50" charset="-128"/>
                      </a:endParaRPr>
                    </a:p>
                  </a:txBody>
                  <a:tcPr marL="91384" marR="91384" marT="45715" marB="45715" anchor="ctr"/>
                </a:tc>
                <a:tc>
                  <a:txBody>
                    <a:bodyPr/>
                    <a:lstStyle/>
                    <a:p>
                      <a:pPr algn="ctr"/>
                      <a:r>
                        <a:rPr kumimoji="1" lang="ja-JP" altLang="en-US" sz="1100" b="1" u="none" dirty="0" smtClean="0">
                          <a:latin typeface="Meiryo UI" pitchFamily="50" charset="-128"/>
                          <a:ea typeface="Meiryo UI" pitchFamily="50" charset="-128"/>
                          <a:cs typeface="Meiryo UI" pitchFamily="50" charset="-128"/>
                        </a:rPr>
                        <a:t>７７９条項</a:t>
                      </a:r>
                      <a:endParaRPr kumimoji="1" lang="ja-JP" altLang="en-US" sz="1100" b="1" u="none" dirty="0">
                        <a:latin typeface="Meiryo UI" pitchFamily="50" charset="-128"/>
                        <a:ea typeface="Meiryo UI" pitchFamily="50" charset="-128"/>
                        <a:cs typeface="Meiryo UI" pitchFamily="50" charset="-128"/>
                      </a:endParaRPr>
                    </a:p>
                  </a:txBody>
                  <a:tcPr marL="91384" marR="91384" marT="45715" marB="45715" anchor="ctr"/>
                </a:tc>
              </a:tr>
            </a:tbl>
          </a:graphicData>
        </a:graphic>
      </p:graphicFrame>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14</a:t>
            </a:fld>
            <a:endParaRPr lang="ja-JP" altLang="en-US" dirty="0">
              <a:solidFill>
                <a:prstClr val="black"/>
              </a:solidFill>
            </a:endParaRPr>
          </a:p>
        </p:txBody>
      </p:sp>
      <p:sp>
        <p:nvSpPr>
          <p:cNvPr id="8" name="正方形/長方形 7"/>
          <p:cNvSpPr/>
          <p:nvPr/>
        </p:nvSpPr>
        <p:spPr>
          <a:xfrm>
            <a:off x="323528" y="159144"/>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１）改革の</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現状</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認識</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1" name="グラフ 20"/>
          <p:cNvGraphicFramePr>
            <a:graphicFrameLocks/>
          </p:cNvGraphicFramePr>
          <p:nvPr>
            <p:extLst>
              <p:ext uri="{D42A27DB-BD31-4B8C-83A1-F6EECF244321}">
                <p14:modId xmlns:p14="http://schemas.microsoft.com/office/powerpoint/2010/main" val="603062224"/>
              </p:ext>
            </p:extLst>
          </p:nvPr>
        </p:nvGraphicFramePr>
        <p:xfrm>
          <a:off x="5737889" y="2960948"/>
          <a:ext cx="3342711" cy="3132348"/>
        </p:xfrm>
        <a:graphic>
          <a:graphicData uri="http://schemas.openxmlformats.org/drawingml/2006/chart">
            <c:chart xmlns:c="http://schemas.openxmlformats.org/drawingml/2006/chart" xmlns:r="http://schemas.openxmlformats.org/officeDocument/2006/relationships" r:id="rId2"/>
          </a:graphicData>
        </a:graphic>
      </p:graphicFrame>
      <p:sp>
        <p:nvSpPr>
          <p:cNvPr id="22" name="テキスト ボックス 21"/>
          <p:cNvSpPr txBox="1"/>
          <p:nvPr/>
        </p:nvSpPr>
        <p:spPr>
          <a:xfrm>
            <a:off x="5391221" y="2832445"/>
            <a:ext cx="1008112" cy="246221"/>
          </a:xfrm>
          <a:prstGeom prst="rect">
            <a:avLst/>
          </a:prstGeom>
          <a:noFill/>
        </p:spPr>
        <p:txBody>
          <a:bodyPr wrap="square" rtlCol="0">
            <a:spAutoFit/>
          </a:bodyPr>
          <a:lstStyle/>
          <a:p>
            <a:r>
              <a:rPr lang="ja-JP" altLang="en-US" sz="1000" dirty="0">
                <a:solidFill>
                  <a:prstClr val="black"/>
                </a:solidFill>
              </a:rPr>
              <a:t>施設・法人</a:t>
            </a:r>
            <a:endParaRPr lang="ja-JP" altLang="en-US" sz="1000" dirty="0">
              <a:solidFill>
                <a:prstClr val="black"/>
              </a:solidFill>
            </a:endParaRPr>
          </a:p>
        </p:txBody>
      </p:sp>
      <p:sp>
        <p:nvSpPr>
          <p:cNvPr id="23" name="Rectangle 2"/>
          <p:cNvSpPr>
            <a:spLocks noChangeArrowheads="1"/>
          </p:cNvSpPr>
          <p:nvPr/>
        </p:nvSpPr>
        <p:spPr bwMode="auto">
          <a:xfrm>
            <a:off x="5868863" y="2430387"/>
            <a:ext cx="309562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fontAlgn="ctr">
              <a:spcBef>
                <a:spcPct val="0"/>
              </a:spcBef>
              <a:buClr>
                <a:srgbClr val="D6ECFF"/>
              </a:buClr>
              <a:buFont typeface="Wingdings" pitchFamily="2" charset="2"/>
              <a:buNone/>
            </a:pPr>
            <a:r>
              <a:rPr lang="ja-JP" altLang="en-US" sz="16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指定出資法人・公の施設の数</a:t>
            </a:r>
            <a:endParaRPr lang="ja-JP" altLang="en-US" sz="16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a:xfrm>
            <a:off x="179512" y="635204"/>
            <a:ext cx="8762516" cy="1815882"/>
          </a:xfrm>
          <a:prstGeom prst="rect">
            <a:avLst/>
          </a:prstGeom>
        </p:spPr>
        <p:txBody>
          <a:bodyPr wrap="square">
            <a:spAutoFit/>
          </a:bodyPr>
          <a:lstStyle/>
          <a:p>
            <a:pPr marL="180000" indent="-45720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権限移譲等の推進、出資法人・公の施設改革</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市町村</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への権限</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移譲について、全国</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トップレベル</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で進めるとともに、府市連携に</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より二重</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行政の</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解消に向けて取り組んできました。また、全国で初めて政策レベルでの広域連携として、「関西広域連合」を設立し、国に対して、出先機関の丸ごと移管などの権限移譲も求めてきました。</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さらに、「</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民間にできることは民間へ」という方針のもと、</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PFI</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の活用をはじめ指定管理者制度や市場化テストの導入</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などによる民間</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開放の促進、出資法人や公の施設の改革、地方独立行政</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法人化の推進など、</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広域自治体として「府の役割」を踏まえた取組み</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を進めてきました。</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Rectangle 2"/>
          <p:cNvSpPr>
            <a:spLocks noChangeArrowheads="1"/>
          </p:cNvSpPr>
          <p:nvPr/>
        </p:nvSpPr>
        <p:spPr bwMode="auto">
          <a:xfrm>
            <a:off x="1332359" y="2520750"/>
            <a:ext cx="309562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fontAlgn="ctr">
              <a:spcBef>
                <a:spcPct val="0"/>
              </a:spcBef>
              <a:buClr>
                <a:srgbClr val="D6ECFF"/>
              </a:buClr>
              <a:buFont typeface="Wingdings" pitchFamily="2" charset="2"/>
              <a:buNone/>
            </a:pPr>
            <a:r>
              <a:rPr lang="ja-JP" altLang="en-US" sz="16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都道府県の移譲条項数状況</a:t>
            </a:r>
          </a:p>
          <a:p>
            <a:pPr fontAlgn="ctr">
              <a:spcBef>
                <a:spcPct val="0"/>
              </a:spcBef>
              <a:buClr>
                <a:srgbClr val="D6ECFF"/>
              </a:buClr>
              <a:buFont typeface="Wingdings" pitchFamily="2" charset="2"/>
              <a:buNone/>
            </a:pP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H21.4.1</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現在⇒</a:t>
            </a: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H25.4.1</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現在）</a:t>
            </a:r>
          </a:p>
        </p:txBody>
      </p:sp>
      <p:sp>
        <p:nvSpPr>
          <p:cNvPr id="13" name="二等辺三角形 12"/>
          <p:cNvSpPr/>
          <p:nvPr/>
        </p:nvSpPr>
        <p:spPr>
          <a:xfrm rot="5400000">
            <a:off x="1381547" y="4343051"/>
            <a:ext cx="2965450" cy="184944"/>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15" name="正方形/長方形 14"/>
          <p:cNvSpPr/>
          <p:nvPr/>
        </p:nvSpPr>
        <p:spPr>
          <a:xfrm rot="5400000">
            <a:off x="226997" y="5294954"/>
            <a:ext cx="348109" cy="276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spAutoFit/>
          </a:bodyPr>
          <a:lstStyle/>
          <a:p>
            <a:pPr algn="ctr">
              <a:defRPr/>
            </a:pPr>
            <a:r>
              <a:rPr lang="ja-JP" altLang="en-US" sz="1200" dirty="0">
                <a:solidFill>
                  <a:prstClr val="black"/>
                </a:solidFill>
              </a:rPr>
              <a:t>・</a:t>
            </a:r>
            <a:r>
              <a:rPr lang="ja-JP" altLang="en-US" sz="1200" dirty="0">
                <a:solidFill>
                  <a:prstClr val="black"/>
                </a:solidFill>
              </a:rPr>
              <a:t>・</a:t>
            </a:r>
          </a:p>
        </p:txBody>
      </p:sp>
      <p:sp>
        <p:nvSpPr>
          <p:cNvPr id="16" name="正方形/長方形 15"/>
          <p:cNvSpPr/>
          <p:nvPr/>
        </p:nvSpPr>
        <p:spPr>
          <a:xfrm>
            <a:off x="240848" y="5661248"/>
            <a:ext cx="5150373" cy="13015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条項数とは、</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事務処理特例制度を活用した条例による権限移譲を行った場合の法律等の条項数</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移譲条項数状況</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（一社</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）行財政調査会「市町村への事務移譲の実施状況調べ」の調査結果を基に、</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各都道府県の条項数のカウント方法が異なることから、大阪府のカウント方法</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に補正し</a:t>
            </a:r>
          </a:p>
          <a:p>
            <a:pPr>
              <a:defRPr/>
            </a:pP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条項数</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を比較</a:t>
            </a:r>
            <a:endParaRPr lang="ja-JP" altLang="en-US" sz="105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3586262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572900809"/>
              </p:ext>
            </p:extLst>
          </p:nvPr>
        </p:nvGraphicFramePr>
        <p:xfrm>
          <a:off x="611558" y="2132856"/>
          <a:ext cx="8326246" cy="4665797"/>
        </p:xfrm>
        <a:graphic>
          <a:graphicData uri="http://schemas.openxmlformats.org/drawingml/2006/table">
            <a:tbl>
              <a:tblPr firstRow="1" bandRow="1">
                <a:tableStyleId>{5C22544A-7EE6-4342-B048-85BDC9FD1C3A}</a:tableStyleId>
              </a:tblPr>
              <a:tblGrid>
                <a:gridCol w="1872210"/>
                <a:gridCol w="1008112"/>
                <a:gridCol w="5445924"/>
              </a:tblGrid>
              <a:tr h="265535">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項　　目</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導入時期</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内　　　　容</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r>
              <a:tr h="265535">
                <a:tc gridSpan="3">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意思決定システム</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hMerge="1">
                  <a:txBody>
                    <a:bodyPr/>
                    <a:lstStyle/>
                    <a:p>
                      <a:endParaRPr kumimoji="1" lang="ja-JP" altLang="en-US"/>
                    </a:p>
                  </a:txBody>
                  <a:tcPr/>
                </a:tc>
                <a:tc hMerge="1">
                  <a:txBody>
                    <a:bodyPr/>
                    <a:lstStyle/>
                    <a:p>
                      <a:endParaRPr kumimoji="1" lang="ja-JP" altLang="en-US"/>
                    </a:p>
                  </a:txBody>
                  <a:tcPr/>
                </a:tc>
              </a:tr>
              <a:tr h="265535">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・戦略本部会議</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H21</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府政の重要課題の最終的な意思決定会議（公開）</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265535">
                <a:tc gridSpan="3">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hMerge="1">
                  <a:txBody>
                    <a:bodyPr/>
                    <a:lstStyle/>
                    <a:p>
                      <a:endParaRPr kumimoji="1" lang="ja-JP" altLang="en-US"/>
                    </a:p>
                  </a:txBody>
                  <a:tcPr/>
                </a:tc>
                <a:tc hMerge="1">
                  <a:txBody>
                    <a:bodyPr/>
                    <a:lstStyle/>
                    <a:p>
                      <a:endParaRPr kumimoji="1" lang="ja-JP" altLang="en-US"/>
                    </a:p>
                  </a:txBody>
                  <a:tcPr/>
                </a:tc>
              </a:tr>
              <a:tr h="265535">
                <a:tc gridSpan="3">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財政関係</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hMerge="1">
                  <a:txBody>
                    <a:bodyPr/>
                    <a:lstStyle/>
                    <a:p>
                      <a:endParaRPr kumimoji="1" lang="ja-JP" altLang="en-US"/>
                    </a:p>
                  </a:txBody>
                  <a:tcPr/>
                </a:tc>
                <a:tc hMerge="1">
                  <a:txBody>
                    <a:bodyPr/>
                    <a:lstStyle/>
                    <a:p>
                      <a:endParaRPr kumimoji="1" lang="ja-JP" altLang="en-US"/>
                    </a:p>
                  </a:txBody>
                  <a:tcPr/>
                </a:tc>
              </a:tr>
              <a:tr h="265535">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・財政運営基本条例</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H24.2</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健全で規律ある財政運営の確保を図る</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2655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・新公会計制度</a:t>
                      </a: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決算～</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複式簿記・発生主義の制度により、府の資産や負債のストック情報を公開</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減価償却費等のコストに関する情報を公開</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265535">
                <a:tc gridSpan="3">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hMerge="1">
                  <a:txBody>
                    <a:bodyPr/>
                    <a:lstStyle/>
                    <a:p>
                      <a:endParaRPr kumimoji="1" lang="ja-JP" altLang="en-US"/>
                    </a:p>
                  </a:txBody>
                  <a:tcPr/>
                </a:tc>
                <a:tc hMerge="1">
                  <a:txBody>
                    <a:bodyPr/>
                    <a:lstStyle/>
                    <a:p>
                      <a:endParaRPr kumimoji="1" lang="ja-JP" altLang="en-US"/>
                    </a:p>
                  </a:txBody>
                  <a:tcPr/>
                </a:tc>
              </a:tr>
              <a:tr h="265535">
                <a:tc gridSpan="3">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人事・給与関係</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hMerge="1">
                  <a:txBody>
                    <a:bodyPr/>
                    <a:lstStyle/>
                    <a:p>
                      <a:endParaRPr kumimoji="1" lang="ja-JP" altLang="en-US" sz="1200" dirty="0"/>
                    </a:p>
                  </a:txBody>
                  <a:tcPr anchor="ctr"/>
                </a:tc>
                <a:tc hMerge="1">
                  <a:txBody>
                    <a:bodyPr/>
                    <a:lstStyle/>
                    <a:p>
                      <a:endParaRPr kumimoji="1" lang="ja-JP" altLang="en-US" sz="1200" dirty="0"/>
                    </a:p>
                  </a:txBody>
                  <a:tcPr anchor="ctr"/>
                </a:tc>
              </a:tr>
              <a:tr h="265535">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・職員基本条例</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H24.4</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政策の立案に関する優れた能力を有し、自律性を備えた職員の育成等</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285002">
                <a:tc gridSpan="3">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hMerge="1">
                  <a:txBody>
                    <a:bodyPr/>
                    <a:lstStyle/>
                    <a:p>
                      <a:endParaRPr kumimoji="1" lang="ja-JP" altLang="en-US"/>
                    </a:p>
                  </a:txBody>
                  <a:tcPr/>
                </a:tc>
                <a:tc hMerge="1">
                  <a:txBody>
                    <a:bodyPr/>
                    <a:lstStyle/>
                    <a:p>
                      <a:endParaRPr kumimoji="1" lang="ja-JP" altLang="en-US"/>
                    </a:p>
                  </a:txBody>
                  <a:tcPr/>
                </a:tc>
              </a:tr>
              <a:tr h="285002">
                <a:tc gridSpan="3">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情報公開関係</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h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h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265535">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・施策プロセスの見える化</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府民等の関心が高い事項の意思形成プロセス情報をホームページで公表</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265535">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・予算編成過程の公表</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予算要求書及び査定書をそれぞれの段階で公表</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265535">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・公金支出情報の公表</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予算がどのように執行されたのかを支払日の翌日に公表</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346753">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・府民の声の見える化</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府に寄せられた府民の声を一元管理し、回答結果等も含めすべて公表</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cxnSp>
        <p:nvCxnSpPr>
          <p:cNvPr id="3" name="直線コネクタ 2"/>
          <p:cNvCxnSpPr/>
          <p:nvPr/>
        </p:nvCxnSpPr>
        <p:spPr>
          <a:xfrm>
            <a:off x="179512" y="548680"/>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15</a:t>
            </a:fld>
            <a:endParaRPr lang="ja-JP" altLang="en-US" dirty="0">
              <a:solidFill>
                <a:prstClr val="black"/>
              </a:solidFill>
            </a:endParaRPr>
          </a:p>
        </p:txBody>
      </p:sp>
      <p:sp>
        <p:nvSpPr>
          <p:cNvPr id="8" name="正方形/長方形 7"/>
          <p:cNvSpPr/>
          <p:nvPr/>
        </p:nvSpPr>
        <p:spPr>
          <a:xfrm>
            <a:off x="323528" y="159144"/>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１）改革の</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現状</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認識</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152829" y="548680"/>
            <a:ext cx="8784976" cy="1323439"/>
          </a:xfrm>
          <a:prstGeom prst="rect">
            <a:avLst/>
          </a:prstGeom>
        </p:spPr>
        <p:txBody>
          <a:bodyPr wrap="square">
            <a:spAutoFit/>
          </a:bodyPr>
          <a:lstStyle/>
          <a:p>
            <a:pPr marL="180000" indent="-45720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ガバナンス</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また</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ガバナンス改革という観点から、意思決定システムの整備（戦略本部会議等）をはじめ、</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財政運営基本</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条例による財政規律の厳格なルール化、職員基本条例を柱とする人事・給与制度全般にわたる改革も</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進めています。さらに</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、透明性の向上の面から、情報公開制度（見える化）の充実、公会計制度の導入</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ガバナンス改革</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関して</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も、全国</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を先導する</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行って</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きました。</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323528" y="1794302"/>
            <a:ext cx="3888432" cy="338554"/>
          </a:xfrm>
          <a:prstGeom prst="rect">
            <a:avLst/>
          </a:prstGeom>
          <a:noFill/>
        </p:spPr>
        <p:txBody>
          <a:bodyPr wrap="square" rtlCol="0">
            <a:spAutoFit/>
          </a:bodyPr>
          <a:lstStyle/>
          <a:p>
            <a:r>
              <a:rPr lang="ja-JP" altLang="en-US" sz="16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制度を整備（ルール化）した主な項目</a:t>
            </a:r>
            <a:endParaRPr lang="ja-JP" altLang="en-US" sz="16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5535530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16</a:t>
            </a:fld>
            <a:endParaRPr lang="ja-JP" altLang="en-US" dirty="0">
              <a:solidFill>
                <a:prstClr val="black"/>
              </a:solidFill>
            </a:endParaRPr>
          </a:p>
        </p:txBody>
      </p:sp>
      <p:sp>
        <p:nvSpPr>
          <p:cNvPr id="6" name="正方形/長方形 5"/>
          <p:cNvSpPr/>
          <p:nvPr/>
        </p:nvSpPr>
        <p:spPr>
          <a:xfrm>
            <a:off x="323528" y="159144"/>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（２）課題</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2" name="グラフ 21"/>
          <p:cNvGraphicFramePr>
            <a:graphicFrameLocks/>
          </p:cNvGraphicFramePr>
          <p:nvPr>
            <p:extLst>
              <p:ext uri="{D42A27DB-BD31-4B8C-83A1-F6EECF244321}">
                <p14:modId xmlns:p14="http://schemas.microsoft.com/office/powerpoint/2010/main" val="2832798398"/>
              </p:ext>
            </p:extLst>
          </p:nvPr>
        </p:nvGraphicFramePr>
        <p:xfrm>
          <a:off x="-306288" y="3421455"/>
          <a:ext cx="9756576" cy="3408078"/>
        </p:xfrm>
        <a:graphic>
          <a:graphicData uri="http://schemas.openxmlformats.org/drawingml/2006/chart">
            <c:chart xmlns:c="http://schemas.openxmlformats.org/drawingml/2006/chart" xmlns:r="http://schemas.openxmlformats.org/officeDocument/2006/relationships" r:id="rId2"/>
          </a:graphicData>
        </a:graphic>
      </p:graphicFrame>
      <p:sp>
        <p:nvSpPr>
          <p:cNvPr id="7" name="正方形/長方形 6"/>
          <p:cNvSpPr/>
          <p:nvPr/>
        </p:nvSpPr>
        <p:spPr>
          <a:xfrm>
            <a:off x="215516" y="620688"/>
            <a:ext cx="8712968" cy="2800767"/>
          </a:xfrm>
          <a:prstGeom prst="rect">
            <a:avLst/>
          </a:prstGeom>
        </p:spPr>
        <p:txBody>
          <a:bodyPr wrap="square">
            <a:spAutoFit/>
          </a:bodyPr>
          <a:lstStyle/>
          <a:p>
            <a:pPr marL="180000" indent="-45720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大阪を</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取り巻く社会情勢</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（人口構造）</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大阪府の人口は平成</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22</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月の国勢調査では</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887</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万人と、平成</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17</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年の同調査から約</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万人増加しています。しかし、今後は減少期に突入し、</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年後の平成</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52</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年には</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750</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万人となり、</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年間で</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137</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万人の急激な減少を見込んでいます。これは、高度成長期である昭和</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44</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年の</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743</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万人に相当する人口であり、昭和</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44</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年から平成</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年までの</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年近くで増加した人口（</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137</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万人）がその後、</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年あまり維持され、今後</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年間で同程度減少すると予想されています。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また、平成</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37</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年）には、いわゆる団塊の世代が後期高齢期（</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75</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歳以上）に突入するなど、人口構成が著しく変化することが見込まれています。こうした変化にしっかりと対応していくためには</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あらゆる施策分野において、今後の人口動態等を常に念頭においた事業展開が求められています。</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6074506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17</a:t>
            </a:fld>
            <a:endParaRPr lang="ja-JP" altLang="en-US" dirty="0">
              <a:solidFill>
                <a:prstClr val="black"/>
              </a:solidFill>
            </a:endParaRPr>
          </a:p>
        </p:txBody>
      </p:sp>
      <p:sp>
        <p:nvSpPr>
          <p:cNvPr id="5" name="正方形/長方形 4"/>
          <p:cNvSpPr/>
          <p:nvPr/>
        </p:nvSpPr>
        <p:spPr>
          <a:xfrm>
            <a:off x="215516" y="620688"/>
            <a:ext cx="8712968" cy="2062103"/>
          </a:xfrm>
          <a:prstGeom prst="rect">
            <a:avLst/>
          </a:prstGeom>
        </p:spPr>
        <p:txBody>
          <a:bodyPr wrap="square">
            <a:spAutoFit/>
          </a:bodyPr>
          <a:lstStyle/>
          <a:p>
            <a:pPr marL="180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経済情勢</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バブル期まで府税収入において大きな割合を占めていた</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法人</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税</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は、産業構造の変化や制度改正の影響もあり、</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長らく低落傾向</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が続いています</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。また、高度経済成長期に大阪に移り住んだ人々が高齢化するに伴い、所得階層別世帯数割合において、</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300</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万円未満の世帯割合が、</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都市部</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・神奈川・愛知・福岡・</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東京）では福岡県に次ぐ</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番目に高い割合を示しています。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今後、超高齢社会の到来により、社会保障経費が増大する傾向にある中、成長戦略や観光等による交流拡大など経済活力の維持、向上をめざした取組みを進めるとともに、限られた財源でより効果的な施策展開が求められています。</a:t>
            </a:r>
            <a:endPar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323528" y="159144"/>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（２）課題</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p:cNvSpPr txBox="1"/>
          <p:nvPr/>
        </p:nvSpPr>
        <p:spPr>
          <a:xfrm>
            <a:off x="306582" y="2708920"/>
            <a:ext cx="4176464" cy="338554"/>
          </a:xfrm>
          <a:prstGeom prst="rect">
            <a:avLst/>
          </a:prstGeom>
          <a:noFill/>
        </p:spPr>
        <p:txBody>
          <a:bodyPr wrap="square" rtlCol="0">
            <a:spAutoFit/>
          </a:bodyPr>
          <a:lstStyle/>
          <a:p>
            <a:r>
              <a:rPr lang="ja-JP" altLang="en-US" sz="16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府税収入の推移</a:t>
            </a:r>
            <a:endParaRPr lang="ja-JP" altLang="en-US" sz="16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6" name="グラフ 15"/>
          <p:cNvGraphicFramePr>
            <a:graphicFrameLocks/>
          </p:cNvGraphicFramePr>
          <p:nvPr>
            <p:extLst>
              <p:ext uri="{D42A27DB-BD31-4B8C-83A1-F6EECF244321}">
                <p14:modId xmlns:p14="http://schemas.microsoft.com/office/powerpoint/2010/main" val="892083063"/>
              </p:ext>
            </p:extLst>
          </p:nvPr>
        </p:nvGraphicFramePr>
        <p:xfrm>
          <a:off x="179512" y="3155776"/>
          <a:ext cx="4500500" cy="3702223"/>
        </p:xfrm>
        <a:graphic>
          <a:graphicData uri="http://schemas.openxmlformats.org/drawingml/2006/chart">
            <c:chart xmlns:c="http://schemas.openxmlformats.org/drawingml/2006/chart" xmlns:r="http://schemas.openxmlformats.org/officeDocument/2006/relationships" r:id="rId2"/>
          </a:graphicData>
        </a:graphic>
      </p:graphicFrame>
      <p:sp>
        <p:nvSpPr>
          <p:cNvPr id="17" name="テキスト ボックス 16"/>
          <p:cNvSpPr txBox="1"/>
          <p:nvPr/>
        </p:nvSpPr>
        <p:spPr>
          <a:xfrm>
            <a:off x="-36512" y="3054152"/>
            <a:ext cx="648072" cy="230832"/>
          </a:xfrm>
          <a:prstGeom prst="rect">
            <a:avLst/>
          </a:prstGeom>
          <a:noFill/>
        </p:spPr>
        <p:txBody>
          <a:bodyPr wrap="square" rtlCol="0">
            <a:spAutoFit/>
          </a:bodyPr>
          <a:lstStyle/>
          <a:p>
            <a:r>
              <a:rPr lang="ja-JP" altLang="en-US" sz="900" dirty="0">
                <a:solidFill>
                  <a:prstClr val="black"/>
                </a:solidFill>
              </a:rPr>
              <a:t>（億円）</a:t>
            </a:r>
            <a:endParaRPr lang="ja-JP" altLang="en-US" sz="900" dirty="0">
              <a:solidFill>
                <a:prstClr val="black"/>
              </a:solidFill>
            </a:endParaRPr>
          </a:p>
        </p:txBody>
      </p:sp>
      <p:sp>
        <p:nvSpPr>
          <p:cNvPr id="18" name="テキスト ボックス 7"/>
          <p:cNvSpPr txBox="1"/>
          <p:nvPr/>
        </p:nvSpPr>
        <p:spPr>
          <a:xfrm>
            <a:off x="2771800" y="6563618"/>
            <a:ext cx="1944215" cy="246221"/>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決算額（</a:t>
            </a:r>
            <a: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H25</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は見込額）</a:t>
            </a:r>
            <a:endPar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9" name="グループ化 18"/>
          <p:cNvGrpSpPr/>
          <p:nvPr/>
        </p:nvGrpSpPr>
        <p:grpSpPr>
          <a:xfrm>
            <a:off x="4836118" y="2682791"/>
            <a:ext cx="3480298" cy="4155846"/>
            <a:chOff x="0" y="0"/>
            <a:chExt cx="5638800" cy="4829176"/>
          </a:xfrm>
        </p:grpSpPr>
        <p:graphicFrame>
          <p:nvGraphicFramePr>
            <p:cNvPr id="20" name="グラフ 19"/>
            <p:cNvGraphicFramePr/>
            <p:nvPr/>
          </p:nvGraphicFramePr>
          <p:xfrm>
            <a:off x="0" y="0"/>
            <a:ext cx="5638800" cy="4829176"/>
          </p:xfrm>
          <a:graphic>
            <a:graphicData uri="http://schemas.openxmlformats.org/drawingml/2006/chart">
              <c:chart xmlns:c="http://schemas.openxmlformats.org/drawingml/2006/chart" xmlns:r="http://schemas.openxmlformats.org/officeDocument/2006/relationships" r:id="rId3"/>
            </a:graphicData>
          </a:graphic>
        </p:graphicFrame>
        <p:sp>
          <p:nvSpPr>
            <p:cNvPr id="21" name="四角形吹き出し 20"/>
            <p:cNvSpPr/>
            <p:nvPr/>
          </p:nvSpPr>
          <p:spPr>
            <a:xfrm>
              <a:off x="59180" y="324138"/>
              <a:ext cx="329568" cy="798030"/>
            </a:xfrm>
            <a:prstGeom prst="wedgeRectCallout">
              <a:avLst>
                <a:gd name="adj1" fmla="val 216284"/>
                <a:gd name="adj2" fmla="val -25914"/>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wrap="none" lIns="0" tIns="36000" rIns="0" bIns="36000" rtlCol="0" anchor="ctr" anchorCtr="0">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000" b="1" dirty="0">
                  <a:solidFill>
                    <a:sysClr val="windowText" lastClr="000000"/>
                  </a:solidFill>
                </a:rPr>
                <a:t>１０００万～</a:t>
              </a:r>
              <a:endParaRPr lang="en-US" altLang="ja-JP" sz="1000" b="1" dirty="0">
                <a:solidFill>
                  <a:sysClr val="windowText" lastClr="000000"/>
                </a:solidFill>
              </a:endParaRPr>
            </a:p>
          </p:txBody>
        </p:sp>
        <p:sp>
          <p:nvSpPr>
            <p:cNvPr id="22" name="四角形吹き出し 21"/>
            <p:cNvSpPr/>
            <p:nvPr/>
          </p:nvSpPr>
          <p:spPr>
            <a:xfrm>
              <a:off x="71249" y="1157857"/>
              <a:ext cx="317499" cy="1272583"/>
            </a:xfrm>
            <a:prstGeom prst="wedgeRectCallout">
              <a:avLst>
                <a:gd name="adj1" fmla="val 272421"/>
                <a:gd name="adj2" fmla="val -28074"/>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wrap="none" lIns="0" tIns="36000" rIns="0" bIns="36000" rtlCol="0" anchor="ctr" anchorCtr="0">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000" b="1" dirty="0">
                  <a:solidFill>
                    <a:sysClr val="windowText" lastClr="000000"/>
                  </a:solidFill>
                </a:rPr>
                <a:t>５００万</a:t>
              </a:r>
              <a:r>
                <a:rPr lang="ja-JP" altLang="en-US" sz="1000" b="1" dirty="0" smtClean="0">
                  <a:solidFill>
                    <a:sysClr val="windowText" lastClr="000000"/>
                  </a:solidFill>
                </a:rPr>
                <a:t>～９９９万</a:t>
              </a:r>
              <a:endParaRPr lang="en-US" altLang="ja-JP" sz="1000" b="1" dirty="0">
                <a:solidFill>
                  <a:sysClr val="windowText" lastClr="000000"/>
                </a:solidFill>
              </a:endParaRPr>
            </a:p>
          </p:txBody>
        </p:sp>
        <p:sp>
          <p:nvSpPr>
            <p:cNvPr id="23" name="四角形吹き出し 22"/>
            <p:cNvSpPr/>
            <p:nvPr/>
          </p:nvSpPr>
          <p:spPr>
            <a:xfrm>
              <a:off x="87755" y="2485953"/>
              <a:ext cx="300991" cy="1160694"/>
            </a:xfrm>
            <a:prstGeom prst="wedgeRectCallout">
              <a:avLst>
                <a:gd name="adj1" fmla="val 268826"/>
                <a:gd name="adj2" fmla="val -64053"/>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wrap="none" lIns="0" tIns="36000" rIns="0" bIns="36000" rtlCol="0" anchor="ctr" anchorCtr="0">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000" b="1" dirty="0">
                  <a:solidFill>
                    <a:sysClr val="windowText" lastClr="000000"/>
                  </a:solidFill>
                </a:rPr>
                <a:t>３００万</a:t>
              </a:r>
              <a:r>
                <a:rPr lang="ja-JP" altLang="en-US" sz="1000" b="1" dirty="0" smtClean="0">
                  <a:solidFill>
                    <a:sysClr val="windowText" lastClr="000000"/>
                  </a:solidFill>
                </a:rPr>
                <a:t>～４９９万</a:t>
              </a:r>
              <a:endParaRPr lang="en-US" altLang="ja-JP" sz="1000" b="1" dirty="0">
                <a:solidFill>
                  <a:sysClr val="windowText" lastClr="000000"/>
                </a:solidFill>
              </a:endParaRPr>
            </a:p>
          </p:txBody>
        </p:sp>
        <p:sp>
          <p:nvSpPr>
            <p:cNvPr id="24" name="四角形吹き出し 23"/>
            <p:cNvSpPr/>
            <p:nvPr/>
          </p:nvSpPr>
          <p:spPr>
            <a:xfrm>
              <a:off x="87757" y="3688022"/>
              <a:ext cx="300989" cy="547257"/>
            </a:xfrm>
            <a:prstGeom prst="wedgeRectCallout">
              <a:avLst>
                <a:gd name="adj1" fmla="val 288003"/>
                <a:gd name="adj2" fmla="val -47814"/>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wrap="none" lIns="0" tIns="36000" rIns="0" bIns="36000" rtlCol="0" anchor="ctr" anchorCtr="0">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000" b="1" dirty="0" smtClean="0">
                  <a:solidFill>
                    <a:sysClr val="windowText" lastClr="000000"/>
                  </a:solidFill>
                </a:rPr>
                <a:t>～２９９万</a:t>
              </a:r>
              <a:endParaRPr lang="en-US" altLang="ja-JP" sz="1000" b="1" dirty="0">
                <a:solidFill>
                  <a:sysClr val="windowText" lastClr="000000"/>
                </a:solidFill>
              </a:endParaRPr>
            </a:p>
          </p:txBody>
        </p:sp>
      </p:grpSp>
      <p:sp>
        <p:nvSpPr>
          <p:cNvPr id="25" name="テキスト ボックス 7"/>
          <p:cNvSpPr txBox="1"/>
          <p:nvPr/>
        </p:nvSpPr>
        <p:spPr>
          <a:xfrm>
            <a:off x="6732240" y="6567155"/>
            <a:ext cx="1851789" cy="246221"/>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総務省「就業構造基本調査」</a:t>
            </a:r>
          </a:p>
        </p:txBody>
      </p:sp>
      <p:sp>
        <p:nvSpPr>
          <p:cNvPr id="26" name="テキスト ボックス 25"/>
          <p:cNvSpPr txBox="1"/>
          <p:nvPr/>
        </p:nvSpPr>
        <p:spPr>
          <a:xfrm>
            <a:off x="4716016" y="2514382"/>
            <a:ext cx="4176464" cy="338554"/>
          </a:xfrm>
          <a:prstGeom prst="rect">
            <a:avLst/>
          </a:prstGeom>
          <a:noFill/>
        </p:spPr>
        <p:txBody>
          <a:bodyPr wrap="square" rtlCol="0">
            <a:spAutoFit/>
          </a:bodyPr>
          <a:lstStyle/>
          <a:p>
            <a:r>
              <a:rPr lang="ja-JP" altLang="en-US" sz="16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zh-TW" altLang="en-US" sz="16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所得階層別</a:t>
            </a:r>
            <a:r>
              <a:rPr lang="zh-TW" altLang="en-US" sz="16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世帯数</a:t>
            </a:r>
            <a:r>
              <a:rPr lang="ja-JP" altLang="en-US" sz="16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6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24</a:t>
            </a:r>
            <a:r>
              <a:rPr lang="ja-JP" altLang="en-US" sz="16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a:t>
            </a:r>
            <a:endParaRPr lang="ja-JP" altLang="en-US" sz="16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7991667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tx1"/>
          </a:solidFill>
        </a:ln>
      </a:spPr>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defPPr marL="0" marR="0" indent="0" algn="ctr" defTabSz="914400" eaLnBrk="1" fontAlgn="auto" latinLnBrk="0" hangingPunct="1">
          <a:lnSpc>
            <a:spcPct val="100000"/>
          </a:lnSpc>
          <a:spcBef>
            <a:spcPts val="0"/>
          </a:spcBef>
          <a:spcAft>
            <a:spcPts val="0"/>
          </a:spcAft>
          <a:buClrTx/>
          <a:buSzTx/>
          <a:buFontTx/>
          <a:buNone/>
          <a:tabLst/>
          <a:defRPr kumimoji="0" sz="4000" i="1" u="none" strike="noStrike" kern="0" cap="all" spc="0" normalizeH="0" baseline="0" noProof="0" dirty="0" smtClean="0">
            <a:ln/>
            <a:solidFill>
              <a:sysClr val="windowText" lastClr="000000"/>
            </a:solidFill>
            <a:effectLst>
              <a:outerShdw blurRad="19685" dist="12700" dir="5400000" algn="tl" rotWithShape="0">
                <a:srgbClr val="4F81BD">
                  <a:satMod val="130000"/>
                  <a:alpha val="60000"/>
                </a:srgbClr>
              </a:outerShdw>
              <a:reflection blurRad="10000" stA="55000" endPos="48000" dist="500" dir="5400000" sy="-100000" algn="bl" rotWithShape="0"/>
            </a:effectLst>
            <a:uLnTx/>
            <a:uFillTx/>
            <a:latin typeface="HG丸ｺﾞｼｯｸM-PRO" panose="020F0600000000000000" pitchFamily="50" charset="-128"/>
            <a:ea typeface="HG丸ｺﾞｼｯｸM-PRO" panose="020F0600000000000000" pitchFamily="50" charset="-128"/>
          </a:defRPr>
        </a:defPPr>
      </a:lstStyle>
    </a:spDef>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TotalTime>
  <Words>878</Words>
  <Application>Microsoft Office PowerPoint</Application>
  <PresentationFormat>画面に合わせる (4:3)</PresentationFormat>
  <Paragraphs>349</Paragraphs>
  <Slides>14</Slides>
  <Notes>1</Notes>
  <HiddenSlides>0</HiddenSlides>
  <MMClips>0</MMClips>
  <ScaleCrop>false</ScaleCrop>
  <HeadingPairs>
    <vt:vector size="4" baseType="variant">
      <vt:variant>
        <vt:lpstr>テーマ</vt:lpstr>
      </vt:variant>
      <vt:variant>
        <vt:i4>2</vt:i4>
      </vt:variant>
      <vt:variant>
        <vt:lpstr>スライド タイトル</vt:lpstr>
      </vt:variant>
      <vt:variant>
        <vt:i4>14</vt:i4>
      </vt:variant>
    </vt:vector>
  </HeadingPairs>
  <TitlesOfParts>
    <vt:vector size="16" baseType="lpstr">
      <vt:lpstr>Office ​​テーマ</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大阪府庁</cp:lastModifiedBy>
  <cp:revision>1</cp:revision>
  <dcterms:created xsi:type="dcterms:W3CDTF">2014-09-02T11:41:13Z</dcterms:created>
  <dcterms:modified xsi:type="dcterms:W3CDTF">2014-09-02T11:42:42Z</dcterms:modified>
</cp:coreProperties>
</file>