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60C3E-B5D1-4BBA-83ED-5D68122EAA6A}" type="datetimeFigureOut">
              <a:rPr kumimoji="1" lang="ja-JP" altLang="en-US" smtClean="0"/>
              <a:t>2014/9/3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A567C-F573-4A19-B753-D2E3B7443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9373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5C514A-B6EE-4628-87B8-3755CB0013A9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750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75A66-8240-4C7B-8F63-ACC40D2513BA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39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17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942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608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893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57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49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035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92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628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39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2014/9/3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20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009577" y="2535287"/>
            <a:ext cx="72008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行財政改革推進プラン（素案）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tabLst>
                <a:tab pos="266700" algn="l"/>
              </a:tabLst>
            </a:pP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tabLst>
                <a:tab pos="266700" algn="l"/>
              </a:tabLst>
            </a:pP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 自律的で創造性を発揮する行財政運営体制の確立をめざして ～</a:t>
            </a:r>
          </a:p>
        </p:txBody>
      </p:sp>
      <p:cxnSp>
        <p:nvCxnSpPr>
          <p:cNvPr id="4" name="直線コネクタ 3"/>
          <p:cNvCxnSpPr/>
          <p:nvPr/>
        </p:nvCxnSpPr>
        <p:spPr>
          <a:xfrm>
            <a:off x="1466131" y="3059673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3302335" y="5085184"/>
            <a:ext cx="2520280" cy="883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>
              <a:lnSpc>
                <a:spcPts val="3300"/>
              </a:lnSpc>
            </a:pP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endParaRPr lang="en-US" altLang="ja-JP" sz="2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lnSpc>
                <a:spcPts val="3300"/>
              </a:lnSpc>
            </a:pP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　阪　府</a:t>
            </a:r>
          </a:p>
        </p:txBody>
      </p:sp>
    </p:spTree>
    <p:extLst>
      <p:ext uri="{BB962C8B-B14F-4D97-AF65-F5344CB8AC3E}">
        <p14:creationId xmlns:p14="http://schemas.microsoft.com/office/powerpoint/2010/main" val="294839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23528" y="1591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　　次</a:t>
            </a:r>
          </a:p>
        </p:txBody>
      </p:sp>
      <p:cxnSp>
        <p:nvCxnSpPr>
          <p:cNvPr id="4" name="直線コネクタ 3"/>
          <p:cNvCxnSpPr/>
          <p:nvPr/>
        </p:nvCxnSpPr>
        <p:spPr>
          <a:xfrm>
            <a:off x="179512" y="557972"/>
            <a:ext cx="878497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47179" y="764704"/>
            <a:ext cx="8680450" cy="572207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１．基本方針　	 </a:t>
            </a: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en-US" altLang="ja-JP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改革のめざすもの（基本的な考え方）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 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２．これまでの改革の取組み、現状認識、課題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i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（１） 改革の取組み、現状認識　</a:t>
            </a:r>
            <a:endParaRPr lang="en-US" altLang="ja-JP" sz="1300" b="1" i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i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（２） 課題　</a:t>
            </a:r>
            <a:endParaRPr lang="en-US" altLang="ja-JP" sz="1300" b="1" i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endParaRPr lang="en-US" altLang="ja-JP" sz="1300" b="1" i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i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３．改革の方向性　</a:t>
            </a:r>
            <a:endParaRPr lang="en-US" altLang="ja-JP" sz="1300" b="1" i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４．具体的な改革の取組み　</a:t>
            </a: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（１） 事業重点化（組み換え）の推進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① 成果重視による事業選択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② ストックの活用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Arial" panose="020B0604020202020204" pitchFamily="34" charset="0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en-US" altLang="ja-JP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（２） 総合力の発揮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① 行政間連携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ⅰ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）国への提案の強化</a:t>
            </a:r>
            <a:endParaRPr lang="ja-JP" altLang="en-US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　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ⅱ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）関西広域連合を通じた連携強化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66700" indent="-266700"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　　（</a:t>
            </a:r>
            <a:r>
              <a:rPr lang="en-US" altLang="ja-JP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ⅲ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）府市連携の強化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66700" indent="-266700"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</a:t>
            </a:r>
            <a:r>
              <a:rPr lang="en-US" altLang="ja-JP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ⅳ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）市町村とのパートナーシップの強化　</a:t>
            </a:r>
            <a:endParaRPr lang="en-US" altLang="ja-JP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② 民間連携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Arial" panose="020B0604020202020204" pitchFamily="34" charset="0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 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ⅰ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）府民・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NPO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との協働の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強化</a:t>
            </a:r>
            <a:endParaRPr lang="en-US" altLang="ja-JP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Arial" panose="020B0604020202020204" pitchFamily="34" charset="0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　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ⅱ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）民間開放の推進（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PPP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Arial" panose="020B0604020202020204" pitchFamily="34" charset="0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　　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ⅲ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）民間との新たな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パートナーシップ</a:t>
            </a:r>
            <a:endParaRPr lang="en-US" altLang="ja-JP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　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ⅳ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）民間が活躍できる環境の整備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③ 庁内連携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endParaRPr lang="en-US" altLang="ja-JP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432528" y="6489340"/>
            <a:ext cx="648072" cy="3178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C8692C38-0430-4F61-A0D4-4C5C3C1314F7}" type="slidenum">
              <a:rPr lang="ja-JP" altLang="en-US">
                <a:solidFill>
                  <a:prstClr val="black"/>
                </a:solidFill>
              </a:rPr>
              <a:pPr algn="ctr"/>
              <a:t>2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12595" y="743811"/>
            <a:ext cx="7543969" cy="1317037"/>
          </a:xfrm>
          <a:prstGeom prst="rect">
            <a:avLst/>
          </a:prstGeom>
          <a:noFill/>
        </p:spPr>
        <p:txBody>
          <a:bodyPr wrap="square" lIns="0" rIns="0" rtlCol="0" anchor="t" anchorCtr="0">
            <a:noAutofit/>
          </a:bodyPr>
          <a:lstStyle/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・・・・・・・・・・・・・・・・・・・・・・・・・・・・・・・・・・・・・・・・・・・・・・・・・・・・・・・・・・・・・・・・・・・・・・・・・・・・・・・・・・  　  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 　 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</a:p>
          <a:p>
            <a:pPr algn="r"/>
            <a:endParaRPr lang="en-US" altLang="ja-JP" sz="131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　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212594" y="2182059"/>
            <a:ext cx="7543969" cy="1317037"/>
          </a:xfrm>
          <a:prstGeom prst="rect">
            <a:avLst/>
          </a:prstGeom>
          <a:noFill/>
        </p:spPr>
        <p:txBody>
          <a:bodyPr wrap="square" lIns="0" rIns="0" rtlCol="0" anchor="t" anchorCtr="0">
            <a:noAutofit/>
          </a:bodyPr>
          <a:lstStyle/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23</a:t>
            </a:r>
          </a:p>
          <a:p>
            <a:pPr algn="r"/>
            <a:endParaRPr lang="en-US" altLang="ja-JP" sz="131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32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32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38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212593" y="3560262"/>
            <a:ext cx="7543969" cy="1317037"/>
          </a:xfrm>
          <a:prstGeom prst="rect">
            <a:avLst/>
          </a:prstGeom>
          <a:noFill/>
        </p:spPr>
        <p:txBody>
          <a:bodyPr wrap="square" lIns="0" rIns="0" rtlCol="0" anchor="t" anchorCtr="0">
            <a:noAutofit/>
          </a:bodyPr>
          <a:lstStyle/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41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43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43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43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44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45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212595" y="4748895"/>
            <a:ext cx="7543969" cy="1317037"/>
          </a:xfrm>
          <a:prstGeom prst="rect">
            <a:avLst/>
          </a:prstGeom>
          <a:noFill/>
        </p:spPr>
        <p:txBody>
          <a:bodyPr wrap="square" lIns="0" rIns="0" rtlCol="0" anchor="t" anchorCtr="0">
            <a:noAutofit/>
          </a:bodyPr>
          <a:lstStyle/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49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51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51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52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57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58</a:t>
            </a:r>
          </a:p>
        </p:txBody>
      </p:sp>
    </p:spTree>
    <p:extLst>
      <p:ext uri="{BB962C8B-B14F-4D97-AF65-F5344CB8AC3E}">
        <p14:creationId xmlns:p14="http://schemas.microsoft.com/office/powerpoint/2010/main" val="20220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23528" y="1591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　　次</a:t>
            </a:r>
          </a:p>
        </p:txBody>
      </p:sp>
      <p:cxnSp>
        <p:nvCxnSpPr>
          <p:cNvPr id="4" name="直線コネクタ 3"/>
          <p:cNvCxnSpPr/>
          <p:nvPr/>
        </p:nvCxnSpPr>
        <p:spPr>
          <a:xfrm>
            <a:off x="179512" y="557972"/>
            <a:ext cx="878497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15925" y="822325"/>
            <a:ext cx="8680450" cy="58631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３） 組織活力の向上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 自律的な改革を支える体制の構築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ⅰ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）マンパワーを最大限発揮できる組織人員体制の構築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 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ⅱ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）能力・モチベーションの向上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ⅲ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）知的ストックの活用（ナレッジマネジメント）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 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② 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業務改革の推進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　 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ⅰ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ICT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の活用 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   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ⅱ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）府民との対話・利便性の向上　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５．健全で規律ある財政運営の実現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　（１）健全財政の確保に向けた取組み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①　直面する</a:t>
            </a:r>
            <a:r>
              <a:rPr lang="en-US" altLang="ja-JP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か年の収支不足への対応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②　健全財政に向けた中長期での取組み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（２） 財務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マネジメント機能の強化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６．主な点検項目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１）平成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年度の取組みの点検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①　歳出改革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②　公務員制度改革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endParaRPr lang="ja-JP" altLang="en-US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（２）平成</a:t>
            </a:r>
            <a:r>
              <a:rPr lang="en-US" altLang="ja-JP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年度以降の取組み（③・④は平成</a:t>
            </a:r>
            <a:r>
              <a:rPr lang="en-US" altLang="ja-JP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年度の取組みの点検を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含む）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①　歳出改革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②　歳入確保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③　出資法人等の改革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④　公の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施設の改革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endParaRPr lang="ja-JP" altLang="en-US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３）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主なプロジェクト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の今後の方向性</a:t>
            </a: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lnSpc>
                <a:spcPts val="1500"/>
              </a:lnSpc>
              <a:spcBef>
                <a:spcPct val="0"/>
              </a:spcBef>
              <a:buFont typeface="Wingdings" pitchFamily="2" charset="2"/>
              <a:buNone/>
              <a:tabLst>
                <a:tab pos="8256588" algn="r"/>
              </a:tabLst>
              <a:defRPr/>
            </a:pP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432528" y="6489340"/>
            <a:ext cx="648072" cy="3178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C8692C38-0430-4F61-A0D4-4C5C3C1314F7}" type="slidenum">
              <a:rPr lang="ja-JP" altLang="en-US">
                <a:solidFill>
                  <a:prstClr val="black"/>
                </a:solidFill>
              </a:rPr>
              <a:pPr algn="ctr"/>
              <a:t>3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12594" y="4773403"/>
            <a:ext cx="7543969" cy="1103870"/>
          </a:xfrm>
          <a:prstGeom prst="rect">
            <a:avLst/>
          </a:prstGeom>
          <a:noFill/>
        </p:spPr>
        <p:txBody>
          <a:bodyPr wrap="square" lIns="0" rIns="0" rtlCol="0" anchor="t" anchorCtr="0">
            <a:noAutofit/>
          </a:bodyPr>
          <a:lstStyle/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92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92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・・・・・・・・・・・・・・・・・・・・・・・・・・・・・・・・・・・・・・・・・・・・・・・・・・・・・・・・・・・・・・・・・・・・・・・・・・・・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104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107</a:t>
            </a:r>
          </a:p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・・・・・・・・・・・・・・・・・・・・・・・・・・・・・・・・・・・・・・・・・・・・・・・・・・・・・・・・・・・・・・・・・・・・・・・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122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12595" y="5929562"/>
            <a:ext cx="7543969" cy="472244"/>
          </a:xfrm>
          <a:prstGeom prst="rect">
            <a:avLst/>
          </a:prstGeom>
          <a:noFill/>
        </p:spPr>
        <p:txBody>
          <a:bodyPr wrap="square" lIns="0" rIns="0" rtlCol="0" anchor="t" anchorCtr="0">
            <a:noAutofit/>
          </a:bodyPr>
          <a:lstStyle/>
          <a:p>
            <a:pPr algn="r"/>
            <a:r>
              <a:rPr lang="ja-JP" altLang="en-US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・・・・・・・・・・・・・・・・・・・・・・・・・・・・・・・・・・・・・・・・・・・・・・・・・・・・・・・・・　</a:t>
            </a:r>
            <a:r>
              <a:rPr lang="en-US" altLang="ja-JP" sz="1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124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12593" y="807993"/>
            <a:ext cx="7543969" cy="676791"/>
          </a:xfrm>
          <a:prstGeom prst="rect">
            <a:avLst/>
          </a:prstGeom>
          <a:noFill/>
        </p:spPr>
        <p:txBody>
          <a:bodyPr wrap="square" lIns="0" rIns="0" rtlCol="0" anchor="t" anchorCtr="0">
            <a:noAutofit/>
          </a:bodyPr>
          <a:lstStyle/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59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61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61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12592" y="1377538"/>
            <a:ext cx="7543969" cy="1115358"/>
          </a:xfrm>
          <a:prstGeom prst="rect">
            <a:avLst/>
          </a:prstGeom>
          <a:noFill/>
        </p:spPr>
        <p:txBody>
          <a:bodyPr wrap="square" lIns="0" rIns="0" rtlCol="0" anchor="t" anchorCtr="0">
            <a:noAutofit/>
          </a:bodyPr>
          <a:lstStyle/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62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63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65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65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71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212591" y="2492895"/>
            <a:ext cx="7543969" cy="1261001"/>
          </a:xfrm>
          <a:prstGeom prst="rect">
            <a:avLst/>
          </a:prstGeom>
          <a:noFill/>
        </p:spPr>
        <p:txBody>
          <a:bodyPr wrap="square" lIns="0" rIns="0" rtlCol="0" anchor="t" anchorCtr="0">
            <a:noAutofit/>
          </a:bodyPr>
          <a:lstStyle/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73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74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74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77</a:t>
            </a:r>
          </a:p>
          <a:p>
            <a:pPr algn="r"/>
            <a:endParaRPr lang="en-US" altLang="ja-JP" sz="13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79</a:t>
            </a:r>
          </a:p>
          <a:p>
            <a:pPr algn="r"/>
            <a:endParaRPr lang="en-US" altLang="ja-JP" sz="13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212595" y="3849238"/>
            <a:ext cx="7543969" cy="899240"/>
          </a:xfrm>
          <a:prstGeom prst="rect">
            <a:avLst/>
          </a:prstGeom>
          <a:noFill/>
        </p:spPr>
        <p:txBody>
          <a:bodyPr wrap="square" lIns="0" rIns="0" rtlCol="0" anchor="t" anchorCtr="0">
            <a:noAutofit/>
          </a:bodyPr>
          <a:lstStyle/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・・・・・・・・・・・・・・・・・・・・・・・・・・・・・・・・・・・・・・・・・・・・・・・・・・・・・・・・・・・・・・・・・・・・・・・・・・・・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80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81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81</a:t>
            </a:r>
          </a:p>
          <a:p>
            <a:pPr algn="r"/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・・・・・・・・・・・・・・・・・・・・・・・・・・・・・・・・・・・・・・・・・・・・・・・・・・・・・・・・・・・・・・・・・・・・・・・　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90</a:t>
            </a:r>
          </a:p>
        </p:txBody>
      </p:sp>
    </p:spTree>
    <p:extLst>
      <p:ext uri="{BB962C8B-B14F-4D97-AF65-F5344CB8AC3E}">
        <p14:creationId xmlns:p14="http://schemas.microsoft.com/office/powerpoint/2010/main" val="173321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​​テーマ">
  <a:themeElements>
    <a:clrScheme name="メトロ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tx1"/>
          </a:solidFill>
        </a:ln>
      </a:spPr>
      <a:bodyPr wrap="square" lIns="91440" tIns="45720" rIns="91440" bIns="45720">
        <a:spAutoFit/>
        <a:scene3d>
          <a:camera prst="orthographicFront"/>
          <a:lightRig rig="brightRoom" dir="t"/>
        </a:scene3d>
        <a:sp3d contourW="6350" prstMaterial="plastic">
          <a:bevelT w="20320" h="20320" prst="angle"/>
          <a:contourClr>
            <a:schemeClr val="accent1">
              <a:tint val="100000"/>
              <a:shade val="100000"/>
              <a:hueMod val="100000"/>
              <a:satMod val="100000"/>
            </a:schemeClr>
          </a:contourClr>
        </a:sp3d>
      </a:bodyPr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i="1" u="none" strike="noStrike" kern="0" cap="all" spc="0" normalizeH="0" baseline="0" noProof="0" dirty="0" smtClean="0">
            <a:ln/>
            <a:solidFill>
              <a:sysClr val="windowText" lastClr="000000"/>
            </a:solidFill>
            <a:effectLst>
              <a:outerShdw blurRad="19685" dist="12700" dir="5400000" algn="tl" rotWithShape="0">
                <a:srgbClr val="4F81BD">
                  <a:satMod val="130000"/>
                  <a:alpha val="60000"/>
                </a:srgbClr>
              </a:outerShdw>
              <a:reflection blurRad="10000" stA="55000" endPos="48000" dist="500" dir="5400000" sy="-100000" algn="bl" rotWithShape="0"/>
            </a:effectLst>
            <a:uLnTx/>
            <a:uFillTx/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119</Words>
  <Application>Microsoft Office PowerPoint</Application>
  <PresentationFormat>画面に合わせる (4:3)</PresentationFormat>
  <Paragraphs>113</Paragraphs>
  <Slides>3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1_Office ​​テーマ</vt:lpstr>
      <vt:lpstr>PowerPoint プレゼンテーション</vt:lpstr>
      <vt:lpstr>PowerPoint プレゼンテーション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大阪府庁</dc:creator>
  <cp:lastModifiedBy>大阪府庁</cp:lastModifiedBy>
  <cp:revision>2</cp:revision>
  <dcterms:created xsi:type="dcterms:W3CDTF">2014-09-02T11:36:20Z</dcterms:created>
  <dcterms:modified xsi:type="dcterms:W3CDTF">2014-09-03T00:05:32Z</dcterms:modified>
</cp:coreProperties>
</file>