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46C117F-5CCF-4837-BE5F-2B92066CAFAF}"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4EB90BD-B6CE-46B7-997F-7313B992CCDC}"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DB9D11F-B188-461D-B23F-39381795C052}"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2E6D8D9-55A2-4063-B0F3-121F44549695}"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D4B24536-994D-4021-A283-9F449C0DB509}"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3CBBBB78-C96F-47B7-AB17-D852CA960AC9}"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12/19/2019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753226"/>
            <a:ext cx="10437812" cy="122457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753226"/>
            <a:ext cx="1602997" cy="12245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0578ACC-22D6-47C1-A373-4FD133E34F3C}" type="datetimeFigureOut">
              <a:rPr lang="en-US" dirty="0"/>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331444B-B92B-4E27-8C94-BB93EAF5CB18}"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63EFA5E-FA76-400D-B3DC-F0BA90E6D107}" type="datetimeFigureOut">
              <a:rPr lang="en-US" dirty="0"/>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12/19/2019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3788379" y="4727724"/>
            <a:ext cx="3637349" cy="2112054"/>
            <a:chOff x="3788379" y="4611813"/>
            <a:chExt cx="3637349" cy="2112054"/>
          </a:xfrm>
        </p:grpSpPr>
        <p:sp>
          <p:nvSpPr>
            <p:cNvPr id="22" name="テキスト ボックス 21"/>
            <p:cNvSpPr txBox="1"/>
            <p:nvPr/>
          </p:nvSpPr>
          <p:spPr>
            <a:xfrm>
              <a:off x="3847719" y="6446868"/>
              <a:ext cx="3578009" cy="276999"/>
            </a:xfrm>
            <a:prstGeom prst="rect">
              <a:avLst/>
            </a:prstGeom>
            <a:noFill/>
          </p:spPr>
          <p:txBody>
            <a:bodyPr wrap="square" rtlCol="0">
              <a:spAutoFit/>
            </a:bodyPr>
            <a:lstStyle/>
            <a:p>
              <a:pPr algn="r"/>
              <a:r>
                <a:rPr kumimoji="1" lang="ja-JP" altLang="en-US" sz="1200" dirty="0" smtClean="0">
                  <a:latin typeface="UD デジタル 教科書体 NK-R" panose="02020400000000000000" pitchFamily="18" charset="-128"/>
                  <a:ea typeface="UD デジタル 教科書体 NK-R" panose="02020400000000000000" pitchFamily="18" charset="-128"/>
                </a:rPr>
                <a:t>電気火災の危険性と対策について</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36" name="図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8379" y="4611813"/>
              <a:ext cx="3603048" cy="1835055"/>
            </a:xfrm>
            <a:prstGeom prst="rect">
              <a:avLst/>
            </a:prstGeom>
          </p:spPr>
        </p:pic>
      </p:grpSp>
      <p:sp>
        <p:nvSpPr>
          <p:cNvPr id="11" name="四角形吹き出し 10"/>
          <p:cNvSpPr/>
          <p:nvPr/>
        </p:nvSpPr>
        <p:spPr>
          <a:xfrm>
            <a:off x="5650144" y="2230238"/>
            <a:ext cx="1741283" cy="2406156"/>
          </a:xfrm>
          <a:prstGeom prst="wedgeRectCallout">
            <a:avLst>
              <a:gd name="adj1" fmla="val -25271"/>
              <a:gd name="adj2" fmla="val 71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91701" y="38650"/>
            <a:ext cx="9983386" cy="1890369"/>
          </a:xfrm>
        </p:spPr>
        <p:txBody>
          <a:bodyPr>
            <a:normAutofit fontScale="90000"/>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東大阪市玉美校区自主防災会　防災訓練開催</a:t>
            </a:r>
            <a:r>
              <a:rPr kumimoji="1" lang="en-US" altLang="ja-JP" dirty="0" smtClean="0">
                <a:latin typeface="UD デジタル 教科書体 NK-B" panose="02020700000000000000" pitchFamily="18" charset="-128"/>
                <a:ea typeface="UD デジタル 教科書体 NK-B" panose="02020700000000000000" pitchFamily="18" charset="-128"/>
              </a:rPr>
              <a:t/>
            </a:r>
            <a:br>
              <a:rPr kumimoji="1" lang="en-US" altLang="ja-JP" dirty="0" smtClean="0">
                <a:latin typeface="UD デジタル 教科書体 NK-B" panose="02020700000000000000" pitchFamily="18" charset="-128"/>
                <a:ea typeface="UD デジタル 教科書体 NK-B" panose="02020700000000000000" pitchFamily="18" charset="-128"/>
              </a:rPr>
            </a:br>
            <a:r>
              <a:rPr kumimoji="1" lang="ja-JP" altLang="en-US" sz="3900" dirty="0" smtClean="0">
                <a:latin typeface="UD デジタル 教科書体 NK-B" panose="02020700000000000000" pitchFamily="18" charset="-128"/>
                <a:ea typeface="UD デジタル 教科書体 NK-B" panose="02020700000000000000" pitchFamily="18" charset="-128"/>
              </a:rPr>
              <a:t>　　　　　　　　　　　　　　　　　　　　　　　　　　　　　　　</a:t>
            </a:r>
            <a:r>
              <a:rPr lang="ja-JP" altLang="en-US" sz="2000" dirty="0" smtClean="0">
                <a:latin typeface="UD デジタル 教科書体 NK-B" panose="02020700000000000000" pitchFamily="18" charset="-128"/>
                <a:ea typeface="UD デジタル 教科書体 NK-B" panose="02020700000000000000" pitchFamily="18" charset="-128"/>
              </a:rPr>
              <a:t>令和</a:t>
            </a:r>
            <a:r>
              <a:rPr lang="ja-JP" altLang="en-US" sz="2000" dirty="0">
                <a:latin typeface="UD デジタル 教科書体 NK-B" panose="02020700000000000000" pitchFamily="18" charset="-128"/>
                <a:ea typeface="UD デジタル 教科書体 NK-B" panose="02020700000000000000" pitchFamily="18" charset="-128"/>
              </a:rPr>
              <a:t>元年</a:t>
            </a:r>
            <a:r>
              <a:rPr lang="en-US" altLang="ja-JP" sz="2000" dirty="0">
                <a:latin typeface="UD デジタル 教科書体 NK-B" panose="02020700000000000000" pitchFamily="18" charset="-128"/>
                <a:ea typeface="UD デジタル 教科書体 NK-B" panose="02020700000000000000" pitchFamily="18" charset="-128"/>
              </a:rPr>
              <a:t>12</a:t>
            </a:r>
            <a:r>
              <a:rPr lang="ja-JP" altLang="en-US" sz="2000" dirty="0">
                <a:latin typeface="UD デジタル 教科書体 NK-B" panose="02020700000000000000" pitchFamily="18" charset="-128"/>
                <a:ea typeface="UD デジタル 教科書体 NK-B" panose="02020700000000000000" pitchFamily="18" charset="-128"/>
              </a:rPr>
              <a:t>月</a:t>
            </a:r>
            <a:r>
              <a:rPr lang="en-US" altLang="ja-JP" sz="2000" dirty="0" smtClean="0">
                <a:latin typeface="UD デジタル 教科書体 NK-B" panose="02020700000000000000" pitchFamily="18" charset="-128"/>
                <a:ea typeface="UD デジタル 教科書体 NK-B" panose="02020700000000000000" pitchFamily="18" charset="-128"/>
              </a:rPr>
              <a:t>14</a:t>
            </a:r>
            <a:r>
              <a:rPr lang="ja-JP" altLang="en-US" sz="2000" dirty="0" smtClean="0">
                <a:latin typeface="UD デジタル 教科書体 NK-B" panose="02020700000000000000" pitchFamily="18" charset="-128"/>
                <a:ea typeface="UD デジタル 教科書体 NK-B" panose="02020700000000000000" pitchFamily="18" charset="-128"/>
              </a:rPr>
              <a:t>日</a:t>
            </a:r>
            <a:r>
              <a:rPr lang="en-US" altLang="ja-JP" sz="1800" dirty="0" smtClean="0">
                <a:latin typeface="UD デジタル 教科書体 NK-B" panose="02020700000000000000" pitchFamily="18" charset="-128"/>
                <a:ea typeface="UD デジタル 教科書体 NK-B" panose="02020700000000000000" pitchFamily="18" charset="-128"/>
              </a:rPr>
              <a:t/>
            </a:r>
            <a:br>
              <a:rPr lang="en-US" altLang="ja-JP" sz="1800" dirty="0" smtClean="0">
                <a:latin typeface="UD デジタル 教科書体 NK-B" panose="02020700000000000000" pitchFamily="18" charset="-128"/>
                <a:ea typeface="UD デジタル 教科書体 NK-B" panose="02020700000000000000" pitchFamily="18" charset="-128"/>
              </a:rPr>
            </a:br>
            <a:r>
              <a:rPr lang="ja-JP" altLang="en-US" sz="2400" dirty="0">
                <a:latin typeface="UD デジタル 教科書体 NK-B" panose="02020700000000000000" pitchFamily="18" charset="-128"/>
                <a:ea typeface="UD デジタル 教科書体 NK-B" panose="02020700000000000000" pitchFamily="18" charset="-128"/>
              </a:rPr>
              <a:t>年末</a:t>
            </a:r>
            <a:r>
              <a:rPr lang="ja-JP" altLang="en-US" sz="2400" dirty="0" smtClean="0">
                <a:latin typeface="UD デジタル 教科書体 NK-B" panose="02020700000000000000" pitchFamily="18" charset="-128"/>
                <a:ea typeface="UD デジタル 教科書体 NK-B" panose="02020700000000000000" pitchFamily="18" charset="-128"/>
              </a:rPr>
              <a:t>の火災防止のため、玉美校区自主防災会による防災訓練が行われました。</a:t>
            </a:r>
            <a:r>
              <a:rPr lang="en-US" altLang="ja-JP" sz="2400" dirty="0" smtClean="0">
                <a:latin typeface="UD デジタル 教科書体 NK-B" panose="02020700000000000000" pitchFamily="18" charset="-128"/>
                <a:ea typeface="UD デジタル 教科書体 NK-B" panose="02020700000000000000" pitchFamily="18" charset="-128"/>
              </a:rPr>
              <a:t/>
            </a:r>
            <a:br>
              <a:rPr lang="en-US" altLang="ja-JP" sz="2400" dirty="0" smtClean="0">
                <a:latin typeface="UD デジタル 教科書体 NK-B" panose="02020700000000000000" pitchFamily="18" charset="-128"/>
                <a:ea typeface="UD デジタル 教科書体 NK-B" panose="02020700000000000000" pitchFamily="18" charset="-128"/>
              </a:rPr>
            </a:br>
            <a:r>
              <a:rPr lang="ja-JP" altLang="en-US" sz="2400" dirty="0">
                <a:latin typeface="UD デジタル 教科書体 NK-B" panose="02020700000000000000" pitchFamily="18" charset="-128"/>
                <a:ea typeface="UD デジタル 教科書体 NK-B" panose="02020700000000000000" pitchFamily="18" charset="-128"/>
              </a:rPr>
              <a:t>八尾土木</a:t>
            </a:r>
            <a:r>
              <a:rPr lang="ja-JP" altLang="en-US" sz="2400" dirty="0" smtClean="0">
                <a:latin typeface="UD デジタル 教科書体 NK-B" panose="02020700000000000000" pitchFamily="18" charset="-128"/>
                <a:ea typeface="UD デジタル 教科書体 NK-B" panose="02020700000000000000" pitchFamily="18" charset="-128"/>
              </a:rPr>
              <a:t>事務所、東大阪市消防局は、火災について啓発活動を行いました。</a:t>
            </a:r>
            <a:endParaRPr kumimoji="1" lang="ja-JP" altLang="en-US" sz="2400" dirty="0">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p:cNvSpPr>
            <a:spLocks noGrp="1"/>
          </p:cNvSpPr>
          <p:nvPr>
            <p:ph idx="1"/>
          </p:nvPr>
        </p:nvSpPr>
        <p:spPr>
          <a:xfrm>
            <a:off x="291701" y="2158177"/>
            <a:ext cx="5185604" cy="919873"/>
          </a:xfrm>
        </p:spPr>
        <p:txBody>
          <a:bodyPr>
            <a:noAutofit/>
          </a:bodyPr>
          <a:lstStyle/>
          <a:p>
            <a:pPr marL="0" indent="0">
              <a:buNone/>
            </a:pPr>
            <a:r>
              <a:rPr lang="ja-JP" altLang="en-US" dirty="0" smtClean="0">
                <a:latin typeface="UD デジタル 教科書体 NK-B" panose="02020700000000000000" pitchFamily="18" charset="-128"/>
                <a:ea typeface="UD デジタル 教科書体 NK-B" panose="02020700000000000000" pitchFamily="18" charset="-128"/>
              </a:rPr>
              <a:t>電気火災</a:t>
            </a:r>
            <a:r>
              <a:rPr lang="ja-JP" altLang="en-US" dirty="0">
                <a:latin typeface="UD デジタル 教科書体 NK-B" panose="02020700000000000000" pitchFamily="18" charset="-128"/>
                <a:ea typeface="UD デジタル 教科書体 NK-B" panose="02020700000000000000" pitchFamily="18" charset="-128"/>
              </a:rPr>
              <a:t>の危険性</a:t>
            </a:r>
            <a:r>
              <a:rPr lang="ja-JP" altLang="en-US" dirty="0" smtClean="0">
                <a:latin typeface="UD デジタル 教科書体 NK-B" panose="02020700000000000000" pitchFamily="18" charset="-128"/>
                <a:ea typeface="UD デジタル 教科書体 NK-B" panose="02020700000000000000" pitchFamily="18" charset="-128"/>
              </a:rPr>
              <a:t>と対策について</a:t>
            </a:r>
            <a:endParaRPr lang="en-US" altLang="ja-JP" dirty="0" smtClean="0">
              <a:latin typeface="UD デジタル 教科書体 NK-B" panose="02020700000000000000" pitchFamily="18" charset="-128"/>
              <a:ea typeface="UD デジタル 教科書体 NK-B" panose="02020700000000000000" pitchFamily="18" charset="-128"/>
            </a:endParaRPr>
          </a:p>
          <a:p>
            <a:pPr marL="0" indent="0">
              <a:buNone/>
            </a:pPr>
            <a:r>
              <a:rPr lang="en-US" altLang="ja-JP" dirty="0" smtClean="0">
                <a:latin typeface="UD デジタル 教科書体 NK-B" panose="02020700000000000000" pitchFamily="18" charset="-128"/>
                <a:ea typeface="UD デジタル 教科書体 NK-B" panose="02020700000000000000" pitchFamily="18" charset="-128"/>
              </a:rPr>
              <a:t>(</a:t>
            </a:r>
            <a:r>
              <a:rPr lang="ja-JP" altLang="en-US" dirty="0" smtClean="0">
                <a:latin typeface="UD デジタル 教科書体 NK-B" panose="02020700000000000000" pitchFamily="18" charset="-128"/>
                <a:ea typeface="UD デジタル 教科書体 NK-B" panose="02020700000000000000" pitchFamily="18" charset="-128"/>
              </a:rPr>
              <a:t>八尾</a:t>
            </a:r>
            <a:r>
              <a:rPr lang="ja-JP" altLang="en-US" dirty="0">
                <a:latin typeface="UD デジタル 教科書体 NK-B" panose="02020700000000000000" pitchFamily="18" charset="-128"/>
                <a:ea typeface="UD デジタル 教科書体 NK-B" panose="02020700000000000000" pitchFamily="18" charset="-128"/>
              </a:rPr>
              <a:t>土木</a:t>
            </a:r>
            <a:r>
              <a:rPr lang="ja-JP" altLang="en-US" dirty="0" smtClean="0">
                <a:latin typeface="UD デジタル 教科書体 NK-B" panose="02020700000000000000" pitchFamily="18" charset="-128"/>
                <a:ea typeface="UD デジタル 教科書体 NK-B" panose="02020700000000000000" pitchFamily="18" charset="-128"/>
              </a:rPr>
              <a:t>事務所</a:t>
            </a:r>
            <a:r>
              <a:rPr lang="en-US" altLang="ja-JP" dirty="0" smtClean="0">
                <a:latin typeface="UD デジタル 教科書体 NK-B" panose="02020700000000000000" pitchFamily="18" charset="-128"/>
                <a:ea typeface="UD デジタル 教科書体 NK-B" panose="02020700000000000000" pitchFamily="18" charset="-128"/>
              </a:rPr>
              <a:t>)</a:t>
            </a:r>
          </a:p>
        </p:txBody>
      </p:sp>
      <p:sp>
        <p:nvSpPr>
          <p:cNvPr id="5" name="コンテンツ プレースホルダー 2"/>
          <p:cNvSpPr txBox="1">
            <a:spLocks/>
          </p:cNvSpPr>
          <p:nvPr/>
        </p:nvSpPr>
        <p:spPr>
          <a:xfrm>
            <a:off x="7733156" y="2158177"/>
            <a:ext cx="2608638" cy="919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buFont typeface="Arial" panose="020B0604020202020204" pitchFamily="34" charset="0"/>
              <a:buNone/>
            </a:pPr>
            <a:r>
              <a:rPr lang="ja-JP" altLang="en-US" b="1" dirty="0" smtClean="0">
                <a:latin typeface="UD デジタル 教科書体 NK-B" panose="02020700000000000000" pitchFamily="18" charset="-128"/>
                <a:ea typeface="UD デジタル 教科書体 NK-B" panose="02020700000000000000" pitchFamily="18" charset="-128"/>
              </a:rPr>
              <a:t>初期消火について</a:t>
            </a:r>
            <a:endParaRPr lang="en-US" altLang="ja-JP" b="1" dirty="0" smtClean="0">
              <a:latin typeface="UD デジタル 教科書体 NK-B" panose="02020700000000000000" pitchFamily="18" charset="-128"/>
              <a:ea typeface="UD デジタル 教科書体 NK-B" panose="02020700000000000000" pitchFamily="18" charset="-128"/>
            </a:endParaRPr>
          </a:p>
          <a:p>
            <a:pPr marL="0" indent="0">
              <a:buFont typeface="Arial" panose="020B0604020202020204" pitchFamily="34" charset="0"/>
              <a:buNone/>
            </a:pPr>
            <a:r>
              <a:rPr lang="en-US" altLang="ja-JP" b="1" dirty="0" smtClean="0">
                <a:latin typeface="UD デジタル 教科書体 NK-B" panose="02020700000000000000" pitchFamily="18" charset="-128"/>
                <a:ea typeface="UD デジタル 教科書体 NK-B" panose="02020700000000000000" pitchFamily="18" charset="-128"/>
              </a:rPr>
              <a:t>(</a:t>
            </a:r>
            <a:r>
              <a:rPr lang="ja-JP" altLang="en-US" b="1" dirty="0" smtClean="0">
                <a:latin typeface="UD デジタル 教科書体 NK-B" panose="02020700000000000000" pitchFamily="18" charset="-128"/>
                <a:ea typeface="UD デジタル 教科書体 NK-B" panose="02020700000000000000" pitchFamily="18" charset="-128"/>
              </a:rPr>
              <a:t>東大阪市消防局</a:t>
            </a:r>
            <a:r>
              <a:rPr lang="en-US" altLang="ja-JP" b="1" dirty="0" smtClean="0">
                <a:latin typeface="UD デジタル 教科書体 NK-B" panose="02020700000000000000" pitchFamily="18" charset="-128"/>
                <a:ea typeface="UD デジタル 教科書体 NK-B" panose="02020700000000000000" pitchFamily="18" charset="-128"/>
              </a:rPr>
              <a:t>)</a:t>
            </a:r>
            <a:endParaRPr lang="en-US" altLang="ja-JP" b="1" dirty="0">
              <a:latin typeface="UD デジタル 教科書体 NK-B" panose="02020700000000000000" pitchFamily="18" charset="-128"/>
              <a:ea typeface="UD デジタル 教科書体 NK-B" panose="02020700000000000000" pitchFamily="18" charset="-128"/>
            </a:endParaRPr>
          </a:p>
        </p:txBody>
      </p:sp>
      <p:sp>
        <p:nvSpPr>
          <p:cNvPr id="9" name="コンテンツ プレースホルダー 2"/>
          <p:cNvSpPr txBox="1">
            <a:spLocks/>
          </p:cNvSpPr>
          <p:nvPr/>
        </p:nvSpPr>
        <p:spPr>
          <a:xfrm>
            <a:off x="291701" y="2981872"/>
            <a:ext cx="5358443" cy="17458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lnSpc>
                <a:spcPct val="150000"/>
              </a:lnSpc>
              <a:buFont typeface="Arial" panose="020B0604020202020204" pitchFamily="34" charset="0"/>
              <a:buNone/>
              <a:defRPr/>
            </a:pPr>
            <a:r>
              <a:rPr lang="ja-JP" altLang="en-US" sz="1800" dirty="0" smtClean="0">
                <a:solidFill>
                  <a:schemeClr val="bg1"/>
                </a:solidFill>
                <a:latin typeface="UD デジタル 教科書体 NK-B" panose="02020700000000000000" pitchFamily="18" charset="-128"/>
                <a:ea typeface="UD デジタル 教科書体 NK-B" panose="02020700000000000000" pitchFamily="18" charset="-128"/>
              </a:rPr>
              <a:t>地震の揺れに伴う電気機器からの出火や停電復旧時に発生する電気火災について説明し、感震ブレーカー・非常用ライト・エアゾール式簡易消火具の設置について啓発を行いました。</a:t>
            </a:r>
            <a:endParaRPr lang="en-US" altLang="ja-JP" sz="1800" dirty="0">
              <a:latin typeface="UD デジタル 教科書体 NK-B" panose="02020700000000000000" pitchFamily="18" charset="-128"/>
              <a:ea typeface="UD デジタル 教科書体 NK-B" panose="02020700000000000000" pitchFamily="18" charset="-128"/>
            </a:endParaRPr>
          </a:p>
        </p:txBody>
      </p:sp>
      <p:sp>
        <p:nvSpPr>
          <p:cNvPr id="10" name="コンテンツ プレースホルダー 2"/>
          <p:cNvSpPr txBox="1">
            <a:spLocks/>
          </p:cNvSpPr>
          <p:nvPr/>
        </p:nvSpPr>
        <p:spPr>
          <a:xfrm>
            <a:off x="7733156" y="3148797"/>
            <a:ext cx="4192287" cy="131267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a:lstStyle>
          <a:p>
            <a:pPr marL="0" indent="0">
              <a:lnSpc>
                <a:spcPct val="150000"/>
              </a:lnSpc>
              <a:buNone/>
              <a:defRPr/>
            </a:pPr>
            <a:r>
              <a:rPr lang="ja-JP" altLang="en-US" sz="1900" dirty="0" smtClean="0">
                <a:solidFill>
                  <a:schemeClr val="bg1"/>
                </a:solidFill>
                <a:latin typeface="UD デジタル 教科書体 NK-B" panose="02020700000000000000" pitchFamily="18" charset="-128"/>
                <a:ea typeface="UD デジタル 教科書体 NK-B" panose="02020700000000000000" pitchFamily="18" charset="-128"/>
              </a:rPr>
              <a:t>年末の火災防止のため、火災原因と対策についての説明後、</a:t>
            </a:r>
            <a:r>
              <a:rPr lang="ja-JP" altLang="en-US" sz="1900" dirty="0">
                <a:solidFill>
                  <a:schemeClr val="bg1"/>
                </a:solidFill>
                <a:latin typeface="UD デジタル 教科書体 NK-B" panose="02020700000000000000" pitchFamily="18" charset="-128"/>
                <a:ea typeface="UD デジタル 教科書体 NK-B" panose="02020700000000000000" pitchFamily="18" charset="-128"/>
              </a:rPr>
              <a:t>地域の方</a:t>
            </a:r>
            <a:r>
              <a:rPr lang="ja-JP" altLang="en-US" sz="1900" dirty="0" smtClean="0">
                <a:solidFill>
                  <a:schemeClr val="bg1"/>
                </a:solidFill>
                <a:latin typeface="UD デジタル 教科書体 NK-B" panose="02020700000000000000" pitchFamily="18" charset="-128"/>
                <a:ea typeface="UD デジタル 教科書体 NK-B" panose="02020700000000000000" pitchFamily="18" charset="-128"/>
              </a:rPr>
              <a:t>が</a:t>
            </a:r>
            <a:r>
              <a:rPr lang="ja-JP" altLang="en-US" sz="1900" dirty="0">
                <a:solidFill>
                  <a:schemeClr val="bg1"/>
                </a:solidFill>
                <a:latin typeface="UD デジタル 教科書体 NK-B" panose="02020700000000000000" pitchFamily="18" charset="-128"/>
                <a:ea typeface="UD デジタル 教科書体 NK-B" panose="02020700000000000000" pitchFamily="18" charset="-128"/>
              </a:rPr>
              <a:t>実際に</a:t>
            </a:r>
            <a:r>
              <a:rPr lang="ja-JP" altLang="en-US" sz="1900" dirty="0" smtClean="0">
                <a:solidFill>
                  <a:schemeClr val="bg1"/>
                </a:solidFill>
                <a:latin typeface="UD デジタル 教科書体 NK-B" panose="02020700000000000000" pitchFamily="18" charset="-128"/>
                <a:ea typeface="UD デジタル 教科書体 NK-B" panose="02020700000000000000" pitchFamily="18" charset="-128"/>
              </a:rPr>
              <a:t>消火器の使い方を体験しました。</a:t>
            </a:r>
            <a:endParaRPr lang="en-US" altLang="ja-JP" sz="1900" dirty="0" smtClean="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15" name="図 1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2616" r="6214" b="25914"/>
          <a:stretch/>
        </p:blipFill>
        <p:spPr>
          <a:xfrm>
            <a:off x="10341794" y="2174284"/>
            <a:ext cx="1660060" cy="816029"/>
          </a:xfrm>
          <a:prstGeom prst="rect">
            <a:avLst/>
          </a:prstGeom>
        </p:spPr>
      </p:pic>
      <p:sp>
        <p:nvSpPr>
          <p:cNvPr id="27" name="テキスト ボックス 26"/>
          <p:cNvSpPr txBox="1"/>
          <p:nvPr/>
        </p:nvSpPr>
        <p:spPr>
          <a:xfrm>
            <a:off x="11061282" y="2990313"/>
            <a:ext cx="954612" cy="246221"/>
          </a:xfrm>
          <a:prstGeom prst="rect">
            <a:avLst/>
          </a:prstGeom>
          <a:noFill/>
        </p:spPr>
        <p:txBody>
          <a:bodyPr wrap="square" rtlCol="0">
            <a:spAutoFit/>
          </a:bodyPr>
          <a:lstStyle/>
          <a:p>
            <a:pPr algn="r"/>
            <a:r>
              <a:rPr kumimoji="1" lang="ja-JP" altLang="en-US" sz="1000" dirty="0" smtClean="0">
                <a:latin typeface="UD デジタル 教科書体 NK-R" panose="02020400000000000000" pitchFamily="18" charset="-128"/>
                <a:ea typeface="UD デジタル 教科書体 NK-R" panose="02020400000000000000" pitchFamily="18" charset="-128"/>
              </a:rPr>
              <a:t>消火訓練</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28" name="タイトル 1"/>
          <p:cNvSpPr txBox="1">
            <a:spLocks/>
          </p:cNvSpPr>
          <p:nvPr/>
        </p:nvSpPr>
        <p:spPr>
          <a:xfrm>
            <a:off x="10586434" y="753228"/>
            <a:ext cx="1605566" cy="108093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kumimoji="1" sz="3600" kern="1200">
                <a:solidFill>
                  <a:schemeClr val="tx1"/>
                </a:solidFill>
                <a:latin typeface="+mj-lt"/>
                <a:ea typeface="+mj-ea"/>
                <a:cs typeface="+mj-cs"/>
              </a:defRPr>
            </a:lvl1pPr>
          </a:lstStyle>
          <a:p>
            <a:pPr>
              <a:lnSpc>
                <a:spcPct val="150000"/>
              </a:lnSpc>
            </a:pPr>
            <a:r>
              <a:rPr lang="ja-JP" altLang="en-US" sz="1400" dirty="0" smtClean="0">
                <a:latin typeface="UD デジタル 教科書体 NK-B" panose="02020700000000000000" pitchFamily="18" charset="-128"/>
                <a:ea typeface="UD デジタル 教科書体 NK-B" panose="02020700000000000000" pitchFamily="18" charset="-128"/>
              </a:rPr>
              <a:t>東大阪市</a:t>
            </a:r>
            <a:endParaRPr lang="en-US" altLang="ja-JP" sz="1400" dirty="0" smtClean="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300" dirty="0" smtClean="0">
                <a:latin typeface="UD デジタル 教科書体 NK-B" panose="02020700000000000000" pitchFamily="18" charset="-128"/>
                <a:ea typeface="UD デジタル 教科書体 NK-B" panose="02020700000000000000" pitchFamily="18" charset="-128"/>
              </a:rPr>
              <a:t>若江・岩田・瓜生堂</a:t>
            </a:r>
            <a:r>
              <a:rPr lang="ja-JP" altLang="en-US" sz="1300" dirty="0">
                <a:latin typeface="UD デジタル 教科書体 NK-B" panose="02020700000000000000" pitchFamily="18" charset="-128"/>
                <a:ea typeface="UD デジタル 教科書体 NK-B" panose="02020700000000000000" pitchFamily="18" charset="-128"/>
              </a:rPr>
              <a:t>地区</a:t>
            </a:r>
            <a:endParaRPr lang="en-US" altLang="ja-JP" sz="1300" dirty="0" smtClean="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sz="1400" dirty="0">
                <a:latin typeface="UD デジタル 教科書体 NK-B" panose="02020700000000000000" pitchFamily="18" charset="-128"/>
                <a:ea typeface="UD デジタル 教科書体 NK-B" panose="02020700000000000000" pitchFamily="18" charset="-128"/>
              </a:rPr>
              <a:t>瓜生堂公園</a:t>
            </a:r>
            <a:r>
              <a:rPr lang="en-US" altLang="ja-JP" sz="1400" dirty="0" smtClean="0">
                <a:latin typeface="UD デジタル 教科書体 NK-B" panose="02020700000000000000" pitchFamily="18" charset="-128"/>
                <a:ea typeface="UD デジタル 教科書体 NK-B" panose="02020700000000000000" pitchFamily="18" charset="-128"/>
              </a:rPr>
              <a:t>	</a:t>
            </a:r>
            <a:endParaRPr lang="ja-JP" altLang="en-US" sz="1400" dirty="0">
              <a:latin typeface="UD デジタル 教科書体 NK-B" panose="02020700000000000000" pitchFamily="18" charset="-128"/>
              <a:ea typeface="UD デジタル 教科書体 NK-B" panose="02020700000000000000" pitchFamily="18" charset="-128"/>
            </a:endParaRPr>
          </a:p>
        </p:txBody>
      </p:sp>
      <p:grpSp>
        <p:nvGrpSpPr>
          <p:cNvPr id="8" name="グループ化 7"/>
          <p:cNvGrpSpPr/>
          <p:nvPr/>
        </p:nvGrpSpPr>
        <p:grpSpPr>
          <a:xfrm>
            <a:off x="7837660" y="4762694"/>
            <a:ext cx="3665788" cy="2095306"/>
            <a:chOff x="7722302" y="4628561"/>
            <a:chExt cx="3665788" cy="2095306"/>
          </a:xfrm>
        </p:grpSpPr>
        <p:sp>
          <p:nvSpPr>
            <p:cNvPr id="26" name="テキスト ボックス 25"/>
            <p:cNvSpPr txBox="1"/>
            <p:nvPr/>
          </p:nvSpPr>
          <p:spPr>
            <a:xfrm>
              <a:off x="7810081" y="6446868"/>
              <a:ext cx="3578009" cy="276999"/>
            </a:xfrm>
            <a:prstGeom prst="rect">
              <a:avLst/>
            </a:prstGeom>
            <a:noFill/>
          </p:spPr>
          <p:txBody>
            <a:bodyPr wrap="square" rtlCol="0">
              <a:spAutoFit/>
            </a:bodyPr>
            <a:lstStyle/>
            <a:p>
              <a:pPr algn="r"/>
              <a:r>
                <a:rPr kumimoji="1" lang="ja-JP" altLang="en-US" sz="1200" dirty="0" smtClean="0">
                  <a:latin typeface="UD デジタル 教科書体 NK-R" panose="02020400000000000000" pitchFamily="18" charset="-128"/>
                  <a:ea typeface="UD デジタル 教科書体 NK-R" panose="02020400000000000000" pitchFamily="18" charset="-128"/>
                </a:rPr>
                <a:t>初期消火について</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39" name="図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2302" y="4628561"/>
              <a:ext cx="3596952" cy="1835055"/>
            </a:xfrm>
            <a:prstGeom prst="rect">
              <a:avLst/>
            </a:prstGeom>
          </p:spPr>
        </p:pic>
      </p:grpSp>
      <p:grpSp>
        <p:nvGrpSpPr>
          <p:cNvPr id="6" name="グループ化 5"/>
          <p:cNvGrpSpPr/>
          <p:nvPr/>
        </p:nvGrpSpPr>
        <p:grpSpPr>
          <a:xfrm>
            <a:off x="291701" y="4744472"/>
            <a:ext cx="3322608" cy="2064478"/>
            <a:chOff x="291701" y="4744472"/>
            <a:chExt cx="3322608" cy="2064478"/>
          </a:xfrm>
        </p:grpSpPr>
        <p:pic>
          <p:nvPicPr>
            <p:cNvPr id="32" name="図 31"/>
            <p:cNvPicPr>
              <a:picLocks noChangeAspect="1"/>
            </p:cNvPicPr>
            <p:nvPr/>
          </p:nvPicPr>
          <p:blipFill rotWithShape="1">
            <a:blip r:embed="rId6">
              <a:extLst>
                <a:ext uri="{28A0092B-C50C-407E-A947-70E740481C1C}">
                  <a14:useLocalDpi xmlns:a14="http://schemas.microsoft.com/office/drawing/2010/main" val="0"/>
                </a:ext>
              </a:extLst>
            </a:blip>
            <a:srcRect b="15261"/>
            <a:stretch/>
          </p:blipFill>
          <p:spPr>
            <a:xfrm>
              <a:off x="291701" y="4744472"/>
              <a:ext cx="3322608" cy="1787479"/>
            </a:xfrm>
            <a:prstGeom prst="rect">
              <a:avLst/>
            </a:prstGeom>
          </p:spPr>
        </p:pic>
        <p:sp>
          <p:nvSpPr>
            <p:cNvPr id="23" name="テキスト ボックス 22"/>
            <p:cNvSpPr txBox="1"/>
            <p:nvPr/>
          </p:nvSpPr>
          <p:spPr>
            <a:xfrm>
              <a:off x="291701" y="6531951"/>
              <a:ext cx="3322608" cy="276999"/>
            </a:xfrm>
            <a:prstGeom prst="rect">
              <a:avLst/>
            </a:prstGeom>
            <a:noFill/>
          </p:spPr>
          <p:txBody>
            <a:bodyPr wrap="square" rtlCol="0">
              <a:spAutoFit/>
            </a:bodyPr>
            <a:lstStyle/>
            <a:p>
              <a:pPr algn="r"/>
              <a:r>
                <a:rPr kumimoji="1" lang="en-US" altLang="ja-JP" sz="1200" dirty="0" smtClean="0">
                  <a:latin typeface="UD デジタル 教科書体 NK-R" panose="02020400000000000000" pitchFamily="18" charset="-128"/>
                  <a:ea typeface="UD デジタル 教科書体 NK-R" panose="02020400000000000000" pitchFamily="18" charset="-128"/>
                </a:rPr>
                <a:t>42</a:t>
              </a:r>
              <a:r>
                <a:rPr kumimoji="1" lang="ja-JP" altLang="en-US" sz="1200" dirty="0" smtClean="0">
                  <a:latin typeface="UD デジタル 教科書体 NK-R" panose="02020400000000000000" pitchFamily="18" charset="-128"/>
                  <a:ea typeface="UD デジタル 教科書体 NK-R" panose="02020400000000000000" pitchFamily="18" charset="-128"/>
                </a:rPr>
                <a:t>名の方が参加されました</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grpSp>
      <p:grpSp>
        <p:nvGrpSpPr>
          <p:cNvPr id="29" name="グループ化 28"/>
          <p:cNvGrpSpPr/>
          <p:nvPr/>
        </p:nvGrpSpPr>
        <p:grpSpPr>
          <a:xfrm>
            <a:off x="5742959" y="2302754"/>
            <a:ext cx="1724542" cy="2257845"/>
            <a:chOff x="4278815" y="1043429"/>
            <a:chExt cx="1724542" cy="2257845"/>
          </a:xfrm>
        </p:grpSpPr>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8815" y="2173991"/>
              <a:ext cx="669927" cy="1127283"/>
            </a:xfrm>
            <a:prstGeom prst="rect">
              <a:avLst/>
            </a:prstGeom>
          </p:spPr>
        </p:pic>
        <p:pic>
          <p:nvPicPr>
            <p:cNvPr id="31" name="図 30"/>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l="8873" t="8538" r="8537" b="8872"/>
            <a:stretch/>
          </p:blipFill>
          <p:spPr>
            <a:xfrm rot="5400000">
              <a:off x="4142839" y="1179405"/>
              <a:ext cx="1087811" cy="815859"/>
            </a:xfrm>
            <a:prstGeom prst="rect">
              <a:avLst/>
            </a:prstGeom>
          </p:spPr>
        </p:pic>
        <p:sp>
          <p:nvSpPr>
            <p:cNvPr id="33" name="テキスト ボックス 32"/>
            <p:cNvSpPr txBox="1"/>
            <p:nvPr/>
          </p:nvSpPr>
          <p:spPr>
            <a:xfrm>
              <a:off x="4919602" y="3052609"/>
              <a:ext cx="1045718" cy="246221"/>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感震ブレーカー</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34" name="テキスト ボックス 33"/>
            <p:cNvSpPr txBox="1"/>
            <p:nvPr/>
          </p:nvSpPr>
          <p:spPr>
            <a:xfrm>
              <a:off x="5048745" y="1933845"/>
              <a:ext cx="954612" cy="246221"/>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非常用ライト</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grpSp>
    </p:spTree>
    <p:extLst>
      <p:ext uri="{BB962C8B-B14F-4D97-AF65-F5344CB8AC3E}">
        <p14:creationId xmlns:p14="http://schemas.microsoft.com/office/powerpoint/2010/main" val="3858844066"/>
      </p:ext>
    </p:extLst>
  </p:cSld>
  <p:clrMapOvr>
    <a:masterClrMapping/>
  </p:clrMapOvr>
</p:sld>
</file>

<file path=ppt/theme/theme1.xml><?xml version="1.0" encoding="utf-8"?>
<a:theme xmlns:a="http://schemas.openxmlformats.org/drawingml/2006/main" name="ベルリン">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TM04033917[[fn=ベルリン]]</Template>
  <TotalTime>274</TotalTime>
  <Words>132</Words>
  <Application>Microsoft Office PowerPoint</Application>
  <PresentationFormat>ワイド画面</PresentationFormat>
  <Paragraphs>16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ＭＳ Ｐゴシック</vt:lpstr>
      <vt:lpstr>UD デジタル 教科書体 NK-B</vt:lpstr>
      <vt:lpstr>UD デジタル 教科書体 NK-R</vt:lpstr>
      <vt:lpstr>Arial</vt:lpstr>
      <vt:lpstr>Trebuchet MS</vt:lpstr>
      <vt:lpstr>ベルリン</vt:lpstr>
      <vt:lpstr>東大阪市玉美校区自主防災会　防災訓練開催 　　　　　　　　　　　　　　　　　　　　　　　　　　　　　　　令和元年12月14日 年末の火災防止のため、玉美校区自主防災会による防災訓練が行われました。 八尾土木事務所、東大阪市消防局は、火災について啓発活動を行いました。</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岡野　幸恵</dc:creator>
  <cp:lastModifiedBy>岡野　幸恵</cp:lastModifiedBy>
  <cp:revision>28</cp:revision>
  <cp:lastPrinted>2019-12-17T07:15:03Z</cp:lastPrinted>
  <dcterms:created xsi:type="dcterms:W3CDTF">2019-12-13T02:02:34Z</dcterms:created>
  <dcterms:modified xsi:type="dcterms:W3CDTF">2019-12-19T02:15:18Z</dcterms:modified>
</cp:coreProperties>
</file>