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1"/>
  </p:sldMasterIdLst>
  <p:notesMasterIdLst>
    <p:notesMasterId r:id="rId3"/>
  </p:notes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  <a:srgbClr val="00B043"/>
    <a:srgbClr val="FAC090"/>
    <a:srgbClr val="385D8A"/>
    <a:srgbClr val="A8AC04"/>
    <a:srgbClr val="79AE02"/>
    <a:srgbClr val="E2EBF6"/>
    <a:srgbClr val="00CCFF"/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E04AC550-AE7C-4CDA-83EC-93F274E704B5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93242E7D-0A84-4B8D-9DE6-7E8A34D519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49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42E7D-0A84-4B8D-9DE6-7E8A34D519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62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49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2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9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51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66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9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2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21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55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8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AC6E5-DC05-4F64-AE2A-9D92C44799B6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4F57A-3964-4C6C-B05C-025E5435D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2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  <a:solidFill>
            <a:srgbClr val="00B043">
              <a:alpha val="25490"/>
            </a:srgbClr>
          </a:solidFill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6202" y="12778"/>
            <a:ext cx="71435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ja-JP" altLang="en-US" sz="3200" u="sng" cap="all" dirty="0">
                <a:ln/>
                <a:solidFill>
                  <a:schemeClr val="tx2"/>
                </a:solidFill>
                <a:effectLst>
                  <a:reflection blurRad="10000" stA="55000" endPos="48000" dist="500" dir="5400000" sy="-100000" algn="bl" rotWithShape="0"/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あらたな防災啓発に取り組みました！</a:t>
            </a:r>
            <a:endParaRPr lang="en-US" altLang="ja-JP" sz="3200" u="sng" cap="all" dirty="0">
              <a:ln/>
              <a:solidFill>
                <a:schemeClr val="tx2"/>
              </a:solidFill>
              <a:effectLst>
                <a:reflection blurRad="10000" stA="55000" endPos="48000" dist="500" dir="5400000" sy="-100000" algn="bl" rotWithShape="0"/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263352" y="1717754"/>
            <a:ext cx="7776864" cy="5140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AC090">
                <a:alpha val="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>
                <a:solidFill>
                  <a:schemeClr val="tx1"/>
                </a:solidFill>
              </a:rPr>
              <a:t>　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91344" y="543211"/>
            <a:ext cx="11881320" cy="153860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八尾土木事務所では柏原市と連携し、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地域性や専門性のある防災知識の普及に向け</a:t>
            </a:r>
            <a:r>
              <a:rPr lang="ja-JP" altLang="en-US" sz="18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、大阪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教育大学の協力のもと</a:t>
            </a:r>
            <a:r>
              <a:rPr lang="ja-JP" altLang="en-US" sz="18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18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心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理学の観点を取り入れた啓発パネルの</a:t>
            </a:r>
            <a:r>
              <a:rPr lang="ja-JP" altLang="en-US" sz="1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検討、作成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r>
              <a:rPr lang="ja-JP" altLang="en-US" sz="1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</a:t>
            </a:r>
            <a:r>
              <a:rPr lang="en-US" altLang="ja-JP" sz="1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1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年度前期授業（全</a:t>
            </a:r>
            <a:r>
              <a:rPr lang="en-US" altLang="ja-JP" sz="1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sz="18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回、柏原市と八尾土木が授業の進行に協力）</a:t>
            </a:r>
            <a:r>
              <a:rPr lang="ja-JP" altLang="en-US" sz="1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のなかで行い、あらたな啓発パネルが完成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しました。</a:t>
            </a:r>
            <a:endParaRPr lang="en-US" altLang="ja-JP" sz="18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326905" y="468144"/>
            <a:ext cx="38572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b="1" i="1" cap="all" dirty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八尾土木事務所地域支援・企画課</a:t>
            </a:r>
            <a:endParaRPr lang="en-US" altLang="ja-JP" b="1" i="1" cap="all" dirty="0">
              <a:ln w="0"/>
              <a:solidFill>
                <a:schemeClr val="tx2"/>
              </a:solidFill>
              <a:effectLst>
                <a:reflection blurRad="12700" stA="50000" endPos="50000" dist="5000" dir="5400000" sy="-100000" rotWithShape="0"/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2464" y="16529"/>
            <a:ext cx="1522420" cy="455304"/>
          </a:xfrm>
          <a:prstGeom prst="rect">
            <a:avLst/>
          </a:prstGeom>
        </p:spPr>
      </p:pic>
      <p:sp>
        <p:nvSpPr>
          <p:cNvPr id="14" name="タイトル 1"/>
          <p:cNvSpPr txBox="1">
            <a:spLocks/>
          </p:cNvSpPr>
          <p:nvPr/>
        </p:nvSpPr>
        <p:spPr>
          <a:xfrm>
            <a:off x="5015881" y="4092759"/>
            <a:ext cx="3531787" cy="123098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endParaRPr lang="en-US" altLang="ja-JP" sz="2000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183679" y="1717754"/>
            <a:ext cx="3888985" cy="5072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これまでのパネルの印象（感性評価）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・文字が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多い、文章が長い</a:t>
            </a:r>
            <a:endParaRPr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・情報量が多い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・専門用語がわからない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・写真が暗い、怖い、わからない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・イラストが暗い、教科書のよう</a:t>
            </a:r>
            <a:endParaRPr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・硬い雰囲気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（親しみやすさ・楽しさの不足）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防災対策・行動へと促すために（心理学の観点の導入）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・行動する内容を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明確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に、具体的に記載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（タイトルの工夫、チェックリスト）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・実行意図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行動のタイミング等を決める（いつ、どのように）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・自己決定理論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行動する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動機を「その人の価値観」に近づける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そのためには、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重要な他者が重要と認めていること（関係性）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自分にできるという感覚を持てること（有能性）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自分で選び決めること（自律性）</a:t>
            </a:r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357" y="41281"/>
            <a:ext cx="1602504" cy="425036"/>
          </a:xfrm>
          <a:prstGeom prst="rect">
            <a:avLst/>
          </a:prstGeom>
        </p:spPr>
      </p:pic>
      <p:sp>
        <p:nvSpPr>
          <p:cNvPr id="26" name="タイトル 1"/>
          <p:cNvSpPr txBox="1">
            <a:spLocks/>
          </p:cNvSpPr>
          <p:nvPr/>
        </p:nvSpPr>
        <p:spPr>
          <a:xfrm>
            <a:off x="2927648" y="1620312"/>
            <a:ext cx="2063633" cy="52342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spcBef>
                <a:spcPts val="0"/>
              </a:spcBef>
            </a:pPr>
            <a:r>
              <a:rPr lang="ja-JP" altLang="en-US" sz="18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＜取り組みの一例＞</a:t>
            </a:r>
            <a:endParaRPr lang="en-US" altLang="ja-JP" sz="1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35808" y="2005916"/>
            <a:ext cx="3600953" cy="4801270"/>
            <a:chOff x="550831" y="1996228"/>
            <a:chExt cx="3600953" cy="4801270"/>
          </a:xfrm>
        </p:grpSpPr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0831" y="1996228"/>
              <a:ext cx="3600953" cy="4801270"/>
            </a:xfrm>
            <a:prstGeom prst="rect">
              <a:avLst/>
            </a:prstGeom>
          </p:spPr>
        </p:pic>
        <p:sp>
          <p:nvSpPr>
            <p:cNvPr id="20" name="正方形/長方形 19"/>
            <p:cNvSpPr/>
            <p:nvPr/>
          </p:nvSpPr>
          <p:spPr>
            <a:xfrm>
              <a:off x="550831" y="1996228"/>
              <a:ext cx="1636722" cy="330538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これまでのパネル</a:t>
              </a:r>
              <a:endParaRPr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4367255" y="2005916"/>
            <a:ext cx="3600953" cy="4801270"/>
            <a:chOff x="4618520" y="2005916"/>
            <a:chExt cx="3600953" cy="4801270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18520" y="2005916"/>
              <a:ext cx="3600953" cy="4801270"/>
            </a:xfrm>
            <a:prstGeom prst="rect">
              <a:avLst/>
            </a:prstGeom>
          </p:spPr>
        </p:pic>
        <p:sp>
          <p:nvSpPr>
            <p:cNvPr id="21" name="正方形/長方形 20"/>
            <p:cNvSpPr/>
            <p:nvPr/>
          </p:nvSpPr>
          <p:spPr>
            <a:xfrm>
              <a:off x="4618520" y="2005916"/>
              <a:ext cx="1393411" cy="295398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あらたなパネル</a:t>
              </a:r>
              <a:endParaRPr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" name="右矢印 1"/>
          <p:cNvSpPr/>
          <p:nvPr/>
        </p:nvSpPr>
        <p:spPr>
          <a:xfrm>
            <a:off x="4008216" y="3857542"/>
            <a:ext cx="287584" cy="864096"/>
          </a:xfrm>
          <a:prstGeom prst="rightArrow">
            <a:avLst>
              <a:gd name="adj1" fmla="val 50000"/>
              <a:gd name="adj2" fmla="val 60646"/>
            </a:avLst>
          </a:prstGeom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40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307</Words>
  <Application>Microsoft Office PowerPoint</Application>
  <PresentationFormat>ワイド画面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UD デジタル 教科書体 NK-B</vt:lpstr>
      <vt:lpstr>UD デジタル 教科書体 NK-R</vt:lpstr>
      <vt:lpstr>UD デジタル 教科書体 NP-B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2021-09-22T08:32:44Z</dcterms:created>
  <dcterms:modified xsi:type="dcterms:W3CDTF">2021-09-22T08:39:03Z</dcterms:modified>
</cp:coreProperties>
</file>