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708" r:id="rId3"/>
  </p:sldMasterIdLst>
  <p:notesMasterIdLst>
    <p:notesMasterId r:id="rId8"/>
  </p:notesMasterIdLst>
  <p:sldIdLst>
    <p:sldId id="335" r:id="rId4"/>
    <p:sldId id="389" r:id="rId5"/>
    <p:sldId id="331" r:id="rId6"/>
    <p:sldId id="332" r:id="rId7"/>
  </p:sldIdLst>
  <p:sldSz cx="9601200" cy="128016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99FFCC"/>
    <a:srgbClr val="FFFFCC"/>
    <a:srgbClr val="E9D623"/>
    <a:srgbClr val="CCFFFF"/>
    <a:srgbClr val="FFCCFF"/>
    <a:srgbClr val="FFFF66"/>
    <a:srgbClr val="CCFF99"/>
    <a:srgbClr val="FCA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195" autoAdjust="0"/>
  </p:normalViewPr>
  <p:slideViewPr>
    <p:cSldViewPr>
      <p:cViewPr varScale="1">
        <p:scale>
          <a:sx n="36" d="100"/>
          <a:sy n="36" d="100"/>
        </p:scale>
        <p:origin x="1590" y="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88E5-5E2D-44BF-AA61-3DB3E58B43C8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8775-B4EF-4910-8DE3-8581BE82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2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71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41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3"/>
            <a:ext cx="7200900" cy="4456853"/>
          </a:xfrm>
        </p:spPr>
        <p:txBody>
          <a:bodyPr anchor="b">
            <a:normAutofit/>
          </a:bodyPr>
          <a:lstStyle>
            <a:lvl1pPr algn="ctr">
              <a:defRPr sz="472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>
            <a:normAutofit/>
          </a:bodyPr>
          <a:lstStyle>
            <a:lvl1pPr marL="0" indent="0" algn="ctr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 algn="ctr">
              <a:buNone/>
              <a:defRPr sz="2205"/>
            </a:lvl2pPr>
            <a:lvl3pPr marL="720090" indent="0" algn="ctr">
              <a:buNone/>
              <a:defRPr sz="1890"/>
            </a:lvl3pPr>
            <a:lvl4pPr marL="1080135" indent="0" algn="ctr">
              <a:buNone/>
              <a:defRPr sz="1575"/>
            </a:lvl4pPr>
            <a:lvl5pPr marL="1440180" indent="0" algn="ctr">
              <a:buNone/>
              <a:defRPr sz="1575"/>
            </a:lvl5pPr>
            <a:lvl6pPr marL="1800225" indent="0" algn="ctr">
              <a:buNone/>
              <a:defRPr sz="1575"/>
            </a:lvl6pPr>
            <a:lvl7pPr marL="2160270" indent="0" algn="ctr">
              <a:buNone/>
              <a:defRPr sz="1575"/>
            </a:lvl7pPr>
            <a:lvl8pPr marL="2520315" indent="0" algn="ctr">
              <a:buNone/>
              <a:defRPr sz="1575"/>
            </a:lvl8pPr>
            <a:lvl9pPr marL="2880360" indent="0" algn="ctr">
              <a:buNone/>
              <a:defRPr sz="157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4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6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6523"/>
            <a:ext cx="8281035" cy="5322255"/>
          </a:xfrm>
        </p:spPr>
        <p:txBody>
          <a:bodyPr anchor="b">
            <a:normAutofit/>
          </a:bodyPr>
          <a:lstStyle>
            <a:lvl1pPr>
              <a:defRPr sz="472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498249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53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1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1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2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7" y="3139454"/>
            <a:ext cx="4060508" cy="154130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7" y="4680761"/>
            <a:ext cx="4060508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80761"/>
            <a:ext cx="4080511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2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0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3" y="853441"/>
            <a:ext cx="3096387" cy="2987034"/>
          </a:xfrm>
        </p:spPr>
        <p:txBody>
          <a:bodyPr anchor="b">
            <a:normAutofit/>
          </a:bodyPr>
          <a:lstStyle>
            <a:lvl1pPr>
              <a:defRPr sz="252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0" y="1849120"/>
            <a:ext cx="4860608" cy="910336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3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6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37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3" y="853440"/>
            <a:ext cx="3096387" cy="2987040"/>
          </a:xfrm>
        </p:spPr>
        <p:txBody>
          <a:bodyPr anchor="b">
            <a:normAutofit/>
          </a:bodyPr>
          <a:lstStyle>
            <a:lvl1pPr>
              <a:defRPr sz="252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0" y="1849120"/>
            <a:ext cx="4860608" cy="910336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3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98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4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6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72677"/>
            <a:ext cx="6090761" cy="108487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5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3"/>
            <a:ext cx="7200900" cy="4456853"/>
          </a:xfrm>
        </p:spPr>
        <p:txBody>
          <a:bodyPr anchor="b">
            <a:normAutofit/>
          </a:bodyPr>
          <a:lstStyle>
            <a:lvl1pPr algn="ctr">
              <a:defRPr sz="19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>
            <a:normAutofit/>
          </a:bodyPr>
          <a:lstStyle>
            <a:lvl1pPr marL="0" indent="0" algn="ctr">
              <a:buNone/>
              <a:defRPr sz="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890" indent="0" algn="ctr">
              <a:buNone/>
              <a:defRPr sz="930"/>
            </a:lvl2pPr>
            <a:lvl3pPr marL="303780" indent="0" algn="ctr">
              <a:buNone/>
              <a:defRPr sz="797"/>
            </a:lvl3pPr>
            <a:lvl4pPr marL="455670" indent="0" algn="ctr">
              <a:buNone/>
              <a:defRPr sz="665"/>
            </a:lvl4pPr>
            <a:lvl5pPr marL="607559" indent="0" algn="ctr">
              <a:buNone/>
              <a:defRPr sz="665"/>
            </a:lvl5pPr>
            <a:lvl6pPr marL="759450" indent="0" algn="ctr">
              <a:buNone/>
              <a:defRPr sz="665"/>
            </a:lvl6pPr>
            <a:lvl7pPr marL="911340" indent="0" algn="ctr">
              <a:buNone/>
              <a:defRPr sz="665"/>
            </a:lvl7pPr>
            <a:lvl8pPr marL="1063230" indent="0" algn="ctr">
              <a:buNone/>
              <a:defRPr sz="665"/>
            </a:lvl8pPr>
            <a:lvl9pPr marL="1215120" indent="0" algn="ctr">
              <a:buNone/>
              <a:defRPr sz="66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300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55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5"/>
          </a:xfrm>
        </p:spPr>
        <p:txBody>
          <a:bodyPr anchor="b">
            <a:normAutofit/>
          </a:bodyPr>
          <a:lstStyle>
            <a:lvl1pPr>
              <a:defRPr sz="199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1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890" indent="0">
              <a:buNone/>
              <a:defRPr sz="599">
                <a:solidFill>
                  <a:schemeClr val="tx1">
                    <a:tint val="75000"/>
                  </a:schemeClr>
                </a:solidFill>
              </a:defRPr>
            </a:lvl2pPr>
            <a:lvl3pPr marL="303780" indent="0">
              <a:buNone/>
              <a:defRPr sz="532">
                <a:solidFill>
                  <a:schemeClr val="tx1">
                    <a:tint val="75000"/>
                  </a:schemeClr>
                </a:solidFill>
              </a:defRPr>
            </a:lvl3pPr>
            <a:lvl4pPr marL="45567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4pPr>
            <a:lvl5pPr marL="607559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5pPr>
            <a:lvl6pPr marL="75945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6pPr>
            <a:lvl7pPr marL="91134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7pPr>
            <a:lvl8pPr marL="106323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8pPr>
            <a:lvl9pPr marL="121512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39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3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3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25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7" y="3139456"/>
            <a:ext cx="4060508" cy="154130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7" b="1"/>
            </a:lvl1pPr>
            <a:lvl2pPr marL="151890" indent="0">
              <a:buNone/>
              <a:defRPr sz="665" b="1"/>
            </a:lvl2pPr>
            <a:lvl3pPr marL="303780" indent="0">
              <a:buNone/>
              <a:defRPr sz="599" b="1"/>
            </a:lvl3pPr>
            <a:lvl4pPr marL="455670" indent="0">
              <a:buNone/>
              <a:defRPr sz="532" b="1"/>
            </a:lvl4pPr>
            <a:lvl5pPr marL="607559" indent="0">
              <a:buNone/>
              <a:defRPr sz="532" b="1"/>
            </a:lvl5pPr>
            <a:lvl6pPr marL="759450" indent="0">
              <a:buNone/>
              <a:defRPr sz="532" b="1"/>
            </a:lvl6pPr>
            <a:lvl7pPr marL="911340" indent="0">
              <a:buNone/>
              <a:defRPr sz="532" b="1"/>
            </a:lvl7pPr>
            <a:lvl8pPr marL="1063230" indent="0">
              <a:buNone/>
              <a:defRPr sz="532" b="1"/>
            </a:lvl8pPr>
            <a:lvl9pPr marL="1215120" indent="0">
              <a:buNone/>
              <a:defRPr sz="5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7" y="4680763"/>
            <a:ext cx="4060508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7" b="1"/>
            </a:lvl1pPr>
            <a:lvl2pPr marL="151890" indent="0">
              <a:buNone/>
              <a:defRPr sz="665" b="1"/>
            </a:lvl2pPr>
            <a:lvl3pPr marL="303780" indent="0">
              <a:buNone/>
              <a:defRPr sz="599" b="1"/>
            </a:lvl3pPr>
            <a:lvl4pPr marL="455670" indent="0">
              <a:buNone/>
              <a:defRPr sz="532" b="1"/>
            </a:lvl4pPr>
            <a:lvl5pPr marL="607559" indent="0">
              <a:buNone/>
              <a:defRPr sz="532" b="1"/>
            </a:lvl5pPr>
            <a:lvl6pPr marL="759450" indent="0">
              <a:buNone/>
              <a:defRPr sz="532" b="1"/>
            </a:lvl6pPr>
            <a:lvl7pPr marL="911340" indent="0">
              <a:buNone/>
              <a:defRPr sz="532" b="1"/>
            </a:lvl7pPr>
            <a:lvl8pPr marL="1063230" indent="0">
              <a:buNone/>
              <a:defRPr sz="532" b="1"/>
            </a:lvl8pPr>
            <a:lvl9pPr marL="1215120" indent="0">
              <a:buNone/>
              <a:defRPr sz="5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3"/>
            <a:ext cx="4080511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7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91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4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4"/>
          </a:xfrm>
        </p:spPr>
        <p:txBody>
          <a:bodyPr anchor="b">
            <a:normAutofit/>
          </a:bodyPr>
          <a:lstStyle>
            <a:lvl1pPr>
              <a:defRPr sz="106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0"/>
            <a:ext cx="4860608" cy="9103360"/>
          </a:xfrm>
        </p:spPr>
        <p:txBody>
          <a:bodyPr/>
          <a:lstStyle>
            <a:lvl1pPr>
              <a:defRPr sz="1063"/>
            </a:lvl1pPr>
            <a:lvl2pPr>
              <a:defRPr sz="930"/>
            </a:lvl2pPr>
            <a:lvl3pPr>
              <a:defRPr sz="797"/>
            </a:lvl3pPr>
            <a:lvl4pPr>
              <a:defRPr sz="665"/>
            </a:lvl4pPr>
            <a:lvl5pPr>
              <a:defRPr sz="665"/>
            </a:lvl5pPr>
            <a:lvl6pPr>
              <a:defRPr sz="665"/>
            </a:lvl6pPr>
            <a:lvl7pPr>
              <a:defRPr sz="665"/>
            </a:lvl7pPr>
            <a:lvl8pPr>
              <a:defRPr sz="665"/>
            </a:lvl8pPr>
            <a:lvl9pPr>
              <a:defRPr sz="6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32"/>
            </a:lvl1pPr>
            <a:lvl2pPr marL="151890" indent="0">
              <a:buNone/>
              <a:defRPr sz="398"/>
            </a:lvl2pPr>
            <a:lvl3pPr marL="303780" indent="0">
              <a:buNone/>
              <a:defRPr sz="332"/>
            </a:lvl3pPr>
            <a:lvl4pPr marL="455670" indent="0">
              <a:buNone/>
              <a:defRPr sz="299"/>
            </a:lvl4pPr>
            <a:lvl5pPr marL="607559" indent="0">
              <a:buNone/>
              <a:defRPr sz="299"/>
            </a:lvl5pPr>
            <a:lvl6pPr marL="759450" indent="0">
              <a:buNone/>
              <a:defRPr sz="299"/>
            </a:lvl6pPr>
            <a:lvl7pPr marL="911340" indent="0">
              <a:buNone/>
              <a:defRPr sz="299"/>
            </a:lvl7pPr>
            <a:lvl8pPr marL="1063230" indent="0">
              <a:buNone/>
              <a:defRPr sz="299"/>
            </a:lvl8pPr>
            <a:lvl9pPr marL="1215120" indent="0">
              <a:buNone/>
              <a:defRPr sz="2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342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106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0"/>
            <a:ext cx="4860608" cy="9103360"/>
          </a:xfrm>
        </p:spPr>
        <p:txBody>
          <a:bodyPr/>
          <a:lstStyle>
            <a:lvl1pPr marL="0" indent="0">
              <a:buNone/>
              <a:defRPr sz="1063"/>
            </a:lvl1pPr>
            <a:lvl2pPr marL="151890" indent="0">
              <a:buNone/>
              <a:defRPr sz="930"/>
            </a:lvl2pPr>
            <a:lvl3pPr marL="303780" indent="0">
              <a:buNone/>
              <a:defRPr sz="797"/>
            </a:lvl3pPr>
            <a:lvl4pPr marL="455670" indent="0">
              <a:buNone/>
              <a:defRPr sz="665"/>
            </a:lvl4pPr>
            <a:lvl5pPr marL="607559" indent="0">
              <a:buNone/>
              <a:defRPr sz="665"/>
            </a:lvl5pPr>
            <a:lvl6pPr marL="759450" indent="0">
              <a:buNone/>
              <a:defRPr sz="665"/>
            </a:lvl6pPr>
            <a:lvl7pPr marL="911340" indent="0">
              <a:buNone/>
              <a:defRPr sz="665"/>
            </a:lvl7pPr>
            <a:lvl8pPr marL="1063230" indent="0">
              <a:buNone/>
              <a:defRPr sz="665"/>
            </a:lvl8pPr>
            <a:lvl9pPr marL="1215120" indent="0">
              <a:buNone/>
              <a:defRPr sz="66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32"/>
            </a:lvl1pPr>
            <a:lvl2pPr marL="151890" indent="0">
              <a:buNone/>
              <a:defRPr sz="398"/>
            </a:lvl2pPr>
            <a:lvl3pPr marL="303780" indent="0">
              <a:buNone/>
              <a:defRPr sz="332"/>
            </a:lvl3pPr>
            <a:lvl4pPr marL="455670" indent="0">
              <a:buNone/>
              <a:defRPr sz="299"/>
            </a:lvl4pPr>
            <a:lvl5pPr marL="607559" indent="0">
              <a:buNone/>
              <a:defRPr sz="299"/>
            </a:lvl5pPr>
            <a:lvl6pPr marL="759450" indent="0">
              <a:buNone/>
              <a:defRPr sz="299"/>
            </a:lvl6pPr>
            <a:lvl7pPr marL="911340" indent="0">
              <a:buNone/>
              <a:defRPr sz="299"/>
            </a:lvl7pPr>
            <a:lvl8pPr marL="1063230" indent="0">
              <a:buNone/>
              <a:defRPr sz="299"/>
            </a:lvl8pPr>
            <a:lvl9pPr marL="1215120" indent="0">
              <a:buNone/>
              <a:defRPr sz="2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3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88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6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72679"/>
            <a:ext cx="6090761" cy="108487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7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8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98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4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3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1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F587-E80B-42E3-BE7C-38C1D86570C4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55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2"/>
            <a:ext cx="8281035" cy="24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1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7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Wingdings 2" pitchFamily="18" charset="2"/>
        <a:buChar char="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2"/>
            <a:ext cx="8281035" cy="24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3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7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03780" rtl="0" eaLnBrk="1" latinLnBrk="0" hangingPunct="1">
        <a:lnSpc>
          <a:spcPct val="90000"/>
        </a:lnSpc>
        <a:spcBef>
          <a:spcPct val="0"/>
        </a:spcBef>
        <a:buNone/>
        <a:defRPr kumimoji="1" sz="14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945" indent="-75945" algn="l" defTabSz="303780" rtl="0" eaLnBrk="1" latinLnBrk="0" hangingPunct="1">
        <a:lnSpc>
          <a:spcPct val="90000"/>
        </a:lnSpc>
        <a:spcBef>
          <a:spcPts val="332"/>
        </a:spcBef>
        <a:buFont typeface="Wingdings 2" pitchFamily="18" charset="2"/>
        <a:buChar char=""/>
        <a:defRPr kumimoji="1" sz="930" kern="1200">
          <a:solidFill>
            <a:schemeClr val="tx1"/>
          </a:solidFill>
          <a:latin typeface="+mn-lt"/>
          <a:ea typeface="+mn-ea"/>
          <a:cs typeface="+mn-cs"/>
        </a:defRPr>
      </a:lvl1pPr>
      <a:lvl2pPr marL="22783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2pPr>
      <a:lvl3pPr marL="37972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665" kern="1200">
          <a:solidFill>
            <a:schemeClr val="tx1"/>
          </a:solidFill>
          <a:latin typeface="+mn-lt"/>
          <a:ea typeface="+mn-ea"/>
          <a:cs typeface="+mn-cs"/>
        </a:defRPr>
      </a:lvl3pPr>
      <a:lvl4pPr marL="53161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4pPr>
      <a:lvl5pPr marL="68350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5pPr>
      <a:lvl6pPr marL="83539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6pPr>
      <a:lvl7pPr marL="98728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7pPr>
      <a:lvl8pPr marL="113917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8pPr>
      <a:lvl9pPr marL="129106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1pPr>
      <a:lvl2pPr marL="15189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2pPr>
      <a:lvl3pPr marL="30378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3pPr>
      <a:lvl4pPr marL="45567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4pPr>
      <a:lvl5pPr marL="607559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5pPr>
      <a:lvl6pPr marL="75945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6pPr>
      <a:lvl7pPr marL="91134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323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8pPr>
      <a:lvl9pPr marL="121512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300600" y="257025"/>
            <a:ext cx="9000000" cy="698036"/>
            <a:chOff x="1025118" y="12313"/>
            <a:chExt cx="9241282" cy="698036"/>
          </a:xfrm>
        </p:grpSpPr>
        <p:sp>
          <p:nvSpPr>
            <p:cNvPr id="43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地域</a:t>
              </a: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で</a:t>
              </a:r>
              <a:r>
                <a:rPr lang="ja-JP" alt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守る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　</a:t>
              </a: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正方形/長方形 44"/>
          <p:cNvSpPr/>
          <p:nvPr/>
        </p:nvSpPr>
        <p:spPr>
          <a:xfrm>
            <a:off x="788744" y="1031824"/>
            <a:ext cx="8280000" cy="695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自主防災組織</a:t>
            </a:r>
          </a:p>
        </p:txBody>
      </p:sp>
      <p:sp>
        <p:nvSpPr>
          <p:cNvPr id="29" name="サブタイトル 2"/>
          <p:cNvSpPr txBox="1">
            <a:spLocks/>
          </p:cNvSpPr>
          <p:nvPr/>
        </p:nvSpPr>
        <p:spPr>
          <a:xfrm>
            <a:off x="258038" y="2197269"/>
            <a:ext cx="9343162" cy="683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Q.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自主防災組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織って何？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A.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「自らの地域は自ら守る」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という使命感をもって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　</a:t>
            </a: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地域の住民どうし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が団結し活動する組織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Q.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どんな時に活躍するの？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A.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災害時など、</a:t>
            </a: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地域の助け合い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が大きな力を発揮する時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Q.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どんな取り組みをしているの？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514350" marR="0" lvl="0" indent="-51435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防災の専門機関である消防署や消防団などと緊密な　連携、協力のもとでの取り組み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 近年の課題である地域住民の連帯意識の向上のために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 コミュニティ活動の核になること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 自主防災組織の育成強化・地域防災力の向上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37" name="サブタイトル 2"/>
          <p:cNvSpPr txBox="1">
            <a:spLocks/>
          </p:cNvSpPr>
          <p:nvPr/>
        </p:nvSpPr>
        <p:spPr>
          <a:xfrm>
            <a:off x="-9132734" y="1958718"/>
            <a:ext cx="9123316" cy="924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pic>
        <p:nvPicPr>
          <p:cNvPr id="1026" name="Picture 2" descr="会話をする親子のイラスト（お父さんと娘）">
            <a:extLst>
              <a:ext uri="{FF2B5EF4-FFF2-40B4-BE49-F238E27FC236}">
                <a16:creationId xmlns:a16="http://schemas.microsoft.com/office/drawing/2014/main" id="{5971D975-2878-4B2B-A655-971FE56D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376" y="9065096"/>
            <a:ext cx="3675313" cy="35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2503C221-F77C-4B24-87EC-68802389871B}"/>
              </a:ext>
            </a:extLst>
          </p:cNvPr>
          <p:cNvSpPr/>
          <p:nvPr/>
        </p:nvSpPr>
        <p:spPr>
          <a:xfrm>
            <a:off x="6481337" y="9536785"/>
            <a:ext cx="2855767" cy="1400519"/>
          </a:xfrm>
          <a:prstGeom prst="wedgeRoundRectCallout">
            <a:avLst>
              <a:gd name="adj1" fmla="val -49126"/>
              <a:gd name="adj2" fmla="val 7111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C8B6F957-48E4-4F45-A6C6-7B474EE04726}"/>
              </a:ext>
            </a:extLst>
          </p:cNvPr>
          <p:cNvSpPr/>
          <p:nvPr/>
        </p:nvSpPr>
        <p:spPr>
          <a:xfrm>
            <a:off x="300600" y="9065096"/>
            <a:ext cx="2855769" cy="1777615"/>
          </a:xfrm>
          <a:prstGeom prst="wedgeRoundRectCallout">
            <a:avLst>
              <a:gd name="adj1" fmla="val 39875"/>
              <a:gd name="adj2" fmla="val 64415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3D8A9E-0653-404D-8F02-F76F767C0D1F}"/>
              </a:ext>
            </a:extLst>
          </p:cNvPr>
          <p:cNvSpPr txBox="1"/>
          <p:nvPr/>
        </p:nvSpPr>
        <p:spPr>
          <a:xfrm>
            <a:off x="292536" y="9201043"/>
            <a:ext cx="2982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近所の洋食屋さんのおじさんが自主防災組織に入っている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らしいね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362727-AFE5-4D24-BF63-CA49B43DFAB3}"/>
              </a:ext>
            </a:extLst>
          </p:cNvPr>
          <p:cNvSpPr txBox="1"/>
          <p:nvPr/>
        </p:nvSpPr>
        <p:spPr>
          <a:xfrm>
            <a:off x="6669160" y="9623916"/>
            <a:ext cx="2631440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普段どんな活動をしているのか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聞いてみよう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86D011-F947-427C-A0DB-EB4753C23310}"/>
              </a:ext>
            </a:extLst>
          </p:cNvPr>
          <p:cNvSpPr txBox="1"/>
          <p:nvPr/>
        </p:nvSpPr>
        <p:spPr>
          <a:xfrm>
            <a:off x="6298456" y="11364571"/>
            <a:ext cx="345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お住まいの市の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危機管理担当部局にもご相談ください</a:t>
            </a:r>
          </a:p>
        </p:txBody>
      </p:sp>
    </p:spTree>
    <p:extLst>
      <p:ext uri="{BB962C8B-B14F-4D97-AF65-F5344CB8AC3E}">
        <p14:creationId xmlns:p14="http://schemas.microsoft.com/office/powerpoint/2010/main" val="9096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4" y="2599112"/>
            <a:ext cx="4312332" cy="3225624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205502" y="6643113"/>
            <a:ext cx="91554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1029071" y="11957266"/>
            <a:ext cx="7543057" cy="56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災害時、頼りになるのは、助け合い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300600" y="257025"/>
            <a:ext cx="9000000" cy="698036"/>
            <a:chOff x="1025118" y="12313"/>
            <a:chExt cx="9241282" cy="698036"/>
          </a:xfrm>
        </p:grpSpPr>
        <p:sp>
          <p:nvSpPr>
            <p:cNvPr id="43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地域</a:t>
              </a: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で守る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　</a:t>
              </a: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正方形/長方形 44"/>
          <p:cNvSpPr/>
          <p:nvPr/>
        </p:nvSpPr>
        <p:spPr>
          <a:xfrm>
            <a:off x="788744" y="1031824"/>
            <a:ext cx="8280000" cy="695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自主防災組織</a:t>
            </a:r>
          </a:p>
        </p:txBody>
      </p:sp>
      <p:sp>
        <p:nvSpPr>
          <p:cNvPr id="47" name="サブタイトル 2"/>
          <p:cNvSpPr txBox="1">
            <a:spLocks/>
          </p:cNvSpPr>
          <p:nvPr/>
        </p:nvSpPr>
        <p:spPr>
          <a:xfrm>
            <a:off x="183306" y="11194383"/>
            <a:ext cx="9333718" cy="100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37" name="サブタイトル 2"/>
          <p:cNvSpPr txBox="1">
            <a:spLocks/>
          </p:cNvSpPr>
          <p:nvPr/>
        </p:nvSpPr>
        <p:spPr>
          <a:xfrm>
            <a:off x="2249384" y="1902072"/>
            <a:ext cx="5079675" cy="327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活動の様子を写真で紹介！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40" name="サブタイトル 2"/>
          <p:cNvSpPr txBox="1">
            <a:spLocks/>
          </p:cNvSpPr>
          <p:nvPr/>
        </p:nvSpPr>
        <p:spPr>
          <a:xfrm>
            <a:off x="403514" y="11017286"/>
            <a:ext cx="9437646" cy="38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自主防災組織の育成強化・地域防災力の向上のため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に！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49" name="サブタイトル 2"/>
          <p:cNvSpPr txBox="1">
            <a:spLocks/>
          </p:cNvSpPr>
          <p:nvPr/>
        </p:nvSpPr>
        <p:spPr>
          <a:xfrm>
            <a:off x="122301" y="10134492"/>
            <a:ext cx="9238620" cy="1271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50" name="サブタイトル 2"/>
          <p:cNvSpPr txBox="1">
            <a:spLocks/>
          </p:cNvSpPr>
          <p:nvPr/>
        </p:nvSpPr>
        <p:spPr>
          <a:xfrm>
            <a:off x="1086665" y="5933759"/>
            <a:ext cx="7153221" cy="395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自主防災組織をコミュニティ活動の核に！</a:t>
            </a:r>
          </a:p>
        </p:txBody>
      </p:sp>
      <p:pic>
        <p:nvPicPr>
          <p:cNvPr id="2052" name="Picture 4" descr="自主防災会の皆さんによる炊き出し訓練風景です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10" y="2585139"/>
            <a:ext cx="4319461" cy="32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AA63989-EC9F-4FAF-B220-F9F9A93DF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44" y="7594109"/>
            <a:ext cx="4312331" cy="319917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F757417-7136-48E4-A4C1-A5EB21BA24EE}"/>
              </a:ext>
            </a:extLst>
          </p:cNvPr>
          <p:cNvSpPr/>
          <p:nvPr/>
        </p:nvSpPr>
        <p:spPr>
          <a:xfrm>
            <a:off x="161110" y="11585376"/>
            <a:ext cx="91554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A53C82-CB70-4831-8112-66BCCA6A2A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211" y="7596633"/>
            <a:ext cx="4312331" cy="319665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557E63-2F74-46FF-A2BC-69A88819D8C1}"/>
              </a:ext>
            </a:extLst>
          </p:cNvPr>
          <p:cNvSpPr txBox="1"/>
          <p:nvPr/>
        </p:nvSpPr>
        <p:spPr>
          <a:xfrm>
            <a:off x="2890350" y="6813684"/>
            <a:ext cx="382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～防災フェアの様子～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1FAA58-1D3A-43E3-9218-B1C9B26D5D7C}"/>
              </a:ext>
            </a:extLst>
          </p:cNvPr>
          <p:cNvSpPr txBox="1"/>
          <p:nvPr/>
        </p:nvSpPr>
        <p:spPr>
          <a:xfrm>
            <a:off x="4760904" y="7480920"/>
            <a:ext cx="27039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土の</a:t>
            </a:r>
            <a:r>
              <a:rPr kumimoji="1" lang="ja-JP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作成体験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5D4A69-C101-4008-8BBC-8677BAD286C3}"/>
              </a:ext>
            </a:extLst>
          </p:cNvPr>
          <p:cNvSpPr txBox="1"/>
          <p:nvPr/>
        </p:nvSpPr>
        <p:spPr>
          <a:xfrm>
            <a:off x="285084" y="7507210"/>
            <a:ext cx="30753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応急担架作成体験</a:t>
            </a:r>
          </a:p>
        </p:txBody>
      </p:sp>
    </p:spTree>
    <p:extLst>
      <p:ext uri="{BB962C8B-B14F-4D97-AF65-F5344CB8AC3E}">
        <p14:creationId xmlns:p14="http://schemas.microsoft.com/office/powerpoint/2010/main" val="25818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300599" y="2144631"/>
            <a:ext cx="9000001" cy="632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Q.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消防団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って</a:t>
            </a:r>
            <a:r>
              <a:rPr lang="ja-JP" altLang="en-US" sz="28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何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A.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消防署と同じ法律に基づく組織。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「自らの地域は自ら守る」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という精神に基づき、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 </a:t>
            </a: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地域住民の生命、身体、財産を守るために活躍する</a:t>
            </a:r>
            <a:endParaRPr kumimoji="1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Q.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どんな人たちが消防団員になるの？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A.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普段は様々な仕事についている方々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 例えば・・・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サラリーマン、自営業、公務員、学生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Q.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どんな活動をしているの？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514350" marR="0" lvl="0" indent="-51435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火災や災害に備えた日頃からの訓練、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  火災・災害発生時の救助活動や避難誘導、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　  救援物資の搬送など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300600" y="257025"/>
            <a:ext cx="9000000" cy="698036"/>
            <a:chOff x="1025118" y="12313"/>
            <a:chExt cx="9241282" cy="698036"/>
          </a:xfrm>
        </p:grpSpPr>
        <p:sp>
          <p:nvSpPr>
            <p:cNvPr id="3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地域</a:t>
              </a: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で</a:t>
              </a:r>
              <a:r>
                <a:rPr lang="ja-JP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守</a:t>
              </a:r>
              <a:r>
                <a:rPr lang="ja-JP" alt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る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　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正方形/長方形 35"/>
          <p:cNvSpPr/>
          <p:nvPr/>
        </p:nvSpPr>
        <p:spPr>
          <a:xfrm>
            <a:off x="660600" y="953282"/>
            <a:ext cx="8280000" cy="96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消防団</a:t>
            </a:r>
          </a:p>
        </p:txBody>
      </p:sp>
      <p:pic>
        <p:nvPicPr>
          <p:cNvPr id="1026" name="Picture 2" descr="お母さんとお話をする男の子のイラスト">
            <a:extLst>
              <a:ext uri="{FF2B5EF4-FFF2-40B4-BE49-F238E27FC236}">
                <a16:creationId xmlns:a16="http://schemas.microsoft.com/office/drawing/2014/main" id="{3F5F8B26-A62B-487B-9ED3-3FC38430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875196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10F3D95A-EA33-414E-88B5-5D24B28F7A02}"/>
              </a:ext>
            </a:extLst>
          </p:cNvPr>
          <p:cNvSpPr/>
          <p:nvPr/>
        </p:nvSpPr>
        <p:spPr>
          <a:xfrm>
            <a:off x="228591" y="9367644"/>
            <a:ext cx="3059841" cy="1944216"/>
          </a:xfrm>
          <a:prstGeom prst="wedgeRoundRectCallout">
            <a:avLst>
              <a:gd name="adj1" fmla="val 37608"/>
              <a:gd name="adj2" fmla="val 71195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E097104C-9D7C-4729-89C5-52B1148F01B7}"/>
              </a:ext>
            </a:extLst>
          </p:cNvPr>
          <p:cNvSpPr/>
          <p:nvPr/>
        </p:nvSpPr>
        <p:spPr>
          <a:xfrm>
            <a:off x="6440123" y="8466505"/>
            <a:ext cx="3059841" cy="2326783"/>
          </a:xfrm>
          <a:prstGeom prst="wedgeRoundRectCallout">
            <a:avLst>
              <a:gd name="adj1" fmla="val -48639"/>
              <a:gd name="adj2" fmla="val 6342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5679E0-201D-4F41-9828-521DBFACEB88}"/>
              </a:ext>
            </a:extLst>
          </p:cNvPr>
          <p:cNvSpPr txBox="1"/>
          <p:nvPr/>
        </p:nvSpPr>
        <p:spPr>
          <a:xfrm>
            <a:off x="461009" y="9584725"/>
            <a:ext cx="2703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地域住民の安心・安全を守る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という重要な役割を担っているんだね</a:t>
            </a:r>
            <a:endParaRPr kumimoji="1" lang="ja-JP" altLang="en-US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B25820-5AE5-43F4-B2DE-5936A302DDCA}"/>
              </a:ext>
            </a:extLst>
          </p:cNvPr>
          <p:cNvSpPr txBox="1"/>
          <p:nvPr/>
        </p:nvSpPr>
        <p:spPr>
          <a:xfrm>
            <a:off x="6485549" y="8615229"/>
            <a:ext cx="2968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訓練と経験を活かし、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自主防災組織や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住民へ訓練指導・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防災知識の普及啓発の支援をしているよ</a:t>
            </a:r>
            <a:endParaRPr kumimoji="1" lang="ja-JP" altLang="en-US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DE36F82-61C0-49CB-AA93-E7F3A9DD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7"/>
          <a:stretch/>
        </p:blipFill>
        <p:spPr>
          <a:xfrm>
            <a:off x="4767062" y="2902968"/>
            <a:ext cx="4200082" cy="3155712"/>
          </a:xfrm>
          <a:prstGeom prst="rect">
            <a:avLst/>
          </a:prstGeom>
        </p:spPr>
      </p:pic>
      <p:sp>
        <p:nvSpPr>
          <p:cNvPr id="40" name="サブタイトル 2"/>
          <p:cNvSpPr txBox="1">
            <a:spLocks/>
          </p:cNvSpPr>
          <p:nvPr/>
        </p:nvSpPr>
        <p:spPr>
          <a:xfrm>
            <a:off x="82392" y="6256784"/>
            <a:ext cx="9436415" cy="620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消防団の地域密着性・要員動員力・即時対応力が活きる！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8" y="2902968"/>
            <a:ext cx="4200082" cy="315006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278452" y="6688832"/>
            <a:ext cx="9155419" cy="54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2326984" y="2197548"/>
            <a:ext cx="5401733" cy="423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活動の様子を写真で紹介！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192088" y="2872408"/>
            <a:ext cx="3312368" cy="4713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豪雨災害での活動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340828" y="11173653"/>
            <a:ext cx="9030668" cy="1581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消防団の充実・強化は、地域防災力の充実強化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これからも地域社会に貢献する消防団へのご協力と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ご参加をよろしくお願いします。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4357677" y="257025"/>
            <a:ext cx="4942923" cy="698036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地域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で</a:t>
            </a:r>
            <a:r>
              <a:rPr lang="ja-JP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守る　</a:t>
            </a:r>
          </a:p>
          <a:p>
            <a:pPr marL="0" marR="0" lvl="0" indent="0" algn="r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300600" y="811002"/>
            <a:ext cx="9000000" cy="106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284690" y="10950720"/>
            <a:ext cx="9155419" cy="54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60600" y="953282"/>
            <a:ext cx="8280000" cy="96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消防団</a:t>
            </a: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-23936" y="10361240"/>
            <a:ext cx="9808913" cy="614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近年は女性の消防団員も増加。広報・啓発活動等で活躍中！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pic>
        <p:nvPicPr>
          <p:cNvPr id="26" name="Picture 8" descr="女性消防団員の活躍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051" y="7087246"/>
            <a:ext cx="4200082" cy="31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女性消防団員の広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6703" y="7078551"/>
            <a:ext cx="4119540" cy="31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サブタイトル 2"/>
          <p:cNvSpPr txBox="1">
            <a:spLocks/>
          </p:cNvSpPr>
          <p:nvPr/>
        </p:nvSpPr>
        <p:spPr>
          <a:xfrm>
            <a:off x="4728592" y="2880292"/>
            <a:ext cx="1800200" cy="4713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012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消火活動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A3 297x420 mm</PresentationFormat>
  <Paragraphs>61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ＭＳ Ｐゴシック</vt:lpstr>
      <vt:lpstr>UD デジタル 教科書体 NK-B</vt:lpstr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Wingdings 2</vt:lpstr>
      <vt:lpstr>Office ​​テーマ</vt:lpstr>
      <vt:lpstr>HDOfficeLightV0</vt:lpstr>
      <vt:lpstr>1_HDOfficeLightV0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2021-09-22T08:36:45Z</dcterms:created>
  <dcterms:modified xsi:type="dcterms:W3CDTF">2021-09-27T00:58:15Z</dcterms:modified>
</cp:coreProperties>
</file>