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水原　修斗" initials="水原　修斗" lastIdx="1" clrIdx="0">
    <p:extLst>
      <p:ext uri="{19B8F6BF-5375-455C-9EA6-DF929625EA0E}">
        <p15:presenceInfo xmlns:p15="http://schemas.microsoft.com/office/powerpoint/2012/main" userId="S::MizuharaS@lan.pref.osaka.jp::6a9c7675-45d7-4a16-9403-c8ff66cb64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CB335F-E45D-4490-9776-24E4AA41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4C413A-3AA6-496C-B26F-3F34AF061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1597E9-CAE6-43E8-8801-EA3AC1F9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175832-7529-4D69-8854-2EFBAE6C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E504E7-D023-483C-B43C-9769F7EB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08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91D85-A525-4A05-B260-41AA73F7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3D3187-B1F4-4E8B-8281-53AE8E356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DA9CE0-1DEC-4965-98F1-EBBB3E28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334E6-EDDC-4FA7-8393-739BF89E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898ADF-CE8B-424E-A533-0AA5CDED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9C1A790-230C-42AE-B700-B45EFA475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0E0209-BEB6-497A-9C9A-28C1001EC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0E579F-F33F-4817-8FA5-108FC8E8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8C9F7D-E8A4-4285-905C-434CF8C0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C814E6-CD8B-4026-B1B9-94314625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4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67BF8-5128-4F25-928A-FAC19DCA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E57E7E-2A32-4B3D-8D12-C61E0785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1808F8-8E73-406F-89DD-E08A2695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EA1269-D11E-4D17-9298-56BCFE41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9ABEE1-6127-4891-9498-32B257A7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82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21E57-38D9-48F2-B76F-738B7DE8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3D8FBF-69A9-491C-B6A8-D5D5ADED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E013EA-D960-4713-A198-DEC0BF7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55FCFB-23A8-405B-A788-F9E36EF3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3B265-8D23-4461-9F06-379A16A3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52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6AD1C5-000C-4264-B15C-63CCB32B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D891B2-7D47-4D07-A017-B6427CDA4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625C3B-F476-486D-9938-B18BB586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988F86-CB54-40AA-B929-4DD95EA0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CFAAF1-2CF3-4713-B1D1-BFF9978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6BAE72-B7EC-4446-B123-65A6B956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F8B99-65B3-49FE-919E-106B92BB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29360B-0DC5-4392-8440-70794A21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64FD3E-990A-4B70-95E8-E81DEB0D6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2D5CDB-12B9-4747-B8FB-DC32E7C3E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2D2713-9420-40F2-8015-9CE194880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B7DED6-D3C7-4AA2-A01D-09BF298A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42EC23-B1E5-43FA-9DD0-D03B3906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F7F148-310E-4B38-A52B-92D97523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74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7A284-598A-4389-A03E-1F6DE2CB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21AB32-EB07-462B-B6DD-EFF51DDB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F3D122-A184-464D-B16F-1DEB2591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0065E1-E094-4C52-BF66-0A16F088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0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6272A5-8EF5-42B2-89BA-DDC39757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484145-4633-4CE0-853C-7D342E4A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B498B-4F5B-4A5F-BD8C-74420975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88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BCA858-3EEF-44A7-9C33-4709BCD2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6FD73F-366E-4A25-8B8D-378E1582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29C430-A6A6-4088-9716-F105119BB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B5E796-04B7-41B5-85CC-84CB6984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13AB4E-92F2-408B-8979-EB68FCBD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E7AD63-FC62-4CD5-AA82-30CA48B8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6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F9327-9762-4517-90D3-6689758D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6E6ECE-DA98-4457-9BCA-CA7C178D5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683067-41C1-402E-AF15-D55F23813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5FC016-290C-4BAA-BC5B-B38AFDD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8074F7-3015-4048-81A0-2097344B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7F723A-AFFF-42D8-8329-9115F38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7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DBAB33-B1CA-4BB2-B703-E4AC3CC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C28140-C6A4-4623-B8AB-76C86DA0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3300D5-2E09-42BB-8654-3F36E73B5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466D-C1B2-4C74-8330-32E76380F932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9112B-8D23-40B5-A538-9E4AC6659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BE76BB-A7D8-4ACA-B047-6EFF76299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6E1E-EDDB-44EE-BCA0-2C3F77B7E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7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emf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C963ED-0434-419B-8376-9D1679BD529C}"/>
              </a:ext>
            </a:extLst>
          </p:cNvPr>
          <p:cNvSpPr/>
          <p:nvPr/>
        </p:nvSpPr>
        <p:spPr>
          <a:xfrm>
            <a:off x="0" y="-64077"/>
            <a:ext cx="12192000" cy="69411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68BC42-DF16-4D79-93E2-0F85864DA132}"/>
              </a:ext>
            </a:extLst>
          </p:cNvPr>
          <p:cNvSpPr txBox="1"/>
          <p:nvPr/>
        </p:nvSpPr>
        <p:spPr>
          <a:xfrm>
            <a:off x="184727" y="49539"/>
            <a:ext cx="343823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恩智川クリーン・リバー・プロジェクトだより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8F3B785-F448-4116-AAF8-6B2869706A4D}"/>
              </a:ext>
            </a:extLst>
          </p:cNvPr>
          <p:cNvSpPr/>
          <p:nvPr/>
        </p:nvSpPr>
        <p:spPr>
          <a:xfrm>
            <a:off x="163947" y="424389"/>
            <a:ext cx="11843326" cy="1165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6005543-75D9-4A74-AC8C-12AD5DB2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" y="562619"/>
            <a:ext cx="940895" cy="92705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237AB1-20AF-4C89-92F1-218BEC041AB7}"/>
              </a:ext>
            </a:extLst>
          </p:cNvPr>
          <p:cNvSpPr txBox="1"/>
          <p:nvPr/>
        </p:nvSpPr>
        <p:spPr>
          <a:xfrm>
            <a:off x="2255114" y="481206"/>
            <a:ext cx="768176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恩智川クリーン・リバー・プロジェクト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1F8593-888E-4309-A2AF-605D1D611BDE}"/>
              </a:ext>
            </a:extLst>
          </p:cNvPr>
          <p:cNvSpPr txBox="1"/>
          <p:nvPr/>
        </p:nvSpPr>
        <p:spPr>
          <a:xfrm>
            <a:off x="2945246" y="994321"/>
            <a:ext cx="628072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八尾市（高安西地区）開催！！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C9AA6B-1DEF-4C6B-8DFD-3900ACDE6ECA}"/>
              </a:ext>
            </a:extLst>
          </p:cNvPr>
          <p:cNvSpPr txBox="1"/>
          <p:nvPr/>
        </p:nvSpPr>
        <p:spPr>
          <a:xfrm>
            <a:off x="10582715" y="69822"/>
            <a:ext cx="141778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2026.5.14</a:t>
            </a:r>
            <a:endParaRPr kumimoji="1"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スクロール: 横 33">
            <a:extLst>
              <a:ext uri="{FF2B5EF4-FFF2-40B4-BE49-F238E27FC236}">
                <a16:creationId xmlns:a16="http://schemas.microsoft.com/office/drawing/2014/main" id="{6230B167-68D9-4327-94B4-133246A0A7B8}"/>
              </a:ext>
            </a:extLst>
          </p:cNvPr>
          <p:cNvSpPr/>
          <p:nvPr/>
        </p:nvSpPr>
        <p:spPr>
          <a:xfrm>
            <a:off x="184727" y="1611335"/>
            <a:ext cx="11822546" cy="148315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おん￥￥￥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6EA2D3-0A78-4A61-AF74-4DFDA12D9EA8}"/>
              </a:ext>
            </a:extLst>
          </p:cNvPr>
          <p:cNvSpPr txBox="1"/>
          <p:nvPr/>
        </p:nvSpPr>
        <p:spPr>
          <a:xfrm>
            <a:off x="406687" y="1842378"/>
            <a:ext cx="43962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恩智川クリーン・リバー・プロジェクト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</a:t>
            </a:r>
            <a:endParaRPr kumimoji="1" lang="ja-JP" altLang="en-US" sz="1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C7D2A6-BE49-4E80-B8C6-9CA33BDDCD55}"/>
              </a:ext>
            </a:extLst>
          </p:cNvPr>
          <p:cNvSpPr txBox="1"/>
          <p:nvPr/>
        </p:nvSpPr>
        <p:spPr>
          <a:xfrm>
            <a:off x="869395" y="2172685"/>
            <a:ext cx="107202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恩智川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流域では府民の皆様が中心となり、大阪府と関係市４市（大東市、東大阪市、八尾市、柏原市）が連携し、美化意識向上のための清掃活動やポイ捨て防止の啓発を行うなど、ごみの削減に向けた取組みを進めてい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632A56-04E8-46ED-B202-E73D6361E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9" t="39563" r="44828" b="19801"/>
          <a:stretch/>
        </p:blipFill>
        <p:spPr>
          <a:xfrm>
            <a:off x="302636" y="3742926"/>
            <a:ext cx="762466" cy="15366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296D4C-CB1C-4FA4-A351-E43FBB89F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3" t="32573" r="44915" b="15671"/>
          <a:stretch/>
        </p:blipFill>
        <p:spPr>
          <a:xfrm>
            <a:off x="1329596" y="3865738"/>
            <a:ext cx="560018" cy="1413828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B1B4511-3B4A-4EAA-820B-314223CBA1A1}"/>
              </a:ext>
            </a:extLst>
          </p:cNvPr>
          <p:cNvGrpSpPr/>
          <p:nvPr/>
        </p:nvGrpSpPr>
        <p:grpSpPr>
          <a:xfrm>
            <a:off x="10632396" y="499563"/>
            <a:ext cx="957220" cy="1069840"/>
            <a:chOff x="10631471" y="481206"/>
            <a:chExt cx="957220" cy="106984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3717A1F-D8D7-42B5-92E7-4C5D6F80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82758" y="545685"/>
              <a:ext cx="905933" cy="965167"/>
            </a:xfrm>
            <a:prstGeom prst="rect">
              <a:avLst/>
            </a:prstGeom>
            <a:ln w="0">
              <a:solidFill>
                <a:schemeClr val="bg1"/>
              </a:solidFill>
            </a:ln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60ABC4C-2D0E-4CB3-BE52-13C99D4F28EC}"/>
                </a:ext>
              </a:extLst>
            </p:cNvPr>
            <p:cNvSpPr/>
            <p:nvPr/>
          </p:nvSpPr>
          <p:spPr>
            <a:xfrm>
              <a:off x="11542972" y="481206"/>
              <a:ext cx="45719" cy="106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670185E-88EA-4724-A1D5-29A2C8B74C52}"/>
                </a:ext>
              </a:extLst>
            </p:cNvPr>
            <p:cNvSpPr/>
            <p:nvPr/>
          </p:nvSpPr>
          <p:spPr>
            <a:xfrm>
              <a:off x="10631471" y="1463857"/>
              <a:ext cx="957220" cy="8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24A637C0-A3FB-48C9-BFF2-219614736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75" y="5192478"/>
            <a:ext cx="2930596" cy="164846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8D57651-8F67-485D-9158-46EDE69FC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22" y="3122977"/>
            <a:ext cx="2927549" cy="164846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866BAC3-158C-4658-B4AE-3BCF439A0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82" y="3122977"/>
            <a:ext cx="2859691" cy="1608575"/>
          </a:xfrm>
          <a:prstGeom prst="rect">
            <a:avLst/>
          </a:prstGeom>
        </p:spPr>
      </p:pic>
      <p:sp>
        <p:nvSpPr>
          <p:cNvPr id="37" name="フローチャート: 代替処理 36">
            <a:extLst>
              <a:ext uri="{FF2B5EF4-FFF2-40B4-BE49-F238E27FC236}">
                <a16:creationId xmlns:a16="http://schemas.microsoft.com/office/drawing/2014/main" id="{9BD28A20-D2C5-4CE2-9DBA-5292CA1B9297}"/>
              </a:ext>
            </a:extLst>
          </p:cNvPr>
          <p:cNvSpPr/>
          <p:nvPr/>
        </p:nvSpPr>
        <p:spPr>
          <a:xfrm>
            <a:off x="9225973" y="2980267"/>
            <a:ext cx="2913229" cy="380791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開催日</a:t>
            </a:r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令和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０日（日）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今回の活動エリア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中高安橋　～　垣内橋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120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名の地域の方々、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河川ボランティア、八尾市、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大阪府河川室・八尾土木事務所の職員が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参加し、恩智川と周辺道路の清掃活動を行いました。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恩智川の美化に向けて引き続き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地域と連携して取組んでいきます！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12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55824033-BCBD-472C-BD48-8B542941FBAD}"/>
              </a:ext>
            </a:extLst>
          </p:cNvPr>
          <p:cNvSpPr/>
          <p:nvPr/>
        </p:nvSpPr>
        <p:spPr>
          <a:xfrm>
            <a:off x="192456" y="3289249"/>
            <a:ext cx="1826309" cy="64024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高安西地区福祉委員長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環境整備</a:t>
            </a:r>
            <a:r>
              <a:rPr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長の</a:t>
            </a:r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挨拶で清掃活動開始</a:t>
            </a:r>
            <a:endParaRPr kumimoji="1"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9805F7-DF98-4802-9B7B-8E0C271B7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252" y="3306188"/>
            <a:ext cx="640364" cy="14446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72393EC-98A7-45A1-8DCF-8EFA7956C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6" y="5310524"/>
            <a:ext cx="2720738" cy="153041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7B8B7E7-83F8-4B17-B219-90A82A095F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50" y="3876140"/>
            <a:ext cx="3511878" cy="1958619"/>
          </a:xfrm>
          <a:prstGeom prst="rect">
            <a:avLst/>
          </a:prstGeom>
        </p:spPr>
      </p:pic>
      <p:sp>
        <p:nvSpPr>
          <p:cNvPr id="36" name="フローチャート: 代替処理 35">
            <a:extLst>
              <a:ext uri="{FF2B5EF4-FFF2-40B4-BE49-F238E27FC236}">
                <a16:creationId xmlns:a16="http://schemas.microsoft.com/office/drawing/2014/main" id="{2064D2FC-714E-45DB-B482-683110F5F7AD}"/>
              </a:ext>
            </a:extLst>
          </p:cNvPr>
          <p:cNvSpPr/>
          <p:nvPr/>
        </p:nvSpPr>
        <p:spPr>
          <a:xfrm>
            <a:off x="4829867" y="5636719"/>
            <a:ext cx="1401644" cy="41614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清掃活動の様子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271BA62-7D1A-4D14-A92A-5BFE78AD7E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3" y="5736593"/>
            <a:ext cx="1712548" cy="965862"/>
          </a:xfrm>
          <a:prstGeom prst="rect">
            <a:avLst/>
          </a:prstGeom>
        </p:spPr>
      </p:pic>
      <p:sp>
        <p:nvSpPr>
          <p:cNvPr id="31" name="フローチャート: 代替処理 30">
            <a:extLst>
              <a:ext uri="{FF2B5EF4-FFF2-40B4-BE49-F238E27FC236}">
                <a16:creationId xmlns:a16="http://schemas.microsoft.com/office/drawing/2014/main" id="{16D401CD-AA58-41C4-AF9E-D7170A9D7ACA}"/>
              </a:ext>
            </a:extLst>
          </p:cNvPr>
          <p:cNvSpPr/>
          <p:nvPr/>
        </p:nvSpPr>
        <p:spPr>
          <a:xfrm>
            <a:off x="472648" y="5611318"/>
            <a:ext cx="1265923" cy="32862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参加者の皆様</a:t>
            </a:r>
            <a:endParaRPr kumimoji="1"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55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198</Words>
  <Application>Microsoft Office PowerPoint</Application>
  <PresentationFormat>ワイド画面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水原　修斗</dc:creator>
  <cp:lastModifiedBy>水原　修斗</cp:lastModifiedBy>
  <cp:revision>30</cp:revision>
  <dcterms:created xsi:type="dcterms:W3CDTF">2026-05-13T00:10:18Z</dcterms:created>
  <dcterms:modified xsi:type="dcterms:W3CDTF">2026-05-14T23:32:10Z</dcterms:modified>
</cp:coreProperties>
</file>