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3208000" cy="9906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416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佐藤　志津子" initials="佐藤　志津子" lastIdx="1" clrIdx="0">
    <p:extLst>
      <p:ext uri="{19B8F6BF-5375-455C-9EA6-DF929625EA0E}">
        <p15:presenceInfo xmlns:p15="http://schemas.microsoft.com/office/powerpoint/2012/main" userId="S::SatoShi@lan.pref.osaka.jp::318f5382-80c3-400a-ba9c-97e1c67716f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ECDC"/>
    <a:srgbClr val="0000FF"/>
    <a:srgbClr val="CCECFF"/>
    <a:srgbClr val="FFFFFF"/>
    <a:srgbClr val="FF0000"/>
    <a:srgbClr val="ECE8E2"/>
    <a:srgbClr val="FFFFCC"/>
    <a:srgbClr val="CCFFCC"/>
    <a:srgbClr val="CCFF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86408" autoAdjust="0"/>
  </p:normalViewPr>
  <p:slideViewPr>
    <p:cSldViewPr showGuides="1">
      <p:cViewPr varScale="1">
        <p:scale>
          <a:sx n="77" d="100"/>
          <a:sy n="77" d="100"/>
        </p:scale>
        <p:origin x="437" y="67"/>
      </p:cViewPr>
      <p:guideLst>
        <p:guide orient="horz" pos="3120"/>
        <p:guide pos="4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9787" cy="496967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0" y="2"/>
            <a:ext cx="2949787" cy="496967"/>
          </a:xfrm>
          <a:prstGeom prst="rect">
            <a:avLst/>
          </a:prstGeom>
        </p:spPr>
        <p:txBody>
          <a:bodyPr vert="horz" lIns="91428" tIns="45714" rIns="91428" bIns="45714" rtlCol="0"/>
          <a:lstStyle>
            <a:lvl1pPr algn="r">
              <a:defRPr sz="1200"/>
            </a:lvl1pPr>
          </a:lstStyle>
          <a:p>
            <a:fld id="{85D22CB6-9335-4008-8782-15BCD39E4CEB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8" tIns="45714" rIns="91428" bIns="4571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5"/>
            <a:ext cx="5445760" cy="4472702"/>
          </a:xfrm>
          <a:prstGeom prst="rect">
            <a:avLst/>
          </a:prstGeom>
        </p:spPr>
        <p:txBody>
          <a:bodyPr vert="horz" lIns="91428" tIns="45714" rIns="91428" bIns="4571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648"/>
            <a:ext cx="2949787" cy="496967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0" y="9440648"/>
            <a:ext cx="2949787" cy="496967"/>
          </a:xfrm>
          <a:prstGeom prst="rect">
            <a:avLst/>
          </a:prstGeom>
        </p:spPr>
        <p:txBody>
          <a:bodyPr vert="horz" lIns="91428" tIns="45714" rIns="91428" bIns="45714" rtlCol="0" anchor="b"/>
          <a:lstStyle>
            <a:lvl1pPr algn="r">
              <a:defRPr sz="1200"/>
            </a:lvl1pPr>
          </a:lstStyle>
          <a:p>
            <a:fld id="{A58EAAE7-B484-44E4-AE39-1D35CF67031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6590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20750" y="746125"/>
            <a:ext cx="4965700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8EAAE7-B484-44E4-AE39-1D35CF670314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9609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90600" y="3077286"/>
            <a:ext cx="112268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981200" y="5613403"/>
            <a:ext cx="9245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D185-9979-4868-A234-1070A36CC68C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997A-2161-4395-997E-84C80413BF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3154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D185-9979-4868-A234-1070A36CC68C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997A-2161-4395-997E-84C80413BF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0049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49" y="529699"/>
            <a:ext cx="2228851" cy="1126807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5" y="529699"/>
            <a:ext cx="6466418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D185-9979-4868-A234-1070A36CC68C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997A-2161-4395-997E-84C80413BF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1234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D185-9979-4868-A234-1070A36CC68C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997A-2161-4395-997E-84C80413BF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9893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043341" y="6365522"/>
            <a:ext cx="112268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043341" y="4198587"/>
            <a:ext cx="112268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6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0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6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3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D185-9979-4868-A234-1070A36CC68C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997A-2161-4395-997E-84C80413BF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2562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5" y="3081870"/>
            <a:ext cx="4347633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63072" y="3081870"/>
            <a:ext cx="4347633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D185-9979-4868-A234-1070A36CC68C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997A-2161-4395-997E-84C80413BF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429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60400" y="396699"/>
            <a:ext cx="11887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60403" y="2217388"/>
            <a:ext cx="5835827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7" indent="0">
              <a:buNone/>
              <a:defRPr sz="2000" b="1"/>
            </a:lvl2pPr>
            <a:lvl3pPr marL="914334" indent="0">
              <a:buNone/>
              <a:defRPr sz="1800" b="1"/>
            </a:lvl3pPr>
            <a:lvl4pPr marL="1371500" indent="0">
              <a:buNone/>
              <a:defRPr sz="1600" b="1"/>
            </a:lvl4pPr>
            <a:lvl5pPr marL="1828667" indent="0">
              <a:buNone/>
              <a:defRPr sz="1600" b="1"/>
            </a:lvl5pPr>
            <a:lvl6pPr marL="2285834" indent="0">
              <a:buNone/>
              <a:defRPr sz="1600" b="1"/>
            </a:lvl6pPr>
            <a:lvl7pPr marL="2743001" indent="0">
              <a:buNone/>
              <a:defRPr sz="1600" b="1"/>
            </a:lvl7pPr>
            <a:lvl8pPr marL="3200167" indent="0">
              <a:buNone/>
              <a:defRPr sz="1600" b="1"/>
            </a:lvl8pPr>
            <a:lvl9pPr marL="3657334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60403" y="3141486"/>
            <a:ext cx="5835827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09486" y="2217388"/>
            <a:ext cx="5838119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7" indent="0">
              <a:buNone/>
              <a:defRPr sz="2000" b="1"/>
            </a:lvl2pPr>
            <a:lvl3pPr marL="914334" indent="0">
              <a:buNone/>
              <a:defRPr sz="1800" b="1"/>
            </a:lvl3pPr>
            <a:lvl4pPr marL="1371500" indent="0">
              <a:buNone/>
              <a:defRPr sz="1600" b="1"/>
            </a:lvl4pPr>
            <a:lvl5pPr marL="1828667" indent="0">
              <a:buNone/>
              <a:defRPr sz="1600" b="1"/>
            </a:lvl5pPr>
            <a:lvl6pPr marL="2285834" indent="0">
              <a:buNone/>
              <a:defRPr sz="1600" b="1"/>
            </a:lvl6pPr>
            <a:lvl7pPr marL="2743001" indent="0">
              <a:buNone/>
              <a:defRPr sz="1600" b="1"/>
            </a:lvl7pPr>
            <a:lvl8pPr marL="3200167" indent="0">
              <a:buNone/>
              <a:defRPr sz="1600" b="1"/>
            </a:lvl8pPr>
            <a:lvl9pPr marL="3657334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709486" y="3141486"/>
            <a:ext cx="5838119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D185-9979-4868-A234-1070A36CC68C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997A-2161-4395-997E-84C80413BF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1279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D185-9979-4868-A234-1070A36CC68C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997A-2161-4395-997E-84C80413BF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6898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D185-9979-4868-A234-1070A36CC68C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997A-2161-4395-997E-84C80413BF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3908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60405" y="394409"/>
            <a:ext cx="4345341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63965" y="394409"/>
            <a:ext cx="7383640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60405" y="2072923"/>
            <a:ext cx="4345341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167" indent="0">
              <a:buNone/>
              <a:defRPr sz="1200"/>
            </a:lvl2pPr>
            <a:lvl3pPr marL="914334" indent="0">
              <a:buNone/>
              <a:defRPr sz="1000"/>
            </a:lvl3pPr>
            <a:lvl4pPr marL="1371500" indent="0">
              <a:buNone/>
              <a:defRPr sz="900"/>
            </a:lvl4pPr>
            <a:lvl5pPr marL="1828667" indent="0">
              <a:buNone/>
              <a:defRPr sz="900"/>
            </a:lvl5pPr>
            <a:lvl6pPr marL="2285834" indent="0">
              <a:buNone/>
              <a:defRPr sz="900"/>
            </a:lvl6pPr>
            <a:lvl7pPr marL="2743001" indent="0">
              <a:buNone/>
              <a:defRPr sz="900"/>
            </a:lvl7pPr>
            <a:lvl8pPr marL="3200167" indent="0">
              <a:buNone/>
              <a:defRPr sz="900"/>
            </a:lvl8pPr>
            <a:lvl9pPr marL="3657334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D185-9979-4868-A234-1070A36CC68C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997A-2161-4395-997E-84C80413BF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195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88860" y="6934201"/>
            <a:ext cx="792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588860" y="885119"/>
            <a:ext cx="792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167" indent="0">
              <a:buNone/>
              <a:defRPr sz="2800"/>
            </a:lvl2pPr>
            <a:lvl3pPr marL="914334" indent="0">
              <a:buNone/>
              <a:defRPr sz="2400"/>
            </a:lvl3pPr>
            <a:lvl4pPr marL="1371500" indent="0">
              <a:buNone/>
              <a:defRPr sz="2000"/>
            </a:lvl4pPr>
            <a:lvl5pPr marL="1828667" indent="0">
              <a:buNone/>
              <a:defRPr sz="2000"/>
            </a:lvl5pPr>
            <a:lvl6pPr marL="2285834" indent="0">
              <a:buNone/>
              <a:defRPr sz="2000"/>
            </a:lvl6pPr>
            <a:lvl7pPr marL="2743001" indent="0">
              <a:buNone/>
              <a:defRPr sz="2000"/>
            </a:lvl7pPr>
            <a:lvl8pPr marL="3200167" indent="0">
              <a:buNone/>
              <a:defRPr sz="2000"/>
            </a:lvl8pPr>
            <a:lvl9pPr marL="3657334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588860" y="7752823"/>
            <a:ext cx="792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167" indent="0">
              <a:buNone/>
              <a:defRPr sz="1200"/>
            </a:lvl2pPr>
            <a:lvl3pPr marL="914334" indent="0">
              <a:buNone/>
              <a:defRPr sz="1000"/>
            </a:lvl3pPr>
            <a:lvl4pPr marL="1371500" indent="0">
              <a:buNone/>
              <a:defRPr sz="900"/>
            </a:lvl4pPr>
            <a:lvl5pPr marL="1828667" indent="0">
              <a:buNone/>
              <a:defRPr sz="900"/>
            </a:lvl5pPr>
            <a:lvl6pPr marL="2285834" indent="0">
              <a:buNone/>
              <a:defRPr sz="900"/>
            </a:lvl6pPr>
            <a:lvl7pPr marL="2743001" indent="0">
              <a:buNone/>
              <a:defRPr sz="900"/>
            </a:lvl7pPr>
            <a:lvl8pPr marL="3200167" indent="0">
              <a:buNone/>
              <a:defRPr sz="900"/>
            </a:lvl8pPr>
            <a:lvl9pPr marL="3657334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D185-9979-4868-A234-1070A36CC68C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69997A-2161-4395-997E-84C80413BF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9022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60400" y="396699"/>
            <a:ext cx="11887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60400" y="2311402"/>
            <a:ext cx="11887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60400" y="9181396"/>
            <a:ext cx="3081867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9DD185-9979-4868-A234-1070A36CC68C}" type="datetimeFigureOut">
              <a:rPr kumimoji="1" lang="ja-JP" altLang="en-US" smtClean="0"/>
              <a:t>2026/6/15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512735" y="9181396"/>
            <a:ext cx="4182533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465733" y="9181396"/>
            <a:ext cx="3081867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9997A-2161-4395-997E-84C80413BF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7475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34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75" indent="-342875" algn="l" defTabSz="91433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96" indent="-285729" algn="l" defTabSz="914334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17" indent="-228584" algn="l" defTabSz="91433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84" indent="-228584" algn="l" defTabSz="914334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51" indent="-228584" algn="l" defTabSz="914334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7" indent="-228584" algn="l" defTabSz="91433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84" indent="-228584" algn="l" defTabSz="91433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51" indent="-228584" algn="l" defTabSz="91433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8" indent="-228584" algn="l" defTabSz="914334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33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4" algn="l" defTabSz="91433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00" algn="l" defTabSz="91433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7" algn="l" defTabSz="91433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4" algn="l" defTabSz="91433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01" algn="l" defTabSz="91433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7" algn="l" defTabSz="91433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34" algn="l" defTabSz="914334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0" Type="http://schemas.openxmlformats.org/officeDocument/2006/relationships/image" Target="../media/image8.JPG"/><Relationship Id="rId4" Type="http://schemas.openxmlformats.org/officeDocument/2006/relationships/image" Target="../media/image2.jpe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ECD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横巻き 3"/>
          <p:cNvSpPr/>
          <p:nvPr/>
        </p:nvSpPr>
        <p:spPr>
          <a:xfrm>
            <a:off x="235849" y="1707986"/>
            <a:ext cx="12652814" cy="1593711"/>
          </a:xfrm>
          <a:prstGeom prst="horizontalScroll">
            <a:avLst>
              <a:gd name="adj" fmla="val 7878"/>
            </a:avLst>
          </a:prstGeom>
          <a:solidFill>
            <a:schemeClr val="accent5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5" name="角丸四角形 4"/>
          <p:cNvSpPr/>
          <p:nvPr/>
        </p:nvSpPr>
        <p:spPr>
          <a:xfrm>
            <a:off x="253947" y="599209"/>
            <a:ext cx="12612457" cy="1125836"/>
          </a:xfrm>
          <a:prstGeom prst="round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53947" y="169561"/>
            <a:ext cx="3737941" cy="33855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恩智川クリーン・リバー・プロジェクトだより　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1956004" y="303396"/>
            <a:ext cx="9637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altLang="ja-JP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2026.6</a:t>
            </a:r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</a:t>
            </a:r>
            <a:endParaRPr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08278" y="1985217"/>
            <a:ext cx="1235812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令和８年３月１５日（日）、柏原市にて「恩智川クリーン</a:t>
            </a:r>
            <a:r>
              <a:rPr lang="en-US" altLang="ja-JP" sz="2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UP</a:t>
            </a:r>
            <a:r>
              <a:rPr lang="ja-JP" altLang="en-US" sz="20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」を実施しました。 当日は天候もよく、周辺地域の皆様と一緒に清掃活動や生物観察等を行いました。また、恩智川により関心を持っていただくために、これまでの活動パネルの展示や、恩智川をテーマとした川柳の展示・表彰を行いました。</a:t>
            </a:r>
            <a:endParaRPr lang="en-US" altLang="ja-JP" sz="20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Meiryo UI" panose="020B0604030504040204" pitchFamily="50" charset="-128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2013" y="619133"/>
            <a:ext cx="936787" cy="1065897"/>
          </a:xfrm>
          <a:prstGeom prst="rect">
            <a:avLst/>
          </a:prstGeom>
        </p:spPr>
      </p:pic>
      <p:pic>
        <p:nvPicPr>
          <p:cNvPr id="67" name="図 66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643921" y="694349"/>
            <a:ext cx="944640" cy="960493"/>
          </a:xfrm>
          <a:prstGeom prst="rect">
            <a:avLst/>
          </a:prstGeom>
        </p:spPr>
      </p:pic>
      <p:sp>
        <p:nvSpPr>
          <p:cNvPr id="17" name="正方形/長方形 16"/>
          <p:cNvSpPr/>
          <p:nvPr/>
        </p:nvSpPr>
        <p:spPr>
          <a:xfrm>
            <a:off x="1688564" y="990507"/>
            <a:ext cx="951118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ja-JP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</a:t>
            </a:r>
            <a:r>
              <a:rPr lang="ja-JP" altLang="en-US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月</a:t>
            </a:r>
            <a:r>
              <a:rPr lang="en-US" altLang="ja-JP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15</a:t>
            </a:r>
            <a:r>
              <a:rPr lang="ja-JP" altLang="en-US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日（日）柏原市で「恩智川クリーン</a:t>
            </a:r>
            <a:r>
              <a:rPr lang="en-US" altLang="ja-JP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UP</a:t>
            </a:r>
            <a:r>
              <a:rPr lang="ja-JP" altLang="en-US" sz="28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」 を行いました！</a:t>
            </a:r>
            <a:endParaRPr lang="ja-JP" altLang="en-US" sz="2800" dirty="0">
              <a:ln w="15875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bg2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4" name="フローチャート: 処理 23">
            <a:extLst>
              <a:ext uri="{FF2B5EF4-FFF2-40B4-BE49-F238E27FC236}">
                <a16:creationId xmlns:a16="http://schemas.microsoft.com/office/drawing/2014/main" id="{48C53DDC-FDE7-4B3A-890E-A6B60D0FD048}"/>
              </a:ext>
            </a:extLst>
          </p:cNvPr>
          <p:cNvSpPr/>
          <p:nvPr/>
        </p:nvSpPr>
        <p:spPr>
          <a:xfrm>
            <a:off x="1568909" y="6191309"/>
            <a:ext cx="285649" cy="851422"/>
          </a:xfrm>
          <a:prstGeom prst="flowChartProcess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500" b="1" dirty="0">
                <a:solidFill>
                  <a:srgbClr val="0000FF"/>
                </a:solidFill>
                <a:latin typeface="+mj-ea"/>
                <a:ea typeface="+mj-ea"/>
              </a:rPr>
              <a:t>恩智川</a:t>
            </a: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161A9CFA-5261-43B4-AB3B-F8C57306DA3C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11" b="17345"/>
          <a:stretch/>
        </p:blipFill>
        <p:spPr>
          <a:xfrm>
            <a:off x="3442038" y="3291460"/>
            <a:ext cx="3513717" cy="2076488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B0DF079B-ABE9-40B6-A8D7-CCA6C5A25756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25" t="8312"/>
          <a:stretch/>
        </p:blipFill>
        <p:spPr>
          <a:xfrm>
            <a:off x="7701714" y="3345330"/>
            <a:ext cx="5039544" cy="3864487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52B9EBBD-5E3B-46BA-A6C1-A682E92082B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1822" y="7401101"/>
            <a:ext cx="2817921" cy="2110841"/>
          </a:xfrm>
          <a:prstGeom prst="rect">
            <a:avLst/>
          </a:prstGeom>
        </p:spPr>
      </p:pic>
      <p:sp>
        <p:nvSpPr>
          <p:cNvPr id="36" name="四角形: 角を丸くする 35">
            <a:extLst>
              <a:ext uri="{FF2B5EF4-FFF2-40B4-BE49-F238E27FC236}">
                <a16:creationId xmlns:a16="http://schemas.microsoft.com/office/drawing/2014/main" id="{682FE528-FFB4-42F8-82D8-51D7D565B149}"/>
              </a:ext>
            </a:extLst>
          </p:cNvPr>
          <p:cNvSpPr/>
          <p:nvPr/>
        </p:nvSpPr>
        <p:spPr>
          <a:xfrm>
            <a:off x="4827623" y="5089425"/>
            <a:ext cx="969563" cy="276914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</a:rPr>
              <a:t>開会式</a:t>
            </a: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F2893B67-A8B2-4207-95B4-B7AA62C3EB7B}"/>
              </a:ext>
            </a:extLst>
          </p:cNvPr>
          <p:cNvGrpSpPr/>
          <p:nvPr/>
        </p:nvGrpSpPr>
        <p:grpSpPr>
          <a:xfrm>
            <a:off x="609283" y="3281915"/>
            <a:ext cx="2936882" cy="4619067"/>
            <a:chOff x="520789" y="3603688"/>
            <a:chExt cx="2936882" cy="4619067"/>
          </a:xfrm>
        </p:grpSpPr>
        <p:grpSp>
          <p:nvGrpSpPr>
            <p:cNvPr id="2" name="グループ化 1">
              <a:extLst>
                <a:ext uri="{FF2B5EF4-FFF2-40B4-BE49-F238E27FC236}">
                  <a16:creationId xmlns:a16="http://schemas.microsoft.com/office/drawing/2014/main" id="{A10D1DBB-CA40-4489-941C-D7DFB0AC3579}"/>
                </a:ext>
              </a:extLst>
            </p:cNvPr>
            <p:cNvGrpSpPr/>
            <p:nvPr/>
          </p:nvGrpSpPr>
          <p:grpSpPr>
            <a:xfrm>
              <a:off x="520789" y="3603688"/>
              <a:ext cx="2936882" cy="4619067"/>
              <a:chOff x="790688" y="4192137"/>
              <a:chExt cx="2936882" cy="4619067"/>
            </a:xfrm>
          </p:grpSpPr>
          <p:pic>
            <p:nvPicPr>
              <p:cNvPr id="6" name="図 5">
                <a:extLst>
                  <a:ext uri="{FF2B5EF4-FFF2-40B4-BE49-F238E27FC236}">
                    <a16:creationId xmlns:a16="http://schemas.microsoft.com/office/drawing/2014/main" id="{4B940D26-E9E7-47C9-B404-07632B9AE11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90688" y="4192137"/>
                <a:ext cx="2206121" cy="4619067"/>
              </a:xfrm>
              <a:prstGeom prst="rect">
                <a:avLst/>
              </a:prstGeom>
            </p:spPr>
          </p:pic>
          <p:sp>
            <p:nvSpPr>
              <p:cNvPr id="8" name="フローチャート: 処理 7">
                <a:extLst>
                  <a:ext uri="{FF2B5EF4-FFF2-40B4-BE49-F238E27FC236}">
                    <a16:creationId xmlns:a16="http://schemas.microsoft.com/office/drawing/2014/main" id="{3B1060B3-49D2-4311-8548-F6290368E6AE}"/>
                  </a:ext>
                </a:extLst>
              </p:cNvPr>
              <p:cNvSpPr/>
              <p:nvPr/>
            </p:nvSpPr>
            <p:spPr>
              <a:xfrm>
                <a:off x="2738794" y="7196533"/>
                <a:ext cx="988776" cy="635985"/>
              </a:xfrm>
              <a:prstGeom prst="flowChartProcess">
                <a:avLst/>
              </a:prstGeom>
              <a:solidFill>
                <a:schemeClr val="bg1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050" b="1" dirty="0">
                    <a:solidFill>
                      <a:srgbClr val="FF0000"/>
                    </a:solidFill>
                    <a:latin typeface="HG丸ｺﾞｼｯｸM-PRO" panose="020F0600000000000000" pitchFamily="50" charset="-128"/>
                    <a:ea typeface="HG丸ｺﾞｼｯｸM-PRO" panose="020F0600000000000000" pitchFamily="50" charset="-128"/>
                  </a:rPr>
                  <a:t>活動エリア</a:t>
                </a:r>
                <a:endParaRPr kumimoji="1" lang="en-US" altLang="ja-JP" sz="1050" b="1" dirty="0">
                  <a:solidFill>
                    <a:srgbClr val="FF0000"/>
                  </a:solidFill>
                  <a:latin typeface="HG丸ｺﾞｼｯｸM-PRO" panose="020F0600000000000000" pitchFamily="50" charset="-128"/>
                  <a:ea typeface="HG丸ｺﾞｼｯｸM-PRO" panose="020F0600000000000000" pitchFamily="50" charset="-128"/>
                </a:endParaRPr>
              </a:p>
            </p:txBody>
          </p:sp>
          <p:cxnSp>
            <p:nvCxnSpPr>
              <p:cNvPr id="11" name="直線矢印コネクタ 10">
                <a:extLst>
                  <a:ext uri="{FF2B5EF4-FFF2-40B4-BE49-F238E27FC236}">
                    <a16:creationId xmlns:a16="http://schemas.microsoft.com/office/drawing/2014/main" id="{E34A62AB-89EE-40B4-91B8-DE7BD83DE7E0}"/>
                  </a:ext>
                </a:extLst>
              </p:cNvPr>
              <p:cNvCxnSpPr>
                <a:cxnSpLocks/>
                <a:stCxn id="8" idx="1"/>
              </p:cNvCxnSpPr>
              <p:nvPr/>
            </p:nvCxnSpPr>
            <p:spPr>
              <a:xfrm flipH="1">
                <a:off x="2035963" y="7514526"/>
                <a:ext cx="702831" cy="669221"/>
              </a:xfrm>
              <a:prstGeom prst="straightConnector1">
                <a:avLst/>
              </a:prstGeom>
              <a:ln w="381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" name="楕円 6">
              <a:extLst>
                <a:ext uri="{FF2B5EF4-FFF2-40B4-BE49-F238E27FC236}">
                  <a16:creationId xmlns:a16="http://schemas.microsoft.com/office/drawing/2014/main" id="{7FDA19DE-0A9B-4EF1-BFD7-602958B03605}"/>
                </a:ext>
              </a:extLst>
            </p:cNvPr>
            <p:cNvSpPr/>
            <p:nvPr/>
          </p:nvSpPr>
          <p:spPr>
            <a:xfrm>
              <a:off x="1608762" y="7619515"/>
              <a:ext cx="142217" cy="139326"/>
            </a:xfrm>
            <a:prstGeom prst="ellipse">
              <a:avLst/>
            </a:prstGeom>
            <a:solidFill>
              <a:srgbClr val="FF0000">
                <a:alpha val="30196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7" name="四角形: 角を丸くする 26">
            <a:extLst>
              <a:ext uri="{FF2B5EF4-FFF2-40B4-BE49-F238E27FC236}">
                <a16:creationId xmlns:a16="http://schemas.microsoft.com/office/drawing/2014/main" id="{AB9C6433-7538-42AF-A3E4-17312A5FCE5A}"/>
              </a:ext>
            </a:extLst>
          </p:cNvPr>
          <p:cNvSpPr/>
          <p:nvPr/>
        </p:nvSpPr>
        <p:spPr>
          <a:xfrm>
            <a:off x="525771" y="7925199"/>
            <a:ext cx="2371924" cy="548499"/>
          </a:xfrm>
          <a:prstGeom prst="roundRect">
            <a:avLst/>
          </a:prstGeom>
          <a:solidFill>
            <a:schemeClr val="bg1"/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活動した場所</a:t>
            </a:r>
            <a:endParaRPr kumimoji="1" lang="en-US" altLang="ja-JP" sz="11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lang="ja-JP" altLang="en-US" sz="11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法善寺駅⇔堅下駅の中間付近</a:t>
            </a:r>
            <a:endParaRPr lang="en-US" altLang="ja-JP" sz="11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25" name="図 24">
            <a:extLst>
              <a:ext uri="{FF2B5EF4-FFF2-40B4-BE49-F238E27FC236}">
                <a16:creationId xmlns:a16="http://schemas.microsoft.com/office/drawing/2014/main" id="{DEC84ED1-1C8F-4100-BF80-03C77546E182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52" t="7222" r="5484" b="8161"/>
          <a:stretch/>
        </p:blipFill>
        <p:spPr>
          <a:xfrm>
            <a:off x="6682670" y="7405091"/>
            <a:ext cx="2933806" cy="2106851"/>
          </a:xfrm>
          <a:prstGeom prst="rect">
            <a:avLst/>
          </a:prstGeom>
        </p:spPr>
      </p:pic>
      <p:sp>
        <p:nvSpPr>
          <p:cNvPr id="49" name="四角形: 角を丸くする 48">
            <a:extLst>
              <a:ext uri="{FF2B5EF4-FFF2-40B4-BE49-F238E27FC236}">
                <a16:creationId xmlns:a16="http://schemas.microsoft.com/office/drawing/2014/main" id="{77BD4CE6-771D-448D-88FD-71BD670C5B6C}"/>
              </a:ext>
            </a:extLst>
          </p:cNvPr>
          <p:cNvSpPr/>
          <p:nvPr/>
        </p:nvSpPr>
        <p:spPr>
          <a:xfrm>
            <a:off x="8156659" y="9351829"/>
            <a:ext cx="2919634" cy="33951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</a:rPr>
              <a:t>恩智川で採集した生物を観察</a:t>
            </a: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B7283830-62B2-4258-8342-308F5D139020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83" b="4832"/>
          <a:stretch/>
        </p:blipFill>
        <p:spPr>
          <a:xfrm>
            <a:off x="4783068" y="5473261"/>
            <a:ext cx="2663274" cy="1736556"/>
          </a:xfrm>
          <a:prstGeom prst="rect">
            <a:avLst/>
          </a:prstGeom>
        </p:spPr>
      </p:pic>
      <p:sp>
        <p:nvSpPr>
          <p:cNvPr id="45" name="四角形: 角を丸くする 44">
            <a:extLst>
              <a:ext uri="{FF2B5EF4-FFF2-40B4-BE49-F238E27FC236}">
                <a16:creationId xmlns:a16="http://schemas.microsoft.com/office/drawing/2014/main" id="{A5251ED8-66E9-4229-819D-763BCB3C203D}"/>
              </a:ext>
            </a:extLst>
          </p:cNvPr>
          <p:cNvSpPr/>
          <p:nvPr/>
        </p:nvSpPr>
        <p:spPr>
          <a:xfrm>
            <a:off x="6788377" y="6895801"/>
            <a:ext cx="1633686" cy="293859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</a:rPr>
              <a:t>清掃活動</a:t>
            </a:r>
          </a:p>
        </p:txBody>
      </p:sp>
      <p:pic>
        <p:nvPicPr>
          <p:cNvPr id="30" name="図 29">
            <a:extLst>
              <a:ext uri="{FF2B5EF4-FFF2-40B4-BE49-F238E27FC236}">
                <a16:creationId xmlns:a16="http://schemas.microsoft.com/office/drawing/2014/main" id="{AD1AD08F-2CBB-47CD-B791-64231985A400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65" t="32374" r="29672" b="14508"/>
          <a:stretch/>
        </p:blipFill>
        <p:spPr>
          <a:xfrm>
            <a:off x="3280126" y="7435454"/>
            <a:ext cx="3191366" cy="2076488"/>
          </a:xfrm>
          <a:prstGeom prst="rect">
            <a:avLst/>
          </a:prstGeom>
        </p:spPr>
      </p:pic>
      <p:sp>
        <p:nvSpPr>
          <p:cNvPr id="41" name="四角形: 角を丸くする 40">
            <a:extLst>
              <a:ext uri="{FF2B5EF4-FFF2-40B4-BE49-F238E27FC236}">
                <a16:creationId xmlns:a16="http://schemas.microsoft.com/office/drawing/2014/main" id="{18511690-2EFB-447D-ACBD-6ECF0CDA1295}"/>
              </a:ext>
            </a:extLst>
          </p:cNvPr>
          <p:cNvSpPr/>
          <p:nvPr/>
        </p:nvSpPr>
        <p:spPr>
          <a:xfrm>
            <a:off x="4937594" y="9306791"/>
            <a:ext cx="1523941" cy="289307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solidFill>
                  <a:schemeClr val="tx1"/>
                </a:solidFill>
              </a:rPr>
              <a:t>活動パネルの展示</a:t>
            </a:r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AB8A0001-2A13-49A9-AE9F-4264F4AD2DF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33130" y="8521912"/>
            <a:ext cx="2910867" cy="1220557"/>
          </a:xfrm>
          <a:prstGeom prst="rect">
            <a:avLst/>
          </a:prstGeom>
        </p:spPr>
      </p:pic>
      <p:sp>
        <p:nvSpPr>
          <p:cNvPr id="37" name="フローチャート: 処理 36">
            <a:extLst>
              <a:ext uri="{FF2B5EF4-FFF2-40B4-BE49-F238E27FC236}">
                <a16:creationId xmlns:a16="http://schemas.microsoft.com/office/drawing/2014/main" id="{40ED1EE7-C7DB-49C0-8D13-9C62840ED8D2}"/>
              </a:ext>
            </a:extLst>
          </p:cNvPr>
          <p:cNvSpPr/>
          <p:nvPr/>
        </p:nvSpPr>
        <p:spPr>
          <a:xfrm>
            <a:off x="1747176" y="5465150"/>
            <a:ext cx="285649" cy="851422"/>
          </a:xfrm>
          <a:prstGeom prst="flowChartProcess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500" b="1" dirty="0">
                <a:solidFill>
                  <a:srgbClr val="0000FF"/>
                </a:solidFill>
                <a:latin typeface="+mj-ea"/>
                <a:ea typeface="+mj-ea"/>
              </a:rPr>
              <a:t>恩智川</a:t>
            </a:r>
          </a:p>
        </p:txBody>
      </p:sp>
    </p:spTree>
    <p:extLst>
      <p:ext uri="{BB962C8B-B14F-4D97-AF65-F5344CB8AC3E}">
        <p14:creationId xmlns:p14="http://schemas.microsoft.com/office/powerpoint/2010/main" val="1622474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3385</TotalTime>
  <Words>146</Words>
  <Application>Microsoft Office PowerPoint</Application>
  <PresentationFormat>ユーザー設定</PresentationFormat>
  <Paragraphs>14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HGP創英角ﾎﾟｯﾌﾟ体</vt:lpstr>
      <vt:lpstr>HG丸ｺﾞｼｯｸM-PRO</vt:lpstr>
      <vt:lpstr>Meiryo UI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HOSTNAME</dc:creator>
  <cp:lastModifiedBy>佐藤　志津子</cp:lastModifiedBy>
  <cp:revision>200</cp:revision>
  <cp:lastPrinted>2026-05-13T07:29:43Z</cp:lastPrinted>
  <dcterms:created xsi:type="dcterms:W3CDTF">2018-10-01T10:58:33Z</dcterms:created>
  <dcterms:modified xsi:type="dcterms:W3CDTF">2026-06-15T00:58:28Z</dcterms:modified>
</cp:coreProperties>
</file>