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
  </p:notesMasterIdLst>
  <p:sldIdLst>
    <p:sldId id="261" r:id="rId2"/>
  </p:sldIdLst>
  <p:sldSz cx="17610138" cy="9906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554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85D8A"/>
    <a:srgbClr val="0000CC"/>
    <a:srgbClr val="000000"/>
    <a:srgbClr val="00FFFF"/>
    <a:srgbClr val="FFCCFF"/>
    <a:srgbClr val="FFCCCC"/>
    <a:srgbClr val="FFCC99"/>
    <a:srgbClr val="00FF00"/>
    <a:srgbClr val="2FF1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09" autoAdjust="0"/>
    <p:restoredTop sz="92557" autoAdjust="0"/>
  </p:normalViewPr>
  <p:slideViewPr>
    <p:cSldViewPr showGuides="1">
      <p:cViewPr>
        <p:scale>
          <a:sx n="75" d="100"/>
          <a:sy n="75" d="100"/>
        </p:scale>
        <p:origin x="54" y="-1854"/>
      </p:cViewPr>
      <p:guideLst>
        <p:guide orient="horz" pos="3120"/>
        <p:guide pos="55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4"/>
            <a:ext cx="2949787" cy="496967"/>
          </a:xfrm>
          <a:prstGeom prst="rect">
            <a:avLst/>
          </a:prstGeom>
        </p:spPr>
        <p:txBody>
          <a:bodyPr vert="horz" lIns="91410" tIns="45708" rIns="9141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2" y="4"/>
            <a:ext cx="2949787" cy="496967"/>
          </a:xfrm>
          <a:prstGeom prst="rect">
            <a:avLst/>
          </a:prstGeom>
        </p:spPr>
        <p:txBody>
          <a:bodyPr vert="horz" lIns="91410" tIns="45708" rIns="91410" bIns="45708" rtlCol="0"/>
          <a:lstStyle>
            <a:lvl1pPr algn="r">
              <a:defRPr sz="1200"/>
            </a:lvl1pPr>
          </a:lstStyle>
          <a:p>
            <a:fld id="{85D22CB6-9335-4008-8782-15BCD39E4CEB}" type="datetimeFigureOut">
              <a:rPr kumimoji="1" lang="ja-JP" altLang="en-US" smtClean="0"/>
              <a:t>2023/1/5</a:t>
            </a:fld>
            <a:endParaRPr kumimoji="1" lang="ja-JP" altLang="en-US"/>
          </a:p>
        </p:txBody>
      </p:sp>
      <p:sp>
        <p:nvSpPr>
          <p:cNvPr id="4" name="スライド イメージ プレースホルダー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10" tIns="45708" rIns="91410" bIns="45708"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10" tIns="45708" rIns="91410"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50"/>
            <a:ext cx="2949787" cy="496967"/>
          </a:xfrm>
          <a:prstGeom prst="rect">
            <a:avLst/>
          </a:prstGeom>
        </p:spPr>
        <p:txBody>
          <a:bodyPr vert="horz" lIns="91410" tIns="45708" rIns="9141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2" y="9440650"/>
            <a:ext cx="2949787" cy="496967"/>
          </a:xfrm>
          <a:prstGeom prst="rect">
            <a:avLst/>
          </a:prstGeom>
        </p:spPr>
        <p:txBody>
          <a:bodyPr vert="horz" lIns="91410" tIns="45708" rIns="91410" bIns="45708" rtlCol="0" anchor="b"/>
          <a:lstStyle>
            <a:lvl1pPr algn="r">
              <a:defRPr sz="1200"/>
            </a:lvl1pPr>
          </a:lstStyle>
          <a:p>
            <a:fld id="{A58EAAE7-B484-44E4-AE39-1D35CF670314}" type="slidenum">
              <a:rPr kumimoji="1" lang="ja-JP" altLang="en-US" smtClean="0"/>
              <a:t>‹#›</a:t>
            </a:fld>
            <a:endParaRPr kumimoji="1" lang="ja-JP" altLang="en-US"/>
          </a:p>
        </p:txBody>
      </p:sp>
    </p:spTree>
    <p:extLst>
      <p:ext uri="{BB962C8B-B14F-4D97-AF65-F5344CB8AC3E}">
        <p14:creationId xmlns:p14="http://schemas.microsoft.com/office/powerpoint/2010/main" val="34765900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 y="746125"/>
            <a:ext cx="6623050"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58EAAE7-B484-44E4-AE39-1D35CF670314}" type="slidenum">
              <a:rPr kumimoji="1" lang="ja-JP" altLang="en-US" smtClean="0"/>
              <a:t>1</a:t>
            </a:fld>
            <a:endParaRPr kumimoji="1" lang="ja-JP" altLang="en-US"/>
          </a:p>
        </p:txBody>
      </p:sp>
    </p:spTree>
    <p:extLst>
      <p:ext uri="{BB962C8B-B14F-4D97-AF65-F5344CB8AC3E}">
        <p14:creationId xmlns:p14="http://schemas.microsoft.com/office/powerpoint/2010/main" val="314114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20761" y="3077284"/>
            <a:ext cx="14968617"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2641521" y="5613401"/>
            <a:ext cx="12327097"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1473154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17300497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575511" y="529698"/>
            <a:ext cx="2971712" cy="1126807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60384" y="529698"/>
            <a:ext cx="8621631" cy="1126807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621234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699893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391080" y="6365522"/>
            <a:ext cx="14968617"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1391080" y="4198587"/>
            <a:ext cx="14968617" cy="216693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1032562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60384" y="3081868"/>
            <a:ext cx="5796670"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750557" y="3081868"/>
            <a:ext cx="5796670" cy="871590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333429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80507" y="396699"/>
            <a:ext cx="15849124"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80508" y="2217386"/>
            <a:ext cx="7780869"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80508" y="3141486"/>
            <a:ext cx="7780869"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8945710" y="2217386"/>
            <a:ext cx="7783925"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8945710" y="3141486"/>
            <a:ext cx="7783925"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1921279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1986898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1783908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80511" y="394407"/>
            <a:ext cx="579361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6885077" y="394407"/>
            <a:ext cx="9844558"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80511" y="2072923"/>
            <a:ext cx="579361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2739195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3451710" y="6934201"/>
            <a:ext cx="10566083"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3451710" y="885119"/>
            <a:ext cx="10566083"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3451710" y="7752823"/>
            <a:ext cx="10566083"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F9DD185-9979-4868-A234-1070A36CC68C}" type="datetimeFigureOut">
              <a:rPr kumimoji="1" lang="ja-JP" altLang="en-US" smtClean="0"/>
              <a:t>2023/1/5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276902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80507" y="396699"/>
            <a:ext cx="15849124"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80507" y="2311402"/>
            <a:ext cx="15849124"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80507" y="9181396"/>
            <a:ext cx="4109032"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4F9DD185-9979-4868-A234-1070A36CC68C}" type="datetimeFigureOut">
              <a:rPr kumimoji="1" lang="ja-JP" altLang="en-US" smtClean="0"/>
              <a:t>2023/1/5</a:t>
            </a:fld>
            <a:endParaRPr kumimoji="1" lang="ja-JP" altLang="en-US"/>
          </a:p>
        </p:txBody>
      </p:sp>
      <p:sp>
        <p:nvSpPr>
          <p:cNvPr id="5" name="フッター プレースホルダー 4"/>
          <p:cNvSpPr>
            <a:spLocks noGrp="1"/>
          </p:cNvSpPr>
          <p:nvPr>
            <p:ph type="ftr" sz="quarter" idx="3"/>
          </p:nvPr>
        </p:nvSpPr>
        <p:spPr>
          <a:xfrm>
            <a:off x="6016797" y="9181396"/>
            <a:ext cx="5576544"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2620599" y="9181396"/>
            <a:ext cx="4109032"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5069997A-2161-4395-997E-84C80413BFBC}" type="slidenum">
              <a:rPr kumimoji="1" lang="ja-JP" altLang="en-US" smtClean="0"/>
              <a:t>‹#›</a:t>
            </a:fld>
            <a:endParaRPr kumimoji="1" lang="ja-JP" altLang="en-US"/>
          </a:p>
        </p:txBody>
      </p:sp>
    </p:spTree>
    <p:extLst>
      <p:ext uri="{BB962C8B-B14F-4D97-AF65-F5344CB8AC3E}">
        <p14:creationId xmlns:p14="http://schemas.microsoft.com/office/powerpoint/2010/main" val="2147475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microsoft.com/office/2007/relationships/hdphoto" Target="../media/hdphoto1.wdp"/><Relationship Id="rId9" Type="http://schemas.openxmlformats.org/officeDocument/2006/relationships/image" Target="../media/image6.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p:cNvSpPr txBox="1"/>
          <p:nvPr/>
        </p:nvSpPr>
        <p:spPr>
          <a:xfrm>
            <a:off x="11137520" y="7798474"/>
            <a:ext cx="6545095" cy="2339102"/>
          </a:xfrm>
          <a:prstGeom prst="rect">
            <a:avLst/>
          </a:prstGeom>
          <a:solidFill>
            <a:srgbClr val="FFFFFF">
              <a:alpha val="60000"/>
            </a:srgbClr>
          </a:solidFill>
          <a:ln>
            <a:solidFill>
              <a:srgbClr val="000000">
                <a:alpha val="0"/>
              </a:srgbClr>
            </a:solidFill>
          </a:ln>
        </p:spPr>
        <p:txBody>
          <a:bodyPr wrap="square" rtlCol="0">
            <a:spAutoFit/>
          </a:bodyPr>
          <a:lstStyle/>
          <a:p>
            <a:r>
              <a:rPr lang="en-US" altLang="ja-JP" sz="2000" b="1" dirty="0">
                <a:solidFill>
                  <a:schemeClr val="tx2">
                    <a:lumMod val="60000"/>
                    <a:lumOff val="40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b="1" dirty="0" smtClean="0">
                <a:solidFill>
                  <a:schemeClr val="tx2">
                    <a:lumMod val="60000"/>
                    <a:lumOff val="40000"/>
                  </a:schemeClr>
                </a:solidFill>
                <a:latin typeface="BIZ UDPゴシック" panose="020B0400000000000000" pitchFamily="50" charset="-128"/>
                <a:ea typeface="BIZ UDPゴシック" panose="020B0400000000000000" pitchFamily="50" charset="-128"/>
                <a:cs typeface="Meiryo UI" panose="020B0604030504040204" pitchFamily="50" charset="-128"/>
              </a:rPr>
              <a:t>調査結果</a:t>
            </a:r>
            <a:r>
              <a:rPr lang="en-US" altLang="ja-JP" b="1" dirty="0" smtClean="0">
                <a:solidFill>
                  <a:schemeClr val="tx2">
                    <a:lumMod val="60000"/>
                    <a:lumOff val="40000"/>
                  </a:schemeClr>
                </a:solidFill>
                <a:latin typeface="BIZ UDPゴシック" panose="020B0400000000000000" pitchFamily="50" charset="-128"/>
                <a:ea typeface="BIZ UDPゴシック" panose="020B0400000000000000" pitchFamily="50" charset="-128"/>
                <a:cs typeface="Meiryo UI" panose="020B0604030504040204" pitchFamily="50" charset="-128"/>
              </a:rPr>
              <a:t>】</a:t>
            </a:r>
          </a:p>
          <a:p>
            <a:r>
              <a:rPr lang="ja-JP" altLang="en-US" dirty="0" smtClean="0">
                <a:latin typeface="BIZ UDPゴシック" panose="020B0400000000000000" pitchFamily="50" charset="-128"/>
                <a:ea typeface="BIZ UDPゴシック" panose="020B0400000000000000" pitchFamily="50" charset="-128"/>
                <a:cs typeface="Meiryo UI" panose="020B0604030504040204" pitchFamily="50" charset="-128"/>
              </a:rPr>
              <a:t>　昨年度同様、ナイロン破片等の</a:t>
            </a:r>
            <a:r>
              <a:rPr lang="ja-JP" altLang="en-US" b="1" dirty="0" smtClean="0">
                <a:solidFill>
                  <a:schemeClr val="accent1">
                    <a:lumMod val="7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プラスチックゴミ</a:t>
            </a:r>
            <a:r>
              <a:rPr lang="ja-JP" altLang="en-US" dirty="0" smtClean="0">
                <a:latin typeface="BIZ UDPゴシック" panose="020B0400000000000000" pitchFamily="50" charset="-128"/>
                <a:ea typeface="BIZ UDPゴシック" panose="020B0400000000000000" pitchFamily="50" charset="-128"/>
                <a:cs typeface="Meiryo UI" panose="020B0604030504040204" pitchFamily="50" charset="-128"/>
              </a:rPr>
              <a:t>や</a:t>
            </a:r>
            <a:r>
              <a:rPr lang="ja-JP" altLang="en-US" b="1" dirty="0" smtClean="0">
                <a:solidFill>
                  <a:schemeClr val="accent1">
                    <a:lumMod val="75000"/>
                  </a:schemeClr>
                </a:solidFill>
                <a:latin typeface="BIZ UDPゴシック" panose="020B0400000000000000" pitchFamily="50" charset="-128"/>
                <a:ea typeface="BIZ UDPゴシック" panose="020B0400000000000000" pitchFamily="50" charset="-128"/>
                <a:cs typeface="Meiryo UI" panose="020B0604030504040204" pitchFamily="50" charset="-128"/>
              </a:rPr>
              <a:t>飲料缶、タバコ</a:t>
            </a:r>
            <a:r>
              <a:rPr lang="ja-JP" altLang="en-US" dirty="0" smtClean="0">
                <a:latin typeface="BIZ UDPゴシック" panose="020B0400000000000000" pitchFamily="50" charset="-128"/>
                <a:ea typeface="BIZ UDPゴシック" panose="020B0400000000000000" pitchFamily="50" charset="-128"/>
                <a:cs typeface="Meiryo UI" panose="020B0604030504040204" pitchFamily="50" charset="-128"/>
              </a:rPr>
              <a:t>が多く見られました。またフライパンや電化製品といった例年にはない不燃ゴミも見られました。</a:t>
            </a:r>
            <a:endParaRPr lang="en-US" altLang="ja-JP"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dirty="0" smtClean="0">
                <a:latin typeface="BIZ UDPゴシック" panose="020B0400000000000000" pitchFamily="50" charset="-128"/>
                <a:ea typeface="BIZ UDPゴシック" panose="020B0400000000000000" pitchFamily="50" charset="-128"/>
                <a:cs typeface="Meiryo UI" panose="020B0604030504040204" pitchFamily="50" charset="-128"/>
              </a:rPr>
              <a:t>　この結果を踏まえ、今年度は、ゴミが多い所には</a:t>
            </a:r>
            <a:r>
              <a:rPr lang="ja-JP" altLang="en-US" b="1" dirty="0" smtClean="0">
                <a:solidFill>
                  <a:schemeClr val="accent1">
                    <a:lumMod val="75000"/>
                  </a:schemeClr>
                </a:solidFill>
                <a:latin typeface="BIZ UDPゴシック" panose="020B0400000000000000" pitchFamily="50" charset="-128"/>
                <a:ea typeface="BIZ UDPゴシック" panose="020B0400000000000000" pitchFamily="50" charset="-128"/>
                <a:cs typeface="Meiryo UI" panose="020B0604030504040204" pitchFamily="50" charset="-128"/>
              </a:rPr>
              <a:t>啓発看板を設置する</a:t>
            </a:r>
            <a:r>
              <a:rPr lang="ja-JP" altLang="en-US" dirty="0" smtClean="0">
                <a:latin typeface="BIZ UDPゴシック" panose="020B0400000000000000" pitchFamily="50" charset="-128"/>
                <a:ea typeface="BIZ UDPゴシック" panose="020B0400000000000000" pitchFamily="50" charset="-128"/>
                <a:cs typeface="Meiryo UI" panose="020B0604030504040204" pitchFamily="50" charset="-128"/>
              </a:rPr>
              <a:t>など、より対策を強化していくことを決定しました。</a:t>
            </a:r>
            <a:endParaRPr lang="en-US" altLang="ja-JP"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endParaRPr lang="en-US" altLang="ja-JP"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dirty="0">
                <a:latin typeface="BIZ UDPゴシック" panose="020B0400000000000000" pitchFamily="50" charset="-128"/>
                <a:ea typeface="BIZ UDPゴシック" panose="020B0400000000000000" pitchFamily="50" charset="-128"/>
                <a:cs typeface="Meiryo UI" panose="020B0604030504040204" pitchFamily="50" charset="-128"/>
              </a:rPr>
              <a:t>　</a:t>
            </a:r>
          </a:p>
        </p:txBody>
      </p:sp>
      <p:pic>
        <p:nvPicPr>
          <p:cNvPr id="6" name="図 5"/>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t="2460" b="5263"/>
          <a:stretch/>
        </p:blipFill>
        <p:spPr>
          <a:xfrm>
            <a:off x="488517" y="2576737"/>
            <a:ext cx="10404784" cy="5400600"/>
          </a:xfrm>
          <a:prstGeom prst="rect">
            <a:avLst/>
          </a:prstGeom>
        </p:spPr>
      </p:pic>
      <p:sp>
        <p:nvSpPr>
          <p:cNvPr id="10" name="テキスト ボックス 9"/>
          <p:cNvSpPr txBox="1"/>
          <p:nvPr/>
        </p:nvSpPr>
        <p:spPr>
          <a:xfrm>
            <a:off x="567112" y="69743"/>
            <a:ext cx="6509765" cy="400110"/>
          </a:xfrm>
          <a:prstGeom prst="rect">
            <a:avLst/>
          </a:prstGeom>
          <a:noFill/>
          <a:ln>
            <a:solidFill>
              <a:srgbClr val="000000">
                <a:alpha val="0"/>
              </a:srgbClr>
            </a:solidFill>
          </a:ln>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cs typeface="Meiryo UI" panose="020B0604030504040204" pitchFamily="50" charset="-128"/>
              </a:rPr>
              <a:t>恩智川クリーン・</a:t>
            </a:r>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リバープロジェクトだより</a:t>
            </a:r>
            <a:endParaRPr lang="ja-JP" altLang="en-US" sz="2000" dirty="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nvGrpSpPr>
          <p:cNvPr id="11" name="グループ化 10"/>
          <p:cNvGrpSpPr/>
          <p:nvPr/>
        </p:nvGrpSpPr>
        <p:grpSpPr>
          <a:xfrm>
            <a:off x="524149" y="416496"/>
            <a:ext cx="16646128" cy="1215109"/>
            <a:chOff x="524149" y="545732"/>
            <a:chExt cx="16646128" cy="1215109"/>
          </a:xfrm>
        </p:grpSpPr>
        <p:sp>
          <p:nvSpPr>
            <p:cNvPr id="5" name="角丸四角形 4"/>
            <p:cNvSpPr/>
            <p:nvPr/>
          </p:nvSpPr>
          <p:spPr>
            <a:xfrm>
              <a:off x="524149" y="545732"/>
              <a:ext cx="16646128" cy="1205554"/>
            </a:xfrm>
            <a:prstGeom prst="roundRect">
              <a:avLst/>
            </a:prstGeom>
            <a:solidFill>
              <a:schemeClr val="tx2">
                <a:lumMod val="20000"/>
                <a:lumOff val="80000"/>
              </a:schemeClr>
            </a:solidFill>
            <a:ln w="12700">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30690" y="612382"/>
              <a:ext cx="949185" cy="1080000"/>
            </a:xfrm>
            <a:prstGeom prst="rect">
              <a:avLst/>
            </a:prstGeom>
          </p:spPr>
        </p:pic>
        <p:pic>
          <p:nvPicPr>
            <p:cNvPr id="67" name="図 6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5006978" y="610972"/>
              <a:ext cx="1578465" cy="1080000"/>
            </a:xfrm>
            <a:prstGeom prst="rect">
              <a:avLst/>
            </a:prstGeom>
          </p:spPr>
        </p:pic>
        <p:sp>
          <p:nvSpPr>
            <p:cNvPr id="53" name="テキスト ボックス 52"/>
            <p:cNvSpPr txBox="1"/>
            <p:nvPr/>
          </p:nvSpPr>
          <p:spPr>
            <a:xfrm>
              <a:off x="3066760" y="560512"/>
              <a:ext cx="12579069" cy="1200329"/>
            </a:xfrm>
            <a:prstGeom prst="rect">
              <a:avLst/>
            </a:prstGeom>
            <a:noFill/>
          </p:spPr>
          <p:txBody>
            <a:bodyPr wrap="square" rtlCol="0">
              <a:spAutoFit/>
            </a:bodyPr>
            <a:lstStyle/>
            <a:p>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今年も恩智川において</a:t>
              </a:r>
              <a:r>
                <a:rPr lang="ja-JP" altLang="en-US" sz="3600" b="1" dirty="0" smtClean="0">
                  <a:solidFill>
                    <a:schemeClr val="accent1">
                      <a:lumMod val="75000"/>
                    </a:schemeClr>
                  </a:solidFill>
                  <a:latin typeface="BIZ UDPゴシック" panose="020B0400000000000000" pitchFamily="50" charset="-128"/>
                  <a:ea typeface="BIZ UDPゴシック" panose="020B0400000000000000" pitchFamily="50" charset="-128"/>
                  <a:cs typeface="Meiryo UI" panose="020B0604030504040204" pitchFamily="50" charset="-128"/>
                </a:rPr>
                <a:t>美化活動</a:t>
              </a:r>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及び</a:t>
              </a:r>
              <a:r>
                <a:rPr lang="ja-JP" altLang="en-US" sz="3600" b="1" dirty="0" smtClean="0">
                  <a:solidFill>
                    <a:schemeClr val="accent1">
                      <a:lumMod val="75000"/>
                    </a:schemeClr>
                  </a:solidFill>
                  <a:latin typeface="BIZ UDPゴシック" panose="020B0400000000000000" pitchFamily="50" charset="-128"/>
                  <a:ea typeface="BIZ UDPゴシック" panose="020B0400000000000000" pitchFamily="50" charset="-128"/>
                  <a:cs typeface="Meiryo UI" panose="020B0604030504040204" pitchFamily="50" charset="-128"/>
                </a:rPr>
                <a:t>ゴミの組成調査</a:t>
              </a:r>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を</a:t>
              </a:r>
              <a:endParaRPr lang="en-US" altLang="ja-JP" sz="36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3600" b="1" dirty="0" smtClean="0">
                  <a:latin typeface="BIZ UDPゴシック" panose="020B0400000000000000" pitchFamily="50" charset="-128"/>
                  <a:ea typeface="BIZ UDPゴシック" panose="020B0400000000000000" pitchFamily="50" charset="-128"/>
                  <a:cs typeface="Meiryo UI" panose="020B0604030504040204" pitchFamily="50" charset="-128"/>
                </a:rPr>
                <a:t>実施しました</a:t>
              </a:r>
              <a:endParaRPr lang="en-US" altLang="ja-JP" sz="36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p:txBody>
        </p:sp>
        <p:sp>
          <p:nvSpPr>
            <p:cNvPr id="9" name="テキスト ボックス 8"/>
            <p:cNvSpPr txBox="1"/>
            <p:nvPr/>
          </p:nvSpPr>
          <p:spPr>
            <a:xfrm>
              <a:off x="6837166" y="1184777"/>
              <a:ext cx="6314878" cy="523220"/>
            </a:xfrm>
            <a:prstGeom prst="rect">
              <a:avLst/>
            </a:prstGeom>
            <a:noFill/>
          </p:spPr>
          <p:txBody>
            <a:bodyPr wrap="square" rtlCol="0">
              <a:spAutoFit/>
            </a:bodyPr>
            <a:lstStyle/>
            <a:p>
              <a:r>
                <a:rPr lang="ja-JP" altLang="en-US" sz="2800" b="1" dirty="0" smtClean="0">
                  <a:latin typeface="BIZ UDPゴシック" panose="020B0400000000000000" pitchFamily="50" charset="-128"/>
                  <a:ea typeface="BIZ UDPゴシック" panose="020B0400000000000000" pitchFamily="50" charset="-128"/>
                  <a:cs typeface="Meiryo UI" panose="020B0604030504040204" pitchFamily="50" charset="-128"/>
                </a:rPr>
                <a:t>（ワークショップも併せて</a:t>
              </a:r>
              <a:r>
                <a:rPr lang="ja-JP" altLang="en-US" sz="2800" b="1" dirty="0">
                  <a:latin typeface="BIZ UDPゴシック" panose="020B0400000000000000" pitchFamily="50" charset="-128"/>
                  <a:ea typeface="BIZ UDPゴシック" panose="020B0400000000000000" pitchFamily="50" charset="-128"/>
                  <a:cs typeface="Meiryo UI" panose="020B0604030504040204" pitchFamily="50" charset="-128"/>
                </a:rPr>
                <a:t>開催</a:t>
              </a:r>
              <a:r>
                <a:rPr lang="ja-JP" altLang="en-US" sz="2800" b="1" dirty="0" smtClean="0">
                  <a:latin typeface="BIZ UDPゴシック" panose="020B0400000000000000" pitchFamily="50" charset="-128"/>
                  <a:ea typeface="BIZ UDPゴシック" panose="020B0400000000000000" pitchFamily="50" charset="-128"/>
                  <a:cs typeface="Meiryo UI" panose="020B0604030504040204" pitchFamily="50" charset="-128"/>
                </a:rPr>
                <a:t>）</a:t>
              </a:r>
              <a:endParaRPr lang="en-US" altLang="ja-JP" sz="2800" b="1" dirty="0" smtClean="0">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sp>
        <p:nvSpPr>
          <p:cNvPr id="29" name="テキスト ボックス 28"/>
          <p:cNvSpPr txBox="1"/>
          <p:nvPr/>
        </p:nvSpPr>
        <p:spPr>
          <a:xfrm>
            <a:off x="567112" y="2648744"/>
            <a:ext cx="6366003" cy="1077218"/>
          </a:xfrm>
          <a:prstGeom prst="rect">
            <a:avLst/>
          </a:prstGeom>
          <a:solidFill>
            <a:srgbClr val="FFFFFF">
              <a:alpha val="56863"/>
            </a:srgbClr>
          </a:solidFill>
          <a:ln>
            <a:solidFill>
              <a:srgbClr val="000000">
                <a:alpha val="0"/>
              </a:srgbClr>
            </a:solidFill>
          </a:ln>
        </p:spPr>
        <p:txBody>
          <a:bodyPr wrap="square" rtlCol="0">
            <a:spAutoFit/>
          </a:bodyPr>
          <a:lstStyle/>
          <a:p>
            <a:r>
              <a:rPr lang="ja-JP" altLang="en-US" sz="1600" b="1" dirty="0">
                <a:solidFill>
                  <a:srgbClr val="0000CC"/>
                </a:solidFill>
                <a:latin typeface="Meiryo UI" panose="020B0604030504040204" pitchFamily="50" charset="-128"/>
                <a:ea typeface="Meiryo UI" panose="020B0604030504040204" pitchFamily="50" charset="-128"/>
                <a:cs typeface="Meiryo UI" panose="020B0604030504040204" pitchFamily="50" charset="-128"/>
              </a:rPr>
              <a:t>恩智川</a:t>
            </a:r>
            <a:r>
              <a:rPr lang="ja-JP" altLang="en-US" sz="1600" b="1"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rPr>
              <a:t>クリーン・リバープロジェクトとは</a:t>
            </a:r>
            <a:endParaRPr lang="en-US" altLang="ja-JP" sz="1600" b="1" dirty="0" smtClean="0">
              <a:solidFill>
                <a:srgbClr val="0000CC"/>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恩智川流域では流域住民、大東市、東大阪市、八尾市、柏原市が連携し、ワークショップを開催して美化活動やぽい捨て防止の啓発を行うなど、ごみの削減に向けた取り組みを進めています。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27626" y="1712640"/>
            <a:ext cx="16896701" cy="707886"/>
          </a:xfrm>
          <a:prstGeom prst="rect">
            <a:avLst/>
          </a:prstGeom>
          <a:solidFill>
            <a:srgbClr val="FFFFFF">
              <a:alpha val="60000"/>
            </a:srgbClr>
          </a:solidFill>
          <a:ln>
            <a:solidFill>
              <a:srgbClr val="000000">
                <a:alpha val="0"/>
              </a:srgbClr>
            </a:solidFill>
          </a:ln>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cs typeface="Meiryo UI" panose="020B0604030504040204" pitchFamily="50" charset="-128"/>
              </a:rPr>
              <a:t>　柏原市では毎年、柏原市民の会により恩智川のゴミ削減に向けた取組みが行われています。</a:t>
            </a:r>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今年度も、</a:t>
            </a:r>
            <a:r>
              <a:rPr lang="en-US" altLang="ja-JP" sz="2000" dirty="0" smtClean="0">
                <a:latin typeface="BIZ UDPゴシック" panose="020B0400000000000000" pitchFamily="50" charset="-128"/>
                <a:ea typeface="BIZ UDPゴシック" panose="020B0400000000000000" pitchFamily="50" charset="-128"/>
                <a:cs typeface="Meiryo UI" panose="020B0604030504040204" pitchFamily="50" charset="-128"/>
              </a:rPr>
              <a:t>12</a:t>
            </a:r>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月</a:t>
            </a:r>
            <a:r>
              <a:rPr lang="ja-JP" altLang="en-US" sz="2000" dirty="0">
                <a:latin typeface="BIZ UDPゴシック" panose="020B0400000000000000" pitchFamily="50" charset="-128"/>
                <a:ea typeface="BIZ UDPゴシック" panose="020B0400000000000000" pitchFamily="50" charset="-128"/>
                <a:cs typeface="Meiryo UI" panose="020B0604030504040204" pitchFamily="50" charset="-128"/>
              </a:rPr>
              <a:t>３</a:t>
            </a:r>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日に恩智川河川敷にて清掃および</a:t>
            </a:r>
            <a:endParaRPr lang="en-US" altLang="ja-JP" sz="20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a:p>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ゴミの組成調査が行われ、</a:t>
            </a:r>
            <a:r>
              <a:rPr lang="en-US" altLang="ja-JP" sz="2000" dirty="0" smtClean="0">
                <a:latin typeface="BIZ UDPゴシック" panose="020B0400000000000000" pitchFamily="50" charset="-128"/>
                <a:ea typeface="BIZ UDPゴシック" panose="020B0400000000000000" pitchFamily="50" charset="-128"/>
                <a:cs typeface="Meiryo UI" panose="020B0604030504040204" pitchFamily="50" charset="-128"/>
              </a:rPr>
              <a:t>12</a:t>
            </a:r>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月</a:t>
            </a:r>
            <a:r>
              <a:rPr lang="en-US" altLang="ja-JP" sz="2000" dirty="0" smtClean="0">
                <a:latin typeface="BIZ UDPゴシック" panose="020B0400000000000000" pitchFamily="50" charset="-128"/>
                <a:ea typeface="BIZ UDPゴシック" panose="020B0400000000000000" pitchFamily="50" charset="-128"/>
                <a:cs typeface="Meiryo UI" panose="020B0604030504040204" pitchFamily="50" charset="-128"/>
              </a:rPr>
              <a:t>16</a:t>
            </a:r>
            <a:r>
              <a:rPr lang="ja-JP" altLang="en-US" sz="2000" dirty="0" smtClean="0">
                <a:latin typeface="BIZ UDPゴシック" panose="020B0400000000000000" pitchFamily="50" charset="-128"/>
                <a:ea typeface="BIZ UDPゴシック" panose="020B0400000000000000" pitchFamily="50" charset="-128"/>
                <a:cs typeface="Meiryo UI" panose="020B0604030504040204" pitchFamily="50" charset="-128"/>
              </a:rPr>
              <a:t>日にはその調査結果を振り返るためのワークショップが実施されました。</a:t>
            </a:r>
            <a:endParaRPr lang="en-US" altLang="ja-JP" sz="2000" dirty="0" smtClean="0">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14" name="図 13"/>
          <p:cNvPicPr>
            <a:picLocks noChangeAspect="1"/>
          </p:cNvPicPr>
          <p:nvPr/>
        </p:nvPicPr>
        <p:blipFill rotWithShape="1">
          <a:blip r:embed="rId7" cstate="screen">
            <a:extLst>
              <a:ext uri="{28A0092B-C50C-407E-A947-70E740481C1C}">
                <a14:useLocalDpi xmlns:a14="http://schemas.microsoft.com/office/drawing/2010/main"/>
              </a:ext>
            </a:extLst>
          </a:blip>
          <a:srcRect b="6094"/>
          <a:stretch/>
        </p:blipFill>
        <p:spPr>
          <a:xfrm>
            <a:off x="7449292" y="8030351"/>
            <a:ext cx="3444009" cy="1819193"/>
          </a:xfrm>
          <a:prstGeom prst="rect">
            <a:avLst/>
          </a:prstGeom>
        </p:spPr>
      </p:pic>
      <p:sp>
        <p:nvSpPr>
          <p:cNvPr id="43" name="角丸四角形 42"/>
          <p:cNvSpPr/>
          <p:nvPr/>
        </p:nvSpPr>
        <p:spPr>
          <a:xfrm>
            <a:off x="5492701" y="7714849"/>
            <a:ext cx="5400600" cy="262487"/>
          </a:xfrm>
          <a:prstGeom prst="roundRect">
            <a:avLst/>
          </a:prstGeom>
          <a:solidFill>
            <a:srgbClr val="FFFFFF">
              <a:alpha val="89804"/>
            </a:srgbClr>
          </a:solidFill>
          <a:ln w="25400">
            <a:solidFill>
              <a:srgbClr val="0000CC">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6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当日</a:t>
            </a:r>
            <a:r>
              <a:rPr lang="ja-JP" altLang="en-US"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のプラごみ</a:t>
            </a:r>
            <a:r>
              <a:rPr lang="en-US" altLang="ja-JP"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６</a:t>
            </a:r>
            <a:r>
              <a:rPr lang="en-US" altLang="ja-JP"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kg</a:t>
            </a:r>
            <a:r>
              <a:rPr lang="ja-JP" altLang="en-US" sz="1600" dirty="0" err="1"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その他ごみ</a:t>
            </a:r>
            <a:r>
              <a:rPr lang="en-US" altLang="ja-JP"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:14kg</a:t>
            </a:r>
            <a:r>
              <a:rPr lang="ja-JP" altLang="en-US" sz="1600" dirty="0" err="1"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調査延長</a:t>
            </a:r>
            <a:r>
              <a:rPr lang="en-US" altLang="ja-JP" sz="1600" dirty="0" smtClean="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:200m】</a:t>
            </a:r>
            <a:endParaRPr lang="en-US" altLang="ja-JP" sz="160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975358" y="8030815"/>
            <a:ext cx="3443186" cy="1818730"/>
          </a:xfrm>
          <a:prstGeom prst="rect">
            <a:avLst/>
          </a:prstGeom>
        </p:spPr>
      </p:pic>
      <p:grpSp>
        <p:nvGrpSpPr>
          <p:cNvPr id="13" name="グループ化 12"/>
          <p:cNvGrpSpPr/>
          <p:nvPr/>
        </p:nvGrpSpPr>
        <p:grpSpPr>
          <a:xfrm>
            <a:off x="10987124" y="2722534"/>
            <a:ext cx="6552728" cy="4894762"/>
            <a:chOff x="10893301" y="4821442"/>
            <a:chExt cx="6552728" cy="4894762"/>
          </a:xfrm>
        </p:grpSpPr>
        <p:pic>
          <p:nvPicPr>
            <p:cNvPr id="7" name="図 6"/>
            <p:cNvPicPr>
              <a:picLocks noChangeAspect="1"/>
            </p:cNvPicPr>
            <p:nvPr/>
          </p:nvPicPr>
          <p:blipFill rotWithShape="1">
            <a:blip r:embed="rId9" cstate="print">
              <a:extLst>
                <a:ext uri="{28A0092B-C50C-407E-A947-70E740481C1C}">
                  <a14:useLocalDpi xmlns:a14="http://schemas.microsoft.com/office/drawing/2010/main" val="0"/>
                </a:ext>
              </a:extLst>
            </a:blip>
            <a:srcRect l="4055" t="4932" r="4450" b="27465"/>
            <a:stretch/>
          </p:blipFill>
          <p:spPr>
            <a:xfrm>
              <a:off x="13164201" y="5241934"/>
              <a:ext cx="4281828" cy="4474270"/>
            </a:xfrm>
            <a:prstGeom prst="rect">
              <a:avLst/>
            </a:prstGeom>
          </p:spPr>
        </p:pic>
        <p:sp>
          <p:nvSpPr>
            <p:cNvPr id="46" name="角丸四角形 45"/>
            <p:cNvSpPr/>
            <p:nvPr/>
          </p:nvSpPr>
          <p:spPr>
            <a:xfrm>
              <a:off x="14277677" y="4821442"/>
              <a:ext cx="2200729" cy="399154"/>
            </a:xfrm>
            <a:prstGeom prst="roundRect">
              <a:avLst/>
            </a:prstGeom>
            <a:solidFill>
              <a:schemeClr val="bg1"/>
            </a:solidFill>
            <a:ln w="254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b="1" dirty="0" smtClean="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rPr>
                <a:t>ゴミ調査カード</a:t>
              </a:r>
              <a:r>
                <a:rPr lang="en-US" altLang="ja-JP" b="1" dirty="0" smtClean="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rPr>
                <a:t>】</a:t>
              </a:r>
              <a:endParaRPr lang="ja-JP" altLang="en-US" b="1" dirty="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pic>
          <p:nvPicPr>
            <p:cNvPr id="2" name="図 1"/>
            <p:cNvPicPr>
              <a:picLocks noChangeAspect="1"/>
            </p:cNvPicPr>
            <p:nvPr/>
          </p:nvPicPr>
          <p:blipFill>
            <a:blip r:embed="rId10"/>
            <a:stretch>
              <a:fillRect/>
            </a:stretch>
          </p:blipFill>
          <p:spPr>
            <a:xfrm>
              <a:off x="11009397" y="5179301"/>
              <a:ext cx="2039281" cy="4536903"/>
            </a:xfrm>
            <a:prstGeom prst="rect">
              <a:avLst/>
            </a:prstGeom>
          </p:spPr>
        </p:pic>
        <p:sp>
          <p:nvSpPr>
            <p:cNvPr id="33" name="角丸四角形 32"/>
            <p:cNvSpPr/>
            <p:nvPr/>
          </p:nvSpPr>
          <p:spPr>
            <a:xfrm>
              <a:off x="14133660" y="8182683"/>
              <a:ext cx="3196845" cy="1522845"/>
            </a:xfrm>
            <a:prstGeom prst="roundRect">
              <a:avLst>
                <a:gd name="adj" fmla="val 5739"/>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50000"/>
                </a:lnSpc>
              </a:pPr>
              <a:r>
                <a:rPr lang="en-US" altLang="ja-JP" sz="1400" b="1" dirty="0" smtClean="0">
                  <a:solidFill>
                    <a:schemeClr val="tx1"/>
                  </a:solidFill>
                  <a:latin typeface="BIZ UDゴシック" panose="020B0400000000000000" pitchFamily="49" charset="-128"/>
                  <a:ea typeface="BIZ UDゴシック" panose="020B0400000000000000" pitchFamily="49" charset="-128"/>
                </a:rPr>
                <a:t>【 </a:t>
              </a:r>
              <a:r>
                <a:rPr lang="ja-JP" altLang="en-US" sz="1400" b="1" dirty="0" smtClean="0">
                  <a:solidFill>
                    <a:schemeClr val="tx1"/>
                  </a:solidFill>
                  <a:latin typeface="BIZ UDゴシック" panose="020B0400000000000000" pitchFamily="49" charset="-128"/>
                  <a:ea typeface="BIZ UDゴシック" panose="020B0400000000000000" pitchFamily="49" charset="-128"/>
                </a:rPr>
                <a:t>ゴミ調査の結果 </a:t>
              </a:r>
              <a:r>
                <a:rPr lang="en-US" altLang="ja-JP" sz="1400" b="1" dirty="0" smtClean="0">
                  <a:solidFill>
                    <a:schemeClr val="tx1"/>
                  </a:solidFill>
                  <a:latin typeface="BIZ UDゴシック" panose="020B0400000000000000" pitchFamily="49" charset="-128"/>
                  <a:ea typeface="BIZ UDゴシック" panose="020B0400000000000000" pitchFamily="49" charset="-128"/>
                </a:rPr>
                <a:t>】</a:t>
              </a:r>
              <a:r>
                <a:rPr lang="ja-JP" altLang="en-US" sz="1400" b="1" dirty="0" smtClean="0">
                  <a:solidFill>
                    <a:schemeClr val="tx1"/>
                  </a:solidFill>
                  <a:latin typeface="BIZ UDゴシック" panose="020B0400000000000000" pitchFamily="49" charset="-128"/>
                  <a:ea typeface="BIZ UDゴシック" panose="020B0400000000000000" pitchFamily="49" charset="-128"/>
                </a:rPr>
                <a:t> </a:t>
              </a:r>
              <a:r>
                <a:rPr lang="ja-JP" altLang="en-US" sz="1100" dirty="0" smtClean="0">
                  <a:solidFill>
                    <a:schemeClr val="tx1"/>
                  </a:solidFill>
                  <a:latin typeface="BIZ UDPゴシック" panose="020B0400000000000000" pitchFamily="50" charset="-128"/>
                  <a:ea typeface="BIZ UDPゴシック" panose="020B0400000000000000" pitchFamily="50" charset="-128"/>
                </a:rPr>
                <a:t>（　）は昨年度結果</a:t>
              </a:r>
              <a:endParaRPr lang="en-US" altLang="ja-JP" sz="1100" dirty="0" smtClean="0">
                <a:solidFill>
                  <a:schemeClr val="tx1"/>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第１位</a:t>
              </a:r>
              <a:r>
                <a:rPr lang="ja-JP" altLang="en-US" sz="1400" dirty="0">
                  <a:solidFill>
                    <a:schemeClr val="accent6">
                      <a:lumMod val="75000"/>
                    </a:schemeClr>
                  </a:solidFill>
                  <a:latin typeface="BIZ UDPゴシック" panose="020B0400000000000000" pitchFamily="50" charset="-128"/>
                  <a:ea typeface="BIZ UDPゴシック" panose="020B0400000000000000" pitchFamily="50" charset="-128"/>
                </a:rPr>
                <a:t>　</a:t>
              </a:r>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ナイロン破片</a:t>
              </a:r>
              <a:r>
                <a:rPr kumimoji="1"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　　　　　</a:t>
              </a:r>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（３位）</a:t>
              </a:r>
              <a:r>
                <a:rPr kumimoji="1"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　</a:t>
              </a:r>
              <a:endParaRPr kumimoji="1" lang="en-US" altLang="ja-JP" sz="1400" dirty="0" smtClean="0">
                <a:solidFill>
                  <a:schemeClr val="accent6">
                    <a:lumMod val="75000"/>
                  </a:schemeClr>
                </a:solidFill>
                <a:latin typeface="BIZ UDPゴシック" panose="020B0400000000000000" pitchFamily="50" charset="-128"/>
                <a:ea typeface="BIZ UDPゴシック" panose="020B0400000000000000" pitchFamily="50" charset="-128"/>
              </a:endParaRPr>
            </a:p>
            <a:p>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  第２位　飲料缶　　　　　　　 　（</a:t>
              </a:r>
              <a:r>
                <a:rPr lang="ja-JP" altLang="en-US" sz="1400" dirty="0">
                  <a:solidFill>
                    <a:schemeClr val="accent6">
                      <a:lumMod val="75000"/>
                    </a:schemeClr>
                  </a:solidFill>
                  <a:latin typeface="BIZ UDPゴシック" panose="020B0400000000000000" pitchFamily="50" charset="-128"/>
                  <a:ea typeface="BIZ UDPゴシック" panose="020B0400000000000000" pitchFamily="50" charset="-128"/>
                </a:rPr>
                <a:t>４</a:t>
              </a:r>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位</a:t>
              </a:r>
              <a:r>
                <a:rPr lang="ja-JP" altLang="en-US" sz="1400" dirty="0">
                  <a:solidFill>
                    <a:schemeClr val="accent6">
                      <a:lumMod val="75000"/>
                    </a:schemeClr>
                  </a:solidFill>
                  <a:latin typeface="BIZ UDPゴシック" panose="020B0400000000000000" pitchFamily="50" charset="-128"/>
                  <a:ea typeface="BIZ UDPゴシック" panose="020B0400000000000000" pitchFamily="50" charset="-128"/>
                </a:rPr>
                <a:t>）</a:t>
              </a:r>
              <a:endParaRPr kumimoji="1" lang="en-US" altLang="ja-JP" sz="1400" dirty="0" smtClean="0">
                <a:solidFill>
                  <a:schemeClr val="accent6">
                    <a:lumMod val="75000"/>
                  </a:schemeClr>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  第３位　</a:t>
              </a:r>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タバコの吸い殻 　 　（</a:t>
              </a:r>
              <a:r>
                <a:rPr lang="ja-JP" altLang="en-US" sz="1400" dirty="0">
                  <a:solidFill>
                    <a:schemeClr val="accent6">
                      <a:lumMod val="75000"/>
                    </a:schemeClr>
                  </a:solidFill>
                  <a:latin typeface="BIZ UDPゴシック" panose="020B0400000000000000" pitchFamily="50" charset="-128"/>
                  <a:ea typeface="BIZ UDPゴシック" panose="020B0400000000000000" pitchFamily="50" charset="-128"/>
                </a:rPr>
                <a:t>２</a:t>
              </a:r>
              <a:r>
                <a:rPr lang="ja-JP" altLang="en-US" sz="1400" dirty="0" smtClean="0">
                  <a:solidFill>
                    <a:schemeClr val="accent6">
                      <a:lumMod val="75000"/>
                    </a:schemeClr>
                  </a:solidFill>
                  <a:latin typeface="BIZ UDPゴシック" panose="020B0400000000000000" pitchFamily="50" charset="-128"/>
                  <a:ea typeface="BIZ UDPゴシック" panose="020B0400000000000000" pitchFamily="50" charset="-128"/>
                </a:rPr>
                <a:t>位）</a:t>
              </a:r>
              <a:endParaRPr lang="en-US" altLang="ja-JP" sz="1400" dirty="0">
                <a:solidFill>
                  <a:schemeClr val="accent6">
                    <a:lumMod val="75000"/>
                  </a:schemeClr>
                </a:solidFill>
                <a:latin typeface="BIZ UDPゴシック" panose="020B0400000000000000" pitchFamily="50" charset="-128"/>
                <a:ea typeface="BIZ UDPゴシック" panose="020B0400000000000000" pitchFamily="50" charset="-128"/>
              </a:endParaRPr>
            </a:p>
            <a:p>
              <a:r>
                <a:rPr lang="ja-JP" altLang="en-US" sz="1400" dirty="0" smtClean="0">
                  <a:solidFill>
                    <a:schemeClr val="tx1"/>
                  </a:solidFill>
                  <a:latin typeface="BIZ UDPゴシック" panose="020B0400000000000000" pitchFamily="50" charset="-128"/>
                  <a:ea typeface="BIZ UDPゴシック" panose="020B0400000000000000" pitchFamily="50" charset="-128"/>
                </a:rPr>
                <a:t>  第４位　食品用包装</a:t>
              </a:r>
              <a:r>
                <a:rPr lang="ja-JP" altLang="en-US" sz="1400" dirty="0">
                  <a:solidFill>
                    <a:schemeClr val="tx1"/>
                  </a:solidFill>
                  <a:latin typeface="BIZ UDPゴシック" panose="020B0400000000000000" pitchFamily="50" charset="-128"/>
                  <a:ea typeface="BIZ UDPゴシック" panose="020B0400000000000000" pitchFamily="50" charset="-128"/>
                </a:rPr>
                <a:t>　</a:t>
              </a:r>
              <a:r>
                <a:rPr lang="ja-JP" altLang="en-US" sz="1400" dirty="0" smtClean="0">
                  <a:solidFill>
                    <a:schemeClr val="tx1"/>
                  </a:solidFill>
                  <a:latin typeface="BIZ UDPゴシック" panose="020B0400000000000000" pitchFamily="50" charset="-128"/>
                  <a:ea typeface="BIZ UDPゴシック" panose="020B0400000000000000" pitchFamily="50" charset="-128"/>
                </a:rPr>
                <a:t>　　　　 （１位）</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a:p>
              <a:r>
                <a:rPr kumimoji="1" lang="ja-JP" altLang="en-US" sz="1400" dirty="0" smtClean="0">
                  <a:solidFill>
                    <a:schemeClr val="tx1"/>
                  </a:solidFill>
                  <a:latin typeface="BIZ UDPゴシック" panose="020B0400000000000000" pitchFamily="50" charset="-128"/>
                  <a:ea typeface="BIZ UDPゴシック" panose="020B0400000000000000" pitchFamily="50" charset="-128"/>
                </a:rPr>
                <a:t>  第５位　</a:t>
              </a:r>
              <a:r>
                <a:rPr lang="ja-JP" altLang="en-US" sz="1400" dirty="0">
                  <a:solidFill>
                    <a:schemeClr val="tx1"/>
                  </a:solidFill>
                  <a:latin typeface="BIZ UDPゴシック" panose="020B0400000000000000" pitchFamily="50" charset="-128"/>
                  <a:ea typeface="BIZ UDPゴシック" panose="020B0400000000000000" pitchFamily="50" charset="-128"/>
                </a:rPr>
                <a:t>買い物レジ</a:t>
              </a:r>
              <a:r>
                <a:rPr lang="ja-JP" altLang="en-US" sz="1400" dirty="0" smtClean="0">
                  <a:solidFill>
                    <a:schemeClr val="tx1"/>
                  </a:solidFill>
                  <a:latin typeface="BIZ UDPゴシック" panose="020B0400000000000000" pitchFamily="50" charset="-128"/>
                  <a:ea typeface="BIZ UDPゴシック" panose="020B0400000000000000" pitchFamily="50" charset="-128"/>
                </a:rPr>
                <a:t>袋破片　 （</a:t>
              </a:r>
              <a:r>
                <a:rPr lang="ja-JP" altLang="en-US" sz="1400" dirty="0">
                  <a:solidFill>
                    <a:schemeClr val="tx1"/>
                  </a:solidFill>
                  <a:latin typeface="BIZ UDPゴシック" panose="020B0400000000000000" pitchFamily="50" charset="-128"/>
                  <a:ea typeface="BIZ UDPゴシック" panose="020B0400000000000000" pitchFamily="50" charset="-128"/>
                </a:rPr>
                <a:t>５</a:t>
              </a:r>
              <a:r>
                <a:rPr lang="ja-JP" altLang="en-US" sz="1400" dirty="0" smtClean="0">
                  <a:solidFill>
                    <a:schemeClr val="tx1"/>
                  </a:solidFill>
                  <a:latin typeface="BIZ UDPゴシック" panose="020B0400000000000000" pitchFamily="50" charset="-128"/>
                  <a:ea typeface="BIZ UDPゴシック" panose="020B0400000000000000" pitchFamily="50" charset="-128"/>
                </a:rPr>
                <a:t>位）</a:t>
              </a:r>
              <a:endParaRPr lang="en-US" altLang="ja-JP" sz="1400" dirty="0" smtClean="0">
                <a:solidFill>
                  <a:schemeClr val="tx1"/>
                </a:solidFill>
                <a:latin typeface="BIZ UDPゴシック" panose="020B0400000000000000" pitchFamily="50" charset="-128"/>
                <a:ea typeface="BIZ UDPゴシック" panose="020B0400000000000000" pitchFamily="50" charset="-128"/>
              </a:endParaRPr>
            </a:p>
          </p:txBody>
        </p:sp>
        <p:sp>
          <p:nvSpPr>
            <p:cNvPr id="34" name="角丸四角形 33"/>
            <p:cNvSpPr/>
            <p:nvPr/>
          </p:nvSpPr>
          <p:spPr>
            <a:xfrm>
              <a:off x="10893301" y="4821442"/>
              <a:ext cx="2378738" cy="676382"/>
            </a:xfrm>
            <a:prstGeom prst="roundRect">
              <a:avLst/>
            </a:prstGeom>
            <a:solidFill>
              <a:schemeClr val="bg1"/>
            </a:solidFill>
            <a:ln w="254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rPr>
                <a:t>【</a:t>
              </a:r>
              <a:r>
                <a:rPr lang="ja-JP" altLang="en-US" b="1" dirty="0" smtClean="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rPr>
                <a:t>活動エリア</a:t>
              </a:r>
              <a:r>
                <a:rPr lang="en-US" altLang="ja-JP" b="1" dirty="0" smtClean="0">
                  <a:solidFill>
                    <a:srgbClr val="0000CC"/>
                  </a:solidFill>
                  <a:latin typeface="BIZ UDPゴシック" panose="020B0400000000000000" pitchFamily="50" charset="-128"/>
                  <a:ea typeface="BIZ UDPゴシック" panose="020B0400000000000000" pitchFamily="50" charset="-128"/>
                  <a:cs typeface="Meiryo UI" panose="020B0604030504040204" pitchFamily="50" charset="-128"/>
                </a:rPr>
                <a:t>】</a:t>
              </a:r>
            </a:p>
            <a:p>
              <a:pPr algn="ctr"/>
              <a:r>
                <a:rPr lang="ja-JP" altLang="en-US" sz="1600" dirty="0" smtClean="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rPr>
                <a:t>柏原市法善寺周辺</a:t>
              </a:r>
              <a:endParaRPr lang="ja-JP" altLang="en-US" sz="1600" dirty="0">
                <a:solidFill>
                  <a:schemeClr val="tx1"/>
                </a:solidFill>
                <a:latin typeface="BIZ UDPゴシック" panose="020B0400000000000000" pitchFamily="50" charset="-128"/>
                <a:ea typeface="BIZ UDPゴシック" panose="020B0400000000000000" pitchFamily="50" charset="-128"/>
                <a:cs typeface="Meiryo UI" panose="020B0604030504040204" pitchFamily="50" charset="-128"/>
              </a:endParaRPr>
            </a:p>
          </p:txBody>
        </p:sp>
      </p:grpSp>
      <p:pic>
        <p:nvPicPr>
          <p:cNvPr id="15" name="図 14"/>
          <p:cNvPicPr>
            <a:picLocks noChangeAspect="1"/>
          </p:cNvPicPr>
          <p:nvPr/>
        </p:nvPicPr>
        <p:blipFill rotWithShape="1">
          <a:blip r:embed="rId11" cstate="email">
            <a:extLst>
              <a:ext uri="{28A0092B-C50C-407E-A947-70E740481C1C}">
                <a14:useLocalDpi xmlns:a14="http://schemas.microsoft.com/office/drawing/2010/main"/>
              </a:ext>
            </a:extLst>
          </a:blip>
          <a:srcRect r="1053" b="7407"/>
          <a:stretch/>
        </p:blipFill>
        <p:spPr>
          <a:xfrm>
            <a:off x="488516" y="8030351"/>
            <a:ext cx="3456093" cy="1819194"/>
          </a:xfrm>
          <a:prstGeom prst="rect">
            <a:avLst/>
          </a:prstGeom>
        </p:spPr>
      </p:pic>
    </p:spTree>
    <p:extLst>
      <p:ext uri="{BB962C8B-B14F-4D97-AF65-F5344CB8AC3E}">
        <p14:creationId xmlns:p14="http://schemas.microsoft.com/office/powerpoint/2010/main" val="16807299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Words>
  <Application>Microsoft Office PowerPoint</Application>
  <PresentationFormat>ユーザー設定</PresentationFormat>
  <Paragraphs>24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BIZ UDPゴシック</vt:lpstr>
      <vt:lpstr>BIZ UDゴシック</vt:lpstr>
      <vt:lpstr>Meiryo UI</vt:lpstr>
      <vt:lpstr>ＭＳ Ｐゴシック</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2022-01-07T01:49:17Z</dcterms:created>
  <dcterms:modified xsi:type="dcterms:W3CDTF">2023-01-05T05:12:25Z</dcterms:modified>
</cp:coreProperties>
</file>