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6858000" cy="9144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35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3CDDD"/>
    <a:srgbClr val="FDFD7F"/>
    <a:srgbClr val="B8E08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3694" autoAdjust="0"/>
  </p:normalViewPr>
  <p:slideViewPr>
    <p:cSldViewPr>
      <p:cViewPr>
        <p:scale>
          <a:sx n="150" d="100"/>
          <a:sy n="150" d="100"/>
        </p:scale>
        <p:origin x="156" y="-5766"/>
      </p:cViewPr>
      <p:guideLst>
        <p:guide orient="horz" pos="2835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0ED720-0104-4369-84BC-D37694168613}" type="datetimeFigureOut">
              <a:rPr kumimoji="1" lang="ja-JP" altLang="en-US" smtClean="0"/>
              <a:t>2019/10/28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2D8002D-B5B0-4BAC-B1F6-782DDCCE6D9C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13" Type="http://schemas.openxmlformats.org/officeDocument/2006/relationships/image" Target="../media/image12.pn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12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jpeg"/><Relationship Id="rId11" Type="http://schemas.openxmlformats.org/officeDocument/2006/relationships/image" Target="../media/image10.pn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正方形/長方形 42"/>
          <p:cNvSpPr/>
          <p:nvPr/>
        </p:nvSpPr>
        <p:spPr>
          <a:xfrm>
            <a:off x="3439958" y="2013082"/>
            <a:ext cx="3420000" cy="7153801"/>
          </a:xfrm>
          <a:prstGeom prst="rect">
            <a:avLst/>
          </a:prstGeom>
          <a:solidFill>
            <a:srgbClr val="B8E08C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-357" y="2009655"/>
            <a:ext cx="3420000" cy="7134345"/>
          </a:xfrm>
          <a:prstGeom prst="rect">
            <a:avLst/>
          </a:prstGeom>
          <a:solidFill>
            <a:srgbClr val="FDFD7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-5063" y="1233354"/>
            <a:ext cx="6890298" cy="7463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八尾市内の小学校</a:t>
            </a:r>
            <a:r>
              <a:rPr kumimoji="1" lang="en-US" altLang="ja-JP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3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校</a:t>
            </a:r>
            <a:r>
              <a:rPr lang="ja-JP" altLang="en-US" sz="16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で</a:t>
            </a:r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、</a:t>
            </a:r>
            <a:endParaRPr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４年生を</a:t>
            </a:r>
            <a:r>
              <a:rPr kumimoji="1" lang="ja-JP" altLang="en-US" sz="160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対象に出前講座・環境学習を実施しました！</a:t>
            </a:r>
            <a:endParaRPr kumimoji="1" lang="en-US" altLang="ja-JP" sz="1600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（高美南小、安中小、北山本小</a:t>
            </a:r>
            <a:r>
              <a:rPr lang="ja-JP" altLang="en-US" sz="105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 計</a:t>
            </a:r>
            <a:r>
              <a:rPr lang="en-US" altLang="ja-JP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153</a:t>
            </a:r>
            <a:r>
              <a:rPr lang="ja-JP" altLang="en-US" sz="1050" dirty="0" smtClean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名参加　・　環境学習　安中５丁目公園にて）</a:t>
            </a:r>
            <a:endParaRPr kumimoji="1" lang="ja-JP" altLang="en-US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sp>
        <p:nvSpPr>
          <p:cNvPr id="6" name="正方形/長方形 5"/>
          <p:cNvSpPr/>
          <p:nvPr/>
        </p:nvSpPr>
        <p:spPr>
          <a:xfrm>
            <a:off x="-1" y="0"/>
            <a:ext cx="6858001" cy="1124613"/>
          </a:xfrm>
          <a:prstGeom prst="rect">
            <a:avLst/>
          </a:prstGeom>
          <a:solidFill>
            <a:schemeClr val="accent5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106986" y="314698"/>
            <a:ext cx="37603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ja-JP" altLang="en-US" sz="32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出前講座・環境学習</a:t>
            </a:r>
            <a:r>
              <a:rPr lang="ja-JP" altLang="en-US" sz="3200" dirty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</a:t>
            </a:r>
            <a:r>
              <a:rPr lang="ja-JP" altLang="en-US" sz="3200" dirty="0" smtClean="0">
                <a:solidFill>
                  <a:prstClr val="white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　　　</a:t>
            </a:r>
            <a:endParaRPr kumimoji="1" lang="en-US" altLang="ja-JP" sz="3200" b="1" dirty="0" smtClean="0">
              <a:solidFill>
                <a:schemeClr val="bg1"/>
              </a:solidFill>
              <a:latin typeface="UD デジタル 教科書体 NK-B" panose="02020700000000000000" pitchFamily="18" charset="-128"/>
              <a:ea typeface="UD デジタル 教科書体 NK-B" panose="02020700000000000000" pitchFamily="18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995207" y="2697725"/>
            <a:ext cx="233761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・大和河付け替えの歴史について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・大和河と恩智川について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・豪雨災害について</a:t>
            </a:r>
            <a:endParaRPr kumimoji="1" lang="ja-JP" altLang="en-US" sz="1200" dirty="0"/>
          </a:p>
        </p:txBody>
      </p:sp>
      <p:grpSp>
        <p:nvGrpSpPr>
          <p:cNvPr id="2" name="グループ化 1"/>
          <p:cNvGrpSpPr/>
          <p:nvPr/>
        </p:nvGrpSpPr>
        <p:grpSpPr>
          <a:xfrm>
            <a:off x="106986" y="2093911"/>
            <a:ext cx="3225832" cy="449720"/>
            <a:chOff x="2422836" y="2036877"/>
            <a:chExt cx="1080000" cy="418831"/>
          </a:xfrm>
        </p:grpSpPr>
        <p:sp>
          <p:nvSpPr>
            <p:cNvPr id="13" name="正方形/長方形 12"/>
            <p:cNvSpPr/>
            <p:nvPr/>
          </p:nvSpPr>
          <p:spPr>
            <a:xfrm>
              <a:off x="2422836" y="2036877"/>
              <a:ext cx="1080000" cy="418831"/>
            </a:xfrm>
            <a:prstGeom prst="rect">
              <a:avLst/>
            </a:prstGeom>
            <a:solidFill>
              <a:srgbClr val="93CDD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7" name="テキスト ボックス 36"/>
            <p:cNvSpPr txBox="1"/>
            <p:nvPr/>
          </p:nvSpPr>
          <p:spPr>
            <a:xfrm>
              <a:off x="2461300" y="2058704"/>
              <a:ext cx="1001413" cy="372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出前講座（学内授業）</a:t>
              </a:r>
              <a:endParaRPr kumimoji="1" lang="en-US" altLang="ja-JP" sz="20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41" name="テキスト ボックス 40"/>
          <p:cNvSpPr txBox="1"/>
          <p:nvPr/>
        </p:nvSpPr>
        <p:spPr>
          <a:xfrm>
            <a:off x="4466002" y="7099524"/>
            <a:ext cx="21939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公園内を流れる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長瀬川の歴史や、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公園に咲く植物について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学習しました。</a:t>
            </a:r>
            <a:endParaRPr kumimoji="1" lang="en-US" altLang="ja-JP" sz="1200" dirty="0" smtClean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4466002" y="4882976"/>
            <a:ext cx="256416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パックテストを用いて長瀬川の</a:t>
            </a:r>
            <a:endParaRPr kumimoji="1" lang="en-US" altLang="ja-JP" sz="1200" dirty="0" smtClean="0"/>
          </a:p>
          <a:p>
            <a:r>
              <a:rPr lang="ja-JP" altLang="en-US" sz="1200" dirty="0"/>
              <a:t>水質</a:t>
            </a:r>
            <a:r>
              <a:rPr kumimoji="1" lang="ja-JP" altLang="en-US" sz="1200" dirty="0" smtClean="0"/>
              <a:t>測定しました。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透視度</a:t>
            </a:r>
            <a:r>
              <a:rPr lang="ja-JP" altLang="en-US" sz="1200" dirty="0"/>
              <a:t>チェック</a:t>
            </a:r>
            <a:r>
              <a:rPr lang="ja-JP" altLang="en-US" sz="1200" dirty="0" smtClean="0"/>
              <a:t>も行い、</a:t>
            </a:r>
            <a:endParaRPr lang="en-US" altLang="ja-JP" sz="1200" dirty="0" smtClean="0"/>
          </a:p>
          <a:p>
            <a:r>
              <a:rPr lang="ja-JP" altLang="en-US" sz="1200" dirty="0"/>
              <a:t>水質</a:t>
            </a:r>
            <a:r>
              <a:rPr lang="ja-JP" altLang="en-US" sz="1200" dirty="0" smtClean="0"/>
              <a:t>への</a:t>
            </a:r>
            <a:r>
              <a:rPr lang="ja-JP" altLang="en-US" sz="1200" dirty="0"/>
              <a:t>関心</a:t>
            </a:r>
            <a:r>
              <a:rPr lang="ja-JP" altLang="en-US" sz="1200" dirty="0" smtClean="0"/>
              <a:t>を持って頂けました。</a:t>
            </a:r>
            <a:endParaRPr lang="en-US" altLang="ja-JP" sz="1200" dirty="0" smtClean="0"/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4118840" y="289334"/>
            <a:ext cx="273916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ja-JP" altLang="en-US" sz="105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「私の水辺」実行委員会中河内委員会</a:t>
            </a:r>
            <a:endParaRPr lang="en-US" altLang="ja-JP" sz="1050" dirty="0">
              <a:solidFill>
                <a:prstClr val="white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lvl="0"/>
            <a:r>
              <a:rPr lang="ja-JP" altLang="en-US" sz="105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　　　　　　　　　　　　　　　　　　　　　　　　　　　　　　　　　　　　　</a:t>
            </a:r>
            <a:endParaRPr lang="en-US" altLang="ja-JP" sz="1050" dirty="0" smtClean="0">
              <a:solidFill>
                <a:prstClr val="white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pPr lvl="0"/>
            <a:r>
              <a:rPr lang="ja-JP" altLang="en-US" sz="1050" dirty="0" smtClean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長瀬川</a:t>
            </a:r>
            <a:r>
              <a:rPr lang="ja-JP" altLang="en-US" sz="1050" dirty="0">
                <a:solidFill>
                  <a:prstClr val="white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rPr>
              <a:t>水辺環境づくり推進協議会八尾部会</a:t>
            </a:r>
            <a:endParaRPr lang="en-US" altLang="ja-JP" sz="1050" b="1" dirty="0">
              <a:solidFill>
                <a:schemeClr val="bg1"/>
              </a:solidFill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050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pic>
        <p:nvPicPr>
          <p:cNvPr id="12" name="図 11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957" r="17646" b="16169"/>
          <a:stretch/>
        </p:blipFill>
        <p:spPr>
          <a:xfrm>
            <a:off x="1531853" y="3383106"/>
            <a:ext cx="1800000" cy="1243775"/>
          </a:xfrm>
          <a:prstGeom prst="rect">
            <a:avLst/>
          </a:prstGeom>
        </p:spPr>
      </p:pic>
      <p:grpSp>
        <p:nvGrpSpPr>
          <p:cNvPr id="47" name="グループ化 46"/>
          <p:cNvGrpSpPr/>
          <p:nvPr/>
        </p:nvGrpSpPr>
        <p:grpSpPr>
          <a:xfrm>
            <a:off x="103247" y="2699895"/>
            <a:ext cx="836593" cy="823684"/>
            <a:chOff x="5075098" y="2783533"/>
            <a:chExt cx="836593" cy="823684"/>
          </a:xfrm>
        </p:grpSpPr>
        <p:sp>
          <p:nvSpPr>
            <p:cNvPr id="52" name="正方形/長方形 51"/>
            <p:cNvSpPr/>
            <p:nvPr/>
          </p:nvSpPr>
          <p:spPr>
            <a:xfrm>
              <a:off x="5075098" y="2783533"/>
              <a:ext cx="823684" cy="823684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テキスト ボックス 52"/>
            <p:cNvSpPr txBox="1"/>
            <p:nvPr/>
          </p:nvSpPr>
          <p:spPr>
            <a:xfrm>
              <a:off x="5193723" y="2951782"/>
              <a:ext cx="7179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講義</a:t>
              </a:r>
              <a:endParaRPr kumimoji="1"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4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内容</a:t>
              </a:r>
              <a:endParaRPr kumimoji="1"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54" name="グループ化 53"/>
          <p:cNvGrpSpPr/>
          <p:nvPr/>
        </p:nvGrpSpPr>
        <p:grpSpPr>
          <a:xfrm>
            <a:off x="103855" y="4885387"/>
            <a:ext cx="823684" cy="823684"/>
            <a:chOff x="5075098" y="2783533"/>
            <a:chExt cx="823684" cy="823684"/>
          </a:xfrm>
        </p:grpSpPr>
        <p:sp>
          <p:nvSpPr>
            <p:cNvPr id="55" name="正方形/長方形 54"/>
            <p:cNvSpPr/>
            <p:nvPr/>
          </p:nvSpPr>
          <p:spPr>
            <a:xfrm>
              <a:off x="5075098" y="2783533"/>
              <a:ext cx="823684" cy="823684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5146105" y="2943938"/>
              <a:ext cx="7179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水あてクイズ</a:t>
              </a:r>
              <a:endParaRPr kumimoji="1"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63" name="グループ化 62"/>
          <p:cNvGrpSpPr/>
          <p:nvPr/>
        </p:nvGrpSpPr>
        <p:grpSpPr>
          <a:xfrm>
            <a:off x="101911" y="7092280"/>
            <a:ext cx="823684" cy="823684"/>
            <a:chOff x="5075098" y="2783533"/>
            <a:chExt cx="823684" cy="823684"/>
          </a:xfrm>
        </p:grpSpPr>
        <p:sp>
          <p:nvSpPr>
            <p:cNvPr id="64" name="正方形/長方形 63"/>
            <p:cNvSpPr/>
            <p:nvPr/>
          </p:nvSpPr>
          <p:spPr>
            <a:xfrm>
              <a:off x="5075098" y="2783533"/>
              <a:ext cx="823684" cy="823684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テキスト ボックス 64"/>
            <p:cNvSpPr txBox="1"/>
            <p:nvPr/>
          </p:nvSpPr>
          <p:spPr>
            <a:xfrm>
              <a:off x="5207579" y="3048903"/>
              <a:ext cx="622738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感想</a:t>
              </a:r>
              <a:endParaRPr kumimoji="1"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pic>
        <p:nvPicPr>
          <p:cNvPr id="26" name="図 25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0935" y="8026696"/>
            <a:ext cx="1346400" cy="1009800"/>
          </a:xfrm>
          <a:prstGeom prst="rect">
            <a:avLst/>
          </a:prstGeom>
        </p:spPr>
      </p:pic>
      <p:pic>
        <p:nvPicPr>
          <p:cNvPr id="27" name="図 26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3892"/>
          <a:stretch/>
        </p:blipFill>
        <p:spPr>
          <a:xfrm>
            <a:off x="1551740" y="8028383"/>
            <a:ext cx="1800000" cy="1027455"/>
          </a:xfrm>
          <a:prstGeom prst="rect">
            <a:avLst/>
          </a:prstGeom>
        </p:spPr>
      </p:pic>
      <p:sp>
        <p:nvSpPr>
          <p:cNvPr id="66" name="テキスト ボックス 65"/>
          <p:cNvSpPr txBox="1"/>
          <p:nvPr/>
        </p:nvSpPr>
        <p:spPr>
          <a:xfrm>
            <a:off x="951685" y="4785704"/>
            <a:ext cx="275102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/>
              <a:t>調味料</a:t>
            </a:r>
            <a:r>
              <a:rPr lang="ja-JP" altLang="en-US" sz="1200" dirty="0" smtClean="0"/>
              <a:t>の入った</a:t>
            </a:r>
            <a:r>
              <a:rPr lang="ja-JP" altLang="en-US" sz="1200" dirty="0"/>
              <a:t>水</a:t>
            </a:r>
            <a:r>
              <a:rPr lang="ja-JP" altLang="en-US" sz="1200" dirty="0" smtClean="0"/>
              <a:t>を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パックテストで水質測定し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結果や色、においから、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どういった調味料が入った水なのか</a:t>
            </a:r>
            <a:endParaRPr kumimoji="1" lang="en-US" altLang="ja-JP" sz="1200" dirty="0" smtClean="0"/>
          </a:p>
          <a:p>
            <a:r>
              <a:rPr lang="ja-JP" altLang="en-US" sz="1200" dirty="0"/>
              <a:t>検討</a:t>
            </a:r>
            <a:r>
              <a:rPr lang="ja-JP" altLang="en-US" sz="1200" dirty="0" smtClean="0"/>
              <a:t>しました。</a:t>
            </a:r>
            <a:endParaRPr lang="en-US" altLang="ja-JP" sz="1200" dirty="0"/>
          </a:p>
          <a:p>
            <a:endParaRPr kumimoji="1" lang="ja-JP" altLang="en-US" sz="1200" dirty="0"/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951685" y="7099524"/>
            <a:ext cx="234338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dirty="0" smtClean="0"/>
              <a:t>最後に授業の</a:t>
            </a:r>
            <a:r>
              <a:rPr lang="ja-JP" altLang="en-US" sz="1200" dirty="0"/>
              <a:t>感想</a:t>
            </a:r>
            <a:r>
              <a:rPr lang="ja-JP" altLang="en-US" sz="1200" dirty="0" smtClean="0"/>
              <a:t>を</a:t>
            </a:r>
            <a:endParaRPr lang="en-US" altLang="ja-JP" sz="1200" dirty="0" smtClean="0"/>
          </a:p>
          <a:p>
            <a:r>
              <a:rPr kumimoji="1" lang="ja-JP" altLang="en-US" sz="1200" dirty="0" smtClean="0"/>
              <a:t>書いてもらいました。</a:t>
            </a:r>
            <a:endParaRPr kumimoji="1" lang="en-US" altLang="ja-JP" sz="1200" dirty="0" smtClean="0"/>
          </a:p>
          <a:p>
            <a:r>
              <a:rPr lang="ja-JP" altLang="en-US" sz="1200" dirty="0" smtClean="0"/>
              <a:t>水害についての関心も</a:t>
            </a:r>
            <a:endParaRPr lang="en-US" altLang="ja-JP" sz="1200" dirty="0" smtClean="0"/>
          </a:p>
          <a:p>
            <a:r>
              <a:rPr lang="ja-JP" altLang="en-US" sz="1200" dirty="0" smtClean="0"/>
              <a:t>高まったことがわかりました。</a:t>
            </a:r>
            <a:endParaRPr kumimoji="1" lang="ja-JP" altLang="en-US" sz="1200" dirty="0"/>
          </a:p>
        </p:txBody>
      </p:sp>
      <p:pic>
        <p:nvPicPr>
          <p:cNvPr id="30" name="図 2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87" y="3618850"/>
            <a:ext cx="1346400" cy="1009800"/>
          </a:xfrm>
          <a:prstGeom prst="rect">
            <a:avLst/>
          </a:prstGeom>
        </p:spPr>
      </p:pic>
      <p:grpSp>
        <p:nvGrpSpPr>
          <p:cNvPr id="68" name="グループ化 67"/>
          <p:cNvGrpSpPr/>
          <p:nvPr/>
        </p:nvGrpSpPr>
        <p:grpSpPr>
          <a:xfrm>
            <a:off x="3562319" y="2117348"/>
            <a:ext cx="3225832" cy="449720"/>
            <a:chOff x="2422836" y="2036877"/>
            <a:chExt cx="1080000" cy="418831"/>
          </a:xfrm>
        </p:grpSpPr>
        <p:sp>
          <p:nvSpPr>
            <p:cNvPr id="69" name="正方形/長方形 68"/>
            <p:cNvSpPr/>
            <p:nvPr/>
          </p:nvSpPr>
          <p:spPr>
            <a:xfrm>
              <a:off x="2422836" y="2036877"/>
              <a:ext cx="1080000" cy="418831"/>
            </a:xfrm>
            <a:prstGeom prst="rect">
              <a:avLst/>
            </a:prstGeom>
            <a:solidFill>
              <a:srgbClr val="93CDDD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70" name="テキスト ボックス 69"/>
            <p:cNvSpPr txBox="1"/>
            <p:nvPr/>
          </p:nvSpPr>
          <p:spPr>
            <a:xfrm>
              <a:off x="2469749" y="2058704"/>
              <a:ext cx="988603" cy="37262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20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環境学習（学外活動）</a:t>
              </a:r>
              <a:endParaRPr kumimoji="1" lang="en-US" altLang="ja-JP" sz="20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86" name="グループ化 85"/>
          <p:cNvGrpSpPr/>
          <p:nvPr/>
        </p:nvGrpSpPr>
        <p:grpSpPr>
          <a:xfrm>
            <a:off x="3583817" y="2699792"/>
            <a:ext cx="836593" cy="823684"/>
            <a:chOff x="5075098" y="2783533"/>
            <a:chExt cx="836593" cy="823684"/>
          </a:xfrm>
        </p:grpSpPr>
        <p:sp>
          <p:nvSpPr>
            <p:cNvPr id="87" name="正方形/長方形 86"/>
            <p:cNvSpPr/>
            <p:nvPr/>
          </p:nvSpPr>
          <p:spPr>
            <a:xfrm>
              <a:off x="5075098" y="2783533"/>
              <a:ext cx="823684" cy="823684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88" name="テキスト ボックス 87"/>
            <p:cNvSpPr txBox="1"/>
            <p:nvPr/>
          </p:nvSpPr>
          <p:spPr>
            <a:xfrm>
              <a:off x="5193723" y="2951782"/>
              <a:ext cx="71796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植栽</a:t>
              </a:r>
              <a:endParaRPr kumimoji="1"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4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活動</a:t>
              </a:r>
              <a:endParaRPr kumimoji="1"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89" name="グループ化 88"/>
          <p:cNvGrpSpPr/>
          <p:nvPr/>
        </p:nvGrpSpPr>
        <p:grpSpPr>
          <a:xfrm>
            <a:off x="3581246" y="4882976"/>
            <a:ext cx="839164" cy="823684"/>
            <a:chOff x="5059618" y="2783533"/>
            <a:chExt cx="839164" cy="823684"/>
          </a:xfrm>
        </p:grpSpPr>
        <p:sp>
          <p:nvSpPr>
            <p:cNvPr id="90" name="正方形/長方形 89"/>
            <p:cNvSpPr/>
            <p:nvPr/>
          </p:nvSpPr>
          <p:spPr>
            <a:xfrm>
              <a:off x="5075098" y="2783533"/>
              <a:ext cx="823684" cy="823684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1" name="テキスト ボックス 90"/>
            <p:cNvSpPr txBox="1"/>
            <p:nvPr/>
          </p:nvSpPr>
          <p:spPr>
            <a:xfrm>
              <a:off x="5059618" y="2946740"/>
              <a:ext cx="831442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kumimoji="1" lang="ja-JP" altLang="en-US" sz="14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パック</a:t>
              </a:r>
              <a:endParaRPr kumimoji="1"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pPr algn="ctr"/>
              <a:r>
                <a:rPr kumimoji="1" lang="ja-JP" altLang="en-US" sz="14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テスト</a:t>
              </a:r>
              <a:endParaRPr kumimoji="1"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grpSp>
        <p:nvGrpSpPr>
          <p:cNvPr id="92" name="グループ化 91"/>
          <p:cNvGrpSpPr/>
          <p:nvPr/>
        </p:nvGrpSpPr>
        <p:grpSpPr>
          <a:xfrm>
            <a:off x="3582481" y="7103299"/>
            <a:ext cx="823684" cy="823684"/>
            <a:chOff x="5075098" y="2783533"/>
            <a:chExt cx="823684" cy="823684"/>
          </a:xfrm>
        </p:grpSpPr>
        <p:sp>
          <p:nvSpPr>
            <p:cNvPr id="93" name="正方形/長方形 92"/>
            <p:cNvSpPr/>
            <p:nvPr/>
          </p:nvSpPr>
          <p:spPr>
            <a:xfrm>
              <a:off x="5075098" y="2783533"/>
              <a:ext cx="823684" cy="823684"/>
            </a:xfrm>
            <a:prstGeom prst="rect">
              <a:avLst/>
            </a:prstGeom>
            <a:solidFill>
              <a:schemeClr val="accent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4" name="テキスト ボックス 93"/>
            <p:cNvSpPr txBox="1"/>
            <p:nvPr/>
          </p:nvSpPr>
          <p:spPr>
            <a:xfrm>
              <a:off x="5207579" y="2967715"/>
              <a:ext cx="622738" cy="52322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1400" b="1" dirty="0" smtClean="0">
                  <a:solidFill>
                    <a:schemeClr val="bg1"/>
                  </a:solidFill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環境学習</a:t>
              </a:r>
              <a:endParaRPr kumimoji="1" lang="en-US" altLang="ja-JP" sz="1400" b="1" dirty="0" smtClean="0">
                <a:solidFill>
                  <a:schemeClr val="bg1"/>
                </a:solidFill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95" name="テキスト ボックス 94"/>
          <p:cNvSpPr txBox="1"/>
          <p:nvPr/>
        </p:nvSpPr>
        <p:spPr>
          <a:xfrm>
            <a:off x="1551592" y="8835660"/>
            <a:ext cx="821434" cy="230832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感想の発表</a:t>
            </a:r>
            <a:endParaRPr kumimoji="1" lang="ja-JP" altLang="en-US" sz="900" dirty="0"/>
          </a:p>
        </p:txBody>
      </p:sp>
      <p:pic>
        <p:nvPicPr>
          <p:cNvPr id="98" name="図 97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4084" y="3617082"/>
            <a:ext cx="1346400" cy="1009800"/>
          </a:xfrm>
          <a:prstGeom prst="rect">
            <a:avLst/>
          </a:prstGeom>
        </p:spPr>
      </p:pic>
      <p:sp>
        <p:nvSpPr>
          <p:cNvPr id="100" name="テキスト ボックス 99"/>
          <p:cNvSpPr txBox="1"/>
          <p:nvPr/>
        </p:nvSpPr>
        <p:spPr>
          <a:xfrm>
            <a:off x="4466002" y="2701323"/>
            <a:ext cx="2337611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/>
              <a:t>水生植物を長瀬川へ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植えてもらいました。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生物観察も行い、</a:t>
            </a:r>
            <a:endParaRPr kumimoji="1" lang="en-US" altLang="ja-JP" sz="1200" dirty="0" smtClean="0"/>
          </a:p>
          <a:p>
            <a:r>
              <a:rPr kumimoji="1" lang="ja-JP" altLang="en-US" sz="1200" dirty="0" smtClean="0"/>
              <a:t>一生懸命に生物を探していました。</a:t>
            </a:r>
            <a:endParaRPr kumimoji="1" lang="en-US" altLang="ja-JP" sz="1200" dirty="0" smtClean="0"/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5308883" y="3612816"/>
            <a:ext cx="1346400" cy="369332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網で川をすくって</a:t>
            </a:r>
            <a:endParaRPr kumimoji="1" lang="en-US" altLang="ja-JP" sz="900" dirty="0" smtClean="0"/>
          </a:p>
          <a:p>
            <a:r>
              <a:rPr kumimoji="1" lang="ja-JP" altLang="en-US" sz="900" dirty="0" smtClean="0"/>
              <a:t>生物を探します</a:t>
            </a:r>
            <a:endParaRPr kumimoji="1" lang="ja-JP" altLang="en-US" sz="900" dirty="0"/>
          </a:p>
        </p:txBody>
      </p:sp>
      <p:pic>
        <p:nvPicPr>
          <p:cNvPr id="103" name="図 102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92473" y="8026696"/>
            <a:ext cx="1346400" cy="1009800"/>
          </a:xfrm>
          <a:prstGeom prst="rect">
            <a:avLst/>
          </a:prstGeom>
        </p:spPr>
      </p:pic>
      <p:pic>
        <p:nvPicPr>
          <p:cNvPr id="104" name="図 103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13502" y="8026696"/>
            <a:ext cx="1346400" cy="1009800"/>
          </a:xfrm>
          <a:prstGeom prst="rect">
            <a:avLst/>
          </a:prstGeom>
        </p:spPr>
      </p:pic>
      <p:sp>
        <p:nvSpPr>
          <p:cNvPr id="105" name="テキスト ボックス 104"/>
          <p:cNvSpPr txBox="1"/>
          <p:nvPr/>
        </p:nvSpPr>
        <p:spPr>
          <a:xfrm>
            <a:off x="3592473" y="8818266"/>
            <a:ext cx="3062810" cy="230832"/>
          </a:xfrm>
          <a:prstGeom prst="rect">
            <a:avLst/>
          </a:prstGeom>
          <a:solidFill>
            <a:schemeClr val="bg1">
              <a:alpha val="6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900" dirty="0" smtClean="0"/>
              <a:t>市民団体アクアフレンズご協力</a:t>
            </a:r>
            <a:endParaRPr kumimoji="1" lang="ja-JP" altLang="en-US" sz="900" dirty="0"/>
          </a:p>
        </p:txBody>
      </p:sp>
      <p:grpSp>
        <p:nvGrpSpPr>
          <p:cNvPr id="111" name="グループ化 110"/>
          <p:cNvGrpSpPr/>
          <p:nvPr/>
        </p:nvGrpSpPr>
        <p:grpSpPr>
          <a:xfrm>
            <a:off x="126682" y="5869648"/>
            <a:ext cx="1350653" cy="1009800"/>
            <a:chOff x="126682" y="5916345"/>
            <a:chExt cx="1350653" cy="1009800"/>
          </a:xfrm>
        </p:grpSpPr>
        <p:pic>
          <p:nvPicPr>
            <p:cNvPr id="28" name="図 27"/>
            <p:cNvPicPr>
              <a:picLocks noChangeAspect="1"/>
            </p:cNvPicPr>
            <p:nvPr/>
          </p:nvPicPr>
          <p:blipFill>
            <a:blip r:embed="rId9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30935" y="5916345"/>
              <a:ext cx="1346400" cy="1009800"/>
            </a:xfrm>
            <a:prstGeom prst="rect">
              <a:avLst/>
            </a:prstGeom>
          </p:spPr>
        </p:pic>
        <p:sp>
          <p:nvSpPr>
            <p:cNvPr id="106" name="テキスト ボックス 105"/>
            <p:cNvSpPr txBox="1"/>
            <p:nvPr/>
          </p:nvSpPr>
          <p:spPr>
            <a:xfrm>
              <a:off x="126682" y="6551788"/>
              <a:ext cx="1346400" cy="369332"/>
            </a:xfrm>
            <a:prstGeom prst="rect">
              <a:avLst/>
            </a:prstGeom>
            <a:solidFill>
              <a:schemeClr val="bg1">
                <a:alpha val="40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kumimoji="1" lang="ja-JP" altLang="en-US" sz="900" dirty="0" smtClean="0"/>
                <a:t>市民団体アクアフレンズご協力</a:t>
              </a:r>
              <a:endParaRPr kumimoji="1" lang="ja-JP" altLang="en-US" sz="900" dirty="0"/>
            </a:p>
          </p:txBody>
        </p:sp>
      </p:grpSp>
      <p:sp>
        <p:nvSpPr>
          <p:cNvPr id="107" name="ストライプ矢印 106"/>
          <p:cNvSpPr/>
          <p:nvPr/>
        </p:nvSpPr>
        <p:spPr>
          <a:xfrm>
            <a:off x="1119013" y="8244127"/>
            <a:ext cx="673373" cy="218395"/>
          </a:xfrm>
          <a:prstGeom prst="stripedRightArrow">
            <a:avLst/>
          </a:prstGeom>
          <a:ln w="6350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8" name="テキスト ボックス 107"/>
          <p:cNvSpPr txBox="1"/>
          <p:nvPr/>
        </p:nvSpPr>
        <p:spPr>
          <a:xfrm>
            <a:off x="163925" y="64161"/>
            <a:ext cx="376031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kumimoji="1" lang="en-US" altLang="ja-JP" sz="1600" b="1" dirty="0" smtClean="0">
                <a:solidFill>
                  <a:schemeClr val="bg1"/>
                </a:solidFill>
                <a:latin typeface="UD デジタル 教科書体 NK-B" panose="02020700000000000000" pitchFamily="18" charset="-128"/>
                <a:ea typeface="UD デジタル 教科書体 NK-B" panose="02020700000000000000" pitchFamily="18" charset="-128"/>
              </a:rPr>
              <a:t>2019</a:t>
            </a: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189" y="5869803"/>
            <a:ext cx="1353429" cy="1024217"/>
          </a:xfrm>
          <a:prstGeom prst="rect">
            <a:avLst/>
          </a:prstGeom>
        </p:spPr>
      </p:pic>
      <p:pic>
        <p:nvPicPr>
          <p:cNvPr id="10" name="図 9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50939" y="5868459"/>
            <a:ext cx="1487553" cy="1024217"/>
          </a:xfrm>
          <a:prstGeom prst="rect">
            <a:avLst/>
          </a:prstGeom>
        </p:spPr>
      </p:pic>
      <p:pic>
        <p:nvPicPr>
          <p:cNvPr id="14" name="図 13"/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79190" y="3617379"/>
            <a:ext cx="1353429" cy="1012024"/>
          </a:xfrm>
          <a:prstGeom prst="rect">
            <a:avLst/>
          </a:prstGeom>
        </p:spPr>
      </p:pic>
      <p:pic>
        <p:nvPicPr>
          <p:cNvPr id="16" name="図 15"/>
          <p:cNvPicPr>
            <a:picLocks noChangeAspect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05368" y="5865412"/>
            <a:ext cx="1353429" cy="1030313"/>
          </a:xfrm>
          <a:prstGeom prst="rect">
            <a:avLst/>
          </a:prstGeom>
        </p:spPr>
      </p:pic>
      <p:sp>
        <p:nvSpPr>
          <p:cNvPr id="101" name="テキスト ボックス 100"/>
          <p:cNvSpPr txBox="1"/>
          <p:nvPr/>
        </p:nvSpPr>
        <p:spPr>
          <a:xfrm>
            <a:off x="4284053" y="4393306"/>
            <a:ext cx="660021" cy="233575"/>
          </a:xfrm>
          <a:prstGeom prst="rect">
            <a:avLst/>
          </a:prstGeom>
          <a:solidFill>
            <a:schemeClr val="bg1">
              <a:alpha val="40000"/>
            </a:schemeClr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sz="900" dirty="0" smtClean="0"/>
              <a:t>植栽活動</a:t>
            </a:r>
            <a:endParaRPr kumimoji="1" lang="ja-JP" altLang="en-US" sz="900" dirty="0"/>
          </a:p>
        </p:txBody>
      </p:sp>
    </p:spTree>
    <p:extLst>
      <p:ext uri="{BB962C8B-B14F-4D97-AF65-F5344CB8AC3E}">
        <p14:creationId xmlns:p14="http://schemas.microsoft.com/office/powerpoint/2010/main" val="259963149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462</TotalTime>
  <Words>217</Words>
  <Application>Microsoft Office PowerPoint</Application>
  <PresentationFormat>画面に合わせる (4:3)</PresentationFormat>
  <Paragraphs>49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UD デジタル 教科書体 NK-B</vt:lpstr>
      <vt:lpstr>UD デジタル 教科書体 NK-R</vt:lpstr>
      <vt:lpstr>Arial</vt:lpstr>
      <vt:lpstr>Calibri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田村　優樹</dc:creator>
  <cp:lastModifiedBy>岡野　幸恵</cp:lastModifiedBy>
  <cp:revision>46</cp:revision>
  <cp:lastPrinted>2019-10-24T09:06:19Z</cp:lastPrinted>
  <dcterms:created xsi:type="dcterms:W3CDTF">2017-07-04T05:51:00Z</dcterms:created>
  <dcterms:modified xsi:type="dcterms:W3CDTF">2019-10-28T08:08:43Z</dcterms:modified>
</cp:coreProperties>
</file>