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79" autoAdjust="0"/>
    <p:restoredTop sz="94660"/>
  </p:normalViewPr>
  <p:slideViewPr>
    <p:cSldViewPr snapToGrid="0">
      <p:cViewPr varScale="1">
        <p:scale>
          <a:sx n="95" d="100"/>
          <a:sy n="95" d="100"/>
        </p:scale>
        <p:origin x="2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ja-JP" altLang="en-US"/>
          </a:p>
        </p:txBody>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ja-JP" altLang="en-US"/>
              <a:t>マスター タイトルの書式設定</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9/17/2026</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9/17/2026</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257300" y="2909102"/>
            <a:ext cx="4800600" cy="29963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633864" y="2909102"/>
            <a:ext cx="4800600" cy="29963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9/17/2026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9/17/2026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9/17/2026</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9/17/2026</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9/17/2026</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ja-JP" altLang="en-US"/>
          </a:p>
        </p:txBody>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kumimoji="1"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kumimoji="1"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kumimoji="1"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kumimoji="1"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kumimoji="1"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kumimoji="1"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kumimoji="1"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kumimoji="1"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kumimoji="1"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四角形: 角を丸くする 13">
            <a:extLst>
              <a:ext uri="{FF2B5EF4-FFF2-40B4-BE49-F238E27FC236}">
                <a16:creationId xmlns:a16="http://schemas.microsoft.com/office/drawing/2014/main" id="{FC845E18-32C0-4174-A8F7-1DBA90E0940B}"/>
              </a:ext>
            </a:extLst>
          </p:cNvPr>
          <p:cNvSpPr/>
          <p:nvPr/>
        </p:nvSpPr>
        <p:spPr>
          <a:xfrm>
            <a:off x="5153911" y="5296246"/>
            <a:ext cx="6990439" cy="1018093"/>
          </a:xfrm>
          <a:prstGeom prst="roundRect">
            <a:avLst>
              <a:gd name="adj" fmla="val 14820"/>
            </a:avLst>
          </a:prstGeom>
          <a:solidFill>
            <a:schemeClr val="tx2">
              <a:alpha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正方形/長方形 6"/>
          <p:cNvSpPr/>
          <p:nvPr/>
        </p:nvSpPr>
        <p:spPr>
          <a:xfrm flipH="1">
            <a:off x="8520287" y="91921"/>
            <a:ext cx="3600000" cy="78561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p:cNvSpPr txBox="1">
            <a:spLocks/>
          </p:cNvSpPr>
          <p:nvPr/>
        </p:nvSpPr>
        <p:spPr>
          <a:xfrm>
            <a:off x="521594" y="141676"/>
            <a:ext cx="7772400" cy="81672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10000" kern="1200" cap="all" spc="800" baseline="0">
                <a:solidFill>
                  <a:schemeClr val="tx2"/>
                </a:solidFill>
                <a:latin typeface="+mj-lt"/>
                <a:ea typeface="+mj-ea"/>
                <a:cs typeface="+mj-cs"/>
              </a:defRPr>
            </a:lvl1pPr>
          </a:lstStyle>
          <a:p>
            <a:r>
              <a:rPr lang="ja-JP" altLang="en-US" sz="4000" b="1" dirty="0">
                <a:solidFill>
                  <a:srgbClr val="002060"/>
                </a:solidFill>
              </a:rPr>
              <a:t>出前講座を実施しました！</a:t>
            </a:r>
          </a:p>
        </p:txBody>
      </p:sp>
      <p:sp>
        <p:nvSpPr>
          <p:cNvPr id="5" name="サブタイトル 4"/>
          <p:cNvSpPr txBox="1">
            <a:spLocks/>
          </p:cNvSpPr>
          <p:nvPr/>
        </p:nvSpPr>
        <p:spPr>
          <a:xfrm>
            <a:off x="8520287" y="91921"/>
            <a:ext cx="3600000" cy="816727"/>
          </a:xfrm>
          <a:prstGeom prst="rect">
            <a:avLst/>
          </a:prstGeom>
        </p:spPr>
        <p:txBody>
          <a:bodyPr vert="horz" lIns="91440" tIns="45720" rIns="91440" bIns="45720" rtlCol="0" anchor="t">
            <a:normAutofit/>
          </a:bodyPr>
          <a:lstStyle>
            <a:lvl1pPr marL="0" indent="0" algn="ctr" defTabSz="914400" rtl="0" eaLnBrk="1" latinLnBrk="0" hangingPunct="1">
              <a:lnSpc>
                <a:spcPct val="100000"/>
              </a:lnSpc>
              <a:spcBef>
                <a:spcPts val="700"/>
              </a:spcBef>
              <a:buClr>
                <a:schemeClr val="tx2"/>
              </a:buClr>
              <a:buFont typeface="Arial" panose="020B0604020202020204" pitchFamily="34" charset="0"/>
              <a:buNone/>
              <a:defRPr kumimoji="1" sz="2000" b="1" i="0" kern="1200" cap="all" spc="400" baseline="0">
                <a:solidFill>
                  <a:schemeClr val="tx2"/>
                </a:solidFill>
                <a:latin typeface="+mn-lt"/>
                <a:ea typeface="+mn-ea"/>
                <a:cs typeface="+mn-cs"/>
              </a:defRPr>
            </a:lvl1pPr>
            <a:lvl2pPr marL="457200" indent="0" algn="ctr" defTabSz="914400" rtl="0" eaLnBrk="1" latinLnBrk="0" hangingPunct="1">
              <a:lnSpc>
                <a:spcPct val="110000"/>
              </a:lnSpc>
              <a:spcBef>
                <a:spcPts val="700"/>
              </a:spcBef>
              <a:buClr>
                <a:schemeClr val="tx2"/>
              </a:buClr>
              <a:buFont typeface="Gill Sans MT" panose="020B0502020104020203" pitchFamily="34" charset="0"/>
              <a:buNone/>
              <a:defRPr kumimoji="1"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110000"/>
              </a:lnSpc>
              <a:spcBef>
                <a:spcPts val="700"/>
              </a:spcBef>
              <a:buClr>
                <a:schemeClr val="tx2"/>
              </a:buClr>
              <a:buFont typeface="Arial" panose="020B0604020202020204" pitchFamily="34" charset="0"/>
              <a:buNone/>
              <a:defRPr kumimoji="1" sz="1800" kern="1200">
                <a:solidFill>
                  <a:schemeClr val="tx1">
                    <a:lumMod val="65000"/>
                    <a:lumOff val="35000"/>
                  </a:schemeClr>
                </a:solidFill>
                <a:latin typeface="+mn-lt"/>
                <a:ea typeface="+mn-ea"/>
                <a:cs typeface="+mn-cs"/>
              </a:defRPr>
            </a:lvl3pPr>
            <a:lvl4pPr marL="1371600" indent="0" algn="ctr" defTabSz="914400" rtl="0" eaLnBrk="1" latinLnBrk="0" hangingPunct="1">
              <a:lnSpc>
                <a:spcPct val="110000"/>
              </a:lnSpc>
              <a:spcBef>
                <a:spcPts val="700"/>
              </a:spcBef>
              <a:buClr>
                <a:schemeClr val="tx2"/>
              </a:buClr>
              <a:buFont typeface="Gill Sans MT" panose="020B0502020104020203" pitchFamily="34" charset="0"/>
              <a:buNone/>
              <a:defRPr kumimoji="1" sz="1600" kern="1200">
                <a:solidFill>
                  <a:schemeClr val="tx1">
                    <a:lumMod val="65000"/>
                    <a:lumOff val="35000"/>
                  </a:schemeClr>
                </a:solidFill>
                <a:latin typeface="+mn-lt"/>
                <a:ea typeface="+mn-ea"/>
                <a:cs typeface="+mn-cs"/>
              </a:defRPr>
            </a:lvl4pPr>
            <a:lvl5pPr marL="1828800" indent="0" algn="ctr" defTabSz="914400" rtl="0" eaLnBrk="1" latinLnBrk="0" hangingPunct="1">
              <a:lnSpc>
                <a:spcPct val="110000"/>
              </a:lnSpc>
              <a:spcBef>
                <a:spcPts val="700"/>
              </a:spcBef>
              <a:buClr>
                <a:schemeClr val="tx2"/>
              </a:buClr>
              <a:buFont typeface="Arial" panose="020B0604020202020204" pitchFamily="34" charset="0"/>
              <a:buNone/>
              <a:defRPr kumimoji="1" sz="1600" kern="1200">
                <a:solidFill>
                  <a:schemeClr val="tx1">
                    <a:lumMod val="65000"/>
                    <a:lumOff val="35000"/>
                  </a:schemeClr>
                </a:solidFill>
                <a:latin typeface="+mn-lt"/>
                <a:ea typeface="+mn-ea"/>
                <a:cs typeface="+mn-cs"/>
              </a:defRPr>
            </a:lvl5pPr>
            <a:lvl6pPr marL="2286000" indent="0" algn="ctr" defTabSz="914400" rtl="0" eaLnBrk="1" latinLnBrk="0" hangingPunct="1">
              <a:lnSpc>
                <a:spcPct val="110000"/>
              </a:lnSpc>
              <a:spcBef>
                <a:spcPts val="700"/>
              </a:spcBef>
              <a:buClr>
                <a:schemeClr val="tx2"/>
              </a:buClr>
              <a:buFont typeface="Gill Sans MT" panose="020B0502020104020203" pitchFamily="34" charset="0"/>
              <a:buNone/>
              <a:defRPr kumimoji="1" sz="1600" kern="1200">
                <a:solidFill>
                  <a:schemeClr val="tx1">
                    <a:lumMod val="65000"/>
                    <a:lumOff val="35000"/>
                  </a:schemeClr>
                </a:solidFill>
                <a:latin typeface="+mn-lt"/>
                <a:ea typeface="+mn-ea"/>
                <a:cs typeface="+mn-cs"/>
              </a:defRPr>
            </a:lvl6pPr>
            <a:lvl7pPr marL="2743200" indent="0" algn="ctr" defTabSz="914400" rtl="0" eaLnBrk="1" latinLnBrk="0" hangingPunct="1">
              <a:lnSpc>
                <a:spcPct val="110000"/>
              </a:lnSpc>
              <a:spcBef>
                <a:spcPts val="700"/>
              </a:spcBef>
              <a:buClr>
                <a:schemeClr val="tx2"/>
              </a:buClr>
              <a:buFont typeface="Arial" panose="020B0604020202020204" pitchFamily="34" charset="0"/>
              <a:buNone/>
              <a:defRPr kumimoji="1" sz="1600" kern="1200">
                <a:solidFill>
                  <a:schemeClr val="tx1">
                    <a:lumMod val="65000"/>
                    <a:lumOff val="35000"/>
                  </a:schemeClr>
                </a:solidFill>
                <a:latin typeface="+mn-lt"/>
                <a:ea typeface="+mn-ea"/>
                <a:cs typeface="+mn-cs"/>
              </a:defRPr>
            </a:lvl7pPr>
            <a:lvl8pPr marL="3200400" indent="0" algn="ctr" defTabSz="914400" rtl="0" eaLnBrk="1" latinLnBrk="0" hangingPunct="1">
              <a:lnSpc>
                <a:spcPct val="110000"/>
              </a:lnSpc>
              <a:spcBef>
                <a:spcPts val="700"/>
              </a:spcBef>
              <a:buClr>
                <a:schemeClr val="tx2"/>
              </a:buClr>
              <a:buFont typeface="Gill Sans MT" panose="020B0502020104020203" pitchFamily="34" charset="0"/>
              <a:buNone/>
              <a:defRPr kumimoji="1" sz="1600" kern="1200" baseline="0">
                <a:solidFill>
                  <a:schemeClr val="tx1">
                    <a:lumMod val="65000"/>
                    <a:lumOff val="35000"/>
                  </a:schemeClr>
                </a:solidFill>
                <a:latin typeface="+mn-lt"/>
                <a:ea typeface="+mn-ea"/>
                <a:cs typeface="+mn-cs"/>
              </a:defRPr>
            </a:lvl8pPr>
            <a:lvl9pPr marL="3657600" indent="0" algn="ctr" defTabSz="914400" rtl="0" eaLnBrk="1" latinLnBrk="0" hangingPunct="1">
              <a:lnSpc>
                <a:spcPct val="110000"/>
              </a:lnSpc>
              <a:spcBef>
                <a:spcPts val="700"/>
              </a:spcBef>
              <a:buClr>
                <a:schemeClr val="tx2"/>
              </a:buClr>
              <a:buFont typeface="Arial" panose="020B0604020202020204" pitchFamily="34" charset="0"/>
              <a:buNone/>
              <a:defRPr kumimoji="1" sz="1600" kern="1200" baseline="0">
                <a:solidFill>
                  <a:schemeClr val="tx1">
                    <a:lumMod val="65000"/>
                    <a:lumOff val="35000"/>
                  </a:schemeClr>
                </a:solidFill>
                <a:latin typeface="+mn-lt"/>
                <a:ea typeface="+mn-ea"/>
                <a:cs typeface="+mn-cs"/>
              </a:defRPr>
            </a:lvl9pPr>
          </a:lstStyle>
          <a:p>
            <a:r>
              <a:rPr lang="en-US" altLang="ja-JP" dirty="0">
                <a:solidFill>
                  <a:schemeClr val="accent1">
                    <a:lumMod val="75000"/>
                  </a:schemeClr>
                </a:solidFill>
              </a:rPr>
              <a:t>2026</a:t>
            </a:r>
            <a:r>
              <a:rPr lang="ja-JP" altLang="en-US" dirty="0">
                <a:solidFill>
                  <a:schemeClr val="accent1">
                    <a:lumMod val="75000"/>
                  </a:schemeClr>
                </a:solidFill>
              </a:rPr>
              <a:t>年</a:t>
            </a:r>
            <a:r>
              <a:rPr lang="en-US" altLang="ja-JP" dirty="0">
                <a:solidFill>
                  <a:schemeClr val="accent1">
                    <a:lumMod val="75000"/>
                  </a:schemeClr>
                </a:solidFill>
              </a:rPr>
              <a:t>9</a:t>
            </a:r>
            <a:r>
              <a:rPr lang="ja-JP" altLang="en-US" dirty="0">
                <a:solidFill>
                  <a:schemeClr val="accent1">
                    <a:lumMod val="75000"/>
                  </a:schemeClr>
                </a:solidFill>
              </a:rPr>
              <a:t>月</a:t>
            </a:r>
            <a:endParaRPr lang="en-US" altLang="ja-JP" dirty="0">
              <a:solidFill>
                <a:schemeClr val="accent1">
                  <a:lumMod val="75000"/>
                </a:schemeClr>
              </a:solidFill>
            </a:endParaRPr>
          </a:p>
          <a:p>
            <a:r>
              <a:rPr lang="ja-JP" altLang="en-US" dirty="0">
                <a:solidFill>
                  <a:schemeClr val="accent1">
                    <a:lumMod val="75000"/>
                  </a:schemeClr>
                </a:solidFill>
              </a:rPr>
              <a:t>中河内水辺だより</a:t>
            </a:r>
          </a:p>
        </p:txBody>
      </p:sp>
      <p:sp>
        <p:nvSpPr>
          <p:cNvPr id="6" name="テキスト ボックス 5"/>
          <p:cNvSpPr txBox="1"/>
          <p:nvPr/>
        </p:nvSpPr>
        <p:spPr>
          <a:xfrm>
            <a:off x="586897" y="1584517"/>
            <a:ext cx="8405647" cy="1600438"/>
          </a:xfrm>
          <a:prstGeom prst="rect">
            <a:avLst/>
          </a:prstGeom>
          <a:solidFill>
            <a:schemeClr val="tx2">
              <a:lumMod val="75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ja-JP" altLang="en-US" sz="1400" dirty="0">
                <a:solidFill>
                  <a:schemeClr val="bg1"/>
                </a:solidFill>
                <a:latin typeface="UD デジタル 教科書体 NP" panose="02020400000000000000" pitchFamily="18" charset="-128"/>
                <a:ea typeface="UD デジタル 教科書体 NP" panose="02020400000000000000" pitchFamily="18" charset="-128"/>
              </a:rPr>
              <a:t>　</a:t>
            </a:r>
            <a:r>
              <a:rPr lang="ja-JP" altLang="en-US" sz="1400" b="1" dirty="0">
                <a:solidFill>
                  <a:schemeClr val="bg1"/>
                </a:solidFill>
                <a:latin typeface="UD デジタル 教科書体 NP" panose="02020400000000000000" pitchFamily="18" charset="-128"/>
                <a:ea typeface="UD デジタル 教科書体 NP" panose="02020400000000000000" pitchFamily="18" charset="-128"/>
              </a:rPr>
              <a:t>１時間目：講義</a:t>
            </a:r>
            <a:endParaRPr lang="en-US" altLang="ja-JP" sz="1400" b="1" dirty="0">
              <a:solidFill>
                <a:schemeClr val="bg1"/>
              </a:solidFill>
              <a:latin typeface="UD デジタル 教科書体 NP" panose="02020400000000000000" pitchFamily="18" charset="-128"/>
              <a:ea typeface="UD デジタル 教科書体 NP" panose="02020400000000000000" pitchFamily="18" charset="-128"/>
            </a:endParaRPr>
          </a:p>
          <a:p>
            <a:r>
              <a:rPr lang="ja-JP" altLang="en-US" sz="1400" dirty="0">
                <a:solidFill>
                  <a:schemeClr val="bg1"/>
                </a:solidFill>
                <a:latin typeface="UD デジタル 教科書体 NP" panose="02020400000000000000" pitchFamily="18" charset="-128"/>
                <a:ea typeface="UD デジタル 教科書体 NP" panose="02020400000000000000" pitchFamily="18" charset="-128"/>
              </a:rPr>
              <a:t>　　・大和川付け替えの歴史について（市民団体アクアフレンズより）</a:t>
            </a:r>
          </a:p>
          <a:p>
            <a:r>
              <a:rPr lang="ja-JP" altLang="en-US" sz="1400" dirty="0">
                <a:solidFill>
                  <a:schemeClr val="bg1"/>
                </a:solidFill>
                <a:latin typeface="UD デジタル 教科書体 NP" panose="02020400000000000000" pitchFamily="18" charset="-128"/>
                <a:ea typeface="UD デジタル 教科書体 NP" panose="02020400000000000000" pitchFamily="18" charset="-128"/>
              </a:rPr>
              <a:t>　　・大和川と玉串川、玉串川の役割について（大阪府中部農と緑の総合事務所より）</a:t>
            </a:r>
          </a:p>
          <a:p>
            <a:r>
              <a:rPr lang="ja-JP" altLang="en-US" sz="1400" dirty="0">
                <a:solidFill>
                  <a:schemeClr val="bg1"/>
                </a:solidFill>
                <a:latin typeface="UD デジタル 教科書体 NP" panose="02020400000000000000" pitchFamily="18" charset="-128"/>
                <a:ea typeface="UD デジタル 教科書体 NP" panose="02020400000000000000" pitchFamily="18" charset="-128"/>
              </a:rPr>
              <a:t>　　・自然災害の危険性と水害を防ぐ施設、水辺の危険性について（大阪府八尾土木事務所より）</a:t>
            </a:r>
            <a:endParaRPr lang="en-US" altLang="ja-JP" sz="1400" dirty="0">
              <a:solidFill>
                <a:schemeClr val="bg1"/>
              </a:solidFill>
              <a:latin typeface="UD デジタル 教科書体 NP" panose="02020400000000000000" pitchFamily="18" charset="-128"/>
              <a:ea typeface="UD デジタル 教科書体 NP" panose="02020400000000000000" pitchFamily="18" charset="-128"/>
            </a:endParaRPr>
          </a:p>
          <a:p>
            <a:r>
              <a:rPr lang="ja-JP" altLang="en-US" sz="1400" dirty="0">
                <a:solidFill>
                  <a:schemeClr val="bg1"/>
                </a:solidFill>
                <a:latin typeface="UD デジタル 教科書体 NP" panose="02020400000000000000" pitchFamily="18" charset="-128"/>
                <a:ea typeface="UD デジタル 教科書体 NP" panose="02020400000000000000" pitchFamily="18" charset="-128"/>
              </a:rPr>
              <a:t>　</a:t>
            </a:r>
            <a:r>
              <a:rPr lang="ja-JP" altLang="en-US" sz="1400" b="1" dirty="0">
                <a:solidFill>
                  <a:schemeClr val="bg1"/>
                </a:solidFill>
                <a:latin typeface="UD デジタル 教科書体 NP" panose="02020400000000000000" pitchFamily="18" charset="-128"/>
                <a:ea typeface="UD デジタル 教科書体 NP" panose="02020400000000000000" pitchFamily="18" charset="-128"/>
              </a:rPr>
              <a:t>２時間目：水あてクイズ</a:t>
            </a:r>
            <a:endParaRPr lang="en-US" altLang="ja-JP" sz="1400" b="1" dirty="0">
              <a:solidFill>
                <a:schemeClr val="bg1"/>
              </a:solidFill>
              <a:latin typeface="UD デジタル 教科書体 NP" panose="02020400000000000000" pitchFamily="18" charset="-128"/>
              <a:ea typeface="UD デジタル 教科書体 NP" panose="02020400000000000000" pitchFamily="18" charset="-128"/>
            </a:endParaRPr>
          </a:p>
          <a:p>
            <a:r>
              <a:rPr lang="ja-JP" altLang="en-US" sz="1400" dirty="0">
                <a:solidFill>
                  <a:schemeClr val="bg1"/>
                </a:solidFill>
                <a:latin typeface="UD デジタル 教科書体 NP" panose="02020400000000000000" pitchFamily="18" charset="-128"/>
                <a:ea typeface="UD デジタル 教科書体 NP" panose="02020400000000000000" pitchFamily="18" charset="-128"/>
              </a:rPr>
              <a:t>　　水で薄めた調味料を用意し、何の調味料が入っているかを当てるクイズを行いました。</a:t>
            </a:r>
            <a:endParaRPr lang="en-US" altLang="ja-JP" sz="1400" dirty="0">
              <a:solidFill>
                <a:schemeClr val="bg1"/>
              </a:solidFill>
              <a:latin typeface="UD デジタル 教科書体 NP" panose="02020400000000000000" pitchFamily="18" charset="-128"/>
              <a:ea typeface="UD デジタル 教科書体 NP" panose="02020400000000000000" pitchFamily="18" charset="-128"/>
            </a:endParaRPr>
          </a:p>
          <a:p>
            <a:r>
              <a:rPr lang="ja-JP" altLang="en-US" sz="1400" dirty="0">
                <a:solidFill>
                  <a:schemeClr val="bg1"/>
                </a:solidFill>
                <a:latin typeface="UD デジタル 教科書体 NP" panose="02020400000000000000" pitchFamily="18" charset="-128"/>
                <a:ea typeface="UD デジタル 教科書体 NP" panose="02020400000000000000" pitchFamily="18" charset="-128"/>
              </a:rPr>
              <a:t>　　パックテスト（試薬を使って調査）の結果や、水の色、においから、みんなで考えました。</a:t>
            </a:r>
          </a:p>
        </p:txBody>
      </p:sp>
      <p:sp>
        <p:nvSpPr>
          <p:cNvPr id="8" name="タイトル 3"/>
          <p:cNvSpPr txBox="1">
            <a:spLocks/>
          </p:cNvSpPr>
          <p:nvPr/>
        </p:nvSpPr>
        <p:spPr>
          <a:xfrm>
            <a:off x="480514" y="761000"/>
            <a:ext cx="11666482" cy="87647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10000" kern="1200" cap="all" spc="800" baseline="0">
                <a:solidFill>
                  <a:schemeClr val="tx2"/>
                </a:solidFill>
                <a:latin typeface="+mj-lt"/>
                <a:ea typeface="+mj-ea"/>
                <a:cs typeface="+mj-cs"/>
              </a:defRPr>
            </a:lvl1pPr>
          </a:lstStyle>
          <a:p>
            <a:pPr algn="l"/>
            <a:r>
              <a:rPr lang="ja-JP" altLang="en-US" sz="1800" dirty="0">
                <a:solidFill>
                  <a:srgbClr val="002060"/>
                </a:solidFill>
                <a:latin typeface="BIZ UDPゴシック" panose="020B0400000000000000" pitchFamily="50" charset="-128"/>
                <a:ea typeface="BIZ UDPゴシック" panose="020B0400000000000000" pitchFamily="50" charset="-128"/>
              </a:rPr>
              <a:t>今年度も北山本小学校４年生のみなさんへ出前講座を行い、</a:t>
            </a:r>
          </a:p>
          <a:p>
            <a:pPr algn="l"/>
            <a:r>
              <a:rPr lang="ja-JP" altLang="en-US" sz="1800" dirty="0">
                <a:solidFill>
                  <a:srgbClr val="002060"/>
                </a:solidFill>
                <a:latin typeface="BIZ UDPゴシック" panose="020B0400000000000000" pitchFamily="50" charset="-128"/>
                <a:ea typeface="BIZ UDPゴシック" panose="020B0400000000000000" pitchFamily="50" charset="-128"/>
              </a:rPr>
              <a:t>身近な川の歴史や水環境と生き物、水害等について、学んでいただきました。</a:t>
            </a:r>
          </a:p>
        </p:txBody>
      </p:sp>
      <p:sp>
        <p:nvSpPr>
          <p:cNvPr id="12" name="テキスト ボックス 11">
            <a:extLst>
              <a:ext uri="{FF2B5EF4-FFF2-40B4-BE49-F238E27FC236}">
                <a16:creationId xmlns:a16="http://schemas.microsoft.com/office/drawing/2014/main" id="{4CC88FE2-A581-4A97-A94B-E5F4FC2742C1}"/>
              </a:ext>
            </a:extLst>
          </p:cNvPr>
          <p:cNvSpPr txBox="1"/>
          <p:nvPr/>
        </p:nvSpPr>
        <p:spPr>
          <a:xfrm>
            <a:off x="5208368" y="5336169"/>
            <a:ext cx="6890084" cy="954107"/>
          </a:xfrm>
          <a:prstGeom prst="rect">
            <a:avLst/>
          </a:prstGeom>
          <a:noFill/>
        </p:spPr>
        <p:txBody>
          <a:bodyPr wrap="square" rtlCol="0">
            <a:spAutoFit/>
          </a:bodyPr>
          <a:lstStyle/>
          <a:p>
            <a:r>
              <a:rPr lang="ja-JP" altLang="en-US" sz="1400" dirty="0">
                <a:solidFill>
                  <a:schemeClr val="bg1"/>
                </a:solidFill>
                <a:effectLst>
                  <a:outerShdw blurRad="38100" dist="38100" dir="2700000" algn="tl">
                    <a:srgbClr val="000000">
                      <a:alpha val="43137"/>
                    </a:srgbClr>
                  </a:outerShdw>
                </a:effectLst>
                <a:latin typeface="UD デジタル 教科書体 NP" panose="02020400000000000000" pitchFamily="18" charset="-128"/>
                <a:ea typeface="UD デジタル 教科書体 NP" panose="02020400000000000000" pitchFamily="18" charset="-128"/>
              </a:rPr>
              <a:t>水の汚れは見た目だけではわかりません。水を汚す原因は暮らしの中にあります。</a:t>
            </a:r>
            <a:endParaRPr lang="en-US" altLang="ja-JP" sz="1400" dirty="0">
              <a:solidFill>
                <a:schemeClr val="bg1"/>
              </a:solidFill>
              <a:effectLst>
                <a:outerShdw blurRad="38100" dist="38100" dir="2700000" algn="tl">
                  <a:srgbClr val="000000">
                    <a:alpha val="43137"/>
                  </a:srgbClr>
                </a:outerShdw>
              </a:effectLst>
              <a:latin typeface="UD デジタル 教科書体 NP" panose="02020400000000000000" pitchFamily="18" charset="-128"/>
              <a:ea typeface="UD デジタル 教科書体 NP" panose="02020400000000000000" pitchFamily="18" charset="-128"/>
            </a:endParaRPr>
          </a:p>
          <a:p>
            <a:r>
              <a:rPr lang="ja-JP" altLang="en-US" sz="1400" dirty="0">
                <a:solidFill>
                  <a:schemeClr val="bg1"/>
                </a:solidFill>
                <a:effectLst>
                  <a:outerShdw blurRad="38100" dist="38100" dir="2700000" algn="tl">
                    <a:srgbClr val="000000">
                      <a:alpha val="43137"/>
                    </a:srgbClr>
                  </a:outerShdw>
                </a:effectLst>
                <a:latin typeface="UD デジタル 教科書体 NP" panose="02020400000000000000" pitchFamily="18" charset="-128"/>
                <a:ea typeface="UD デジタル 教科書体 NP" panose="02020400000000000000" pitchFamily="18" charset="-128"/>
              </a:rPr>
              <a:t>私たちの日々の生活の中で気を付けることで川をきれいにすることにつながります。子どもたちに出前講座で学んだこと、気付いたことをまわりの人にも伝えてねとお願いしました。</a:t>
            </a:r>
          </a:p>
        </p:txBody>
      </p:sp>
      <p:sp>
        <p:nvSpPr>
          <p:cNvPr id="19" name="タイトル 1">
            <a:extLst>
              <a:ext uri="{FF2B5EF4-FFF2-40B4-BE49-F238E27FC236}">
                <a16:creationId xmlns:a16="http://schemas.microsoft.com/office/drawing/2014/main" id="{85EE4B1C-8692-469D-80C1-26DCC1C136BA}"/>
              </a:ext>
            </a:extLst>
          </p:cNvPr>
          <p:cNvSpPr txBox="1">
            <a:spLocks/>
          </p:cNvSpPr>
          <p:nvPr/>
        </p:nvSpPr>
        <p:spPr>
          <a:xfrm>
            <a:off x="7670443" y="6376112"/>
            <a:ext cx="4521557" cy="480501"/>
          </a:xfrm>
          <a:prstGeom prst="rect">
            <a:avLst/>
          </a:prstGeom>
          <a:solidFill>
            <a:schemeClr val="tx2">
              <a:alpha val="60000"/>
            </a:schemeClr>
          </a:solidFill>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kumimoji="1" sz="8400" kern="1200" cap="all" spc="800" baseline="0">
                <a:solidFill>
                  <a:schemeClr val="tx2"/>
                </a:solidFill>
                <a:latin typeface="+mj-lt"/>
                <a:ea typeface="+mj-ea"/>
                <a:cs typeface="+mj-cs"/>
              </a:defRPr>
            </a:lvl1pPr>
          </a:lstStyle>
          <a:p>
            <a:pPr algn="ctr">
              <a:lnSpc>
                <a:spcPct val="50000"/>
              </a:lnSpc>
            </a:pPr>
            <a:r>
              <a:rPr lang="ja-JP" altLang="en-US" sz="1200" dirty="0">
                <a:solidFill>
                  <a:srgbClr val="002060"/>
                </a:solidFill>
                <a:latin typeface="+mn-ea"/>
                <a:ea typeface="+mn-ea"/>
              </a:rPr>
              <a:t>「私の水辺」推進協議会中河内委員会</a:t>
            </a:r>
            <a:endParaRPr lang="en-US" altLang="ja-JP" sz="1200" dirty="0">
              <a:solidFill>
                <a:srgbClr val="002060"/>
              </a:solidFill>
              <a:latin typeface="+mn-ea"/>
              <a:ea typeface="+mn-ea"/>
            </a:endParaRPr>
          </a:p>
          <a:p>
            <a:pPr algn="ctr">
              <a:lnSpc>
                <a:spcPct val="50000"/>
              </a:lnSpc>
            </a:pPr>
            <a:endParaRPr lang="ja-JP" altLang="en-US" sz="1200" dirty="0">
              <a:solidFill>
                <a:srgbClr val="002060"/>
              </a:solidFill>
              <a:latin typeface="+mn-ea"/>
              <a:ea typeface="+mn-ea"/>
            </a:endParaRPr>
          </a:p>
        </p:txBody>
      </p:sp>
      <p:sp>
        <p:nvSpPr>
          <p:cNvPr id="29" name="テキスト ボックス 28">
            <a:extLst>
              <a:ext uri="{FF2B5EF4-FFF2-40B4-BE49-F238E27FC236}">
                <a16:creationId xmlns:a16="http://schemas.microsoft.com/office/drawing/2014/main" id="{5830D4E2-7F99-4CCF-8FDC-06A970DF0F22}"/>
              </a:ext>
            </a:extLst>
          </p:cNvPr>
          <p:cNvSpPr txBox="1"/>
          <p:nvPr/>
        </p:nvSpPr>
        <p:spPr>
          <a:xfrm>
            <a:off x="9677778" y="4708269"/>
            <a:ext cx="2327438" cy="461665"/>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みんなの予想です。</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いくつ正解したでしょうか！？</a:t>
            </a:r>
            <a:endParaRPr kumimoji="1" lang="en-US" altLang="ja-JP" sz="1200" dirty="0">
              <a:latin typeface="BIZ UDPゴシック" panose="020B0400000000000000" pitchFamily="50" charset="-128"/>
              <a:ea typeface="BIZ UDPゴシック" panose="020B0400000000000000" pitchFamily="50" charset="-128"/>
            </a:endParaRPr>
          </a:p>
        </p:txBody>
      </p:sp>
      <p:pic>
        <p:nvPicPr>
          <p:cNvPr id="10" name="図 9">
            <a:extLst>
              <a:ext uri="{FF2B5EF4-FFF2-40B4-BE49-F238E27FC236}">
                <a16:creationId xmlns:a16="http://schemas.microsoft.com/office/drawing/2014/main" id="{0C01E68F-1219-4903-A854-92A22784C8A2}"/>
              </a:ext>
            </a:extLst>
          </p:cNvPr>
          <p:cNvPicPr>
            <a:picLocks noChangeAspect="1"/>
          </p:cNvPicPr>
          <p:nvPr/>
        </p:nvPicPr>
        <p:blipFill>
          <a:blip r:embed="rId2"/>
          <a:stretch>
            <a:fillRect/>
          </a:stretch>
        </p:blipFill>
        <p:spPr>
          <a:xfrm>
            <a:off x="9604262" y="1625885"/>
            <a:ext cx="2027571" cy="1507221"/>
          </a:xfrm>
          <a:prstGeom prst="rect">
            <a:avLst/>
          </a:prstGeom>
        </p:spPr>
      </p:pic>
      <p:pic>
        <p:nvPicPr>
          <p:cNvPr id="18" name="図 17">
            <a:extLst>
              <a:ext uri="{FF2B5EF4-FFF2-40B4-BE49-F238E27FC236}">
                <a16:creationId xmlns:a16="http://schemas.microsoft.com/office/drawing/2014/main" id="{49D519C2-8115-4A27-9E75-F5020D723424}"/>
              </a:ext>
            </a:extLst>
          </p:cNvPr>
          <p:cNvPicPr>
            <a:picLocks noChangeAspect="1"/>
          </p:cNvPicPr>
          <p:nvPr/>
        </p:nvPicPr>
        <p:blipFill>
          <a:blip r:embed="rId3"/>
          <a:srcRect l="41111" t="13077" r="19774" b="10992"/>
          <a:stretch>
            <a:fillRect/>
          </a:stretch>
        </p:blipFill>
        <p:spPr>
          <a:xfrm>
            <a:off x="8166058" y="3738983"/>
            <a:ext cx="1356469" cy="1481133"/>
          </a:xfrm>
          <a:prstGeom prst="rect">
            <a:avLst/>
          </a:prstGeom>
        </p:spPr>
      </p:pic>
      <p:pic>
        <p:nvPicPr>
          <p:cNvPr id="37" name="図 36">
            <a:extLst>
              <a:ext uri="{FF2B5EF4-FFF2-40B4-BE49-F238E27FC236}">
                <a16:creationId xmlns:a16="http://schemas.microsoft.com/office/drawing/2014/main" id="{BD45EAC4-2F16-1376-4D4C-25BE6FA827BF}"/>
              </a:ext>
            </a:extLst>
          </p:cNvPr>
          <p:cNvPicPr>
            <a:picLocks noChangeAspect="1"/>
          </p:cNvPicPr>
          <p:nvPr/>
        </p:nvPicPr>
        <p:blipFill>
          <a:blip r:embed="rId4"/>
          <a:srcRect l="3450" t="12796" r="11710" b="31382"/>
          <a:stretch>
            <a:fillRect/>
          </a:stretch>
        </p:blipFill>
        <p:spPr>
          <a:xfrm>
            <a:off x="9616626" y="3772295"/>
            <a:ext cx="2449742" cy="906673"/>
          </a:xfrm>
          <a:prstGeom prst="rect">
            <a:avLst/>
          </a:prstGeom>
        </p:spPr>
      </p:pic>
      <p:pic>
        <p:nvPicPr>
          <p:cNvPr id="39" name="図 38">
            <a:extLst>
              <a:ext uri="{FF2B5EF4-FFF2-40B4-BE49-F238E27FC236}">
                <a16:creationId xmlns:a16="http://schemas.microsoft.com/office/drawing/2014/main" id="{9CF01A4F-8B12-D3DE-3F6B-01C1F51526AC}"/>
              </a:ext>
            </a:extLst>
          </p:cNvPr>
          <p:cNvPicPr>
            <a:picLocks noChangeAspect="1"/>
          </p:cNvPicPr>
          <p:nvPr/>
        </p:nvPicPr>
        <p:blipFill>
          <a:blip r:embed="rId5"/>
          <a:stretch>
            <a:fillRect/>
          </a:stretch>
        </p:blipFill>
        <p:spPr>
          <a:xfrm>
            <a:off x="895323" y="5347894"/>
            <a:ext cx="1817343" cy="1363007"/>
          </a:xfrm>
          <a:prstGeom prst="rect">
            <a:avLst/>
          </a:prstGeom>
        </p:spPr>
      </p:pic>
      <p:pic>
        <p:nvPicPr>
          <p:cNvPr id="41" name="図 40">
            <a:extLst>
              <a:ext uri="{FF2B5EF4-FFF2-40B4-BE49-F238E27FC236}">
                <a16:creationId xmlns:a16="http://schemas.microsoft.com/office/drawing/2014/main" id="{A73053F9-829B-0D2C-D986-7965ED9870DD}"/>
              </a:ext>
            </a:extLst>
          </p:cNvPr>
          <p:cNvPicPr>
            <a:picLocks noChangeAspect="1"/>
          </p:cNvPicPr>
          <p:nvPr/>
        </p:nvPicPr>
        <p:blipFill>
          <a:blip r:embed="rId6"/>
          <a:stretch>
            <a:fillRect/>
          </a:stretch>
        </p:blipFill>
        <p:spPr>
          <a:xfrm>
            <a:off x="516826" y="3327111"/>
            <a:ext cx="2287123" cy="1608769"/>
          </a:xfrm>
          <a:prstGeom prst="rect">
            <a:avLst/>
          </a:prstGeom>
        </p:spPr>
      </p:pic>
      <p:pic>
        <p:nvPicPr>
          <p:cNvPr id="45" name="図 44">
            <a:extLst>
              <a:ext uri="{FF2B5EF4-FFF2-40B4-BE49-F238E27FC236}">
                <a16:creationId xmlns:a16="http://schemas.microsoft.com/office/drawing/2014/main" id="{9CD23291-CA2D-FAC0-CE5E-F7F9D4ED4A82}"/>
              </a:ext>
            </a:extLst>
          </p:cNvPr>
          <p:cNvPicPr>
            <a:picLocks noChangeAspect="1"/>
          </p:cNvPicPr>
          <p:nvPr/>
        </p:nvPicPr>
        <p:blipFill>
          <a:blip r:embed="rId7"/>
          <a:stretch>
            <a:fillRect/>
          </a:stretch>
        </p:blipFill>
        <p:spPr>
          <a:xfrm>
            <a:off x="2889128" y="3335447"/>
            <a:ext cx="2339677" cy="1584701"/>
          </a:xfrm>
          <a:prstGeom prst="rect">
            <a:avLst/>
          </a:prstGeom>
        </p:spPr>
      </p:pic>
      <p:sp>
        <p:nvSpPr>
          <p:cNvPr id="49" name="テキスト ボックス 48">
            <a:extLst>
              <a:ext uri="{FF2B5EF4-FFF2-40B4-BE49-F238E27FC236}">
                <a16:creationId xmlns:a16="http://schemas.microsoft.com/office/drawing/2014/main" id="{2C192DFE-3BEB-10F4-9445-65891BCB701E}"/>
              </a:ext>
            </a:extLst>
          </p:cNvPr>
          <p:cNvSpPr txBox="1"/>
          <p:nvPr/>
        </p:nvSpPr>
        <p:spPr>
          <a:xfrm>
            <a:off x="1109282" y="4934769"/>
            <a:ext cx="4055355"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川の生き物や川の危険性について説明しました！</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51" name="テキスト ボックス 50">
            <a:extLst>
              <a:ext uri="{FF2B5EF4-FFF2-40B4-BE49-F238E27FC236}">
                <a16:creationId xmlns:a16="http://schemas.microsoft.com/office/drawing/2014/main" id="{DA8F4F8C-A5C0-7551-0E3B-45E364730332}"/>
              </a:ext>
            </a:extLst>
          </p:cNvPr>
          <p:cNvSpPr txBox="1"/>
          <p:nvPr/>
        </p:nvSpPr>
        <p:spPr>
          <a:xfrm>
            <a:off x="2747773" y="5937964"/>
            <a:ext cx="2269462" cy="646331"/>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近年の豪雨で各地で起こっている水害も、過去には近くの東大阪や八尾で起こっています。</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55" name="テキスト ボックス 54">
            <a:extLst>
              <a:ext uri="{FF2B5EF4-FFF2-40B4-BE49-F238E27FC236}">
                <a16:creationId xmlns:a16="http://schemas.microsoft.com/office/drawing/2014/main" id="{493341C6-841D-9A28-DF76-3023C866AE61}"/>
              </a:ext>
            </a:extLst>
          </p:cNvPr>
          <p:cNvSpPr txBox="1"/>
          <p:nvPr/>
        </p:nvSpPr>
        <p:spPr>
          <a:xfrm>
            <a:off x="5433629" y="3397769"/>
            <a:ext cx="5178224"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水の汚れ具合、色やにおいから予想して、たくさんの意見がでました。</a:t>
            </a:r>
            <a:endParaRPr kumimoji="1" lang="en-US" altLang="ja-JP" sz="1200" dirty="0">
              <a:latin typeface="BIZ UDPゴシック" panose="020B0400000000000000" pitchFamily="50" charset="-128"/>
              <a:ea typeface="BIZ UDPゴシック" panose="020B0400000000000000" pitchFamily="50" charset="-128"/>
            </a:endParaRPr>
          </a:p>
        </p:txBody>
      </p:sp>
      <p:pic>
        <p:nvPicPr>
          <p:cNvPr id="11" name="図 10">
            <a:extLst>
              <a:ext uri="{FF2B5EF4-FFF2-40B4-BE49-F238E27FC236}">
                <a16:creationId xmlns:a16="http://schemas.microsoft.com/office/drawing/2014/main" id="{BA403036-F24B-3FBD-26D4-A76F00C6369F}"/>
              </a:ext>
            </a:extLst>
          </p:cNvPr>
          <p:cNvPicPr>
            <a:picLocks noChangeAspect="1"/>
          </p:cNvPicPr>
          <p:nvPr/>
        </p:nvPicPr>
        <p:blipFill>
          <a:blip r:embed="rId8"/>
          <a:stretch>
            <a:fillRect/>
          </a:stretch>
        </p:blipFill>
        <p:spPr>
          <a:xfrm>
            <a:off x="5384056" y="3730312"/>
            <a:ext cx="2676376" cy="1481456"/>
          </a:xfrm>
          <a:prstGeom prst="rect">
            <a:avLst/>
          </a:prstGeom>
        </p:spPr>
      </p:pic>
    </p:spTree>
    <p:extLst>
      <p:ext uri="{BB962C8B-B14F-4D97-AF65-F5344CB8AC3E}">
        <p14:creationId xmlns:p14="http://schemas.microsoft.com/office/powerpoint/2010/main" val="979661001"/>
      </p:ext>
    </p:extLst>
  </p:cSld>
  <p:clrMapOvr>
    <a:masterClrMapping/>
  </p:clrMapOvr>
</p:sld>
</file>

<file path=ppt/theme/theme1.xml><?xml version="1.0" encoding="utf-8"?>
<a:theme xmlns:a="http://schemas.openxmlformats.org/drawingml/2006/main" name="Badge">
  <a:themeElements>
    <a:clrScheme name="ユーザー定義 3">
      <a:dk1>
        <a:sysClr val="windowText" lastClr="000000"/>
      </a:dk1>
      <a:lt1>
        <a:sysClr val="window" lastClr="FFFFFF"/>
      </a:lt1>
      <a:dk2>
        <a:srgbClr val="2683C6"/>
      </a:dk2>
      <a:lt2>
        <a:srgbClr val="D1EEF9"/>
      </a:lt2>
      <a:accent1>
        <a:srgbClr val="A3CEED"/>
      </a:accent1>
      <a:accent2>
        <a:srgbClr val="A4DEF4"/>
      </a:accent2>
      <a:accent3>
        <a:srgbClr val="BCFFDA"/>
      </a:accent3>
      <a:accent4>
        <a:srgbClr val="42BA97"/>
      </a:accent4>
      <a:accent5>
        <a:srgbClr val="00B050"/>
      </a:accent5>
      <a:accent6>
        <a:srgbClr val="62A39F"/>
      </a:accent6>
      <a:hlink>
        <a:srgbClr val="6EAC1C"/>
      </a:hlink>
      <a:folHlink>
        <a:srgbClr val="B26B02"/>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docProps/app.xml><?xml version="1.0" encoding="utf-8"?>
<Properties xmlns="http://schemas.openxmlformats.org/officeDocument/2006/extended-properties" xmlns:vt="http://schemas.openxmlformats.org/officeDocument/2006/docPropsVTypes">
  <Template>バッジ</Template>
  <TotalTime>802</TotalTime>
  <Words>299</Words>
  <PresentationFormat>ワイド画面</PresentationFormat>
  <Paragraphs>20</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BIZ UDPゴシック</vt:lpstr>
      <vt:lpstr>UD デジタル 教科書体 NP</vt:lpstr>
      <vt:lpstr>メイリオ</vt:lpstr>
      <vt:lpstr>Arial</vt:lpstr>
      <vt:lpstr>Gill Sans MT</vt:lpstr>
      <vt:lpstr>Impact</vt:lpstr>
      <vt:lpstr>Badge</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2020-09-07T07:34:36Z</dcterms:created>
  <dcterms:modified xsi:type="dcterms:W3CDTF">2026-09-17T02:18:59Z</dcterms:modified>
</cp:coreProperties>
</file>