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97" d="100"/>
          <a:sy n="97" d="100"/>
        </p:scale>
        <p:origin x="1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FC845E18-32C0-4174-A8F7-1DBA90E0940B}"/>
              </a:ext>
            </a:extLst>
          </p:cNvPr>
          <p:cNvSpPr/>
          <p:nvPr/>
        </p:nvSpPr>
        <p:spPr>
          <a:xfrm>
            <a:off x="7308080" y="5619767"/>
            <a:ext cx="4592366" cy="1155502"/>
          </a:xfrm>
          <a:prstGeom prst="roundRect">
            <a:avLst>
              <a:gd name="adj" fmla="val 14820"/>
            </a:avLst>
          </a:prstGeom>
          <a:solidFill>
            <a:schemeClr val="tx2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03F8CD5-CE63-4539-AA54-D6F477671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58" y="3776189"/>
            <a:ext cx="2476325" cy="1817623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8795B186-2AAD-430A-B2DC-6578D6B2E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6" t="2335" r="5311" b="9167"/>
          <a:stretch/>
        </p:blipFill>
        <p:spPr>
          <a:xfrm>
            <a:off x="3656701" y="3554680"/>
            <a:ext cx="2312141" cy="1607036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 flipH="1">
            <a:off x="8520287" y="91921"/>
            <a:ext cx="3600000" cy="7856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 txBox="1">
            <a:spLocks/>
          </p:cNvSpPr>
          <p:nvPr/>
        </p:nvSpPr>
        <p:spPr>
          <a:xfrm>
            <a:off x="521594" y="141676"/>
            <a:ext cx="7772400" cy="816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 dirty="0">
                <a:solidFill>
                  <a:srgbClr val="002060"/>
                </a:solidFill>
              </a:rPr>
              <a:t>出前講座を実施しました！</a:t>
            </a:r>
          </a:p>
        </p:txBody>
      </p:sp>
      <p:sp>
        <p:nvSpPr>
          <p:cNvPr id="5" name="サブタイトル 4"/>
          <p:cNvSpPr txBox="1">
            <a:spLocks/>
          </p:cNvSpPr>
          <p:nvPr/>
        </p:nvSpPr>
        <p:spPr>
          <a:xfrm>
            <a:off x="8520287" y="91921"/>
            <a:ext cx="3600000" cy="8167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kumimoji="1"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kumimoji="1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kumimoji="1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kumimoji="1"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kumimoji="1"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2025</a:t>
            </a:r>
            <a:r>
              <a:rPr lang="ja-JP" altLang="en-US" dirty="0">
                <a:solidFill>
                  <a:schemeClr val="accent1">
                    <a:lumMod val="75000"/>
                  </a:schemeClr>
                </a:solidFill>
              </a:rPr>
              <a:t>年</a:t>
            </a: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ja-JP" altLang="en-US" dirty="0">
                <a:solidFill>
                  <a:schemeClr val="accent1">
                    <a:lumMod val="75000"/>
                  </a:schemeClr>
                </a:solidFill>
              </a:rPr>
              <a:t>月</a:t>
            </a:r>
            <a:endParaRPr lang="en-US" altLang="ja-JP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dirty="0">
                <a:solidFill>
                  <a:schemeClr val="accent1">
                    <a:lumMod val="75000"/>
                  </a:schemeClr>
                </a:solidFill>
              </a:rPr>
              <a:t>中河内水辺だより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0690" y="1480051"/>
            <a:ext cx="9183573" cy="16004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002060"/>
                </a:solidFill>
              </a:rPr>
              <a:t>　</a:t>
            </a:r>
            <a:r>
              <a:rPr lang="ja-JP" altLang="en-US" sz="1400" b="1" dirty="0">
                <a:solidFill>
                  <a:srgbClr val="002060"/>
                </a:solidFill>
              </a:rPr>
              <a:t>１時間目：講義</a:t>
            </a:r>
            <a:endParaRPr lang="en-US" altLang="ja-JP" sz="1400" b="1" dirty="0">
              <a:solidFill>
                <a:srgbClr val="002060"/>
              </a:solidFill>
            </a:endParaRPr>
          </a:p>
          <a:p>
            <a:r>
              <a:rPr lang="ja-JP" altLang="en-US" sz="1400" dirty="0">
                <a:solidFill>
                  <a:srgbClr val="002060"/>
                </a:solidFill>
              </a:rPr>
              <a:t>　　・大和川付け替えの歴史について（市民団体アクアフレンズより）</a:t>
            </a:r>
          </a:p>
          <a:p>
            <a:r>
              <a:rPr lang="ja-JP" altLang="en-US" sz="1400" dirty="0">
                <a:solidFill>
                  <a:srgbClr val="002060"/>
                </a:solidFill>
              </a:rPr>
              <a:t>　　・大和川と玉串川、玉串川の役割について（大阪府中部農と緑の総合事務所より）</a:t>
            </a:r>
          </a:p>
          <a:p>
            <a:r>
              <a:rPr lang="ja-JP" altLang="en-US" sz="1400" dirty="0">
                <a:solidFill>
                  <a:srgbClr val="002060"/>
                </a:solidFill>
              </a:rPr>
              <a:t>　　・自然災害の危険性と水害を防ぐ施設、水辺の危険性について（大阪府八尾土木事務所より）</a:t>
            </a:r>
            <a:endParaRPr lang="en-US" altLang="ja-JP" sz="1400" dirty="0">
              <a:solidFill>
                <a:srgbClr val="002060"/>
              </a:solidFill>
            </a:endParaRPr>
          </a:p>
          <a:p>
            <a:r>
              <a:rPr lang="ja-JP" altLang="en-US" sz="1400" dirty="0">
                <a:solidFill>
                  <a:srgbClr val="002060"/>
                </a:solidFill>
              </a:rPr>
              <a:t>　</a:t>
            </a:r>
            <a:r>
              <a:rPr lang="ja-JP" altLang="en-US" sz="1400" b="1" dirty="0">
                <a:solidFill>
                  <a:srgbClr val="002060"/>
                </a:solidFill>
              </a:rPr>
              <a:t>２時間目：水あてクイズ</a:t>
            </a:r>
            <a:endParaRPr lang="en-US" altLang="ja-JP" sz="1400" b="1" dirty="0">
              <a:solidFill>
                <a:srgbClr val="002060"/>
              </a:solidFill>
            </a:endParaRPr>
          </a:p>
          <a:p>
            <a:r>
              <a:rPr lang="ja-JP" altLang="en-US" sz="1400" dirty="0">
                <a:solidFill>
                  <a:srgbClr val="002060"/>
                </a:solidFill>
              </a:rPr>
              <a:t>　　水で薄めた調味料を用意し、何の調味料が入っているかを当てるクイズを行いました。</a:t>
            </a:r>
            <a:endParaRPr lang="en-US" altLang="ja-JP" sz="1400" dirty="0">
              <a:solidFill>
                <a:srgbClr val="002060"/>
              </a:solidFill>
            </a:endParaRPr>
          </a:p>
          <a:p>
            <a:r>
              <a:rPr lang="ja-JP" altLang="en-US" sz="1400" dirty="0">
                <a:solidFill>
                  <a:srgbClr val="002060"/>
                </a:solidFill>
              </a:rPr>
              <a:t>　　パックテスト（試薬を使って調査）の結果や、水の色、においから、みんなで考えました。</a:t>
            </a: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378374" y="753864"/>
            <a:ext cx="11666482" cy="876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800" dirty="0">
                <a:solidFill>
                  <a:srgbClr val="002060"/>
                </a:solidFill>
                <a:latin typeface="+mn-ea"/>
                <a:ea typeface="+mn-ea"/>
              </a:rPr>
              <a:t>今年度も北山本小学校４年生のみなさんへ出前講座を行い、</a:t>
            </a:r>
          </a:p>
          <a:p>
            <a:pPr algn="l"/>
            <a:r>
              <a:rPr lang="ja-JP" altLang="en-US" sz="1800" dirty="0">
                <a:solidFill>
                  <a:srgbClr val="002060"/>
                </a:solidFill>
                <a:latin typeface="+mn-ea"/>
                <a:ea typeface="+mn-ea"/>
              </a:rPr>
              <a:t>身近な川の歴史や水環境と生き物、水害等について、学んでいただきました。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CC88FE2-A581-4A97-A94B-E5F4FC2742C1}"/>
              </a:ext>
            </a:extLst>
          </p:cNvPr>
          <p:cNvSpPr txBox="1"/>
          <p:nvPr/>
        </p:nvSpPr>
        <p:spPr>
          <a:xfrm>
            <a:off x="7465734" y="5683817"/>
            <a:ext cx="4447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水の汚れは見た目だけではわかりません。</a:t>
            </a:r>
            <a:endParaRPr lang="en-US" altLang="ja-JP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水を汚す原因は暮らしの中にあります。</a:t>
            </a:r>
            <a:endParaRPr lang="en-US" altLang="ja-JP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私たちの日々の生活の中で気を付けることで</a:t>
            </a:r>
            <a:endParaRPr lang="en-US" altLang="ja-JP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川をきれいにすることにつながります。</a:t>
            </a: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85EE4B1C-8692-469D-80C1-26DCC1C136BA}"/>
              </a:ext>
            </a:extLst>
          </p:cNvPr>
          <p:cNvSpPr txBox="1">
            <a:spLocks/>
          </p:cNvSpPr>
          <p:nvPr/>
        </p:nvSpPr>
        <p:spPr>
          <a:xfrm>
            <a:off x="248614" y="6372838"/>
            <a:ext cx="4521557" cy="480501"/>
          </a:xfrm>
          <a:prstGeom prst="rect">
            <a:avLst/>
          </a:prstGeom>
          <a:solidFill>
            <a:schemeClr val="tx2">
              <a:alpha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84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50000"/>
              </a:lnSpc>
            </a:pPr>
            <a:r>
              <a:rPr lang="ja-JP" altLang="en-US" sz="1200" dirty="0">
                <a:solidFill>
                  <a:srgbClr val="002060"/>
                </a:solidFill>
                <a:latin typeface="+mn-ea"/>
                <a:ea typeface="+mn-ea"/>
              </a:rPr>
              <a:t>「私の水辺」推進協議会中河内委員会</a:t>
            </a:r>
            <a:endParaRPr lang="en-US" altLang="ja-JP" sz="1200" dirty="0">
              <a:solidFill>
                <a:srgbClr val="002060"/>
              </a:solidFill>
              <a:latin typeface="+mn-ea"/>
              <a:ea typeface="+mn-ea"/>
            </a:endParaRPr>
          </a:p>
          <a:p>
            <a:pPr algn="ctr">
              <a:lnSpc>
                <a:spcPct val="50000"/>
              </a:lnSpc>
            </a:pPr>
            <a:endParaRPr lang="ja-JP" altLang="en-US" sz="1200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2158345A-5BE4-4444-8136-3AF3A543A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477" y="3272883"/>
            <a:ext cx="2660740" cy="194740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0220077-32A5-4B8F-BD6D-A27073F56C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54" t="27131" r="26671" b="40400"/>
          <a:stretch/>
        </p:blipFill>
        <p:spPr>
          <a:xfrm rot="5400000">
            <a:off x="8747003" y="4387309"/>
            <a:ext cx="1242105" cy="109346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B6A7AD8-4661-40DF-B1E5-9CDEB617D2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139"/>
          <a:stretch/>
        </p:blipFill>
        <p:spPr>
          <a:xfrm>
            <a:off x="10427560" y="3315088"/>
            <a:ext cx="1256895" cy="2222739"/>
          </a:xfrm>
          <a:prstGeom prst="rect">
            <a:avLst/>
          </a:prstGeom>
        </p:spPr>
      </p:pic>
      <p:sp>
        <p:nvSpPr>
          <p:cNvPr id="25" name="雲 24">
            <a:extLst>
              <a:ext uri="{FF2B5EF4-FFF2-40B4-BE49-F238E27FC236}">
                <a16:creationId xmlns:a16="http://schemas.microsoft.com/office/drawing/2014/main" id="{E3ABE083-EA05-4D6C-85FC-108949C0D26D}"/>
              </a:ext>
            </a:extLst>
          </p:cNvPr>
          <p:cNvSpPr/>
          <p:nvPr/>
        </p:nvSpPr>
        <p:spPr>
          <a:xfrm rot="440053">
            <a:off x="10305764" y="4853913"/>
            <a:ext cx="1826480" cy="696840"/>
          </a:xfrm>
          <a:prstGeom prst="cloud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230E8AA-877B-46CF-8E84-BC662C49DB32}"/>
              </a:ext>
            </a:extLst>
          </p:cNvPr>
          <p:cNvSpPr txBox="1"/>
          <p:nvPr/>
        </p:nvSpPr>
        <p:spPr>
          <a:xfrm>
            <a:off x="10688217" y="4965708"/>
            <a:ext cx="1256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tx2"/>
                </a:solidFill>
              </a:rPr>
              <a:t>玉串川の水も</a:t>
            </a:r>
            <a:endParaRPr kumimoji="1" lang="en-US" altLang="ja-JP" sz="1200" dirty="0">
              <a:solidFill>
                <a:schemeClr val="tx2"/>
              </a:solidFill>
            </a:endParaRPr>
          </a:p>
          <a:p>
            <a:r>
              <a:rPr kumimoji="1" lang="ja-JP" altLang="en-US" sz="1200" dirty="0">
                <a:solidFill>
                  <a:schemeClr val="tx2"/>
                </a:solidFill>
              </a:rPr>
              <a:t>調べてみよう！</a:t>
            </a:r>
            <a:endParaRPr kumimoji="1" lang="en-US" altLang="ja-JP" sz="1200" dirty="0">
              <a:solidFill>
                <a:schemeClr val="tx2"/>
              </a:solidFill>
            </a:endParaRPr>
          </a:p>
        </p:txBody>
      </p:sp>
      <p:sp>
        <p:nvSpPr>
          <p:cNvPr id="28" name="雲 27">
            <a:extLst>
              <a:ext uri="{FF2B5EF4-FFF2-40B4-BE49-F238E27FC236}">
                <a16:creationId xmlns:a16="http://schemas.microsoft.com/office/drawing/2014/main" id="{67DAE074-5DC4-4942-A5A0-A021EA890539}"/>
              </a:ext>
            </a:extLst>
          </p:cNvPr>
          <p:cNvSpPr/>
          <p:nvPr/>
        </p:nvSpPr>
        <p:spPr>
          <a:xfrm rot="324528">
            <a:off x="8471951" y="3392738"/>
            <a:ext cx="1894898" cy="713732"/>
          </a:xfrm>
          <a:prstGeom prst="cloud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830D4E2-7F99-4CCF-8FDC-06A970DF0F22}"/>
              </a:ext>
            </a:extLst>
          </p:cNvPr>
          <p:cNvSpPr txBox="1"/>
          <p:nvPr/>
        </p:nvSpPr>
        <p:spPr>
          <a:xfrm>
            <a:off x="8826337" y="3511350"/>
            <a:ext cx="1442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tx2"/>
                </a:solidFill>
              </a:rPr>
              <a:t>パックテストに</a:t>
            </a:r>
            <a:endParaRPr kumimoji="1" lang="en-US" altLang="ja-JP" sz="1200" dirty="0">
              <a:solidFill>
                <a:schemeClr val="tx2"/>
              </a:solidFill>
            </a:endParaRPr>
          </a:p>
          <a:p>
            <a:r>
              <a:rPr kumimoji="1" lang="ja-JP" altLang="en-US" sz="1200" dirty="0">
                <a:solidFill>
                  <a:schemeClr val="tx2"/>
                </a:solidFill>
              </a:rPr>
              <a:t>みんな興味深々！</a:t>
            </a:r>
            <a:endParaRPr kumimoji="1" lang="en-US" altLang="ja-JP" sz="1200" dirty="0">
              <a:solidFill>
                <a:schemeClr val="tx2"/>
              </a:solidFill>
            </a:endParaRPr>
          </a:p>
        </p:txBody>
      </p:sp>
      <p:sp>
        <p:nvSpPr>
          <p:cNvPr id="32" name="雲 31">
            <a:extLst>
              <a:ext uri="{FF2B5EF4-FFF2-40B4-BE49-F238E27FC236}">
                <a16:creationId xmlns:a16="http://schemas.microsoft.com/office/drawing/2014/main" id="{4EB9E486-5221-413A-802A-841C543E0BAF}"/>
              </a:ext>
            </a:extLst>
          </p:cNvPr>
          <p:cNvSpPr/>
          <p:nvPr/>
        </p:nvSpPr>
        <p:spPr>
          <a:xfrm rot="440053">
            <a:off x="4928053" y="3188002"/>
            <a:ext cx="1581960" cy="732410"/>
          </a:xfrm>
          <a:prstGeom prst="cloud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2C6957E-2B4B-4FE0-B135-3A679286A6DD}"/>
              </a:ext>
            </a:extLst>
          </p:cNvPr>
          <p:cNvSpPr txBox="1"/>
          <p:nvPr/>
        </p:nvSpPr>
        <p:spPr>
          <a:xfrm>
            <a:off x="5224002" y="3345011"/>
            <a:ext cx="118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tx2"/>
                </a:solidFill>
              </a:rPr>
              <a:t>何のにおいが</a:t>
            </a:r>
            <a:endParaRPr kumimoji="1" lang="en-US" altLang="ja-JP" sz="1200" dirty="0">
              <a:solidFill>
                <a:schemeClr val="tx2"/>
              </a:solidFill>
            </a:endParaRPr>
          </a:p>
          <a:p>
            <a:r>
              <a:rPr kumimoji="1" lang="ja-JP" altLang="en-US" sz="1200" dirty="0">
                <a:solidFill>
                  <a:schemeClr val="tx2"/>
                </a:solidFill>
              </a:rPr>
              <a:t>するかな？</a:t>
            </a:r>
            <a:endParaRPr kumimoji="1" lang="en-US" altLang="ja-JP" sz="1200" dirty="0">
              <a:solidFill>
                <a:schemeClr val="tx2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F8881E2-BC9E-4F42-BE25-F2CBF8AF0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0471" y="1480051"/>
            <a:ext cx="2401535" cy="1801152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2CCB0F-EA41-4B5D-9CFC-87BF5665F996}"/>
              </a:ext>
            </a:extLst>
          </p:cNvPr>
          <p:cNvSpPr txBox="1"/>
          <p:nvPr/>
        </p:nvSpPr>
        <p:spPr>
          <a:xfrm>
            <a:off x="9692830" y="3000387"/>
            <a:ext cx="1394721" cy="276999"/>
          </a:xfrm>
          <a:prstGeom prst="rect">
            <a:avLst/>
          </a:prstGeom>
          <a:solidFill>
            <a:srgbClr val="A6A6A6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solidFill>
                  <a:schemeClr val="bg1"/>
                </a:solidFill>
              </a:rPr>
              <a:t>玉串川の様子</a:t>
            </a:r>
            <a:endParaRPr kumimoji="1" lang="en-US" altLang="ja-JP" sz="1200" b="1" dirty="0">
              <a:solidFill>
                <a:schemeClr val="bg1"/>
              </a:solidFill>
            </a:endParaRPr>
          </a:p>
        </p:txBody>
      </p:sp>
      <p:sp>
        <p:nvSpPr>
          <p:cNvPr id="35" name="雲 34">
            <a:extLst>
              <a:ext uri="{FF2B5EF4-FFF2-40B4-BE49-F238E27FC236}">
                <a16:creationId xmlns:a16="http://schemas.microsoft.com/office/drawing/2014/main" id="{9203ACB3-FC47-4AEA-B0DA-33F37C3C6FF1}"/>
              </a:ext>
            </a:extLst>
          </p:cNvPr>
          <p:cNvSpPr/>
          <p:nvPr/>
        </p:nvSpPr>
        <p:spPr>
          <a:xfrm rot="318772">
            <a:off x="320571" y="3133378"/>
            <a:ext cx="2449600" cy="783938"/>
          </a:xfrm>
          <a:prstGeom prst="cloud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20AB785-AC96-46E3-95E7-86309F45DD2E}"/>
              </a:ext>
            </a:extLst>
          </p:cNvPr>
          <p:cNvSpPr txBox="1"/>
          <p:nvPr/>
        </p:nvSpPr>
        <p:spPr>
          <a:xfrm>
            <a:off x="671385" y="3267655"/>
            <a:ext cx="235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tx2"/>
                </a:solidFill>
              </a:rPr>
              <a:t>玉串川の水は何に</a:t>
            </a:r>
            <a:endParaRPr kumimoji="1" lang="en-US" altLang="ja-JP" sz="1200" dirty="0">
              <a:solidFill>
                <a:schemeClr val="tx2"/>
              </a:solidFill>
            </a:endParaRPr>
          </a:p>
          <a:p>
            <a:r>
              <a:rPr kumimoji="1" lang="ja-JP" altLang="en-US" sz="1200" dirty="0">
                <a:solidFill>
                  <a:schemeClr val="tx2"/>
                </a:solidFill>
              </a:rPr>
              <a:t>使われているでしょうか？</a:t>
            </a:r>
            <a:endParaRPr kumimoji="1" lang="en-US" altLang="ja-JP" sz="1200" dirty="0">
              <a:solidFill>
                <a:schemeClr val="tx2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C01E68F-1219-4903-A854-92A22784C8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6400" y="5254618"/>
            <a:ext cx="2045638" cy="1520651"/>
          </a:xfrm>
          <a:prstGeom prst="rect">
            <a:avLst/>
          </a:prstGeom>
        </p:spPr>
      </p:pic>
      <p:sp>
        <p:nvSpPr>
          <p:cNvPr id="30" name="雲 29">
            <a:extLst>
              <a:ext uri="{FF2B5EF4-FFF2-40B4-BE49-F238E27FC236}">
                <a16:creationId xmlns:a16="http://schemas.microsoft.com/office/drawing/2014/main" id="{5855C9CC-FBF4-4B20-8873-8D652657E371}"/>
              </a:ext>
            </a:extLst>
          </p:cNvPr>
          <p:cNvSpPr/>
          <p:nvPr/>
        </p:nvSpPr>
        <p:spPr>
          <a:xfrm rot="440053">
            <a:off x="2800533" y="5614723"/>
            <a:ext cx="2227631" cy="732410"/>
          </a:xfrm>
          <a:prstGeom prst="cloud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69C5D91-A98D-4CFF-90F1-EB8AD974D555}"/>
              </a:ext>
            </a:extLst>
          </p:cNvPr>
          <p:cNvSpPr txBox="1"/>
          <p:nvPr/>
        </p:nvSpPr>
        <p:spPr>
          <a:xfrm>
            <a:off x="3097101" y="5735853"/>
            <a:ext cx="1820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tx2"/>
                </a:solidFill>
              </a:rPr>
              <a:t>川の危険性についても知ってもらいました！</a:t>
            </a:r>
            <a:endParaRPr kumimoji="1" lang="en-US" altLang="ja-JP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66100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ユーザー定義 3">
      <a:dk1>
        <a:sysClr val="windowText" lastClr="000000"/>
      </a:dk1>
      <a:lt1>
        <a:sysClr val="window" lastClr="FFFFFF"/>
      </a:lt1>
      <a:dk2>
        <a:srgbClr val="2683C6"/>
      </a:dk2>
      <a:lt2>
        <a:srgbClr val="D1EEF9"/>
      </a:lt2>
      <a:accent1>
        <a:srgbClr val="A3CEED"/>
      </a:accent1>
      <a:accent2>
        <a:srgbClr val="A4DEF4"/>
      </a:accent2>
      <a:accent3>
        <a:srgbClr val="BCFFDA"/>
      </a:accent3>
      <a:accent4>
        <a:srgbClr val="42BA97"/>
      </a:accent4>
      <a:accent5>
        <a:srgbClr val="00B050"/>
      </a:accent5>
      <a:accent6>
        <a:srgbClr val="62A39F"/>
      </a:accent6>
      <a:hlink>
        <a:srgbClr val="6EAC1C"/>
      </a:hlink>
      <a:folHlink>
        <a:srgbClr val="B26B02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バッジ</Template>
  <TotalTime>750</TotalTime>
  <Words>261</Words>
  <PresentationFormat>ワイド画面</PresentationFormat>
  <Paragraphs>27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メイリオ</vt:lpstr>
      <vt:lpstr>Arial</vt:lpstr>
      <vt:lpstr>Gill Sans MT</vt:lpstr>
      <vt:lpstr>Impact</vt:lpstr>
      <vt:lpstr>Badge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2020-09-07T07:34:36Z</dcterms:created>
  <dcterms:modified xsi:type="dcterms:W3CDTF">2025-09-24T01:00:17Z</dcterms:modified>
</cp:coreProperties>
</file>