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5" r:id="rId3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99" d="100"/>
          <a:sy n="99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41064" y="629413"/>
            <a:ext cx="11339125" cy="677477"/>
          </a:xfrm>
        </p:spPr>
        <p:txBody>
          <a:bodyPr>
            <a:noAutofit/>
          </a:bodyPr>
          <a:lstStyle/>
          <a:p>
            <a:r>
              <a:rPr kumimoji="1" lang="ja-JP" altLang="en-US" sz="3600" dirty="0"/>
              <a:t>八尾市内の小学校にて</a:t>
            </a:r>
            <a:br>
              <a:rPr kumimoji="1" lang="en-US" altLang="ja-JP" sz="3600" dirty="0"/>
            </a:br>
            <a:r>
              <a:rPr kumimoji="1"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出前講座</a:t>
            </a:r>
            <a:r>
              <a:rPr kumimoji="1" lang="ja-JP" altLang="en-US" sz="3600" dirty="0"/>
              <a:t>を実施しました！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B6A301F-63F0-4FCE-8219-AE206B52B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31" y="1306890"/>
            <a:ext cx="6498678" cy="5038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/>
              <a:t>今年度も北山本小学校４年生のみなさんへ出前講座を行い、身近な川の歴史や水環境と生き物、水害等について、学んでいただきました。１時間目：講義　２時間目：水あてクイズ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DCE0AF-91B7-412A-93C0-213DAE6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1799" y="1097667"/>
            <a:ext cx="4230994" cy="4362981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～子供たちの感想・質問～</a:t>
            </a:r>
            <a:endParaRPr lang="en-US" altLang="ja-JP" dirty="0"/>
          </a:p>
          <a:p>
            <a:r>
              <a:rPr lang="ja-JP" altLang="en-US" dirty="0"/>
              <a:t>・大和川の付け替えや歴史を知ったり、水の危険さを知れた。</a:t>
            </a:r>
            <a:endParaRPr lang="en-US" altLang="ja-JP" dirty="0"/>
          </a:p>
          <a:p>
            <a:r>
              <a:rPr lang="ja-JP" altLang="en-US" dirty="0"/>
              <a:t>・大和川を付け替えるのに必要な額がすごくてびっくりしました。</a:t>
            </a:r>
            <a:endParaRPr lang="en-US" altLang="ja-JP" dirty="0"/>
          </a:p>
          <a:p>
            <a:r>
              <a:rPr lang="ja-JP" altLang="en-US" dirty="0"/>
              <a:t>・昔、玉串川は大和川と一緒だったことを知った。</a:t>
            </a:r>
            <a:endParaRPr lang="en-US" altLang="ja-JP" dirty="0"/>
          </a:p>
          <a:p>
            <a:r>
              <a:rPr lang="ja-JP" altLang="en-US" dirty="0"/>
              <a:t>・川にも歴史があるのを初めて知りました。災害が怖いと思いました。川に行くときはおかあさんといっしょに行こうと思いました。</a:t>
            </a:r>
            <a:endParaRPr lang="en-US" altLang="ja-JP" dirty="0"/>
          </a:p>
          <a:p>
            <a:r>
              <a:rPr lang="ja-JP" altLang="en-US" dirty="0"/>
              <a:t>・川は急に水が増えるから、ちゃんと天気予報を見て川で遊ぶ。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859411C-D839-4B34-86F7-39AF388ED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08" y="2348663"/>
            <a:ext cx="2424517" cy="18190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D39914-E03C-4315-8537-5B8BFB11B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817" y="4670739"/>
            <a:ext cx="2475896" cy="1858162"/>
          </a:xfrm>
          <a:prstGeom prst="rect">
            <a:avLst/>
          </a:prstGeom>
        </p:spPr>
      </p:pic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32F29ED7-F0BB-4B43-AA01-37A3C86559EC}"/>
              </a:ext>
            </a:extLst>
          </p:cNvPr>
          <p:cNvSpPr txBox="1">
            <a:spLocks/>
          </p:cNvSpPr>
          <p:nvPr/>
        </p:nvSpPr>
        <p:spPr>
          <a:xfrm>
            <a:off x="7349575" y="5911013"/>
            <a:ext cx="2317860" cy="46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0"/>
              </a:lnSpc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E27E25-35F6-4829-9900-38EC9C510B2A}"/>
              </a:ext>
            </a:extLst>
          </p:cNvPr>
          <p:cNvSpPr txBox="1"/>
          <p:nvPr/>
        </p:nvSpPr>
        <p:spPr>
          <a:xfrm>
            <a:off x="1383443" y="4179212"/>
            <a:ext cx="231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市民団体アクアフレンズより</a:t>
            </a:r>
          </a:p>
          <a:p>
            <a:pPr algn="ctr"/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（大和川付け替えの歴史）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F843B8-2290-4900-ABE0-178DA84304E0}"/>
              </a:ext>
            </a:extLst>
          </p:cNvPr>
          <p:cNvSpPr txBox="1"/>
          <p:nvPr/>
        </p:nvSpPr>
        <p:spPr>
          <a:xfrm>
            <a:off x="1383443" y="6534271"/>
            <a:ext cx="5513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中部農と緑の総合事務所より（大和川と玉串川の水環境、玉串川の生き物）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7F2A82-F8FC-4688-ABA9-EB51FA7CF717}"/>
              </a:ext>
            </a:extLst>
          </p:cNvPr>
          <p:cNvSpPr txBox="1"/>
          <p:nvPr/>
        </p:nvSpPr>
        <p:spPr>
          <a:xfrm>
            <a:off x="3874649" y="4173112"/>
            <a:ext cx="342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八尾土木事務所より</a:t>
            </a:r>
            <a:endParaRPr kumimoji="1" lang="en-US" altLang="ja-JP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（自然災害の危険性、水害を防ぐ施設）</a:t>
            </a:r>
          </a:p>
        </p:txBody>
      </p:sp>
      <p:sp>
        <p:nvSpPr>
          <p:cNvPr id="20" name="サブタイトル 4">
            <a:extLst>
              <a:ext uri="{FF2B5EF4-FFF2-40B4-BE49-F238E27FC236}">
                <a16:creationId xmlns:a16="http://schemas.microsoft.com/office/drawing/2014/main" id="{E1B95B1A-3053-4792-9C6E-27451F73CA46}"/>
              </a:ext>
            </a:extLst>
          </p:cNvPr>
          <p:cNvSpPr txBox="1">
            <a:spLocks/>
          </p:cNvSpPr>
          <p:nvPr/>
        </p:nvSpPr>
        <p:spPr>
          <a:xfrm>
            <a:off x="8381491" y="151424"/>
            <a:ext cx="3600000" cy="8167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2024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月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中河内水辺だより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99B4C69-B93A-476B-A824-B932C8840E0B}"/>
              </a:ext>
            </a:extLst>
          </p:cNvPr>
          <p:cNvSpPr/>
          <p:nvPr/>
        </p:nvSpPr>
        <p:spPr>
          <a:xfrm>
            <a:off x="388912" y="2362423"/>
            <a:ext cx="837637" cy="610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4D0056-9415-4612-951E-3402BA29F517}"/>
              </a:ext>
            </a:extLst>
          </p:cNvPr>
          <p:cNvSpPr txBox="1"/>
          <p:nvPr/>
        </p:nvSpPr>
        <p:spPr>
          <a:xfrm>
            <a:off x="413522" y="2434590"/>
            <a:ext cx="782031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時間目の様子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99DCD0B-268E-4070-B419-4F3200E9E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451" y="2362423"/>
            <a:ext cx="2419525" cy="181903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E251D32-083B-4649-9591-F5E2494BE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157" y="5263597"/>
            <a:ext cx="1917818" cy="143523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860A47F-9FE3-47F6-B864-949233E0B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451" y="4676133"/>
            <a:ext cx="2475896" cy="1852768"/>
          </a:xfrm>
          <a:prstGeom prst="rect">
            <a:avLst/>
          </a:prstGeom>
        </p:spPr>
      </p:pic>
      <p:sp>
        <p:nvSpPr>
          <p:cNvPr id="32" name="テキスト プレースホルダー 2">
            <a:extLst>
              <a:ext uri="{FF2B5EF4-FFF2-40B4-BE49-F238E27FC236}">
                <a16:creationId xmlns:a16="http://schemas.microsoft.com/office/drawing/2014/main" id="{9F4A54D1-40C9-41BA-94DE-3F89651790C0}"/>
              </a:ext>
            </a:extLst>
          </p:cNvPr>
          <p:cNvSpPr txBox="1">
            <a:spLocks/>
          </p:cNvSpPr>
          <p:nvPr/>
        </p:nvSpPr>
        <p:spPr>
          <a:xfrm>
            <a:off x="7751799" y="5488827"/>
            <a:ext cx="2148023" cy="67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・地下河川はすごいと思った。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49DB5B08-BC39-405A-B870-C91CBCE2BD43}"/>
              </a:ext>
            </a:extLst>
          </p:cNvPr>
          <p:cNvSpPr/>
          <p:nvPr/>
        </p:nvSpPr>
        <p:spPr>
          <a:xfrm>
            <a:off x="7562332" y="6129348"/>
            <a:ext cx="2526956" cy="585727"/>
          </a:xfrm>
          <a:prstGeom prst="wedgeEllipseCallout">
            <a:avLst>
              <a:gd name="adj1" fmla="val 68923"/>
              <a:gd name="adj2" fmla="val -113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AC41C8B-3E6A-421E-A2C2-3A6A69860EA0}"/>
              </a:ext>
            </a:extLst>
          </p:cNvPr>
          <p:cNvSpPr txBox="1"/>
          <p:nvPr/>
        </p:nvSpPr>
        <p:spPr>
          <a:xfrm>
            <a:off x="7677930" y="6227527"/>
            <a:ext cx="247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2"/>
                </a:solidFill>
              </a:rPr>
              <a:t>参加した生徒さん（</a:t>
            </a:r>
            <a:r>
              <a:rPr kumimoji="1" lang="en-US" altLang="ja-JP" sz="1050" dirty="0">
                <a:solidFill>
                  <a:schemeClr val="bg2"/>
                </a:solidFill>
              </a:rPr>
              <a:t>31</a:t>
            </a:r>
            <a:r>
              <a:rPr kumimoji="1" lang="ja-JP" altLang="en-US" sz="1050" dirty="0">
                <a:solidFill>
                  <a:schemeClr val="bg2"/>
                </a:solidFill>
              </a:rPr>
              <a:t>名）それぞれ</a:t>
            </a:r>
            <a:endParaRPr kumimoji="1" lang="en-US" altLang="ja-JP" sz="1050" dirty="0">
              <a:solidFill>
                <a:schemeClr val="bg2"/>
              </a:solidFill>
            </a:endParaRPr>
          </a:p>
          <a:p>
            <a:r>
              <a:rPr kumimoji="1" lang="ja-JP" altLang="en-US" sz="1050" dirty="0">
                <a:solidFill>
                  <a:schemeClr val="bg2"/>
                </a:solidFill>
              </a:rPr>
              <a:t>色々な感想がありました！</a:t>
            </a:r>
            <a:endParaRPr kumimoji="1" lang="en-US" altLang="ja-JP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6E240B9D-7F91-49E7-AFD3-073E05F0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27" y="4560090"/>
            <a:ext cx="2825282" cy="207133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D462BD5-36D8-435A-9F5E-18AD5950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31" y="2055758"/>
            <a:ext cx="2815478" cy="211099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B3BE56C-8557-475F-AB6A-2A9B1C49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1" t="-791" b="791"/>
          <a:stretch/>
        </p:blipFill>
        <p:spPr>
          <a:xfrm>
            <a:off x="414741" y="4614105"/>
            <a:ext cx="1531575" cy="2110768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03565E0-1E9F-4A2E-9C97-2BCEDDE7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88" y="517349"/>
            <a:ext cx="6972101" cy="172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/>
              <a:t>水の汚れは見た目だけではわからないことを知ってもらうため、水で薄めた調味料を用意し、何の調味料が入っているかを当てるクイズを行いました。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パックテスト（試薬を使って調査）の結果や、水の色、においから、みんなで考えました。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BFDF94-9EF9-4C0A-876D-2B6559304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3081" y="229110"/>
            <a:ext cx="4223289" cy="4707099"/>
          </a:xfrm>
          <a:noFill/>
          <a:ln w="25400">
            <a:noFill/>
            <a:prstDash val="solid"/>
          </a:ln>
        </p:spPr>
        <p:txBody>
          <a:bodyPr>
            <a:normAutofit fontScale="85000" lnSpcReduction="20000"/>
          </a:bodyPr>
          <a:lstStyle/>
          <a:p>
            <a:endParaRPr lang="en-US" altLang="ja-JP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水を汚す原因は暮らしの中にあります。</a:t>
            </a:r>
          </a:p>
          <a:p>
            <a:r>
              <a:rPr lang="ja-JP" altLang="en-US" b="1" dirty="0">
                <a:latin typeface="+mn-ea"/>
              </a:rPr>
              <a:t>私達は朝起きてから寝るまでの間に</a:t>
            </a:r>
          </a:p>
          <a:p>
            <a:r>
              <a:rPr lang="ja-JP" altLang="en-US" b="1" dirty="0">
                <a:latin typeface="+mn-ea"/>
              </a:rPr>
              <a:t>食事をしたり、お風呂に入ったり、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トイレに行ったりして、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たくさんの水を使いながら生活しています。</a:t>
            </a:r>
          </a:p>
          <a:p>
            <a:r>
              <a:rPr lang="ja-JP" altLang="en-US" dirty="0">
                <a:latin typeface="+mn-ea"/>
              </a:rPr>
              <a:t>　★　調味料も使いすぎないように、</a:t>
            </a:r>
          </a:p>
          <a:p>
            <a:r>
              <a:rPr lang="ja-JP" altLang="en-US" dirty="0">
                <a:latin typeface="+mn-ea"/>
              </a:rPr>
              <a:t>　　　おみそ汁や牛乳なども食べ残さないように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　気を付けましょう。</a:t>
            </a:r>
          </a:p>
          <a:p>
            <a:r>
              <a:rPr lang="ja-JP" altLang="en-US" dirty="0">
                <a:latin typeface="+mn-ea"/>
              </a:rPr>
              <a:t>　★　食器の汚れは野菜くずや新聞紙などで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　ふき取ってから洗いましょう。</a:t>
            </a:r>
          </a:p>
          <a:p>
            <a:r>
              <a:rPr lang="ja-JP" altLang="en-US" dirty="0">
                <a:latin typeface="+mn-ea"/>
              </a:rPr>
              <a:t>　★　台所、お風呂場、トイレで使う洗剤も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　使いすぎないことが大切です。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D64EA9B-D045-4359-954C-DC48B26D579D}"/>
              </a:ext>
            </a:extLst>
          </p:cNvPr>
          <p:cNvSpPr/>
          <p:nvPr/>
        </p:nvSpPr>
        <p:spPr>
          <a:xfrm>
            <a:off x="451587" y="100436"/>
            <a:ext cx="1949131" cy="4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5FA4F0-F39B-499C-82C3-7B253C6FBD16}"/>
              </a:ext>
            </a:extLst>
          </p:cNvPr>
          <p:cNvSpPr txBox="1"/>
          <p:nvPr/>
        </p:nvSpPr>
        <p:spPr>
          <a:xfrm>
            <a:off x="537510" y="164091"/>
            <a:ext cx="1736373" cy="276999"/>
          </a:xfrm>
          <a:prstGeom prst="rect">
            <a:avLst/>
          </a:prstGeom>
          <a:solidFill>
            <a:schemeClr val="accent1"/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２時間目　水あてクイズ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1B5B647-2893-4346-BFFD-44B9AD394A0D}"/>
              </a:ext>
            </a:extLst>
          </p:cNvPr>
          <p:cNvSpPr txBox="1">
            <a:spLocks/>
          </p:cNvSpPr>
          <p:nvPr/>
        </p:nvSpPr>
        <p:spPr>
          <a:xfrm>
            <a:off x="7641868" y="6377499"/>
            <a:ext cx="4521557" cy="480501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+mn-ea"/>
                <a:ea typeface="+mn-ea"/>
              </a:rPr>
              <a:t>「私の水辺」推進協議会中河内委員会</a:t>
            </a:r>
            <a:endParaRPr lang="en-US" altLang="ja-JP" sz="1200" dirty="0">
              <a:solidFill>
                <a:srgbClr val="002060"/>
              </a:solidFill>
              <a:latin typeface="+mn-ea"/>
              <a:ea typeface="+mn-ea"/>
            </a:endParaRPr>
          </a:p>
          <a:p>
            <a:pPr algn="ctr">
              <a:lnSpc>
                <a:spcPct val="50000"/>
              </a:lnSpc>
            </a:pPr>
            <a:endParaRPr lang="ja-JP" altLang="en-US" sz="12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F406B2F-677B-49E2-BBDA-66641D9504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00" t="3081" r="13853" b="31650"/>
          <a:stretch/>
        </p:blipFill>
        <p:spPr>
          <a:xfrm>
            <a:off x="396230" y="2273756"/>
            <a:ext cx="2686472" cy="1910132"/>
          </a:xfrm>
          <a:prstGeom prst="rect">
            <a:avLst/>
          </a:prstGeom>
        </p:spPr>
      </p:pic>
      <p:sp>
        <p:nvSpPr>
          <p:cNvPr id="28" name="雲 27">
            <a:extLst>
              <a:ext uri="{FF2B5EF4-FFF2-40B4-BE49-F238E27FC236}">
                <a16:creationId xmlns:a16="http://schemas.microsoft.com/office/drawing/2014/main" id="{16E05AA0-D128-4A2F-9649-23E49419EDA5}"/>
              </a:ext>
            </a:extLst>
          </p:cNvPr>
          <p:cNvSpPr/>
          <p:nvPr/>
        </p:nvSpPr>
        <p:spPr>
          <a:xfrm>
            <a:off x="149136" y="3572980"/>
            <a:ext cx="1680728" cy="646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379728-B3A2-410B-9BB1-91A612E3B532}"/>
              </a:ext>
            </a:extLst>
          </p:cNvPr>
          <p:cNvSpPr txBox="1"/>
          <p:nvPr/>
        </p:nvSpPr>
        <p:spPr>
          <a:xfrm>
            <a:off x="319694" y="3674089"/>
            <a:ext cx="126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2"/>
                </a:solidFill>
              </a:rPr>
              <a:t>パックテストを</a:t>
            </a:r>
            <a:endParaRPr kumimoji="1" lang="en-US" altLang="ja-JP" sz="1200" dirty="0">
              <a:solidFill>
                <a:schemeClr val="bg2"/>
              </a:solidFill>
            </a:endParaRPr>
          </a:p>
          <a:p>
            <a:r>
              <a:rPr kumimoji="1" lang="ja-JP" altLang="en-US" sz="1200" dirty="0">
                <a:solidFill>
                  <a:schemeClr val="bg2"/>
                </a:solidFill>
              </a:rPr>
              <a:t>やってみよう！</a:t>
            </a:r>
          </a:p>
        </p:txBody>
      </p:sp>
      <p:sp>
        <p:nvSpPr>
          <p:cNvPr id="29" name="雲 28">
            <a:extLst>
              <a:ext uri="{FF2B5EF4-FFF2-40B4-BE49-F238E27FC236}">
                <a16:creationId xmlns:a16="http://schemas.microsoft.com/office/drawing/2014/main" id="{40CA3AFD-3E9C-4216-8F4A-A08468B43608}"/>
              </a:ext>
            </a:extLst>
          </p:cNvPr>
          <p:cNvSpPr/>
          <p:nvPr/>
        </p:nvSpPr>
        <p:spPr>
          <a:xfrm>
            <a:off x="5848284" y="3365139"/>
            <a:ext cx="1680728" cy="646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155D07-F681-4956-9FD1-790608C4214D}"/>
              </a:ext>
            </a:extLst>
          </p:cNvPr>
          <p:cNvSpPr txBox="1"/>
          <p:nvPr/>
        </p:nvSpPr>
        <p:spPr>
          <a:xfrm>
            <a:off x="6057587" y="3481746"/>
            <a:ext cx="126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2"/>
                </a:solidFill>
              </a:rPr>
              <a:t>においで分かるかな？</a:t>
            </a:r>
          </a:p>
        </p:txBody>
      </p:sp>
      <p:sp>
        <p:nvSpPr>
          <p:cNvPr id="31" name="雲 30">
            <a:extLst>
              <a:ext uri="{FF2B5EF4-FFF2-40B4-BE49-F238E27FC236}">
                <a16:creationId xmlns:a16="http://schemas.microsoft.com/office/drawing/2014/main" id="{2C8C5889-700F-4452-9312-3AE669CFDD58}"/>
              </a:ext>
            </a:extLst>
          </p:cNvPr>
          <p:cNvSpPr/>
          <p:nvPr/>
        </p:nvSpPr>
        <p:spPr>
          <a:xfrm>
            <a:off x="4455153" y="4296744"/>
            <a:ext cx="1680728" cy="646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B824E2-12BC-4676-B95C-6EB94D33BAFE}"/>
              </a:ext>
            </a:extLst>
          </p:cNvPr>
          <p:cNvSpPr txBox="1"/>
          <p:nvPr/>
        </p:nvSpPr>
        <p:spPr>
          <a:xfrm>
            <a:off x="4741786" y="4485049"/>
            <a:ext cx="147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2"/>
                </a:solidFill>
              </a:rPr>
              <a:t>発表しよう！</a:t>
            </a:r>
          </a:p>
        </p:txBody>
      </p:sp>
      <p:sp>
        <p:nvSpPr>
          <p:cNvPr id="34" name="テキスト プレースホルダー 2">
            <a:extLst>
              <a:ext uri="{FF2B5EF4-FFF2-40B4-BE49-F238E27FC236}">
                <a16:creationId xmlns:a16="http://schemas.microsoft.com/office/drawing/2014/main" id="{D81CD7AB-8EFA-42A9-AD9B-949E79953970}"/>
              </a:ext>
            </a:extLst>
          </p:cNvPr>
          <p:cNvSpPr txBox="1">
            <a:spLocks/>
          </p:cNvSpPr>
          <p:nvPr/>
        </p:nvSpPr>
        <p:spPr>
          <a:xfrm>
            <a:off x="7769955" y="5038677"/>
            <a:ext cx="4223289" cy="1338822"/>
          </a:xfrm>
          <a:prstGeom prst="rect">
            <a:avLst/>
          </a:prstGeom>
          <a:ln w="15875">
            <a:solidFill>
              <a:srgbClr val="002060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/>
              <a:t>　　　　　　　　～子供たちの感想～</a:t>
            </a:r>
            <a:endParaRPr lang="en-US" altLang="ja-JP" sz="1400" dirty="0"/>
          </a:p>
          <a:p>
            <a:r>
              <a:rPr lang="ja-JP" altLang="en-US" sz="1400" dirty="0"/>
              <a:t>　・少しの調味料で予想以上に水が汚くなって</a:t>
            </a:r>
            <a:endParaRPr lang="en-US" altLang="ja-JP" sz="1400" dirty="0"/>
          </a:p>
          <a:p>
            <a:r>
              <a:rPr lang="ja-JP" altLang="en-US" sz="1400" dirty="0"/>
              <a:t>　　びっくりした。</a:t>
            </a:r>
            <a:endParaRPr lang="en-US" altLang="ja-JP" sz="1400" dirty="0"/>
          </a:p>
          <a:p>
            <a:r>
              <a:rPr lang="ja-JP" altLang="en-US" sz="1400" dirty="0"/>
              <a:t>　・食べ物、ジュースを残さないようにしたい。</a:t>
            </a:r>
            <a:endParaRPr lang="en-US" altLang="ja-JP" sz="1400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F1B50DB-FB34-4A55-9348-C7133CA92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66" y="4086961"/>
            <a:ext cx="2594010" cy="1902905"/>
          </a:xfrm>
          <a:prstGeom prst="rect">
            <a:avLst/>
          </a:prstGeom>
        </p:spPr>
      </p:pic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219FB540-FBB8-48FC-9EAC-7E1AFEC68BE3}"/>
              </a:ext>
            </a:extLst>
          </p:cNvPr>
          <p:cNvSpPr/>
          <p:nvPr/>
        </p:nvSpPr>
        <p:spPr>
          <a:xfrm>
            <a:off x="7646130" y="27141"/>
            <a:ext cx="4435418" cy="57808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学んで、感じて、伝えましょう！！</a:t>
            </a:r>
          </a:p>
        </p:txBody>
      </p:sp>
      <p:pic>
        <p:nvPicPr>
          <p:cNvPr id="12" name="グラフィックス 11" descr="電球">
            <a:extLst>
              <a:ext uri="{FF2B5EF4-FFF2-40B4-BE49-F238E27FC236}">
                <a16:creationId xmlns:a16="http://schemas.microsoft.com/office/drawing/2014/main" id="{9BD7085E-2534-4D5E-A351-60D6BCA89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6616" y="611058"/>
            <a:ext cx="1383032" cy="13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02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ユーザー定義 8">
      <a:dk1>
        <a:sysClr val="windowText" lastClr="000000"/>
      </a:dk1>
      <a:lt1>
        <a:sysClr val="window" lastClr="FFFFFF"/>
      </a:lt1>
      <a:dk2>
        <a:srgbClr val="2683C6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00B050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820</TotalTime>
  <Words>474</Words>
  <PresentationFormat>ワイド画面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メイリオ</vt:lpstr>
      <vt:lpstr>Arial</vt:lpstr>
      <vt:lpstr>Gill Sans MT</vt:lpstr>
      <vt:lpstr>Impact</vt:lpstr>
      <vt:lpstr>Badge</vt:lpstr>
      <vt:lpstr>八尾市内の小学校にて 出前講座を実施しました！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2024-12-09T03:08:01Z</cp:lastPrinted>
  <dcterms:created xsi:type="dcterms:W3CDTF">2020-09-07T07:34:36Z</dcterms:created>
  <dcterms:modified xsi:type="dcterms:W3CDTF">2024-12-23T01:17:54Z</dcterms:modified>
</cp:coreProperties>
</file>