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58" r:id="rId2"/>
    <p:sldId id="256" r:id="rId3"/>
    <p:sldId id="257" r:id="rId4"/>
    <p:sldId id="260" r:id="rId5"/>
  </p:sldIdLst>
  <p:sldSz cx="9906000" cy="6858000" type="A4"/>
  <p:notesSz cx="6807200" cy="9939338"/>
  <p:defaultTextStyle>
    <a:defPPr>
      <a:defRPr lang="ja-JP"/>
    </a:defPPr>
    <a:lvl1pPr marL="0" algn="l" defTabSz="957700" rtl="0" eaLnBrk="1" latinLnBrk="0" hangingPunct="1">
      <a:defRPr kumimoji="1" sz="1900" kern="1200">
        <a:solidFill>
          <a:schemeClr val="tx1"/>
        </a:solidFill>
        <a:latin typeface="+mn-lt"/>
        <a:ea typeface="+mn-ea"/>
        <a:cs typeface="+mn-cs"/>
      </a:defRPr>
    </a:lvl1pPr>
    <a:lvl2pPr marL="478850" algn="l" defTabSz="957700" rtl="0" eaLnBrk="1" latinLnBrk="0" hangingPunct="1">
      <a:defRPr kumimoji="1" sz="1900" kern="1200">
        <a:solidFill>
          <a:schemeClr val="tx1"/>
        </a:solidFill>
        <a:latin typeface="+mn-lt"/>
        <a:ea typeface="+mn-ea"/>
        <a:cs typeface="+mn-cs"/>
      </a:defRPr>
    </a:lvl2pPr>
    <a:lvl3pPr marL="957700" algn="l" defTabSz="957700" rtl="0" eaLnBrk="1" latinLnBrk="0" hangingPunct="1">
      <a:defRPr kumimoji="1" sz="1900" kern="1200">
        <a:solidFill>
          <a:schemeClr val="tx1"/>
        </a:solidFill>
        <a:latin typeface="+mn-lt"/>
        <a:ea typeface="+mn-ea"/>
        <a:cs typeface="+mn-cs"/>
      </a:defRPr>
    </a:lvl3pPr>
    <a:lvl4pPr marL="1436551" algn="l" defTabSz="957700" rtl="0" eaLnBrk="1" latinLnBrk="0" hangingPunct="1">
      <a:defRPr kumimoji="1" sz="1900" kern="1200">
        <a:solidFill>
          <a:schemeClr val="tx1"/>
        </a:solidFill>
        <a:latin typeface="+mn-lt"/>
        <a:ea typeface="+mn-ea"/>
        <a:cs typeface="+mn-cs"/>
      </a:defRPr>
    </a:lvl4pPr>
    <a:lvl5pPr marL="1915402" algn="l" defTabSz="957700" rtl="0" eaLnBrk="1" latinLnBrk="0" hangingPunct="1">
      <a:defRPr kumimoji="1" sz="1900" kern="1200">
        <a:solidFill>
          <a:schemeClr val="tx1"/>
        </a:solidFill>
        <a:latin typeface="+mn-lt"/>
        <a:ea typeface="+mn-ea"/>
        <a:cs typeface="+mn-cs"/>
      </a:defRPr>
    </a:lvl5pPr>
    <a:lvl6pPr marL="2394252" algn="l" defTabSz="957700" rtl="0" eaLnBrk="1" latinLnBrk="0" hangingPunct="1">
      <a:defRPr kumimoji="1" sz="1900" kern="1200">
        <a:solidFill>
          <a:schemeClr val="tx1"/>
        </a:solidFill>
        <a:latin typeface="+mn-lt"/>
        <a:ea typeface="+mn-ea"/>
        <a:cs typeface="+mn-cs"/>
      </a:defRPr>
    </a:lvl6pPr>
    <a:lvl7pPr marL="2873102" algn="l" defTabSz="957700" rtl="0" eaLnBrk="1" latinLnBrk="0" hangingPunct="1">
      <a:defRPr kumimoji="1" sz="1900" kern="1200">
        <a:solidFill>
          <a:schemeClr val="tx1"/>
        </a:solidFill>
        <a:latin typeface="+mn-lt"/>
        <a:ea typeface="+mn-ea"/>
        <a:cs typeface="+mn-cs"/>
      </a:defRPr>
    </a:lvl7pPr>
    <a:lvl8pPr marL="3351952" algn="l" defTabSz="957700" rtl="0" eaLnBrk="1" latinLnBrk="0" hangingPunct="1">
      <a:defRPr kumimoji="1" sz="1900" kern="1200">
        <a:solidFill>
          <a:schemeClr val="tx1"/>
        </a:solidFill>
        <a:latin typeface="+mn-lt"/>
        <a:ea typeface="+mn-ea"/>
        <a:cs typeface="+mn-cs"/>
      </a:defRPr>
    </a:lvl8pPr>
    <a:lvl9pPr marL="3830803" algn="l" defTabSz="957700"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CC99FF"/>
    <a:srgbClr val="9966FF"/>
    <a:srgbClr val="FFCCFF"/>
    <a:srgbClr val="FF66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36"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31499D3-A998-4D32-A320-5868C17A7FA7}" type="datetimeFigureOut">
              <a:rPr kumimoji="1" lang="ja-JP" altLang="en-US" smtClean="0"/>
              <a:t>2021/3/31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61BE1F7-5CBF-40F0-8AE4-6D67732F5A70}" type="slidenum">
              <a:rPr kumimoji="1" lang="ja-JP" altLang="en-US" smtClean="0"/>
              <a:t>‹#›</a:t>
            </a:fld>
            <a:endParaRPr kumimoji="1" lang="ja-JP" altLang="en-US"/>
          </a:p>
        </p:txBody>
      </p:sp>
    </p:spTree>
    <p:extLst>
      <p:ext uri="{BB962C8B-B14F-4D97-AF65-F5344CB8AC3E}">
        <p14:creationId xmlns:p14="http://schemas.microsoft.com/office/powerpoint/2010/main" val="1652487531"/>
      </p:ext>
    </p:extLst>
  </p:cSld>
  <p:clrMap bg1="lt1" tx1="dk1" bg2="lt2" tx2="dk2" accent1="accent1" accent2="accent2" accent3="accent3" accent4="accent4" accent5="accent5" accent6="accent6" hlink="hlink" folHlink="folHlink"/>
  <p:notesStyle>
    <a:lvl1pPr marL="0" algn="l" defTabSz="684154" rtl="0" eaLnBrk="1" latinLnBrk="0" hangingPunct="1">
      <a:defRPr kumimoji="1" sz="900" kern="1200">
        <a:solidFill>
          <a:schemeClr val="tx1"/>
        </a:solidFill>
        <a:latin typeface="+mn-lt"/>
        <a:ea typeface="+mn-ea"/>
        <a:cs typeface="+mn-cs"/>
      </a:defRPr>
    </a:lvl1pPr>
    <a:lvl2pPr marL="342077" algn="l" defTabSz="684154" rtl="0" eaLnBrk="1" latinLnBrk="0" hangingPunct="1">
      <a:defRPr kumimoji="1" sz="900" kern="1200">
        <a:solidFill>
          <a:schemeClr val="tx1"/>
        </a:solidFill>
        <a:latin typeface="+mn-lt"/>
        <a:ea typeface="+mn-ea"/>
        <a:cs typeface="+mn-cs"/>
      </a:defRPr>
    </a:lvl2pPr>
    <a:lvl3pPr marL="684154" algn="l" defTabSz="684154" rtl="0" eaLnBrk="1" latinLnBrk="0" hangingPunct="1">
      <a:defRPr kumimoji="1" sz="900" kern="1200">
        <a:solidFill>
          <a:schemeClr val="tx1"/>
        </a:solidFill>
        <a:latin typeface="+mn-lt"/>
        <a:ea typeface="+mn-ea"/>
        <a:cs typeface="+mn-cs"/>
      </a:defRPr>
    </a:lvl3pPr>
    <a:lvl4pPr marL="1026231" algn="l" defTabSz="684154" rtl="0" eaLnBrk="1" latinLnBrk="0" hangingPunct="1">
      <a:defRPr kumimoji="1" sz="900" kern="1200">
        <a:solidFill>
          <a:schemeClr val="tx1"/>
        </a:solidFill>
        <a:latin typeface="+mn-lt"/>
        <a:ea typeface="+mn-ea"/>
        <a:cs typeface="+mn-cs"/>
      </a:defRPr>
    </a:lvl4pPr>
    <a:lvl5pPr marL="1368308" algn="l" defTabSz="684154" rtl="0" eaLnBrk="1" latinLnBrk="0" hangingPunct="1">
      <a:defRPr kumimoji="1" sz="900" kern="1200">
        <a:solidFill>
          <a:schemeClr val="tx1"/>
        </a:solidFill>
        <a:latin typeface="+mn-lt"/>
        <a:ea typeface="+mn-ea"/>
        <a:cs typeface="+mn-cs"/>
      </a:defRPr>
    </a:lvl5pPr>
    <a:lvl6pPr marL="1710385" algn="l" defTabSz="684154" rtl="0" eaLnBrk="1" latinLnBrk="0" hangingPunct="1">
      <a:defRPr kumimoji="1" sz="900" kern="1200">
        <a:solidFill>
          <a:schemeClr val="tx1"/>
        </a:solidFill>
        <a:latin typeface="+mn-lt"/>
        <a:ea typeface="+mn-ea"/>
        <a:cs typeface="+mn-cs"/>
      </a:defRPr>
    </a:lvl6pPr>
    <a:lvl7pPr marL="2052462" algn="l" defTabSz="684154" rtl="0" eaLnBrk="1" latinLnBrk="0" hangingPunct="1">
      <a:defRPr kumimoji="1" sz="900" kern="1200">
        <a:solidFill>
          <a:schemeClr val="tx1"/>
        </a:solidFill>
        <a:latin typeface="+mn-lt"/>
        <a:ea typeface="+mn-ea"/>
        <a:cs typeface="+mn-cs"/>
      </a:defRPr>
    </a:lvl7pPr>
    <a:lvl8pPr marL="2394539" algn="l" defTabSz="684154" rtl="0" eaLnBrk="1" latinLnBrk="0" hangingPunct="1">
      <a:defRPr kumimoji="1" sz="900" kern="1200">
        <a:solidFill>
          <a:schemeClr val="tx1"/>
        </a:solidFill>
        <a:latin typeface="+mn-lt"/>
        <a:ea typeface="+mn-ea"/>
        <a:cs typeface="+mn-cs"/>
      </a:defRPr>
    </a:lvl8pPr>
    <a:lvl9pPr marL="2736616" algn="l" defTabSz="684154" rtl="0" eaLnBrk="1" latinLnBrk="0" hangingPunct="1">
      <a:defRPr kumimoji="1"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4</a:t>
            </a:fld>
            <a:endParaRPr lang="en-US" altLang="ja-JP" dirty="0"/>
          </a:p>
        </p:txBody>
      </p:sp>
    </p:spTree>
    <p:extLst>
      <p:ext uri="{BB962C8B-B14F-4D97-AF65-F5344CB8AC3E}">
        <p14:creationId xmlns:p14="http://schemas.microsoft.com/office/powerpoint/2010/main" val="1446025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850" indent="0" algn="ctr">
              <a:buNone/>
              <a:defRPr>
                <a:solidFill>
                  <a:schemeClr val="tx1">
                    <a:tint val="75000"/>
                  </a:schemeClr>
                </a:solidFill>
              </a:defRPr>
            </a:lvl2pPr>
            <a:lvl3pPr marL="957700" indent="0" algn="ctr">
              <a:buNone/>
              <a:defRPr>
                <a:solidFill>
                  <a:schemeClr val="tx1">
                    <a:tint val="75000"/>
                  </a:schemeClr>
                </a:solidFill>
              </a:defRPr>
            </a:lvl3pPr>
            <a:lvl4pPr marL="1436551" indent="0" algn="ctr">
              <a:buNone/>
              <a:defRPr>
                <a:solidFill>
                  <a:schemeClr val="tx1">
                    <a:tint val="75000"/>
                  </a:schemeClr>
                </a:solidFill>
              </a:defRPr>
            </a:lvl4pPr>
            <a:lvl5pPr marL="1915402" indent="0" algn="ctr">
              <a:buNone/>
              <a:defRPr>
                <a:solidFill>
                  <a:schemeClr val="tx1">
                    <a:tint val="75000"/>
                  </a:schemeClr>
                </a:solidFill>
              </a:defRPr>
            </a:lvl5pPr>
            <a:lvl6pPr marL="2394252" indent="0" algn="ctr">
              <a:buNone/>
              <a:defRPr>
                <a:solidFill>
                  <a:schemeClr val="tx1">
                    <a:tint val="75000"/>
                  </a:schemeClr>
                </a:solidFill>
              </a:defRPr>
            </a:lvl6pPr>
            <a:lvl7pPr marL="2873102" indent="0" algn="ctr">
              <a:buNone/>
              <a:defRPr>
                <a:solidFill>
                  <a:schemeClr val="tx1">
                    <a:tint val="75000"/>
                  </a:schemeClr>
                </a:solidFill>
              </a:defRPr>
            </a:lvl7pPr>
            <a:lvl8pPr marL="3351952" indent="0" algn="ctr">
              <a:buNone/>
              <a:defRPr>
                <a:solidFill>
                  <a:schemeClr val="tx1">
                    <a:tint val="75000"/>
                  </a:schemeClr>
                </a:solidFill>
              </a:defRPr>
            </a:lvl8pPr>
            <a:lvl9pPr marL="383080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D4EDE08-3E23-4978-96C4-98096239DECB}"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209760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899508-4E99-4382-B7DD-8CC6C1034FA9}"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3434981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5C070A6-B1AE-4069-857C-0758DCF42880}"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358478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7D0C4C-D13B-47D4-B3F6-F9F97AED112D}"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2361029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850" indent="0">
              <a:buNone/>
              <a:defRPr sz="1900">
                <a:solidFill>
                  <a:schemeClr val="tx1">
                    <a:tint val="75000"/>
                  </a:schemeClr>
                </a:solidFill>
              </a:defRPr>
            </a:lvl2pPr>
            <a:lvl3pPr marL="957700" indent="0">
              <a:buNone/>
              <a:defRPr sz="1600">
                <a:solidFill>
                  <a:schemeClr val="tx1">
                    <a:tint val="75000"/>
                  </a:schemeClr>
                </a:solidFill>
              </a:defRPr>
            </a:lvl3pPr>
            <a:lvl4pPr marL="1436551" indent="0">
              <a:buNone/>
              <a:defRPr sz="1500">
                <a:solidFill>
                  <a:schemeClr val="tx1">
                    <a:tint val="75000"/>
                  </a:schemeClr>
                </a:solidFill>
              </a:defRPr>
            </a:lvl4pPr>
            <a:lvl5pPr marL="1915402" indent="0">
              <a:buNone/>
              <a:defRPr sz="1500">
                <a:solidFill>
                  <a:schemeClr val="tx1">
                    <a:tint val="75000"/>
                  </a:schemeClr>
                </a:solidFill>
              </a:defRPr>
            </a:lvl5pPr>
            <a:lvl6pPr marL="2394252" indent="0">
              <a:buNone/>
              <a:defRPr sz="1500">
                <a:solidFill>
                  <a:schemeClr val="tx1">
                    <a:tint val="75000"/>
                  </a:schemeClr>
                </a:solidFill>
              </a:defRPr>
            </a:lvl6pPr>
            <a:lvl7pPr marL="2873102" indent="0">
              <a:buNone/>
              <a:defRPr sz="1500">
                <a:solidFill>
                  <a:schemeClr val="tx1">
                    <a:tint val="75000"/>
                  </a:schemeClr>
                </a:solidFill>
              </a:defRPr>
            </a:lvl7pPr>
            <a:lvl8pPr marL="3351952" indent="0">
              <a:buNone/>
              <a:defRPr sz="1500">
                <a:solidFill>
                  <a:schemeClr val="tx1">
                    <a:tint val="75000"/>
                  </a:schemeClr>
                </a:solidFill>
              </a:defRPr>
            </a:lvl8pPr>
            <a:lvl9pPr marL="3830803"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29F1EBA-D498-454E-B6F8-C04052E93B51}"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278572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F674CB8-86D5-4B77-8CB9-3E01771EF974}"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3995449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850" indent="0">
              <a:buNone/>
              <a:defRPr sz="2100" b="1"/>
            </a:lvl2pPr>
            <a:lvl3pPr marL="957700" indent="0">
              <a:buNone/>
              <a:defRPr sz="1900" b="1"/>
            </a:lvl3pPr>
            <a:lvl4pPr marL="1436551" indent="0">
              <a:buNone/>
              <a:defRPr sz="1600" b="1"/>
            </a:lvl4pPr>
            <a:lvl5pPr marL="1915402" indent="0">
              <a:buNone/>
              <a:defRPr sz="1600" b="1"/>
            </a:lvl5pPr>
            <a:lvl6pPr marL="2394252" indent="0">
              <a:buNone/>
              <a:defRPr sz="1600" b="1"/>
            </a:lvl6pPr>
            <a:lvl7pPr marL="2873102" indent="0">
              <a:buNone/>
              <a:defRPr sz="1600" b="1"/>
            </a:lvl7pPr>
            <a:lvl8pPr marL="3351952" indent="0">
              <a:buNone/>
              <a:defRPr sz="1600" b="1"/>
            </a:lvl8pPr>
            <a:lvl9pPr marL="3830803"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500" b="1"/>
            </a:lvl1pPr>
            <a:lvl2pPr marL="478850" indent="0">
              <a:buNone/>
              <a:defRPr sz="2100" b="1"/>
            </a:lvl2pPr>
            <a:lvl3pPr marL="957700" indent="0">
              <a:buNone/>
              <a:defRPr sz="1900" b="1"/>
            </a:lvl3pPr>
            <a:lvl4pPr marL="1436551" indent="0">
              <a:buNone/>
              <a:defRPr sz="1600" b="1"/>
            </a:lvl4pPr>
            <a:lvl5pPr marL="1915402" indent="0">
              <a:buNone/>
              <a:defRPr sz="1600" b="1"/>
            </a:lvl5pPr>
            <a:lvl6pPr marL="2394252" indent="0">
              <a:buNone/>
              <a:defRPr sz="1600" b="1"/>
            </a:lvl6pPr>
            <a:lvl7pPr marL="2873102" indent="0">
              <a:buNone/>
              <a:defRPr sz="1600" b="1"/>
            </a:lvl7pPr>
            <a:lvl8pPr marL="3351952" indent="0">
              <a:buNone/>
              <a:defRPr sz="1600" b="1"/>
            </a:lvl8pPr>
            <a:lvl9pPr marL="3830803"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8E8E4B5-1729-4C70-ACC8-036820514E23}" type="datetime1">
              <a:rPr kumimoji="1" lang="ja-JP" altLang="en-US" smtClean="0"/>
              <a:t>2021/3/31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1280060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2A61D10-39C3-42BB-9B4E-D9F973B1A8F8}" type="datetime1">
              <a:rPr kumimoji="1" lang="ja-JP" altLang="en-US" smtClean="0"/>
              <a:t>2021/3/31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159671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1B198F2-5D8C-4C9D-917C-055E8B130558}" type="datetime1">
              <a:rPr kumimoji="1" lang="ja-JP" altLang="en-US" smtClean="0"/>
              <a:t>2021/3/31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1121205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850" indent="0">
              <a:buNone/>
              <a:defRPr sz="1300"/>
            </a:lvl2pPr>
            <a:lvl3pPr marL="957700" indent="0">
              <a:buNone/>
              <a:defRPr sz="1000"/>
            </a:lvl3pPr>
            <a:lvl4pPr marL="1436551" indent="0">
              <a:buNone/>
              <a:defRPr sz="1000"/>
            </a:lvl4pPr>
            <a:lvl5pPr marL="1915402" indent="0">
              <a:buNone/>
              <a:defRPr sz="1000"/>
            </a:lvl5pPr>
            <a:lvl6pPr marL="2394252" indent="0">
              <a:buNone/>
              <a:defRPr sz="1000"/>
            </a:lvl6pPr>
            <a:lvl7pPr marL="2873102" indent="0">
              <a:buNone/>
              <a:defRPr sz="1000"/>
            </a:lvl7pPr>
            <a:lvl8pPr marL="3351952" indent="0">
              <a:buNone/>
              <a:defRPr sz="1000"/>
            </a:lvl8pPr>
            <a:lvl9pPr marL="383080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23A0799-5CDF-4C75-952E-F04E744BC3DA}"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1853407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850" indent="0">
              <a:buNone/>
              <a:defRPr sz="2900"/>
            </a:lvl2pPr>
            <a:lvl3pPr marL="957700" indent="0">
              <a:buNone/>
              <a:defRPr sz="2500"/>
            </a:lvl3pPr>
            <a:lvl4pPr marL="1436551" indent="0">
              <a:buNone/>
              <a:defRPr sz="2100"/>
            </a:lvl4pPr>
            <a:lvl5pPr marL="1915402" indent="0">
              <a:buNone/>
              <a:defRPr sz="2100"/>
            </a:lvl5pPr>
            <a:lvl6pPr marL="2394252" indent="0">
              <a:buNone/>
              <a:defRPr sz="2100"/>
            </a:lvl6pPr>
            <a:lvl7pPr marL="2873102" indent="0">
              <a:buNone/>
              <a:defRPr sz="2100"/>
            </a:lvl7pPr>
            <a:lvl8pPr marL="3351952" indent="0">
              <a:buNone/>
              <a:defRPr sz="2100"/>
            </a:lvl8pPr>
            <a:lvl9pPr marL="383080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850" indent="0">
              <a:buNone/>
              <a:defRPr sz="1300"/>
            </a:lvl2pPr>
            <a:lvl3pPr marL="957700" indent="0">
              <a:buNone/>
              <a:defRPr sz="1000"/>
            </a:lvl3pPr>
            <a:lvl4pPr marL="1436551" indent="0">
              <a:buNone/>
              <a:defRPr sz="1000"/>
            </a:lvl4pPr>
            <a:lvl5pPr marL="1915402" indent="0">
              <a:buNone/>
              <a:defRPr sz="1000"/>
            </a:lvl5pPr>
            <a:lvl6pPr marL="2394252" indent="0">
              <a:buNone/>
              <a:defRPr sz="1000"/>
            </a:lvl6pPr>
            <a:lvl7pPr marL="2873102" indent="0">
              <a:buNone/>
              <a:defRPr sz="1000"/>
            </a:lvl7pPr>
            <a:lvl8pPr marL="3351952" indent="0">
              <a:buNone/>
              <a:defRPr sz="1000"/>
            </a:lvl8pPr>
            <a:lvl9pPr marL="383080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BA087A8-5D39-4979-B877-0F569F832ABA}"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3751400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70" tIns="47886" rIns="95770" bIns="4788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70" tIns="47886" rIns="95770" bIns="4788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5770" tIns="47886" rIns="95770" bIns="47886" rtlCol="0" anchor="ctr"/>
          <a:lstStyle>
            <a:lvl1pPr algn="l">
              <a:defRPr sz="1300">
                <a:solidFill>
                  <a:schemeClr val="tx1">
                    <a:tint val="75000"/>
                  </a:schemeClr>
                </a:solidFill>
              </a:defRPr>
            </a:lvl1pPr>
          </a:lstStyle>
          <a:p>
            <a:fld id="{8FA055F1-1231-48A6-B24D-42DD051B5BCA}" type="datetime1">
              <a:rPr kumimoji="1" lang="ja-JP" altLang="en-US" smtClean="0"/>
              <a:t>2021/3/31</a:t>
            </a:fld>
            <a:endParaRPr kumimoji="1"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5770" tIns="47886" rIns="95770" bIns="47886"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5770" tIns="47886" rIns="95770" bIns="47886" rtlCol="0" anchor="ctr"/>
          <a:lstStyle>
            <a:lvl1pPr algn="r">
              <a:defRPr sz="1300">
                <a:solidFill>
                  <a:schemeClr val="tx1">
                    <a:tint val="75000"/>
                  </a:schemeClr>
                </a:solidFill>
              </a:defRPr>
            </a:lvl1p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4054219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57700" rtl="0" eaLnBrk="1" latinLnBrk="0" hangingPunct="1">
        <a:spcBef>
          <a:spcPct val="0"/>
        </a:spcBef>
        <a:buNone/>
        <a:defRPr kumimoji="1" sz="4600" kern="1200">
          <a:solidFill>
            <a:schemeClr val="tx1"/>
          </a:solidFill>
          <a:latin typeface="+mj-lt"/>
          <a:ea typeface="+mj-ea"/>
          <a:cs typeface="+mj-cs"/>
        </a:defRPr>
      </a:lvl1pPr>
    </p:titleStyle>
    <p:bodyStyle>
      <a:lvl1pPr marL="359138" indent="-359138" algn="l" defTabSz="95770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132" indent="-299281" algn="l" defTabSz="957700"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126" indent="-239425" algn="l" defTabSz="957700"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5976"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4826"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677"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527"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379"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229"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700" rtl="0" eaLnBrk="1" latinLnBrk="0" hangingPunct="1">
        <a:defRPr kumimoji="1" sz="1900" kern="1200">
          <a:solidFill>
            <a:schemeClr val="tx1"/>
          </a:solidFill>
          <a:latin typeface="+mn-lt"/>
          <a:ea typeface="+mn-ea"/>
          <a:cs typeface="+mn-cs"/>
        </a:defRPr>
      </a:lvl1pPr>
      <a:lvl2pPr marL="478850" algn="l" defTabSz="957700" rtl="0" eaLnBrk="1" latinLnBrk="0" hangingPunct="1">
        <a:defRPr kumimoji="1" sz="1900" kern="1200">
          <a:solidFill>
            <a:schemeClr val="tx1"/>
          </a:solidFill>
          <a:latin typeface="+mn-lt"/>
          <a:ea typeface="+mn-ea"/>
          <a:cs typeface="+mn-cs"/>
        </a:defRPr>
      </a:lvl2pPr>
      <a:lvl3pPr marL="957700" algn="l" defTabSz="957700" rtl="0" eaLnBrk="1" latinLnBrk="0" hangingPunct="1">
        <a:defRPr kumimoji="1" sz="1900" kern="1200">
          <a:solidFill>
            <a:schemeClr val="tx1"/>
          </a:solidFill>
          <a:latin typeface="+mn-lt"/>
          <a:ea typeface="+mn-ea"/>
          <a:cs typeface="+mn-cs"/>
        </a:defRPr>
      </a:lvl3pPr>
      <a:lvl4pPr marL="1436551" algn="l" defTabSz="957700" rtl="0" eaLnBrk="1" latinLnBrk="0" hangingPunct="1">
        <a:defRPr kumimoji="1" sz="1900" kern="1200">
          <a:solidFill>
            <a:schemeClr val="tx1"/>
          </a:solidFill>
          <a:latin typeface="+mn-lt"/>
          <a:ea typeface="+mn-ea"/>
          <a:cs typeface="+mn-cs"/>
        </a:defRPr>
      </a:lvl4pPr>
      <a:lvl5pPr marL="1915402" algn="l" defTabSz="957700" rtl="0" eaLnBrk="1" latinLnBrk="0" hangingPunct="1">
        <a:defRPr kumimoji="1" sz="1900" kern="1200">
          <a:solidFill>
            <a:schemeClr val="tx1"/>
          </a:solidFill>
          <a:latin typeface="+mn-lt"/>
          <a:ea typeface="+mn-ea"/>
          <a:cs typeface="+mn-cs"/>
        </a:defRPr>
      </a:lvl5pPr>
      <a:lvl6pPr marL="2394252" algn="l" defTabSz="957700" rtl="0" eaLnBrk="1" latinLnBrk="0" hangingPunct="1">
        <a:defRPr kumimoji="1" sz="1900" kern="1200">
          <a:solidFill>
            <a:schemeClr val="tx1"/>
          </a:solidFill>
          <a:latin typeface="+mn-lt"/>
          <a:ea typeface="+mn-ea"/>
          <a:cs typeface="+mn-cs"/>
        </a:defRPr>
      </a:lvl6pPr>
      <a:lvl7pPr marL="2873102" algn="l" defTabSz="957700" rtl="0" eaLnBrk="1" latinLnBrk="0" hangingPunct="1">
        <a:defRPr kumimoji="1" sz="1900" kern="1200">
          <a:solidFill>
            <a:schemeClr val="tx1"/>
          </a:solidFill>
          <a:latin typeface="+mn-lt"/>
          <a:ea typeface="+mn-ea"/>
          <a:cs typeface="+mn-cs"/>
        </a:defRPr>
      </a:lvl7pPr>
      <a:lvl8pPr marL="3351952" algn="l" defTabSz="957700" rtl="0" eaLnBrk="1" latinLnBrk="0" hangingPunct="1">
        <a:defRPr kumimoji="1" sz="1900" kern="1200">
          <a:solidFill>
            <a:schemeClr val="tx1"/>
          </a:solidFill>
          <a:latin typeface="+mn-lt"/>
          <a:ea typeface="+mn-ea"/>
          <a:cs typeface="+mn-cs"/>
        </a:defRPr>
      </a:lvl8pPr>
      <a:lvl9pPr marL="3830803" algn="l" defTabSz="957700"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pn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61831" y="2296071"/>
            <a:ext cx="5226972" cy="328620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415" tIns="34208" rIns="68415" bIns="34208" numCol="1" spcCol="0" rtlCol="0" fromWordArt="0" anchor="ctr" anchorCtr="0" forceAA="0" compatLnSpc="1">
            <a:prstTxWarp prst="textNoShape">
              <a:avLst/>
            </a:prstTxWarp>
            <a:noAutofit/>
          </a:bodyPr>
          <a:lstStyle/>
          <a:p>
            <a:pPr algn="ctr"/>
            <a:r>
              <a:rPr lang="ja-JP" altLang="en-US" sz="1500" kern="100" dirty="0">
                <a:solidFill>
                  <a:srgbClr val="000000"/>
                </a:solidFill>
                <a:ea typeface="メイリオ"/>
                <a:cs typeface="Times New Roman"/>
              </a:rPr>
              <a:t>差別をなくすにはどうすればいいのでしょうか</a:t>
            </a:r>
            <a:endParaRPr lang="ja-JP" altLang="en-US" sz="1500" kern="100" dirty="0">
              <a:ea typeface="ＭＳ 明朝"/>
              <a:cs typeface="Times New Roman"/>
            </a:endParaRPr>
          </a:p>
          <a:p>
            <a:pPr algn="just">
              <a:tabLst>
                <a:tab pos="691281" algn="l"/>
              </a:tabLst>
            </a:pPr>
            <a:r>
              <a:rPr lang="en-US" sz="1500" kern="100" dirty="0">
                <a:solidFill>
                  <a:srgbClr val="000000"/>
                </a:solidFill>
                <a:latin typeface="メイリオ"/>
                <a:ea typeface="ＭＳ 明朝"/>
                <a:cs typeface="Times New Roman"/>
              </a:rPr>
              <a:t>	</a:t>
            </a:r>
            <a:endParaRPr lang="ja-JP" altLang="en-US" sz="1500" kern="100" dirty="0">
              <a:ea typeface="ＭＳ 明朝"/>
              <a:cs typeface="Times New Roman"/>
            </a:endParaRPr>
          </a:p>
          <a:p>
            <a:pPr algn="ctr"/>
            <a:r>
              <a:rPr lang="ja-JP" altLang="en-US" sz="1500" kern="100" dirty="0">
                <a:solidFill>
                  <a:srgbClr val="000000"/>
                </a:solidFill>
                <a:ea typeface="メイリオ"/>
                <a:cs typeface="Times New Roman"/>
              </a:rPr>
              <a:t>大切なのは　理解し合うこと</a:t>
            </a:r>
            <a:endParaRPr lang="ja-JP" altLang="en-US" sz="1500" kern="100" dirty="0">
              <a:ea typeface="ＭＳ 明朝"/>
              <a:cs typeface="Times New Roman"/>
            </a:endParaRPr>
          </a:p>
          <a:p>
            <a:pPr algn="ctr"/>
            <a:r>
              <a:rPr lang="ja-JP" altLang="en-US" sz="1500" kern="100" dirty="0">
                <a:solidFill>
                  <a:srgbClr val="000000"/>
                </a:solidFill>
                <a:ea typeface="メイリオ"/>
                <a:cs typeface="Times New Roman"/>
              </a:rPr>
              <a:t>そのために　対話すること</a:t>
            </a:r>
            <a:endParaRPr lang="ja-JP" altLang="en-US" sz="1500" kern="100" dirty="0">
              <a:ea typeface="ＭＳ 明朝"/>
              <a:cs typeface="Times New Roman"/>
            </a:endParaRPr>
          </a:p>
          <a:p>
            <a:pPr algn="ctr"/>
            <a:r>
              <a:rPr lang="ja-JP" altLang="en-US" sz="1500" kern="100" dirty="0">
                <a:solidFill>
                  <a:srgbClr val="000000"/>
                </a:solidFill>
                <a:ea typeface="メイリオ"/>
                <a:cs typeface="Times New Roman"/>
              </a:rPr>
              <a:t>立ち止まらず　考えること　ではないでしょうか</a:t>
            </a:r>
            <a:endParaRPr lang="ja-JP" altLang="en-US" sz="1500" kern="100" dirty="0">
              <a:ea typeface="ＭＳ 明朝"/>
              <a:cs typeface="Times New Roman"/>
            </a:endParaRPr>
          </a:p>
          <a:p>
            <a:pPr algn="ctr"/>
            <a:r>
              <a:rPr lang="en-US" sz="1500" kern="100" dirty="0">
                <a:solidFill>
                  <a:srgbClr val="000000"/>
                </a:solidFill>
                <a:latin typeface="メイリオ"/>
                <a:ea typeface="ＭＳ 明朝"/>
                <a:cs typeface="Times New Roman"/>
              </a:rPr>
              <a:t> </a:t>
            </a:r>
            <a:endParaRPr lang="ja-JP" altLang="en-US" sz="1500" kern="100" dirty="0">
              <a:ea typeface="ＭＳ 明朝"/>
              <a:cs typeface="Times New Roman"/>
            </a:endParaRPr>
          </a:p>
          <a:p>
            <a:pPr algn="ctr"/>
            <a:r>
              <a:rPr lang="ja-JP" altLang="en-US" sz="1500" kern="100" dirty="0">
                <a:solidFill>
                  <a:srgbClr val="000000"/>
                </a:solidFill>
                <a:ea typeface="メイリオ"/>
                <a:cs typeface="Times New Roman"/>
              </a:rPr>
              <a:t>ガイドラインはそのきっかけを提供するものです</a:t>
            </a:r>
            <a:endParaRPr lang="ja-JP" altLang="en-US" sz="1500" kern="100" dirty="0">
              <a:ea typeface="ＭＳ 明朝"/>
              <a:cs typeface="Times New Roman"/>
            </a:endParaRPr>
          </a:p>
          <a:p>
            <a:pPr algn="ctr"/>
            <a:r>
              <a:rPr lang="en-US" sz="1500" kern="100" dirty="0">
                <a:solidFill>
                  <a:srgbClr val="000000"/>
                </a:solidFill>
                <a:latin typeface="メイリオ"/>
                <a:ea typeface="ＭＳ 明朝"/>
                <a:cs typeface="Times New Roman"/>
              </a:rPr>
              <a:t> </a:t>
            </a:r>
            <a:endParaRPr lang="ja-JP" altLang="en-US" sz="1500" kern="100" dirty="0">
              <a:ea typeface="ＭＳ 明朝"/>
              <a:cs typeface="Times New Roman"/>
            </a:endParaRPr>
          </a:p>
          <a:p>
            <a:pPr algn="ctr"/>
            <a:r>
              <a:rPr lang="ja-JP" altLang="en-US" sz="1500" kern="100" dirty="0" err="1">
                <a:solidFill>
                  <a:srgbClr val="000000"/>
                </a:solidFill>
                <a:ea typeface="メイリオ"/>
                <a:cs typeface="Times New Roman"/>
              </a:rPr>
              <a:t>障がい</a:t>
            </a:r>
            <a:r>
              <a:rPr lang="ja-JP" altLang="en-US" sz="1500" kern="100" dirty="0">
                <a:solidFill>
                  <a:srgbClr val="000000"/>
                </a:solidFill>
                <a:ea typeface="メイリオ"/>
                <a:cs typeface="Times New Roman"/>
              </a:rPr>
              <a:t>者への配慮のあるまちは</a:t>
            </a:r>
            <a:endParaRPr lang="ja-JP" altLang="en-US" sz="1500" kern="100" dirty="0">
              <a:ea typeface="ＭＳ 明朝"/>
              <a:cs typeface="Times New Roman"/>
            </a:endParaRPr>
          </a:p>
          <a:p>
            <a:pPr algn="ctr"/>
            <a:r>
              <a:rPr lang="ja-JP" altLang="en-US" sz="1500" kern="100" dirty="0">
                <a:solidFill>
                  <a:srgbClr val="000000"/>
                </a:solidFill>
                <a:ea typeface="メイリオ"/>
                <a:cs typeface="Times New Roman"/>
              </a:rPr>
              <a:t>すべての人にとって暮らしやすいまちといえます</a:t>
            </a:r>
            <a:endParaRPr lang="ja-JP" altLang="en-US" sz="1500" kern="100" dirty="0">
              <a:ea typeface="ＭＳ 明朝"/>
              <a:cs typeface="Times New Roman"/>
            </a:endParaRPr>
          </a:p>
          <a:p>
            <a:pPr algn="ctr"/>
            <a:endParaRPr lang="en-US" altLang="ja-JP" sz="1500" kern="100" dirty="0">
              <a:solidFill>
                <a:srgbClr val="000000"/>
              </a:solidFill>
              <a:ea typeface="メイリオ"/>
              <a:cs typeface="Times New Roman"/>
            </a:endParaRPr>
          </a:p>
          <a:p>
            <a:pPr algn="ctr"/>
            <a:r>
              <a:rPr lang="ja-JP" altLang="en-US" sz="1500" kern="100" dirty="0" err="1">
                <a:solidFill>
                  <a:srgbClr val="000000"/>
                </a:solidFill>
                <a:ea typeface="メイリオ"/>
                <a:cs typeface="Times New Roman"/>
              </a:rPr>
              <a:t>障がいを</a:t>
            </a:r>
            <a:r>
              <a:rPr lang="ja-JP" altLang="en-US" sz="1500" kern="100" dirty="0">
                <a:solidFill>
                  <a:srgbClr val="000000"/>
                </a:solidFill>
                <a:ea typeface="メイリオ"/>
                <a:cs typeface="Times New Roman"/>
              </a:rPr>
              <a:t>理由とする差別のない</a:t>
            </a:r>
            <a:endParaRPr lang="ja-JP" altLang="en-US" sz="1500" kern="100" dirty="0">
              <a:ea typeface="ＭＳ 明朝"/>
              <a:cs typeface="Times New Roman"/>
            </a:endParaRPr>
          </a:p>
          <a:p>
            <a:pPr algn="ctr"/>
            <a:r>
              <a:rPr lang="ja-JP" altLang="en-US" sz="1500" kern="100" dirty="0">
                <a:solidFill>
                  <a:srgbClr val="000000"/>
                </a:solidFill>
                <a:ea typeface="メイリオ"/>
                <a:cs typeface="Times New Roman"/>
              </a:rPr>
              <a:t>共に生きる大阪の社会をめざして</a:t>
            </a:r>
            <a:endParaRPr lang="ja-JP" altLang="en-US" sz="1500" kern="100" dirty="0">
              <a:ea typeface="ＭＳ 明朝"/>
              <a:cs typeface="Times New Roman"/>
            </a:endParaRPr>
          </a:p>
        </p:txBody>
      </p:sp>
      <p:pic>
        <p:nvPicPr>
          <p:cNvPr id="6" name="図 5" descr="D:\HaritaA\Desktop\001_前ﾊﾞﾝｻﾞｲﾄﾋﾞ_D.png"/>
          <p:cNvPicPr/>
          <p:nvPr/>
        </p:nvPicPr>
        <p:blipFill>
          <a:blip r:embed="rId2">
            <a:extLst>
              <a:ext uri="{28A0092B-C50C-407E-A947-70E740481C1C}">
                <a14:useLocalDpi xmlns:a14="http://schemas.microsoft.com/office/drawing/2010/main" val="0"/>
              </a:ext>
            </a:extLst>
          </a:blip>
          <a:srcRect/>
          <a:stretch>
            <a:fillRect/>
          </a:stretch>
        </p:blipFill>
        <p:spPr bwMode="auto">
          <a:xfrm>
            <a:off x="6294072" y="2296071"/>
            <a:ext cx="2187320" cy="3032763"/>
          </a:xfrm>
          <a:prstGeom prst="rect">
            <a:avLst/>
          </a:prstGeom>
          <a:noFill/>
          <a:ln>
            <a:noFill/>
          </a:ln>
        </p:spPr>
      </p:pic>
      <p:sp>
        <p:nvSpPr>
          <p:cNvPr id="7" name="テキスト ボックス 2"/>
          <p:cNvSpPr txBox="1">
            <a:spLocks noChangeArrowheads="1"/>
          </p:cNvSpPr>
          <p:nvPr/>
        </p:nvSpPr>
        <p:spPr bwMode="auto">
          <a:xfrm>
            <a:off x="6728599" y="5413939"/>
            <a:ext cx="1677959" cy="192224"/>
          </a:xfrm>
          <a:prstGeom prst="rect">
            <a:avLst/>
          </a:prstGeom>
          <a:noFill/>
          <a:ln w="9525">
            <a:noFill/>
            <a:miter lim="800000"/>
            <a:headEnd/>
            <a:tailEnd/>
          </a:ln>
        </p:spPr>
        <p:txBody>
          <a:bodyPr rot="0" vert="horz" wrap="square" lIns="68415" tIns="34208" rIns="68415" bIns="34208" anchor="t" anchorCtr="0">
            <a:noAutofit/>
          </a:bodyPr>
          <a:lstStyle/>
          <a:p>
            <a:pPr algn="just"/>
            <a:r>
              <a:rPr lang="en-US" altLang="ja-JP" sz="900" kern="100" dirty="0" smtClean="0">
                <a:latin typeface="Century"/>
                <a:ea typeface="メイリオ"/>
                <a:cs typeface="Times New Roman"/>
              </a:rPr>
              <a:t>©2014</a:t>
            </a:r>
            <a:r>
              <a:rPr lang="ja-JP" altLang="en-US" sz="900" kern="100" dirty="0" smtClean="0">
                <a:latin typeface="Century"/>
                <a:ea typeface="メイリオ"/>
                <a:cs typeface="Times New Roman"/>
              </a:rPr>
              <a:t>　大阪府も</a:t>
            </a:r>
            <a:r>
              <a:rPr lang="ja-JP" altLang="en-US" sz="900" kern="100" dirty="0" err="1" smtClean="0">
                <a:latin typeface="Century"/>
                <a:ea typeface="メイリオ"/>
                <a:cs typeface="Times New Roman"/>
              </a:rPr>
              <a:t>ずやん</a:t>
            </a:r>
            <a:endParaRPr lang="ja-JP" altLang="en-US" sz="900" kern="100" dirty="0">
              <a:latin typeface="Century"/>
              <a:ea typeface="ＭＳ 明朝"/>
              <a:cs typeface="Times New Roman"/>
            </a:endParaRPr>
          </a:p>
        </p:txBody>
      </p:sp>
      <p:sp>
        <p:nvSpPr>
          <p:cNvPr id="8" name="テキスト ボックス 2"/>
          <p:cNvSpPr txBox="1">
            <a:spLocks noChangeArrowheads="1"/>
          </p:cNvSpPr>
          <p:nvPr/>
        </p:nvSpPr>
        <p:spPr bwMode="auto">
          <a:xfrm>
            <a:off x="3591028" y="1823762"/>
            <a:ext cx="2703044" cy="392755"/>
          </a:xfrm>
          <a:prstGeom prst="rect">
            <a:avLst/>
          </a:prstGeom>
          <a:noFill/>
          <a:ln w="9525">
            <a:noFill/>
            <a:miter lim="800000"/>
            <a:headEnd/>
            <a:tailEnd/>
          </a:ln>
        </p:spPr>
        <p:txBody>
          <a:bodyPr rot="0" vert="horz" wrap="square" lIns="68415" tIns="34208" rIns="68415" bIns="34208" anchor="t" anchorCtr="0">
            <a:noAutofit/>
          </a:bodyPr>
          <a:lstStyle/>
          <a:p>
            <a:pPr algn="just"/>
            <a:r>
              <a:rPr lang="ja-JP" altLang="en-US" sz="2100" b="1" kern="100" dirty="0">
                <a:solidFill>
                  <a:schemeClr val="accent6">
                    <a:lumMod val="75000"/>
                  </a:schemeClr>
                </a:solidFill>
                <a:latin typeface="Century"/>
                <a:ea typeface="メイリオ"/>
                <a:cs typeface="Times New Roman"/>
              </a:rPr>
              <a:t>（第</a:t>
            </a:r>
            <a:r>
              <a:rPr lang="en-US" altLang="ja-JP" sz="2100" b="1" kern="100" dirty="0">
                <a:solidFill>
                  <a:schemeClr val="accent6">
                    <a:lumMod val="75000"/>
                  </a:schemeClr>
                </a:solidFill>
                <a:latin typeface="Century"/>
                <a:ea typeface="メイリオ"/>
                <a:cs typeface="Times New Roman"/>
              </a:rPr>
              <a:t>2</a:t>
            </a:r>
            <a:r>
              <a:rPr lang="ja-JP" altLang="en-US" sz="2100" b="1" kern="100" dirty="0">
                <a:solidFill>
                  <a:schemeClr val="accent6">
                    <a:lumMod val="75000"/>
                  </a:schemeClr>
                </a:solidFill>
                <a:latin typeface="Century"/>
                <a:ea typeface="メイリオ"/>
                <a:cs typeface="Times New Roman"/>
              </a:rPr>
              <a:t>版・概要版）</a:t>
            </a:r>
            <a:endParaRPr lang="ja-JP" altLang="en-US" sz="2100" b="1" kern="100" dirty="0">
              <a:solidFill>
                <a:schemeClr val="accent6">
                  <a:lumMod val="75000"/>
                </a:schemeClr>
              </a:solidFill>
              <a:latin typeface="Century"/>
              <a:ea typeface="ＭＳ 明朝"/>
              <a:cs typeface="Times New Roman"/>
            </a:endParaRPr>
          </a:p>
        </p:txBody>
      </p:sp>
      <p:pic>
        <p:nvPicPr>
          <p:cNvPr id="9" name="図 8" descr="C:\Users\TTsuda\AppData\Local\Temp\Temp1_fusho_01.zip\府章・ロゴタイプ（背景色透明）.gif"/>
          <p:cNvPicPr/>
          <p:nvPr/>
        </p:nvPicPr>
        <p:blipFill>
          <a:blip r:embed="rId3">
            <a:extLst>
              <a:ext uri="{28A0092B-C50C-407E-A947-70E740481C1C}">
                <a14:useLocalDpi xmlns:a14="http://schemas.microsoft.com/office/drawing/2010/main" val="0"/>
              </a:ext>
            </a:extLst>
          </a:blip>
          <a:srcRect/>
          <a:stretch>
            <a:fillRect/>
          </a:stretch>
        </p:blipFill>
        <p:spPr bwMode="auto">
          <a:xfrm>
            <a:off x="4639653" y="5818840"/>
            <a:ext cx="1270760" cy="347797"/>
          </a:xfrm>
          <a:prstGeom prst="rect">
            <a:avLst/>
          </a:prstGeom>
          <a:noFill/>
          <a:ln>
            <a:noFill/>
          </a:ln>
        </p:spPr>
      </p:pic>
      <p:sp>
        <p:nvSpPr>
          <p:cNvPr id="10" name="正方形/長方形 9"/>
          <p:cNvSpPr/>
          <p:nvPr/>
        </p:nvSpPr>
        <p:spPr>
          <a:xfrm>
            <a:off x="861831" y="716800"/>
            <a:ext cx="8150443" cy="361472"/>
          </a:xfrm>
          <a:prstGeom prst="rect">
            <a:avLst/>
          </a:prstGeom>
        </p:spPr>
        <p:txBody>
          <a:bodyPr wrap="square" lIns="68415" tIns="34208" rIns="68415" bIns="34208">
            <a:spAutoFit/>
          </a:bodyPr>
          <a:lstStyle/>
          <a:p>
            <a:r>
              <a:rPr lang="ja-JP"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dirty="0" err="1">
                <a:latin typeface="メイリオ" panose="020B0604030504040204" pitchFamily="50" charset="-128"/>
                <a:ea typeface="メイリオ" panose="020B0604030504040204" pitchFamily="50" charset="-128"/>
                <a:cs typeface="メイリオ" panose="020B0604030504040204" pitchFamily="50" charset="-128"/>
              </a:rPr>
              <a:t>障がいを</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理由とする差別のない</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、共</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に生きる大阪の社会をめざして～</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1245613" y="1028570"/>
            <a:ext cx="7382879" cy="650705"/>
          </a:xfrm>
          <a:prstGeom prst="rect">
            <a:avLst/>
          </a:prstGeom>
          <a:noFill/>
        </p:spPr>
        <p:txBody>
          <a:bodyPr wrap="none" lIns="95770" tIns="47886" rIns="95770" bIns="47886">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ja-JP" altLang="en-US" sz="3600" b="1" cap="all" dirty="0" err="1">
                <a:ln w="0"/>
                <a:solidFill>
                  <a:schemeClr val="accent6">
                    <a:lumMod val="75000"/>
                  </a:schemeClr>
                </a:solidFill>
                <a:effectLst>
                  <a:reflection blurRad="12700" stA="50000" endPos="50000" dist="5000" dir="5400000" sy="-100000" rotWithShape="0"/>
                </a:effectLst>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3600" b="1" cap="all" dirty="0">
                <a:ln w="0"/>
                <a:solidFill>
                  <a:schemeClr val="accent6">
                    <a:lumMod val="75000"/>
                  </a:schemeClr>
                </a:solidFill>
                <a:effectLst>
                  <a:reflection blurRad="12700" stA="50000" endPos="50000" dist="5000" dir="5400000" sy="-100000" rotWithShape="0"/>
                </a:effectLst>
                <a:latin typeface="Meiryo UI" panose="020B0604030504040204" pitchFamily="50" charset="-128"/>
                <a:ea typeface="Meiryo UI" panose="020B0604030504040204" pitchFamily="50" charset="-128"/>
                <a:cs typeface="Meiryo UI" panose="020B0604030504040204" pitchFamily="50" charset="-128"/>
              </a:rPr>
              <a:t>者差別解消ガイドライン</a:t>
            </a:r>
          </a:p>
        </p:txBody>
      </p:sp>
      <p:sp>
        <p:nvSpPr>
          <p:cNvPr id="4" name="フレーム 3"/>
          <p:cNvSpPr/>
          <p:nvPr/>
        </p:nvSpPr>
        <p:spPr>
          <a:xfrm>
            <a:off x="0" y="0"/>
            <a:ext cx="9906000" cy="6858000"/>
          </a:xfrm>
          <a:prstGeom prst="frame">
            <a:avLst>
              <a:gd name="adj1" fmla="val 7632"/>
            </a:avLst>
          </a:prstGeom>
          <a:pattFill prst="openDmnd">
            <a:fgClr>
              <a:schemeClr val="accent1">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spcCol="0"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30632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タイトル 4"/>
          <p:cNvSpPr txBox="1">
            <a:spLocks/>
          </p:cNvSpPr>
          <p:nvPr/>
        </p:nvSpPr>
        <p:spPr>
          <a:xfrm>
            <a:off x="100563" y="5674134"/>
            <a:ext cx="9700117" cy="1133066"/>
          </a:xfrm>
          <a:prstGeom prst="rect">
            <a:avLst/>
          </a:prstGeom>
          <a:pattFill prst="pct25">
            <a:fgClr>
              <a:srgbClr val="FFCC00"/>
            </a:fgClr>
            <a:bgClr>
              <a:schemeClr val="bg1"/>
            </a:bgClr>
          </a:pattFill>
          <a:ln w="22225" cmpd="sng">
            <a:solidFill>
              <a:srgbClr val="FFC000"/>
            </a:solidFill>
          </a:ln>
        </p:spPr>
        <p:txBody>
          <a:bodyPr vert="horz" lIns="95770" tIns="47886" rIns="95770" bIns="47886" rtlCol="0" anchor="ctr">
            <a:normAutofit/>
          </a:bodyPr>
          <a:lstStyle>
            <a:lvl1pPr algn="ctr" defTabSz="1280006" rtl="0" eaLnBrk="1" latinLnBrk="0" hangingPunct="1">
              <a:spcBef>
                <a:spcPct val="0"/>
              </a:spcBef>
              <a:buNone/>
              <a:defRPr kumimoji="1" sz="6200" kern="1200">
                <a:solidFill>
                  <a:schemeClr val="tx1"/>
                </a:solidFill>
                <a:latin typeface="+mj-lt"/>
                <a:ea typeface="+mj-ea"/>
                <a:cs typeface="+mj-cs"/>
              </a:defRPr>
            </a:lvl1pPr>
          </a:lstStyle>
          <a:p>
            <a:pPr algn="l"/>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タイトル 4"/>
          <p:cNvSpPr txBox="1">
            <a:spLocks/>
          </p:cNvSpPr>
          <p:nvPr/>
        </p:nvSpPr>
        <p:spPr>
          <a:xfrm>
            <a:off x="100561" y="4438223"/>
            <a:ext cx="9700119" cy="1019149"/>
          </a:xfrm>
          <a:prstGeom prst="rect">
            <a:avLst/>
          </a:prstGeom>
          <a:pattFill prst="pct25">
            <a:fgClr>
              <a:srgbClr val="FFCC00"/>
            </a:fgClr>
            <a:bgClr>
              <a:schemeClr val="bg1"/>
            </a:bgClr>
          </a:pattFill>
          <a:ln w="22225" cmpd="sng">
            <a:solidFill>
              <a:srgbClr val="FFC000"/>
            </a:solidFill>
          </a:ln>
        </p:spPr>
        <p:txBody>
          <a:bodyPr vert="horz" lIns="95770" tIns="47886" rIns="95770" bIns="47886" rtlCol="0" anchor="ctr">
            <a:normAutofit/>
          </a:bodyPr>
          <a:lstStyle>
            <a:lvl1pPr algn="ctr" defTabSz="1280006" rtl="0" eaLnBrk="1" latinLnBrk="0" hangingPunct="1">
              <a:spcBef>
                <a:spcPct val="0"/>
              </a:spcBef>
              <a:buNone/>
              <a:defRPr kumimoji="1" sz="6200" kern="1200">
                <a:solidFill>
                  <a:schemeClr val="tx1"/>
                </a:solidFill>
                <a:latin typeface="+mj-lt"/>
                <a:ea typeface="+mj-ea"/>
                <a:cs typeface="+mj-cs"/>
              </a:defRPr>
            </a:lvl1pPr>
          </a:lstStyle>
          <a:p>
            <a:pPr algn="l"/>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タイトル 4"/>
          <p:cNvSpPr txBox="1">
            <a:spLocks/>
          </p:cNvSpPr>
          <p:nvPr/>
        </p:nvSpPr>
        <p:spPr>
          <a:xfrm>
            <a:off x="100562" y="2608092"/>
            <a:ext cx="9700118" cy="1601051"/>
          </a:xfrm>
          <a:prstGeom prst="rect">
            <a:avLst/>
          </a:prstGeom>
          <a:pattFill prst="pct25">
            <a:fgClr>
              <a:srgbClr val="FFCC00"/>
            </a:fgClr>
            <a:bgClr>
              <a:schemeClr val="bg1"/>
            </a:bgClr>
          </a:pattFill>
          <a:ln w="22225" cmpd="sng">
            <a:solidFill>
              <a:srgbClr val="FFC000"/>
            </a:solidFill>
          </a:ln>
        </p:spPr>
        <p:txBody>
          <a:bodyPr vert="horz" lIns="95770" tIns="47886" rIns="95770" bIns="47886" rtlCol="0" anchor="ctr">
            <a:normAutofit/>
          </a:bodyPr>
          <a:lstStyle>
            <a:lvl1pPr algn="ctr" defTabSz="1280006" rtl="0" eaLnBrk="1" latinLnBrk="0" hangingPunct="1">
              <a:spcBef>
                <a:spcPct val="0"/>
              </a:spcBef>
              <a:buNone/>
              <a:defRPr kumimoji="1" sz="6200" kern="1200">
                <a:solidFill>
                  <a:schemeClr val="tx1"/>
                </a:solidFill>
                <a:latin typeface="+mj-lt"/>
                <a:ea typeface="+mj-ea"/>
                <a:cs typeface="+mj-cs"/>
              </a:defRPr>
            </a:lvl1pPr>
          </a:lstStyle>
          <a:p>
            <a:pPr algn="l"/>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223136" y="73611"/>
            <a:ext cx="5736595" cy="419873"/>
          </a:xfrm>
          <a:prstGeom prst="rect">
            <a:avLst/>
          </a:prstGeom>
          <a:noFill/>
        </p:spPr>
        <p:txBody>
          <a:bodyPr wrap="none" lIns="95770" tIns="47886" rIns="95770" bIns="47886">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ja-JP" altLang="en-US" sz="2100" b="1" cap="all" dirty="0" err="1">
                <a:ln w="0"/>
                <a:solidFill>
                  <a:schemeClr val="accent6">
                    <a:lumMod val="75000"/>
                  </a:schemeClr>
                </a:solidFill>
                <a:effectLst>
                  <a:reflection blurRad="12700" stA="50000" endPos="50000" dist="5000" dir="5400000" sy="-100000" rotWithShape="0"/>
                </a:effectLst>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2100" b="1" cap="all" dirty="0">
                <a:ln w="0"/>
                <a:solidFill>
                  <a:schemeClr val="accent6">
                    <a:lumMod val="75000"/>
                  </a:schemeClr>
                </a:solidFill>
                <a:effectLst>
                  <a:reflection blurRad="12700" stA="50000" endPos="50000" dist="5000" dir="5400000" sy="-100000" rotWithShape="0"/>
                </a:effectLst>
                <a:latin typeface="Meiryo UI" panose="020B0604030504040204" pitchFamily="50" charset="-128"/>
                <a:ea typeface="Meiryo UI" panose="020B0604030504040204" pitchFamily="50" charset="-128"/>
                <a:cs typeface="Meiryo UI" panose="020B0604030504040204" pitchFamily="50" charset="-128"/>
              </a:rPr>
              <a:t>者差別解消ガイドライン（解説編）</a:t>
            </a:r>
          </a:p>
        </p:txBody>
      </p:sp>
      <p:sp>
        <p:nvSpPr>
          <p:cNvPr id="5" name="タイトル 4"/>
          <p:cNvSpPr>
            <a:spLocks noGrp="1"/>
          </p:cNvSpPr>
          <p:nvPr>
            <p:ph type="ctrTitle"/>
          </p:nvPr>
        </p:nvSpPr>
        <p:spPr>
          <a:xfrm>
            <a:off x="72701" y="572258"/>
            <a:ext cx="9727980" cy="360696"/>
          </a:xfrm>
          <a:pattFill prst="pct25">
            <a:fgClr>
              <a:srgbClr val="FFCC00"/>
            </a:fgClr>
            <a:bgClr>
              <a:schemeClr val="bg1"/>
            </a:bgClr>
          </a:pattFill>
          <a:ln w="22225" cmpd="thickThin">
            <a:solidFill>
              <a:srgbClr val="FFC000"/>
            </a:solidFill>
          </a:ln>
        </p:spPr>
        <p:txBody>
          <a:bodyPr>
            <a:noAutofit/>
          </a:bodyPr>
          <a:lstStyle/>
          <a:p>
            <a:pPr algn="l"/>
            <a:r>
              <a:rPr lang="ja-JP" altLang="en-US" sz="13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者差別について、府民の理解を深める・「理解し合うこと」「対話すること」「考えること」のきっかけを提供・府民全体で差別の解消に取り組む</a:t>
            </a:r>
          </a:p>
        </p:txBody>
      </p:sp>
      <p:sp>
        <p:nvSpPr>
          <p:cNvPr id="6" name="タイトル 4"/>
          <p:cNvSpPr txBox="1">
            <a:spLocks/>
          </p:cNvSpPr>
          <p:nvPr/>
        </p:nvSpPr>
        <p:spPr>
          <a:xfrm>
            <a:off x="72701" y="1118051"/>
            <a:ext cx="9727980" cy="1293086"/>
          </a:xfrm>
          <a:prstGeom prst="rect">
            <a:avLst/>
          </a:prstGeom>
          <a:pattFill prst="pct25">
            <a:fgClr>
              <a:srgbClr val="FFCC00"/>
            </a:fgClr>
            <a:bgClr>
              <a:schemeClr val="bg1"/>
            </a:bgClr>
          </a:pattFill>
          <a:ln w="22225" cmpd="sng">
            <a:solidFill>
              <a:srgbClr val="FFC000"/>
            </a:solidFill>
          </a:ln>
        </p:spPr>
        <p:txBody>
          <a:bodyPr vert="horz" lIns="95770" tIns="47886" rIns="95770" bIns="47886" rtlCol="0" anchor="ctr">
            <a:normAutofit/>
          </a:bodyPr>
          <a:lstStyle>
            <a:lvl1pPr algn="ctr" defTabSz="1280006" rtl="0" eaLnBrk="1" latinLnBrk="0" hangingPunct="1">
              <a:spcBef>
                <a:spcPct val="0"/>
              </a:spcBef>
              <a:buNone/>
              <a:defRPr kumimoji="1" sz="6200" kern="1200">
                <a:solidFill>
                  <a:schemeClr val="tx1"/>
                </a:solidFill>
                <a:latin typeface="+mj-lt"/>
                <a:ea typeface="+mj-ea"/>
                <a:cs typeface="+mj-cs"/>
              </a:defRPr>
            </a:lvl1pPr>
          </a:lstStyle>
          <a:p>
            <a:pPr algn="l"/>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額縁 1"/>
          <p:cNvSpPr/>
          <p:nvPr/>
        </p:nvSpPr>
        <p:spPr>
          <a:xfrm>
            <a:off x="47435" y="339413"/>
            <a:ext cx="1894496" cy="296583"/>
          </a:xfrm>
          <a:prstGeom prst="bevel">
            <a:avLst/>
          </a:prstGeom>
          <a:solidFill>
            <a:schemeClr val="accent6"/>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ガイドラインの目的</a:t>
            </a:r>
          </a:p>
        </p:txBody>
      </p:sp>
      <p:sp>
        <p:nvSpPr>
          <p:cNvPr id="10" name="額縁 9"/>
          <p:cNvSpPr/>
          <p:nvPr/>
        </p:nvSpPr>
        <p:spPr>
          <a:xfrm>
            <a:off x="47435" y="991497"/>
            <a:ext cx="2957943" cy="296583"/>
          </a:xfrm>
          <a:prstGeom prst="bevel">
            <a:avLst/>
          </a:prstGeom>
          <a:solidFill>
            <a:schemeClr val="accent6"/>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障がいを</a:t>
            </a: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理由とする差別とは？</a:t>
            </a:r>
          </a:p>
        </p:txBody>
      </p:sp>
      <p:sp>
        <p:nvSpPr>
          <p:cNvPr id="11" name="額縁 10"/>
          <p:cNvSpPr/>
          <p:nvPr/>
        </p:nvSpPr>
        <p:spPr>
          <a:xfrm>
            <a:off x="72701" y="2459800"/>
            <a:ext cx="3472028" cy="296583"/>
          </a:xfrm>
          <a:prstGeom prst="bevel">
            <a:avLst/>
          </a:prstGeom>
          <a:solidFill>
            <a:schemeClr val="accent6"/>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行政機関等と事業者に求められる対応</a:t>
            </a:r>
          </a:p>
        </p:txBody>
      </p:sp>
      <p:sp>
        <p:nvSpPr>
          <p:cNvPr id="12" name="額縁 11"/>
          <p:cNvSpPr/>
          <p:nvPr/>
        </p:nvSpPr>
        <p:spPr>
          <a:xfrm>
            <a:off x="61140" y="4289931"/>
            <a:ext cx="2966621" cy="296583"/>
          </a:xfrm>
          <a:prstGeom prst="bevel">
            <a:avLst/>
          </a:prstGeom>
          <a:solidFill>
            <a:schemeClr val="accent6"/>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者、事業者、府民とは？</a:t>
            </a:r>
          </a:p>
        </p:txBody>
      </p:sp>
      <p:sp>
        <p:nvSpPr>
          <p:cNvPr id="13" name="額縁 12"/>
          <p:cNvSpPr/>
          <p:nvPr/>
        </p:nvSpPr>
        <p:spPr>
          <a:xfrm>
            <a:off x="72701" y="5502283"/>
            <a:ext cx="5160863" cy="343703"/>
          </a:xfrm>
          <a:prstGeom prst="bevel">
            <a:avLst/>
          </a:prstGeom>
          <a:solidFill>
            <a:schemeClr val="accent6"/>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障がいを</a:t>
            </a: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理由とする差別に関する相談と解決の仕組みとは？</a:t>
            </a:r>
          </a:p>
        </p:txBody>
      </p:sp>
      <p:graphicFrame>
        <p:nvGraphicFramePr>
          <p:cNvPr id="20" name="表 19"/>
          <p:cNvGraphicFramePr>
            <a:graphicFrameLocks noGrp="1"/>
          </p:cNvGraphicFramePr>
          <p:nvPr>
            <p:extLst>
              <p:ext uri="{D42A27DB-BD31-4B8C-83A1-F6EECF244321}">
                <p14:modId xmlns:p14="http://schemas.microsoft.com/office/powerpoint/2010/main" val="135049698"/>
              </p:ext>
            </p:extLst>
          </p:nvPr>
        </p:nvGraphicFramePr>
        <p:xfrm>
          <a:off x="178643" y="2813108"/>
          <a:ext cx="7114617" cy="742406"/>
        </p:xfrm>
        <a:graphic>
          <a:graphicData uri="http://schemas.openxmlformats.org/drawingml/2006/table">
            <a:tbl>
              <a:tblPr firstRow="1" bandRow="1">
                <a:tableStyleId>{46F890A9-2807-4EBB-B81D-B2AA78EC7F39}</a:tableStyleId>
              </a:tblPr>
              <a:tblGrid>
                <a:gridCol w="2259897">
                  <a:extLst>
                    <a:ext uri="{9D8B030D-6E8A-4147-A177-3AD203B41FA5}">
                      <a16:colId xmlns:a16="http://schemas.microsoft.com/office/drawing/2014/main" val="20000"/>
                    </a:ext>
                  </a:extLst>
                </a:gridCol>
                <a:gridCol w="2142908">
                  <a:extLst>
                    <a:ext uri="{9D8B030D-6E8A-4147-A177-3AD203B41FA5}">
                      <a16:colId xmlns:a16="http://schemas.microsoft.com/office/drawing/2014/main" val="20001"/>
                    </a:ext>
                  </a:extLst>
                </a:gridCol>
                <a:gridCol w="2711812">
                  <a:extLst>
                    <a:ext uri="{9D8B030D-6E8A-4147-A177-3AD203B41FA5}">
                      <a16:colId xmlns:a16="http://schemas.microsoft.com/office/drawing/2014/main" val="20002"/>
                    </a:ext>
                  </a:extLst>
                </a:gridCol>
              </a:tblGrid>
              <a:tr h="261257">
                <a:tc>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70757" marR="70757" marT="32657" marB="32657">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3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行政機関等</a:t>
                      </a:r>
                      <a:endParaRPr kumimoji="1" lang="ja-JP" altLang="en-US" sz="13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0757" marR="70757" marT="32657" marB="32657">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3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事業者</a:t>
                      </a:r>
                      <a:endParaRPr kumimoji="1" lang="ja-JP" altLang="en-US" sz="13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0757" marR="70757" marT="32657" marB="32657">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239486">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不当な差別的取扱い</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70757" marR="70757" marT="32657" marB="32657">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してはいけません</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70757" marR="70757" marT="32657" marB="32657">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してはいけません</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70757" marR="70757" marT="32657" marB="32657">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239486">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合理的配慮の提供</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70757" marR="70757" marT="32657" marB="32657">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しなければなりません</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70757" marR="70757" marT="32657" marB="32657">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行うよう努めなければなりません</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70757" marR="70757" marT="32657" marB="32657">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8" name="右矢印吹き出し 27"/>
          <p:cNvSpPr/>
          <p:nvPr/>
        </p:nvSpPr>
        <p:spPr>
          <a:xfrm>
            <a:off x="585635" y="3641368"/>
            <a:ext cx="1645289" cy="423809"/>
          </a:xfrm>
          <a:prstGeom prst="rightArrowCallout">
            <a:avLst>
              <a:gd name="adj1" fmla="val 25000"/>
              <a:gd name="adj2" fmla="val 25000"/>
              <a:gd name="adj3" fmla="val 25000"/>
              <a:gd name="adj4" fmla="val 79647"/>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国の基本方針に</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即して</a:t>
            </a:r>
          </a:p>
        </p:txBody>
      </p:sp>
      <p:sp>
        <p:nvSpPr>
          <p:cNvPr id="29" name="正方形/長方形 28"/>
          <p:cNvSpPr/>
          <p:nvPr/>
        </p:nvSpPr>
        <p:spPr>
          <a:xfrm>
            <a:off x="2232781" y="3610016"/>
            <a:ext cx="5004759" cy="541070"/>
          </a:xfrm>
          <a:prstGeom prst="rect">
            <a:avLst/>
          </a:prstGeom>
          <a:noFill/>
          <a:ln w="28575">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32" name="角丸四角形 31"/>
          <p:cNvSpPr/>
          <p:nvPr/>
        </p:nvSpPr>
        <p:spPr>
          <a:xfrm>
            <a:off x="147108" y="1335212"/>
            <a:ext cx="3523932" cy="1003354"/>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不当な差別的取扱い</a:t>
            </a:r>
            <a:endParaRPr lang="en-US" altLang="ja-JP" sz="13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障がいを</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理由として、正当な理由なく、商品やサービス等の提供を拒否したり、制限したり、条件を付けたりすることで、権利利益を侵害すること</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sz="900" dirty="0"/>
          </a:p>
        </p:txBody>
      </p:sp>
      <p:sp>
        <p:nvSpPr>
          <p:cNvPr id="33" name="角丸四角形 32"/>
          <p:cNvSpPr/>
          <p:nvPr/>
        </p:nvSpPr>
        <p:spPr>
          <a:xfrm>
            <a:off x="3729813" y="1335315"/>
            <a:ext cx="3817811" cy="986971"/>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合理的配慮の不提供</a:t>
            </a:r>
            <a:endParaRPr lang="en-US" altLang="ja-JP" sz="13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障がいのある人から何らかの配慮を求める意志の表明があった場合に、社会的障壁を取り除くために必要で合理的な配慮（合理的配慮）を提供しないことで、権利利益を侵害すること</a:t>
            </a:r>
            <a:endParaRPr lang="ja-JP" altLang="en-US" sz="800" dirty="0">
              <a:solidFill>
                <a:schemeClr val="tx1"/>
              </a:solidFill>
            </a:endParaRPr>
          </a:p>
        </p:txBody>
      </p:sp>
      <p:sp>
        <p:nvSpPr>
          <p:cNvPr id="35" name="角丸四角形 34"/>
          <p:cNvSpPr/>
          <p:nvPr/>
        </p:nvSpPr>
        <p:spPr>
          <a:xfrm>
            <a:off x="7626048" y="1320800"/>
            <a:ext cx="2106990" cy="1001486"/>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その他、不適切な行為等</a:t>
            </a:r>
            <a:endParaRPr lang="en-US" altLang="ja-JP" sz="13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法上の差別の類型には該当しないが、障がいのある人に対する不適切な発言や態度</a:t>
            </a:r>
            <a:endParaRPr lang="ja-JP" altLang="en-US" sz="900" dirty="0"/>
          </a:p>
        </p:txBody>
      </p:sp>
      <p:sp>
        <p:nvSpPr>
          <p:cNvPr id="36" name="角丸四角形 35"/>
          <p:cNvSpPr/>
          <p:nvPr/>
        </p:nvSpPr>
        <p:spPr>
          <a:xfrm>
            <a:off x="2320791" y="3670614"/>
            <a:ext cx="2223629" cy="418452"/>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当該機関における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「対応要領」を作成</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4936691" y="3655548"/>
            <a:ext cx="2154837" cy="418452"/>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事業分野別に主務大臣が</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「対応指針」を作成</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147108" y="4663423"/>
            <a:ext cx="3972769" cy="750406"/>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200" b="1" u="sng"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endPar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身体障がい</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、知的</a:t>
            </a:r>
            <a:r>
              <a:rPr lang="ja-JP" altLang="en-US" sz="10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0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発達障がいを</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含む。）その他の心身の機能の障がいのある人で、障がいや社会的障壁により継続的に日常生活又は社会生活に相当な制限を受ける状態にある人</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4220204" y="4663423"/>
            <a:ext cx="3184497" cy="735891"/>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a:t>
            </a:r>
            <a:endPar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商業その他の事業を行う者で、個人か法人・団体か、営利目的か</a:t>
            </a:r>
            <a:r>
              <a:rPr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非営利目的かを</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問わず、同種の行為を反復・継続する意思をもって行う者</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7509409" y="4663423"/>
            <a:ext cx="2223629" cy="735891"/>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a:t>
            </a:r>
            <a:endPar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府内に住み、働き、学ぶすべての人、府内に事務所や事業所がある法人や団体</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163426" y="5943600"/>
            <a:ext cx="2489706" cy="827314"/>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相談窓口</a:t>
            </a:r>
            <a:endPar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大阪府内の市町村すべてに、身近な窓口として</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障がいを</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理由とする差別に関する相談窓口を設置</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41"/>
          <p:cNvSpPr/>
          <p:nvPr/>
        </p:nvSpPr>
        <p:spPr>
          <a:xfrm>
            <a:off x="2741280" y="5970417"/>
            <a:ext cx="2538250" cy="807754"/>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広域支援相談員</a:t>
            </a:r>
            <a:endPar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市町村の相談機関における相談事案の解決を支援。障がいのある人等や事業者からの直接相談にも対応</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円/楕円 42"/>
          <p:cNvSpPr/>
          <p:nvPr/>
        </p:nvSpPr>
        <p:spPr>
          <a:xfrm>
            <a:off x="2693032" y="5875015"/>
            <a:ext cx="312346" cy="308071"/>
          </a:xfrm>
          <a:prstGeom prst="ellipse">
            <a:avLst/>
          </a:prstGeom>
          <a:solidFill>
            <a:srgbClr val="FF66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府</a:t>
            </a:r>
          </a:p>
        </p:txBody>
      </p:sp>
      <p:sp>
        <p:nvSpPr>
          <p:cNvPr id="44" name="角丸四角形 43"/>
          <p:cNvSpPr/>
          <p:nvPr/>
        </p:nvSpPr>
        <p:spPr>
          <a:xfrm>
            <a:off x="5346095" y="5950857"/>
            <a:ext cx="4386944" cy="827314"/>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200" b="1" u="sng"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者差別解消協議会（解消協）</a:t>
            </a:r>
            <a:endPar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・解消協の下に合議体を組織。合議体は広域支援相談員への助言や、解決困難な紛争事案のあっせんを行う</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・事業者があっせんに従わない場合、知事は勧告や公表ができる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円/楕円 44"/>
          <p:cNvSpPr/>
          <p:nvPr/>
        </p:nvSpPr>
        <p:spPr>
          <a:xfrm>
            <a:off x="5335696" y="5862136"/>
            <a:ext cx="312346" cy="308071"/>
          </a:xfrm>
          <a:prstGeom prst="ellipse">
            <a:avLst/>
          </a:prstGeom>
          <a:solidFill>
            <a:srgbClr val="FF66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府</a:t>
            </a:r>
          </a:p>
        </p:txBody>
      </p:sp>
      <p:sp>
        <p:nvSpPr>
          <p:cNvPr id="46" name="円/楕円 45"/>
          <p:cNvSpPr/>
          <p:nvPr/>
        </p:nvSpPr>
        <p:spPr>
          <a:xfrm>
            <a:off x="97577" y="5878286"/>
            <a:ext cx="991785" cy="275771"/>
          </a:xfrm>
          <a:prstGeom prst="ellipse">
            <a:avLst/>
          </a:prstGeom>
          <a:solidFill>
            <a:srgbClr val="FF66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47" name="角丸四角形 46"/>
          <p:cNvSpPr/>
          <p:nvPr/>
        </p:nvSpPr>
        <p:spPr>
          <a:xfrm>
            <a:off x="7404701" y="2756383"/>
            <a:ext cx="2328337" cy="1351160"/>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環境の整備</a:t>
            </a:r>
            <a:endPar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特定多数の障がいのある人を主な対象として行われる事前的改善措置（バリアフリー化や人的支援、情報アクセシビリティの向上等）を「環境の整備」として、行政機関等や事業者に対する一般的責務に位置づけ</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下矢印 22"/>
          <p:cNvSpPr/>
          <p:nvPr/>
        </p:nvSpPr>
        <p:spPr>
          <a:xfrm>
            <a:off x="3214061" y="3520943"/>
            <a:ext cx="443386" cy="178147"/>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24" name="下矢印 23"/>
          <p:cNvSpPr/>
          <p:nvPr/>
        </p:nvSpPr>
        <p:spPr>
          <a:xfrm>
            <a:off x="5766364" y="3519598"/>
            <a:ext cx="443386" cy="178147"/>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Tree>
    <p:extLst>
      <p:ext uri="{BB962C8B-B14F-4D97-AF65-F5344CB8AC3E}">
        <p14:creationId xmlns:p14="http://schemas.microsoft.com/office/powerpoint/2010/main" val="2094463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40742" y="73611"/>
            <a:ext cx="5582706" cy="419873"/>
          </a:xfrm>
          <a:prstGeom prst="rect">
            <a:avLst/>
          </a:prstGeom>
          <a:noFill/>
        </p:spPr>
        <p:txBody>
          <a:bodyPr wrap="none" lIns="95770" tIns="47886" rIns="95770" bIns="47886">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ja-JP" altLang="en-US" sz="21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大阪府障がい</a:t>
            </a:r>
            <a:r>
              <a:rPr lang="ja-JP" altLang="en-US" sz="21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者差別解消ガイドライン（事例編）</a:t>
            </a:r>
          </a:p>
        </p:txBody>
      </p:sp>
      <p:sp>
        <p:nvSpPr>
          <p:cNvPr id="48" name="正方形/長方形 47"/>
          <p:cNvSpPr/>
          <p:nvPr/>
        </p:nvSpPr>
        <p:spPr>
          <a:xfrm>
            <a:off x="6602090" y="4451988"/>
            <a:ext cx="3188275" cy="1916060"/>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3331810" y="4451988"/>
            <a:ext cx="3177766" cy="1916060"/>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80296" y="4451988"/>
            <a:ext cx="3194379" cy="1922094"/>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78619" y="2369714"/>
            <a:ext cx="3213417" cy="1926514"/>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349172" y="2371174"/>
            <a:ext cx="3177766" cy="1925054"/>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6604000" y="2371174"/>
            <a:ext cx="3203726" cy="1925054"/>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78619" y="458157"/>
            <a:ext cx="9733038" cy="586872"/>
          </a:xfrm>
          <a:prstGeom prst="rect">
            <a:avLst/>
          </a:prstGeom>
          <a:pattFill prst="pct20">
            <a:fgClr>
              <a:schemeClr val="accent4">
                <a:lumMod val="40000"/>
                <a:lumOff val="60000"/>
              </a:schemeClr>
            </a:fgClr>
            <a:bgClr>
              <a:schemeClr val="bg1"/>
            </a:bgClr>
          </a:patt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・共生社会の実現の一助として、「不当な差別的取扱い」や「望ましい合理的配慮」の具体的事例を掲載。</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・府民が事例集を活用することにより、</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障がいを</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理由とする差別の解消に向けた理解や取組みが広がるとともに、障害者差別解消法の</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意義や趣旨の浸透をめざして作成。</a:t>
            </a:r>
          </a:p>
        </p:txBody>
      </p:sp>
      <p:sp>
        <p:nvSpPr>
          <p:cNvPr id="25" name="正方形/長方形 24"/>
          <p:cNvSpPr/>
          <p:nvPr/>
        </p:nvSpPr>
        <p:spPr>
          <a:xfrm>
            <a:off x="78619" y="1233368"/>
            <a:ext cx="9733038" cy="1001833"/>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額縁 25"/>
          <p:cNvSpPr/>
          <p:nvPr/>
        </p:nvSpPr>
        <p:spPr>
          <a:xfrm>
            <a:off x="62754" y="1093787"/>
            <a:ext cx="3008906" cy="279161"/>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ガイドラインの対象分野とは？</a:t>
            </a:r>
          </a:p>
        </p:txBody>
      </p:sp>
      <p:sp>
        <p:nvSpPr>
          <p:cNvPr id="30" name="角丸四角形 29"/>
          <p:cNvSpPr/>
          <p:nvPr/>
        </p:nvSpPr>
        <p:spPr>
          <a:xfrm>
            <a:off x="122881" y="1372948"/>
            <a:ext cx="4961246" cy="822898"/>
          </a:xfrm>
          <a:prstGeom prst="roundRect">
            <a:avLst>
              <a:gd name="adj" fmla="val 7176"/>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対象分野</a:t>
            </a:r>
            <a:endParaRPr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日常生活や社会生活に深く関わる場面を、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●商品・サービス分野　●福祉サービス分野　●公共交通機関分野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住宅</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分野</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分野</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●医療分野　　の</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分野に整理して記載。</a:t>
            </a:r>
          </a:p>
        </p:txBody>
      </p:sp>
      <p:sp>
        <p:nvSpPr>
          <p:cNvPr id="31" name="角丸四角形 30"/>
          <p:cNvSpPr/>
          <p:nvPr/>
        </p:nvSpPr>
        <p:spPr>
          <a:xfrm>
            <a:off x="5141686" y="1372948"/>
            <a:ext cx="4612658" cy="822898"/>
          </a:xfrm>
          <a:prstGeom prst="roundRect">
            <a:avLst>
              <a:gd name="adj" fmla="val 9074"/>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障がいのある人に対する情報保障</a:t>
            </a:r>
            <a:endParaRPr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日常生活のあらゆる場面で情報保障は必要不可欠であり、障</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がいのある</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人に対して情報提供やコミュニケーションに関する配慮が重要</a:t>
            </a:r>
          </a:p>
        </p:txBody>
      </p:sp>
      <p:sp>
        <p:nvSpPr>
          <p:cNvPr id="42" name="額縁 41"/>
          <p:cNvSpPr/>
          <p:nvPr/>
        </p:nvSpPr>
        <p:spPr>
          <a:xfrm>
            <a:off x="637800" y="2275747"/>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商品・サービス分野</a:t>
            </a:r>
          </a:p>
        </p:txBody>
      </p:sp>
      <p:sp>
        <p:nvSpPr>
          <p:cNvPr id="43" name="額縁 42"/>
          <p:cNvSpPr/>
          <p:nvPr/>
        </p:nvSpPr>
        <p:spPr>
          <a:xfrm>
            <a:off x="7158057" y="4332941"/>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医療分野</a:t>
            </a:r>
          </a:p>
        </p:txBody>
      </p:sp>
      <p:sp>
        <p:nvSpPr>
          <p:cNvPr id="44" name="額縁 43"/>
          <p:cNvSpPr/>
          <p:nvPr/>
        </p:nvSpPr>
        <p:spPr>
          <a:xfrm>
            <a:off x="3912919" y="4332941"/>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教育分野</a:t>
            </a:r>
          </a:p>
        </p:txBody>
      </p:sp>
      <p:sp>
        <p:nvSpPr>
          <p:cNvPr id="45" name="額縁 44"/>
          <p:cNvSpPr/>
          <p:nvPr/>
        </p:nvSpPr>
        <p:spPr>
          <a:xfrm>
            <a:off x="7175418" y="2275746"/>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公共交通機関分野</a:t>
            </a:r>
          </a:p>
        </p:txBody>
      </p:sp>
      <p:sp>
        <p:nvSpPr>
          <p:cNvPr id="46" name="額縁 45"/>
          <p:cNvSpPr/>
          <p:nvPr/>
        </p:nvSpPr>
        <p:spPr>
          <a:xfrm>
            <a:off x="3930281" y="2275746"/>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福祉サービス分野</a:t>
            </a:r>
          </a:p>
        </p:txBody>
      </p:sp>
      <p:sp>
        <p:nvSpPr>
          <p:cNvPr id="47" name="額縁 46"/>
          <p:cNvSpPr/>
          <p:nvPr/>
        </p:nvSpPr>
        <p:spPr>
          <a:xfrm>
            <a:off x="642367" y="4332941"/>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住宅分野</a:t>
            </a:r>
          </a:p>
        </p:txBody>
      </p:sp>
      <p:sp>
        <p:nvSpPr>
          <p:cNvPr id="54" name="角丸四角形 53"/>
          <p:cNvSpPr/>
          <p:nvPr/>
        </p:nvSpPr>
        <p:spPr>
          <a:xfrm>
            <a:off x="152205" y="2598058"/>
            <a:ext cx="3071176" cy="844596"/>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不当な差別的取扱いとなりうる事例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・施設の構造上問題がないにもかかわらず、車いす利用者の入場を断る。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・飲食店等で、</a:t>
            </a:r>
            <a:r>
              <a:rPr lang="ja-JP" altLang="en-US" sz="9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身体障がい</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補助犬の同伴を拒否する。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・理美容院で、障がいのある人の入店を拒否する。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角丸四角形 55"/>
          <p:cNvSpPr/>
          <p:nvPr/>
        </p:nvSpPr>
        <p:spPr>
          <a:xfrm>
            <a:off x="152205" y="3474449"/>
            <a:ext cx="3076388" cy="744854"/>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望ましい合理的配慮の事例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・入口にあるインターホンの呼び出しによって、視覚障がいのある人等への介添えを行う。</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・聴覚障がいのある人への情報提供として</a:t>
            </a: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、講演会等で</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、手話通訳と要約筆記を用意する。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角丸四角形 56"/>
          <p:cNvSpPr/>
          <p:nvPr/>
        </p:nvSpPr>
        <p:spPr>
          <a:xfrm>
            <a:off x="3412067" y="2598057"/>
            <a:ext cx="3039817" cy="800524"/>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不当な差別的取扱いとなりうる事例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ろうの</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子どもの保育園入園の申請に対し、責任</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が持てない</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という理由から拒否する。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福祉サービス事業者が、</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多動を伴う障</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がいのある人に対し、一律にサービスの利用を拒否する。</a:t>
            </a:r>
          </a:p>
        </p:txBody>
      </p:sp>
      <p:sp>
        <p:nvSpPr>
          <p:cNvPr id="58" name="角丸四角形 57"/>
          <p:cNvSpPr/>
          <p:nvPr/>
        </p:nvSpPr>
        <p:spPr>
          <a:xfrm>
            <a:off x="3415796" y="3442653"/>
            <a:ext cx="3013493" cy="795519"/>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望ましい合理的配慮の事例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・契約書、しおり等書類や掲示物に、ルビ打ちや分かち書きをする。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・感覚過敏がある場合は、音や肌触り、室温など感覚面の調整をする。</a:t>
            </a:r>
          </a:p>
        </p:txBody>
      </p:sp>
      <p:sp>
        <p:nvSpPr>
          <p:cNvPr id="59" name="角丸四角形 58"/>
          <p:cNvSpPr/>
          <p:nvPr/>
        </p:nvSpPr>
        <p:spPr>
          <a:xfrm>
            <a:off x="6693680" y="2598057"/>
            <a:ext cx="3039817" cy="800524"/>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不当な差別的取扱いとなりうる事例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・車いす利用者であることを理由に、タクシーの乗車を拒否する。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・バスの運転手が、知的障がいのある人の乗車を拒否する。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角丸四角形 59"/>
          <p:cNvSpPr/>
          <p:nvPr/>
        </p:nvSpPr>
        <p:spPr>
          <a:xfrm>
            <a:off x="6700939" y="3442653"/>
            <a:ext cx="3039817" cy="795519"/>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望ましい合理的配慮の事例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・券売機の利用が難しい場合に、障がいの特性に応じ、操作を手伝ったり、窓口で対応したりする。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・視覚障がいのある人に対し、音声</a:t>
            </a: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9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よる車内案内</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をこまめに行う。</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角丸四角形 60"/>
          <p:cNvSpPr/>
          <p:nvPr/>
        </p:nvSpPr>
        <p:spPr>
          <a:xfrm>
            <a:off x="140929" y="4663765"/>
            <a:ext cx="3076388" cy="775369"/>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不当な差別的取扱いとなりうる事例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・契約時に、精神障がいがあると判明すると、大家が入居を断る。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・入居のための審査の際、障がいがあることを理由に、保証人の数を増やすよう求める。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角丸四角形 61"/>
          <p:cNvSpPr/>
          <p:nvPr/>
        </p:nvSpPr>
        <p:spPr>
          <a:xfrm>
            <a:off x="152205" y="5478740"/>
            <a:ext cx="3076388" cy="831251"/>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望ましい合理的配慮の事例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・物件案内時に携帯スロープを用意したり、車いすを押して案内する。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・物件のバリアフリー対応状況がわかるよう、写真を提供する。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角丸四角形 62"/>
          <p:cNvSpPr/>
          <p:nvPr/>
        </p:nvSpPr>
        <p:spPr>
          <a:xfrm>
            <a:off x="3391219" y="4666043"/>
            <a:ext cx="3038069" cy="773091"/>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不当な差別的取扱いとなりうる事例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・何の説明や検討も無く、障がいのある子どもの入学や受験を拒否する。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・保護者の付添いがないという理由から、学校行事や授業への参加を拒否する。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角丸四角形 63"/>
          <p:cNvSpPr/>
          <p:nvPr/>
        </p:nvSpPr>
        <p:spPr>
          <a:xfrm>
            <a:off x="3384207" y="5478740"/>
            <a:ext cx="3045081" cy="831251"/>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望ましい合理的配慮の事例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・情緒不安定になる生徒に対し、落ち着く場所を用意し、その場所で休むことができるようにする。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・拡大文字で試験用紙を作成する。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・障がいの特性に応じて、座席や器具を用意する。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角丸四角形 64"/>
          <p:cNvSpPr/>
          <p:nvPr/>
        </p:nvSpPr>
        <p:spPr>
          <a:xfrm>
            <a:off x="6688557" y="4663763"/>
            <a:ext cx="3033475" cy="760856"/>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不当な差別的取扱いとなりうる事例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・院内が土足禁止であることを理由に、車いす利用者の診療を拒否する。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・視覚障がいのある人に対し、受診の際に付添いを求める。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角丸四角形 65"/>
          <p:cNvSpPr/>
          <p:nvPr/>
        </p:nvSpPr>
        <p:spPr>
          <a:xfrm>
            <a:off x="6677956" y="5473760"/>
            <a:ext cx="3044075" cy="836231"/>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望ましい合理的配慮の事例</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・肢体不自由の人、視覚障がいのある人には検診ルートに職員が付添う。</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・精神障がいのある人の診療の際、時間をかけて丁寧に説明し、不安を与えないようにする。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テキスト ボックス 66"/>
          <p:cNvSpPr txBox="1"/>
          <p:nvPr/>
        </p:nvSpPr>
        <p:spPr>
          <a:xfrm>
            <a:off x="5959995" y="6411821"/>
            <a:ext cx="3851662" cy="438416"/>
          </a:xfrm>
          <a:prstGeom prst="rect">
            <a:avLst/>
          </a:prstGeom>
          <a:noFill/>
        </p:spPr>
        <p:txBody>
          <a:bodyPr wrap="square" lIns="68415" tIns="34208" rIns="68415" bIns="34208" rtlCol="0">
            <a:spAutoFit/>
          </a:bodyPr>
          <a:lstStyle/>
          <a:p>
            <a:r>
              <a:rPr lang="en-US" altLang="ja-JP" sz="800" dirty="0"/>
              <a:t>※</a:t>
            </a:r>
            <a:r>
              <a:rPr lang="ja-JP" altLang="en-US" sz="800" dirty="0"/>
              <a:t>上記の事例は、ガイドラインより一部抜粋したものであり、あくまでも例示です。また、客観的に見て、正当な理由や過重な負担が存在する場合には、</a:t>
            </a:r>
            <a:r>
              <a:rPr lang="ja-JP" altLang="en-US" sz="800" dirty="0" err="1"/>
              <a:t>障がいを</a:t>
            </a:r>
            <a:r>
              <a:rPr lang="ja-JP" altLang="en-US" sz="800" dirty="0"/>
              <a:t>理由とする差別に該当しないものがあると考えられます。</a:t>
            </a:r>
          </a:p>
        </p:txBody>
      </p:sp>
      <p:sp>
        <p:nvSpPr>
          <p:cNvPr id="70" name="正方形/長方形 69"/>
          <p:cNvSpPr/>
          <p:nvPr/>
        </p:nvSpPr>
        <p:spPr>
          <a:xfrm>
            <a:off x="81287" y="6460053"/>
            <a:ext cx="5861347" cy="318119"/>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★「環境の整備」、「その他、不適切な行為等」についても具体的な事例を掲載。</a:t>
            </a:r>
          </a:p>
        </p:txBody>
      </p:sp>
    </p:spTree>
    <p:extLst>
      <p:ext uri="{BB962C8B-B14F-4D97-AF65-F5344CB8AC3E}">
        <p14:creationId xmlns:p14="http://schemas.microsoft.com/office/powerpoint/2010/main" val="3861833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上カーブ リボン 3"/>
          <p:cNvSpPr/>
          <p:nvPr/>
        </p:nvSpPr>
        <p:spPr>
          <a:xfrm>
            <a:off x="1783949" y="101555"/>
            <a:ext cx="6396711" cy="601429"/>
          </a:xfrm>
          <a:prstGeom prst="ellipseRibbon2">
            <a:avLst>
              <a:gd name="adj1" fmla="val 24739"/>
              <a:gd name="adj2" fmla="val 73034"/>
              <a:gd name="adj3" fmla="val 2413"/>
            </a:avLst>
          </a:prstGeom>
          <a:solidFill>
            <a:schemeClr val="tx2">
              <a:lumMod val="20000"/>
              <a:lumOff val="80000"/>
            </a:schemeClr>
          </a:solidFill>
          <a:ln w="31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大阪府の啓発事業のご紹介</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617" y="1122739"/>
            <a:ext cx="1457754" cy="2089556"/>
          </a:xfrm>
          <a:prstGeom prst="rect">
            <a:avLst/>
          </a:prstGeom>
          <a:solidFill>
            <a:srgbClr val="66FF99"/>
          </a:solidFill>
          <a:ln w="3175">
            <a:solidFill>
              <a:schemeClr val="accent5">
                <a:lumMod val="20000"/>
                <a:lumOff val="80000"/>
              </a:schemeClr>
            </a:solidFill>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4134" y="1122738"/>
            <a:ext cx="1447246" cy="2089556"/>
          </a:xfrm>
          <a:prstGeom prst="rect">
            <a:avLst/>
          </a:prstGeom>
          <a:noFill/>
          <a:ln w="3175">
            <a:solidFill>
              <a:schemeClr val="bg1">
                <a:lumMod val="85000"/>
              </a:schemeClr>
            </a:solidFill>
            <a:miter lim="800000"/>
            <a:headEnd/>
            <a:tailEnd/>
          </a:ln>
        </p:spPr>
      </p:pic>
      <p:pic>
        <p:nvPicPr>
          <p:cNvPr id="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77856" y="1307690"/>
            <a:ext cx="1119327" cy="1870191"/>
          </a:xfrm>
          <a:prstGeom prst="rect">
            <a:avLst/>
          </a:prstGeom>
          <a:noFill/>
          <a:ln w="31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7" name="角丸四角形 6"/>
          <p:cNvSpPr/>
          <p:nvPr/>
        </p:nvSpPr>
        <p:spPr>
          <a:xfrm>
            <a:off x="2233747" y="6407798"/>
            <a:ext cx="5497113" cy="361766"/>
          </a:xfrm>
          <a:prstGeom prst="roundRect">
            <a:avLst>
              <a:gd name="adj" fmla="val 13945"/>
            </a:avLst>
          </a:prstGeom>
          <a:solidFill>
            <a:srgbClr val="CCFF99"/>
          </a:solidFill>
          <a:ln w="19050">
            <a:noFill/>
          </a:ln>
        </p:spPr>
        <p:style>
          <a:lnRef idx="2">
            <a:schemeClr val="accent6"/>
          </a:lnRef>
          <a:fillRef idx="1">
            <a:schemeClr val="lt1"/>
          </a:fillRef>
          <a:effectRef idx="0">
            <a:schemeClr val="accent6"/>
          </a:effectRef>
          <a:fontRef idx="minor">
            <a:schemeClr val="dk1"/>
          </a:fontRef>
        </p:style>
        <p:txBody>
          <a:bodyPr lIns="91423" tIns="45712" rIns="91423" bIns="45712" rtlCol="0" anchor="ctr"/>
          <a:lstStyle/>
          <a:p>
            <a:r>
              <a:rPr lang="ja-JP" altLang="ja-JP" sz="1200" dirty="0" err="1">
                <a:latin typeface="HG丸ｺﾞｼｯｸM-PRO" panose="020F0600000000000000" pitchFamily="50" charset="-128"/>
                <a:ea typeface="HG丸ｺﾞｼｯｸM-PRO" panose="020F0600000000000000" pitchFamily="50" charset="-128"/>
              </a:rPr>
              <a:t>大阪府福祉部障がい</a:t>
            </a:r>
            <a:r>
              <a:rPr lang="ja-JP" altLang="ja-JP" sz="1200" dirty="0">
                <a:latin typeface="HG丸ｺﾞｼｯｸM-PRO" panose="020F0600000000000000" pitchFamily="50" charset="-128"/>
                <a:ea typeface="HG丸ｺﾞｼｯｸM-PRO" panose="020F0600000000000000" pitchFamily="50" charset="-128"/>
              </a:rPr>
              <a:t>福祉室</a:t>
            </a:r>
            <a:r>
              <a:rPr lang="ja-JP" altLang="en-US" sz="1200" dirty="0">
                <a:latin typeface="HG丸ｺﾞｼｯｸM-PRO" panose="020F0600000000000000" pitchFamily="50" charset="-128"/>
                <a:ea typeface="HG丸ｺﾞｼｯｸM-PRO" panose="020F0600000000000000" pitchFamily="50" charset="-128"/>
              </a:rPr>
              <a:t>　　</a:t>
            </a:r>
            <a:r>
              <a:rPr lang="ja-JP" altLang="ja-JP" sz="900" dirty="0">
                <a:latin typeface="HG丸ｺﾞｼｯｸM-PRO" panose="020F0600000000000000" pitchFamily="50" charset="-128"/>
                <a:ea typeface="HG丸ｺﾞｼｯｸM-PRO" panose="020F0600000000000000" pitchFamily="50" charset="-128"/>
              </a:rPr>
              <a:t>〒</a:t>
            </a:r>
            <a:r>
              <a:rPr lang="en-US" altLang="ja-JP" sz="900" dirty="0">
                <a:latin typeface="HG丸ｺﾞｼｯｸM-PRO" panose="020F0600000000000000" pitchFamily="50" charset="-128"/>
                <a:ea typeface="HG丸ｺﾞｼｯｸM-PRO" panose="020F0600000000000000" pitchFamily="50" charset="-128"/>
              </a:rPr>
              <a:t>540-8570</a:t>
            </a:r>
            <a:r>
              <a:rPr lang="ja-JP" altLang="en-US" sz="900" dirty="0">
                <a:latin typeface="HG丸ｺﾞｼｯｸM-PRO" panose="020F0600000000000000" pitchFamily="50" charset="-128"/>
                <a:ea typeface="HG丸ｺﾞｼｯｸM-PRO" panose="020F0600000000000000" pitchFamily="50" charset="-128"/>
              </a:rPr>
              <a:t>　</a:t>
            </a:r>
            <a:r>
              <a:rPr lang="ja-JP" altLang="ja-JP" sz="900" dirty="0">
                <a:latin typeface="HG丸ｺﾞｼｯｸM-PRO" panose="020F0600000000000000" pitchFamily="50" charset="-128"/>
                <a:ea typeface="HG丸ｺﾞｼｯｸM-PRO" panose="020F0600000000000000" pitchFamily="50" charset="-128"/>
              </a:rPr>
              <a:t>大阪市中央区大手前</a:t>
            </a:r>
            <a:r>
              <a:rPr lang="en-US" altLang="ja-JP" sz="900" dirty="0">
                <a:latin typeface="HG丸ｺﾞｼｯｸM-PRO" panose="020F0600000000000000" pitchFamily="50" charset="-128"/>
                <a:ea typeface="HG丸ｺﾞｼｯｸM-PRO" panose="020F0600000000000000" pitchFamily="50" charset="-128"/>
              </a:rPr>
              <a:t>3-2-12</a:t>
            </a:r>
            <a:endParaRPr lang="ja-JP"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ja-JP" sz="900" dirty="0">
                <a:latin typeface="HG丸ｺﾞｼｯｸM-PRO" panose="020F0600000000000000" pitchFamily="50" charset="-128"/>
                <a:ea typeface="HG丸ｺﾞｼｯｸM-PRO" panose="020F0600000000000000" pitchFamily="50" charset="-128"/>
              </a:rPr>
              <a:t>電話　</a:t>
            </a:r>
            <a:r>
              <a:rPr lang="en-US" altLang="ja-JP" sz="900" dirty="0">
                <a:latin typeface="HG丸ｺﾞｼｯｸM-PRO" panose="020F0600000000000000" pitchFamily="50" charset="-128"/>
                <a:ea typeface="HG丸ｺﾞｼｯｸM-PRO" panose="020F0600000000000000" pitchFamily="50" charset="-128"/>
              </a:rPr>
              <a:t>06-6941-0351</a:t>
            </a:r>
            <a:r>
              <a:rPr lang="ja-JP" altLang="en-US" sz="900" dirty="0">
                <a:latin typeface="HG丸ｺﾞｼｯｸM-PRO" panose="020F0600000000000000" pitchFamily="50" charset="-128"/>
                <a:ea typeface="HG丸ｺﾞｼｯｸM-PRO" panose="020F0600000000000000" pitchFamily="50" charset="-128"/>
              </a:rPr>
              <a:t>　</a:t>
            </a:r>
            <a:r>
              <a:rPr lang="en-US" altLang="ja-JP" sz="900" dirty="0">
                <a:latin typeface="HG丸ｺﾞｼｯｸM-PRO" panose="020F0600000000000000" pitchFamily="50" charset="-128"/>
                <a:ea typeface="HG丸ｺﾞｼｯｸM-PRO" panose="020F0600000000000000" pitchFamily="50" charset="-128"/>
              </a:rPr>
              <a:t>FAX</a:t>
            </a:r>
            <a:r>
              <a:rPr lang="ja-JP" altLang="ja-JP" sz="900" dirty="0">
                <a:latin typeface="HG丸ｺﾞｼｯｸM-PRO" panose="020F0600000000000000" pitchFamily="50" charset="-128"/>
                <a:ea typeface="HG丸ｺﾞｼｯｸM-PRO" panose="020F0600000000000000" pitchFamily="50" charset="-128"/>
              </a:rPr>
              <a:t>　</a:t>
            </a:r>
            <a:r>
              <a:rPr lang="en-US" altLang="ja-JP" sz="900" dirty="0">
                <a:latin typeface="HG丸ｺﾞｼｯｸM-PRO" panose="020F0600000000000000" pitchFamily="50" charset="-128"/>
                <a:ea typeface="HG丸ｺﾞｼｯｸM-PRO" panose="020F0600000000000000" pitchFamily="50" charset="-128"/>
              </a:rPr>
              <a:t>06-6942-7215</a:t>
            </a:r>
            <a:endParaRPr lang="ja-JP" altLang="en-US" sz="9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416268" y="3243789"/>
            <a:ext cx="1817479" cy="376861"/>
          </a:xfrm>
          <a:prstGeom prst="rect">
            <a:avLst/>
          </a:prstGeom>
        </p:spPr>
        <p:txBody>
          <a:bodyPr wrap="square" lIns="68415" tIns="34208" rIns="68415" bIns="34208">
            <a:spAutoFit/>
          </a:bodyPr>
          <a:lstStyle/>
          <a:p>
            <a:pPr eaLnBrk="0" fontAlgn="base" hangingPunct="0"/>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「ほんま、おおきに</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a:t>
            </a:r>
          </a:p>
          <a:p>
            <a:pPr eaLnBrk="0" fontAlgn="base" hangingPunct="0"/>
            <a:r>
              <a:rPr lang="ja-JP" altLang="ja-JP" sz="1000" dirty="0" err="1" smtClean="0">
                <a:latin typeface="メイリオ" panose="020B0604030504040204" pitchFamily="50" charset="-128"/>
                <a:ea typeface="メイリオ" panose="020B0604030504040204" pitchFamily="50" charset="-128"/>
                <a:cs typeface="メイリオ" panose="020B0604030504040204" pitchFamily="50" charset="-128"/>
              </a:rPr>
              <a:t>障</a:t>
            </a:r>
            <a:r>
              <a:rPr lang="ja-JP" altLang="ja-JP" sz="1000" dirty="0" err="1">
                <a:latin typeface="メイリオ" panose="020B0604030504040204" pitchFamily="50" charset="-128"/>
                <a:ea typeface="メイリオ" panose="020B0604030504040204" pitchFamily="50" charset="-128"/>
                <a:cs typeface="メイリオ" panose="020B0604030504040204" pitchFamily="50" charset="-128"/>
              </a:rPr>
              <a:t>がい</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理解</a:t>
            </a:r>
            <a:r>
              <a:rPr lang="ja-JP" altLang="ja-JP" sz="1000" dirty="0" smtClean="0">
                <a:latin typeface="メイリオ" panose="020B0604030504040204" pitchFamily="50" charset="-128"/>
                <a:ea typeface="メイリオ" panose="020B0604030504040204" pitchFamily="50" charset="-128"/>
                <a:cs typeface="メイリオ" panose="020B0604030504040204" pitchFamily="50" charset="-128"/>
              </a:rPr>
              <a:t>ハンドブック</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2084839" y="3260950"/>
            <a:ext cx="2075837" cy="373729"/>
          </a:xfrm>
          <a:prstGeom prst="rect">
            <a:avLst/>
          </a:prstGeom>
        </p:spPr>
        <p:txBody>
          <a:bodyPr wrap="square" lIns="68415" tIns="34208" rIns="68415" bIns="34208">
            <a:spAutoFit/>
          </a:bodyPr>
          <a:lstStyle/>
          <a:p>
            <a:pPr algn="ctr" eaLnBrk="0" fontAlgn="base" hangingPunct="0"/>
            <a:r>
              <a:rPr lang="ja-JP" altLang="en-US" sz="1000" dirty="0" err="1">
                <a:latin typeface="メイリオ" panose="020B0604030504040204" pitchFamily="50" charset="-128"/>
                <a:ea typeface="メイリオ" panose="020B0604030504040204" pitchFamily="50" charset="-128"/>
                <a:cs typeface="メイリオ" panose="020B0604030504040204" pitchFamily="50" charset="-128"/>
              </a:rPr>
              <a:t>大阪府障がい</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者差別解消</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0" fontAlgn="base" hangingPunct="0"/>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条例リーフレット</a:t>
            </a:r>
            <a:endParaRPr lang="ja-JP"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3721044" y="3259383"/>
            <a:ext cx="2297519" cy="376861"/>
          </a:xfrm>
          <a:prstGeom prst="rect">
            <a:avLst/>
          </a:prstGeom>
        </p:spPr>
        <p:txBody>
          <a:bodyPr wrap="square" lIns="68415" tIns="34208" rIns="68415" bIns="34208">
            <a:spAutoFit/>
          </a:bodyPr>
          <a:lstStyle/>
          <a:p>
            <a:pPr algn="ctr" eaLnBrk="0" fontAlgn="base" hangingPunct="0"/>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「ｉ</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-Welcome</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a:t>
            </a:r>
          </a:p>
          <a:p>
            <a:pPr algn="ctr" eaLnBrk="0" fontAlgn="base" hangingPunct="0"/>
            <a:r>
              <a:rPr lang="ja-JP"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合理的配慮”接客</a:t>
            </a:r>
            <a:r>
              <a:rPr lang="ja-JP" altLang="ja-JP" sz="1000" dirty="0" smtClean="0">
                <a:latin typeface="メイリオ" panose="020B0604030504040204" pitchFamily="50" charset="-128"/>
                <a:ea typeface="メイリオ" panose="020B0604030504040204" pitchFamily="50" charset="-128"/>
                <a:cs typeface="メイリオ" panose="020B0604030504040204" pitchFamily="50" charset="-128"/>
              </a:rPr>
              <a:t>のヒント集</a:t>
            </a:r>
            <a:endParaRPr lang="ja-JP"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 name="図 12"/>
          <p:cNvPicPr/>
          <p:nvPr/>
        </p:nvPicPr>
        <p:blipFill>
          <a:blip r:embed="rId6">
            <a:extLst>
              <a:ext uri="{28A0092B-C50C-407E-A947-70E740481C1C}">
                <a14:useLocalDpi xmlns:a14="http://schemas.microsoft.com/office/drawing/2010/main" val="0"/>
              </a:ext>
            </a:extLst>
          </a:blip>
          <a:srcRect/>
          <a:stretch>
            <a:fillRect/>
          </a:stretch>
        </p:blipFill>
        <p:spPr bwMode="auto">
          <a:xfrm>
            <a:off x="6018563" y="1150631"/>
            <a:ext cx="1419504" cy="2033769"/>
          </a:xfrm>
          <a:prstGeom prst="rect">
            <a:avLst/>
          </a:prstGeom>
          <a:noFill/>
          <a:ln>
            <a:noFill/>
          </a:ln>
        </p:spPr>
      </p:pic>
      <p:pic>
        <p:nvPicPr>
          <p:cNvPr id="14" name="図 13"/>
          <p:cNvPicPr/>
          <p:nvPr/>
        </p:nvPicPr>
        <p:blipFill>
          <a:blip r:embed="rId7">
            <a:extLst>
              <a:ext uri="{28A0092B-C50C-407E-A947-70E740481C1C}">
                <a14:useLocalDpi xmlns:a14="http://schemas.microsoft.com/office/drawing/2010/main" val="0"/>
              </a:ext>
            </a:extLst>
          </a:blip>
          <a:srcRect/>
          <a:stretch>
            <a:fillRect/>
          </a:stretch>
        </p:blipFill>
        <p:spPr bwMode="auto">
          <a:xfrm>
            <a:off x="7888345" y="1163065"/>
            <a:ext cx="1457143" cy="2021335"/>
          </a:xfrm>
          <a:prstGeom prst="rect">
            <a:avLst/>
          </a:prstGeom>
          <a:noFill/>
          <a:ln>
            <a:noFill/>
          </a:ln>
        </p:spPr>
      </p:pic>
      <p:sp>
        <p:nvSpPr>
          <p:cNvPr id="15" name="正方形/長方形 14"/>
          <p:cNvSpPr/>
          <p:nvPr/>
        </p:nvSpPr>
        <p:spPr>
          <a:xfrm>
            <a:off x="5667200" y="3256184"/>
            <a:ext cx="2297519" cy="373729"/>
          </a:xfrm>
          <a:prstGeom prst="rect">
            <a:avLst/>
          </a:prstGeom>
        </p:spPr>
        <p:txBody>
          <a:bodyPr wrap="square" lIns="68415" tIns="34208" rIns="68415" bIns="34208">
            <a:spAutoFit/>
          </a:bodyPr>
          <a:lstStyle/>
          <a:p>
            <a:pPr algn="ctr"/>
            <a:r>
              <a:rPr lang="ja-JP" altLang="ja-JP" sz="1000" dirty="0" err="1">
                <a:latin typeface="メイリオ" panose="020B0604030504040204" pitchFamily="50" charset="-128"/>
                <a:ea typeface="メイリオ" panose="020B0604030504040204" pitchFamily="50" charset="-128"/>
                <a:cs typeface="メイリオ" panose="020B0604030504040204" pitchFamily="50" charset="-128"/>
              </a:rPr>
              <a:t>ええやん</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ちがっても</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広汎性発達障がいの理解のために</a:t>
            </a:r>
          </a:p>
        </p:txBody>
      </p:sp>
      <p:sp>
        <p:nvSpPr>
          <p:cNvPr id="16" name="正方形/長方形 15"/>
          <p:cNvSpPr/>
          <p:nvPr/>
        </p:nvSpPr>
        <p:spPr>
          <a:xfrm>
            <a:off x="7888345" y="3268581"/>
            <a:ext cx="1531306" cy="373729"/>
          </a:xfrm>
          <a:prstGeom prst="rect">
            <a:avLst/>
          </a:prstGeom>
        </p:spPr>
        <p:txBody>
          <a:bodyPr wrap="square" lIns="68415" tIns="34208" rIns="68415" bIns="34208">
            <a:spAutoFit/>
          </a:bodyPr>
          <a:lstStyle/>
          <a:p>
            <a:pPr algn="ctr"/>
            <a:r>
              <a:rPr lang="ja-JP" altLang="ja-JP" sz="1000" dirty="0" err="1">
                <a:latin typeface="メイリオ" panose="020B0604030504040204" pitchFamily="50" charset="-128"/>
                <a:ea typeface="メイリオ" panose="020B0604030504040204" pitchFamily="50" charset="-128"/>
                <a:cs typeface="メイリオ" panose="020B0604030504040204" pitchFamily="50" charset="-128"/>
              </a:rPr>
              <a:t>高次脳機能障がい</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支援ハンドブック</a:t>
            </a:r>
          </a:p>
        </p:txBody>
      </p:sp>
      <p:sp>
        <p:nvSpPr>
          <p:cNvPr id="6" name="テキスト ボックス 5"/>
          <p:cNvSpPr txBox="1"/>
          <p:nvPr/>
        </p:nvSpPr>
        <p:spPr>
          <a:xfrm>
            <a:off x="290805" y="822631"/>
            <a:ext cx="2248434" cy="299917"/>
          </a:xfrm>
          <a:prstGeom prst="rect">
            <a:avLst/>
          </a:prstGeom>
          <a:noFill/>
        </p:spPr>
        <p:txBody>
          <a:bodyPr wrap="square" lIns="68415" tIns="34208" rIns="68415" bIns="34208" rtlCol="0">
            <a:spAutoFit/>
          </a:bodyPr>
          <a:lstStyle/>
          <a:p>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＜大阪府の啓発冊子＞</a:t>
            </a:r>
          </a:p>
        </p:txBody>
      </p:sp>
      <p:sp>
        <p:nvSpPr>
          <p:cNvPr id="18" name="テキスト ボックス 17"/>
          <p:cNvSpPr txBox="1"/>
          <p:nvPr/>
        </p:nvSpPr>
        <p:spPr>
          <a:xfrm>
            <a:off x="215699" y="3824933"/>
            <a:ext cx="2248435" cy="299917"/>
          </a:xfrm>
          <a:prstGeom prst="rect">
            <a:avLst/>
          </a:prstGeom>
          <a:noFill/>
        </p:spPr>
        <p:txBody>
          <a:bodyPr wrap="square" lIns="68415" tIns="34208" rIns="68415" bIns="34208" rtlCol="0">
            <a:spAutoFit/>
          </a:bodyPr>
          <a:lstStyle/>
          <a:p>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＜大阪府の啓発事業＞</a:t>
            </a:r>
          </a:p>
        </p:txBody>
      </p:sp>
      <p:pic>
        <p:nvPicPr>
          <p:cNvPr id="19" name="図 18"/>
          <p:cNvPicPr/>
          <p:nvPr/>
        </p:nvPicPr>
        <p:blipFill>
          <a:blip r:embed="rId8">
            <a:extLst>
              <a:ext uri="{28A0092B-C50C-407E-A947-70E740481C1C}">
                <a14:useLocalDpi xmlns:a14="http://schemas.microsoft.com/office/drawing/2010/main" val="0"/>
              </a:ext>
            </a:extLst>
          </a:blip>
          <a:srcRect/>
          <a:stretch>
            <a:fillRect/>
          </a:stretch>
        </p:blipFill>
        <p:spPr bwMode="auto">
          <a:xfrm>
            <a:off x="358775" y="4291051"/>
            <a:ext cx="1962283" cy="1310614"/>
          </a:xfrm>
          <a:prstGeom prst="rect">
            <a:avLst/>
          </a:prstGeom>
          <a:noFill/>
          <a:ln>
            <a:noFill/>
          </a:ln>
        </p:spPr>
      </p:pic>
      <p:sp>
        <p:nvSpPr>
          <p:cNvPr id="20" name="正方形/長方形 19"/>
          <p:cNvSpPr/>
          <p:nvPr/>
        </p:nvSpPr>
        <p:spPr>
          <a:xfrm>
            <a:off x="416269" y="5871779"/>
            <a:ext cx="1720948" cy="222972"/>
          </a:xfrm>
          <a:prstGeom prst="rect">
            <a:avLst/>
          </a:prstGeom>
        </p:spPr>
        <p:txBody>
          <a:bodyPr wrap="square" lIns="68415" tIns="34208" rIns="68415" bIns="34208">
            <a:spAutoFit/>
          </a:bodyPr>
          <a:lstStyle/>
          <a:p>
            <a:pPr eaLnBrk="0" fontAlgn="base" hangingPunct="0"/>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大阪ふれあい</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キャンペーン</a:t>
            </a:r>
            <a:endParaRPr lang="ja-JP"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1" name="図 20"/>
          <p:cNvPicPr/>
          <p:nvPr/>
        </p:nvPicPr>
        <p:blipFill>
          <a:blip r:embed="rId9">
            <a:extLst>
              <a:ext uri="{28A0092B-C50C-407E-A947-70E740481C1C}">
                <a14:useLocalDpi xmlns:a14="http://schemas.microsoft.com/office/drawing/2010/main" val="0"/>
              </a:ext>
            </a:extLst>
          </a:blip>
          <a:srcRect/>
          <a:stretch>
            <a:fillRect/>
          </a:stretch>
        </p:blipFill>
        <p:spPr bwMode="auto">
          <a:xfrm>
            <a:off x="2539239" y="3993020"/>
            <a:ext cx="1372141" cy="1906676"/>
          </a:xfrm>
          <a:prstGeom prst="rect">
            <a:avLst/>
          </a:prstGeom>
          <a:noFill/>
          <a:ln>
            <a:noFill/>
          </a:ln>
        </p:spPr>
      </p:pic>
      <p:sp>
        <p:nvSpPr>
          <p:cNvPr id="22" name="正方形/長方形 21"/>
          <p:cNvSpPr/>
          <p:nvPr/>
        </p:nvSpPr>
        <p:spPr>
          <a:xfrm>
            <a:off x="2464135" y="5962381"/>
            <a:ext cx="1594599" cy="222972"/>
          </a:xfrm>
          <a:prstGeom prst="rect">
            <a:avLst/>
          </a:prstGeom>
        </p:spPr>
        <p:txBody>
          <a:bodyPr wrap="square" lIns="68415" tIns="34208" rIns="68415" bIns="34208">
            <a:spAutoFit/>
          </a:bodyPr>
          <a:lstStyle/>
          <a:p>
            <a:pPr eaLnBrk="0" fontAlgn="base" hangingPunct="0"/>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共に生きる</a:t>
            </a:r>
            <a:r>
              <a:rPr lang="ja-JP" altLang="en-US" sz="1000" dirty="0" err="1">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者展</a:t>
            </a:r>
            <a:endParaRPr lang="ja-JP"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3" name="図 22"/>
          <p:cNvPicPr/>
          <p:nvPr/>
        </p:nvPicPr>
        <p:blipFill>
          <a:blip r:embed="rId10">
            <a:extLst>
              <a:ext uri="{28A0092B-C50C-407E-A947-70E740481C1C}">
                <a14:useLocalDpi xmlns:a14="http://schemas.microsoft.com/office/drawing/2010/main" val="0"/>
              </a:ext>
            </a:extLst>
          </a:blip>
          <a:srcRect/>
          <a:stretch>
            <a:fillRect/>
          </a:stretch>
        </p:blipFill>
        <p:spPr bwMode="auto">
          <a:xfrm>
            <a:off x="4306520" y="4005943"/>
            <a:ext cx="1360680" cy="1871244"/>
          </a:xfrm>
          <a:prstGeom prst="rect">
            <a:avLst/>
          </a:prstGeom>
          <a:noFill/>
          <a:ln>
            <a:noFill/>
          </a:ln>
        </p:spPr>
      </p:pic>
      <p:sp>
        <p:nvSpPr>
          <p:cNvPr id="24" name="正方形/長方形 23"/>
          <p:cNvSpPr/>
          <p:nvPr/>
        </p:nvSpPr>
        <p:spPr>
          <a:xfrm>
            <a:off x="4082601" y="5942393"/>
            <a:ext cx="1796973" cy="373729"/>
          </a:xfrm>
          <a:prstGeom prst="rect">
            <a:avLst/>
          </a:prstGeom>
        </p:spPr>
        <p:txBody>
          <a:bodyPr wrap="square" lIns="68415" tIns="34208" rIns="68415" bIns="34208">
            <a:spAutoFit/>
          </a:bodyPr>
          <a:lstStyle/>
          <a:p>
            <a:pPr algn="ctr" eaLnBrk="0" fontAlgn="base" hangingPunct="0"/>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心の輪を広げる</a:t>
            </a:r>
            <a:r>
              <a:rPr lang="ja-JP" altLang="ja-JP" sz="1000" dirty="0" err="1">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者</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0" fontAlgn="base" hangingPunct="0"/>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理解促進事業</a:t>
            </a:r>
          </a:p>
        </p:txBody>
      </p:sp>
      <p:pic>
        <p:nvPicPr>
          <p:cNvPr id="25" name="図 24"/>
          <p:cNvPicPr/>
          <p:nvPr/>
        </p:nvPicPr>
        <p:blipFill>
          <a:blip r:embed="rId11">
            <a:extLst>
              <a:ext uri="{28A0092B-C50C-407E-A947-70E740481C1C}">
                <a14:useLocalDpi xmlns:a14="http://schemas.microsoft.com/office/drawing/2010/main" val="0"/>
              </a:ext>
            </a:extLst>
          </a:blip>
          <a:srcRect/>
          <a:stretch>
            <a:fillRect/>
          </a:stretch>
        </p:blipFill>
        <p:spPr bwMode="auto">
          <a:xfrm>
            <a:off x="6030184" y="3993021"/>
            <a:ext cx="1407883" cy="1884166"/>
          </a:xfrm>
          <a:prstGeom prst="rect">
            <a:avLst/>
          </a:prstGeom>
          <a:noFill/>
          <a:ln>
            <a:noFill/>
          </a:ln>
        </p:spPr>
      </p:pic>
      <p:sp>
        <p:nvSpPr>
          <p:cNvPr id="26" name="正方形/長方形 25"/>
          <p:cNvSpPr/>
          <p:nvPr/>
        </p:nvSpPr>
        <p:spPr>
          <a:xfrm>
            <a:off x="5829828" y="5904755"/>
            <a:ext cx="1796973" cy="373729"/>
          </a:xfrm>
          <a:prstGeom prst="rect">
            <a:avLst/>
          </a:prstGeom>
        </p:spPr>
        <p:txBody>
          <a:bodyPr wrap="square" lIns="68415" tIns="34208" rIns="68415" bIns="34208">
            <a:spAutoFit/>
          </a:bodyPr>
          <a:lstStyle/>
          <a:p>
            <a:pPr algn="ctr"/>
            <a:r>
              <a:rPr lang="ja-JP" altLang="ja-JP" sz="1000" dirty="0" err="1">
                <a:latin typeface="メイリオ" panose="020B0604030504040204" pitchFamily="50" charset="-128"/>
                <a:ea typeface="メイリオ" panose="020B0604030504040204" pitchFamily="50" charset="-128"/>
                <a:cs typeface="メイリオ" panose="020B0604030504040204" pitchFamily="50" charset="-128"/>
              </a:rPr>
              <a:t>大阪府障がい</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者等用</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駐車区画利用証制度</a:t>
            </a:r>
          </a:p>
        </p:txBody>
      </p:sp>
      <p:sp>
        <p:nvSpPr>
          <p:cNvPr id="27" name="正方形/長方形 26"/>
          <p:cNvSpPr/>
          <p:nvPr/>
        </p:nvSpPr>
        <p:spPr>
          <a:xfrm>
            <a:off x="188686" y="785517"/>
            <a:ext cx="9513465" cy="2914534"/>
          </a:xfrm>
          <a:prstGeom prst="rect">
            <a:avLst/>
          </a:prstGeom>
          <a:noFill/>
          <a:ln w="12700">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spcCol="0" rtlCol="0" anchor="ctr"/>
          <a:lstStyle/>
          <a:p>
            <a:pPr algn="ctr"/>
            <a:endParaRPr kumimoji="1" lang="ja-JP" altLang="en-US"/>
          </a:p>
        </p:txBody>
      </p:sp>
      <p:sp>
        <p:nvSpPr>
          <p:cNvPr id="32" name="正方形/長方形 31"/>
          <p:cNvSpPr/>
          <p:nvPr/>
        </p:nvSpPr>
        <p:spPr>
          <a:xfrm>
            <a:off x="186252" y="3774369"/>
            <a:ext cx="7538041" cy="2541753"/>
          </a:xfrm>
          <a:prstGeom prst="rect">
            <a:avLst/>
          </a:prstGeom>
          <a:noFill/>
          <a:ln w="12700">
            <a:solidFill>
              <a:schemeClr val="accent1">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spcCol="0" rtlCol="0" anchor="ctr"/>
          <a:lstStyle/>
          <a:p>
            <a:pPr algn="ctr"/>
            <a:endParaRPr kumimoji="1" lang="ja-JP" altLang="en-US"/>
          </a:p>
        </p:txBody>
      </p:sp>
      <p:sp>
        <p:nvSpPr>
          <p:cNvPr id="28" name="1 つの角を丸めた四角形 27"/>
          <p:cNvSpPr/>
          <p:nvPr/>
        </p:nvSpPr>
        <p:spPr>
          <a:xfrm>
            <a:off x="7841983" y="3801352"/>
            <a:ext cx="1791538" cy="2514769"/>
          </a:xfrm>
          <a:prstGeom prst="round1Rect">
            <a:avLst>
              <a:gd name="adj" fmla="val 12679"/>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spcCol="0" rtlCol="0" anchor="ctr"/>
          <a:lstStyle/>
          <a:p>
            <a:pPr algn="ctr"/>
            <a:r>
              <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日は</a:t>
            </a:r>
            <a:endPar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者週間」</a:t>
            </a:r>
            <a:endPar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9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週間」とは、障がいの有無にかかわらず、相互に人格と個性を尊重し合いながら共生する社会の実現に向け、国民の間に地域社会での共生や差別の禁止などに関する理解を深めるとともに、障がい者が社会、経済、文化その他あらゆる分野の活動への参加を促進することを目的として、障害者基本法に定められています。</a:t>
            </a:r>
            <a:endPar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47738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0</TotalTime>
  <Words>1817</Words>
  <Application>Microsoft Office PowerPoint</Application>
  <PresentationFormat>A4 210 x 297 mm</PresentationFormat>
  <Paragraphs>145</Paragraphs>
  <Slides>4</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HG丸ｺﾞｼｯｸM-PRO</vt:lpstr>
      <vt:lpstr>Meiryo UI</vt:lpstr>
      <vt:lpstr>ＭＳ Ｐゴシック</vt:lpstr>
      <vt:lpstr>ＭＳ 明朝</vt:lpstr>
      <vt:lpstr>メイリオ</vt:lpstr>
      <vt:lpstr>Arial</vt:lpstr>
      <vt:lpstr>Calibri</vt:lpstr>
      <vt:lpstr>Century</vt:lpstr>
      <vt:lpstr>Times New Roman</vt:lpstr>
      <vt:lpstr>Office ​​テーマ</vt:lpstr>
      <vt:lpstr>PowerPoint プレゼンテーション</vt:lpstr>
      <vt:lpstr>障がい者差別について、府民の理解を深める・「理解し合うこと」「対話すること」「考えること」のきっかけを提供・府民全体で差別の解消に取り組む</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2021-03-31T06:02:30Z</dcterms:created>
  <dcterms:modified xsi:type="dcterms:W3CDTF">2021-03-31T06:51:53Z</dcterms:modified>
</cp:coreProperties>
</file>