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p:scale>
          <a:sx n="87" d="100"/>
          <a:sy n="87" d="100"/>
        </p:scale>
        <p:origin x="-876"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5252BA-2214-449C-8EB5-EC4AE1D81467}" type="datetimeFigureOut">
              <a:rPr kumimoji="1" lang="ja-JP" altLang="en-US" smtClean="0"/>
              <a:t>2017/9/14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2017/9/14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2017/9/14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2017/9/14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2017/9/14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2017/9/14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2017/9/14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2017/9/14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2017/9/14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2017/9/14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2017/9/14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2017/9/14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2017/9/14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323528" y="274638"/>
            <a:ext cx="8496944" cy="49006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smtClean="0">
                <a:solidFill>
                  <a:schemeClr val="bg1"/>
                </a:solidFill>
              </a:rPr>
              <a:t>検討スケジュール（案）</a:t>
            </a:r>
            <a:endParaRPr lang="ja-JP" altLang="en-US" sz="2400" b="1" dirty="0">
              <a:solidFill>
                <a:schemeClr val="bg1"/>
              </a:solidFill>
            </a:endParaRPr>
          </a:p>
        </p:txBody>
      </p:sp>
      <p:sp>
        <p:nvSpPr>
          <p:cNvPr id="3" name="コンテンツ プレースホルダー 2"/>
          <p:cNvSpPr txBox="1">
            <a:spLocks/>
          </p:cNvSpPr>
          <p:nvPr/>
        </p:nvSpPr>
        <p:spPr>
          <a:xfrm>
            <a:off x="457200" y="908720"/>
            <a:ext cx="8363272" cy="521744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1800" dirty="0"/>
          </a:p>
        </p:txBody>
      </p:sp>
      <p:graphicFrame>
        <p:nvGraphicFramePr>
          <p:cNvPr id="4" name="表 3"/>
          <p:cNvGraphicFramePr>
            <a:graphicFrameLocks noGrp="1"/>
          </p:cNvGraphicFramePr>
          <p:nvPr>
            <p:extLst>
              <p:ext uri="{D42A27DB-BD31-4B8C-83A1-F6EECF244321}">
                <p14:modId xmlns:p14="http://schemas.microsoft.com/office/powerpoint/2010/main" val="846002475"/>
              </p:ext>
            </p:extLst>
          </p:nvPr>
        </p:nvGraphicFramePr>
        <p:xfrm>
          <a:off x="343592" y="1052736"/>
          <a:ext cx="8476880" cy="5400600"/>
        </p:xfrm>
        <a:graphic>
          <a:graphicData uri="http://schemas.openxmlformats.org/drawingml/2006/table">
            <a:tbl>
              <a:tblPr firstRow="1" bandRow="1">
                <a:tableStyleId>{5C22544A-7EE6-4342-B048-85BDC9FD1C3A}</a:tableStyleId>
              </a:tblPr>
              <a:tblGrid>
                <a:gridCol w="816337"/>
                <a:gridCol w="1650461"/>
                <a:gridCol w="6010082"/>
              </a:tblGrid>
              <a:tr h="216024">
                <a:tc>
                  <a:txBody>
                    <a:bodyPr/>
                    <a:lstStyle/>
                    <a:p>
                      <a:pPr algn="ctr"/>
                      <a:r>
                        <a:rPr kumimoji="1" lang="ja-JP" altLang="en-US" sz="1400" dirty="0" smtClean="0">
                          <a:effectLst>
                            <a:outerShdw blurRad="38100" dist="38100" dir="2700000" algn="tl">
                              <a:srgbClr val="000000">
                                <a:alpha val="43137"/>
                              </a:srgbClr>
                            </a:outerShdw>
                          </a:effectLst>
                        </a:rPr>
                        <a:t>年月</a:t>
                      </a:r>
                      <a:endParaRPr kumimoji="1" lang="ja-JP" altLang="en-US" sz="1400" dirty="0">
                        <a:effectLst>
                          <a:outerShdw blurRad="38100" dist="38100" dir="2700000" algn="tl">
                            <a:srgbClr val="000000">
                              <a:alpha val="43137"/>
                            </a:srgbClr>
                          </a:outerShdw>
                        </a:effectLst>
                      </a:endParaRPr>
                    </a:p>
                  </a:txBody>
                  <a:tcPr>
                    <a:lnB w="9525" cap="flat" cmpd="sng" algn="ctr">
                      <a:solidFill>
                        <a:schemeClr val="tx1"/>
                      </a:solidFill>
                      <a:prstDash val="solid"/>
                      <a:round/>
                      <a:headEnd type="none" w="med" len="med"/>
                      <a:tailEnd type="none" w="med" len="med"/>
                    </a:lnB>
                  </a:tcPr>
                </a:tc>
                <a:tc>
                  <a:txBody>
                    <a:bodyPr/>
                    <a:lstStyle/>
                    <a:p>
                      <a:pPr algn="ctr"/>
                      <a:r>
                        <a:rPr kumimoji="1" lang="ja-JP" altLang="en-US" sz="1400" dirty="0" smtClean="0">
                          <a:effectLst>
                            <a:outerShdw blurRad="38100" dist="38100" dir="2700000" algn="tl">
                              <a:srgbClr val="000000">
                                <a:alpha val="43137"/>
                              </a:srgbClr>
                            </a:outerShdw>
                          </a:effectLst>
                        </a:rPr>
                        <a:t>部　会</a:t>
                      </a:r>
                      <a:endParaRPr kumimoji="1" lang="ja-JP" altLang="en-US" sz="1400" dirty="0">
                        <a:effectLst>
                          <a:outerShdw blurRad="38100" dist="38100" dir="2700000" algn="tl">
                            <a:srgbClr val="000000">
                              <a:alpha val="43137"/>
                            </a:srgbClr>
                          </a:outerShdw>
                        </a:effectLst>
                      </a:endParaRPr>
                    </a:p>
                  </a:txBody>
                  <a:tcPr>
                    <a:lnR w="12700" cap="flat" cmpd="sng" algn="ctr">
                      <a:solidFill>
                        <a:schemeClr val="bg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a:r>
                        <a:rPr lang="ja-JP" altLang="en-US" sz="1400" dirty="0" smtClean="0">
                          <a:effectLst>
                            <a:outerShdw blurRad="38100" dist="38100" dir="2700000" algn="tl">
                              <a:srgbClr val="000000">
                                <a:alpha val="43137"/>
                              </a:srgbClr>
                            </a:outerShdw>
                          </a:effectLst>
                        </a:rPr>
                        <a:t>検討内容（案）</a:t>
                      </a:r>
                      <a:endParaRPr lang="ja-JP" altLang="en-US" sz="1400" dirty="0">
                        <a:effectLst>
                          <a:outerShdw blurRad="38100" dist="38100" dir="2700000" algn="tl">
                            <a:srgbClr val="000000">
                              <a:alpha val="43137"/>
                            </a:srgbClr>
                          </a:outerShdw>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r>
              <a:tr h="919336">
                <a:tc>
                  <a:txBody>
                    <a:bodyPr/>
                    <a:lstStyle/>
                    <a:p>
                      <a:pPr algn="ctr"/>
                      <a:r>
                        <a:rPr kumimoji="1" lang="en-US" altLang="ja-JP" sz="1800" dirty="0" smtClean="0">
                          <a:effectLst>
                            <a:outerShdw blurRad="38100" dist="38100" dir="2700000" algn="tl">
                              <a:srgbClr val="000000">
                                <a:alpha val="43137"/>
                              </a:srgbClr>
                            </a:outerShdw>
                          </a:effectLst>
                        </a:rPr>
                        <a:t>9</a:t>
                      </a:r>
                      <a:r>
                        <a:rPr kumimoji="1" lang="ja-JP" altLang="en-US" sz="1800" dirty="0" smtClean="0">
                          <a:effectLst>
                            <a:outerShdw blurRad="38100" dist="38100" dir="2700000" algn="tl">
                              <a:srgbClr val="000000">
                                <a:alpha val="43137"/>
                              </a:srgbClr>
                            </a:outerShdw>
                          </a:effectLst>
                        </a:rPr>
                        <a:t>月</a:t>
                      </a:r>
                      <a:endParaRPr kumimoji="1" lang="ja-JP" altLang="en-US" sz="1800" dirty="0">
                        <a:effectLst>
                          <a:outerShdw blurRad="38100" dist="38100" dir="2700000" algn="tl">
                            <a:srgbClr val="000000">
                              <a:alpha val="43137"/>
                            </a:srgbClr>
                          </a:outerShdw>
                        </a:effectLst>
                      </a:endParaRPr>
                    </a:p>
                  </a:txBody>
                  <a:tcPr anchor="ctr">
                    <a:lnT w="9525"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effectLst>
                            <a:outerShdw blurRad="38100" dist="38100" dir="2700000" algn="tl">
                              <a:srgbClr val="000000">
                                <a:alpha val="43137"/>
                              </a:srgbClr>
                            </a:outerShdw>
                          </a:effectLst>
                        </a:rPr>
                        <a:t>◆第</a:t>
                      </a:r>
                      <a:r>
                        <a:rPr kumimoji="1" lang="en-US" altLang="ja-JP" sz="1600" dirty="0" smtClean="0">
                          <a:effectLst>
                            <a:outerShdw blurRad="38100" dist="38100" dir="2700000" algn="tl">
                              <a:srgbClr val="000000">
                                <a:alpha val="43137"/>
                              </a:srgbClr>
                            </a:outerShdw>
                          </a:effectLst>
                        </a:rPr>
                        <a:t>1</a:t>
                      </a:r>
                      <a:r>
                        <a:rPr kumimoji="1" lang="ja-JP" altLang="en-US" sz="1600" dirty="0" smtClean="0">
                          <a:effectLst>
                            <a:outerShdw blurRad="38100" dist="38100" dir="2700000" algn="tl">
                              <a:srgbClr val="000000">
                                <a:alpha val="43137"/>
                              </a:srgbClr>
                            </a:outerShdw>
                          </a:effectLst>
                        </a:rPr>
                        <a:t>回</a:t>
                      </a:r>
                      <a:r>
                        <a:rPr kumimoji="1" lang="en-US" altLang="ja-JP" sz="1600" dirty="0" smtClean="0">
                          <a:effectLst>
                            <a:outerShdw blurRad="38100" dist="38100" dir="2700000" algn="tl">
                              <a:srgbClr val="000000">
                                <a:alpha val="43137"/>
                              </a:srgbClr>
                            </a:outerShdw>
                          </a:effectLst>
                        </a:rPr>
                        <a:t>WG</a:t>
                      </a:r>
                      <a:endParaRPr kumimoji="1" lang="ja-JP" altLang="en-US" sz="1600" dirty="0">
                        <a:effectLst>
                          <a:outerShdw blurRad="38100" dist="38100" dir="2700000" algn="tl">
                            <a:srgbClr val="000000">
                              <a:alpha val="43137"/>
                            </a:srgbClr>
                          </a:outerShdw>
                        </a:effectLst>
                      </a:endParaRPr>
                    </a:p>
                  </a:txBody>
                  <a:tcPr>
                    <a:lnT w="9525" cap="flat" cmpd="sng" algn="ctr">
                      <a:solidFill>
                        <a:schemeClr val="tx1"/>
                      </a:solidFill>
                      <a:prstDash val="solid"/>
                      <a:round/>
                      <a:headEnd type="none" w="med" len="med"/>
                      <a:tailEnd type="none" w="med" len="med"/>
                    </a:lnT>
                  </a:tcPr>
                </a:tc>
                <a:tc>
                  <a:txBody>
                    <a:bodyPr/>
                    <a:lstStyle/>
                    <a:p>
                      <a:endParaRPr kumimoji="1" lang="en-US" altLang="ja-JP" sz="1600" dirty="0" smtClean="0">
                        <a:effectLst>
                          <a:outerShdw blurRad="38100" dist="38100" dir="2700000" algn="tl">
                            <a:srgbClr val="000000">
                              <a:alpha val="43137"/>
                            </a:srgbClr>
                          </a:outerShdw>
                        </a:effectLst>
                      </a:endParaRPr>
                    </a:p>
                  </a:txBody>
                  <a:tcPr>
                    <a:lnT w="9525" cap="flat" cmpd="sng" algn="ctr">
                      <a:solidFill>
                        <a:schemeClr val="tx1"/>
                      </a:solidFill>
                      <a:prstDash val="solid"/>
                      <a:round/>
                      <a:headEnd type="none" w="med" len="med"/>
                      <a:tailEnd type="none" w="med" len="med"/>
                    </a:lnT>
                  </a:tcPr>
                </a:tc>
              </a:tr>
              <a:tr h="318924">
                <a:tc>
                  <a:txBody>
                    <a:bodyPr/>
                    <a:lstStyle/>
                    <a:p>
                      <a:pPr algn="ctr"/>
                      <a:r>
                        <a:rPr kumimoji="1" lang="en-US" altLang="ja-JP" sz="1800" dirty="0" smtClean="0">
                          <a:effectLst>
                            <a:outerShdw blurRad="38100" dist="38100" dir="2700000" algn="tl">
                              <a:srgbClr val="000000">
                                <a:alpha val="43137"/>
                              </a:srgbClr>
                            </a:outerShdw>
                          </a:effectLst>
                        </a:rPr>
                        <a:t>10</a:t>
                      </a:r>
                      <a:r>
                        <a:rPr kumimoji="1" lang="ja-JP" altLang="en-US" sz="1800" dirty="0" smtClean="0">
                          <a:effectLst>
                            <a:outerShdw blurRad="38100" dist="38100" dir="2700000" algn="tl">
                              <a:srgbClr val="000000">
                                <a:alpha val="43137"/>
                              </a:srgbClr>
                            </a:outerShdw>
                          </a:effectLst>
                        </a:rPr>
                        <a:t>月</a:t>
                      </a:r>
                      <a:endParaRPr kumimoji="1" lang="ja-JP" altLang="en-US" sz="1800" dirty="0">
                        <a:effectLst>
                          <a:outerShdw blurRad="38100" dist="38100" dir="2700000" algn="tl">
                            <a:srgbClr val="000000">
                              <a:alpha val="43137"/>
                            </a:srgbClr>
                          </a:outerShdw>
                        </a:effectLst>
                      </a:endParaRPr>
                    </a:p>
                  </a:txBody>
                  <a:tcPr anchor="ctr"/>
                </a:tc>
                <a:tc>
                  <a:txBody>
                    <a:bodyPr/>
                    <a:lstStyle/>
                    <a:p>
                      <a:endParaRPr kumimoji="1" lang="ja-JP" altLang="en-US" sz="1600" dirty="0">
                        <a:effectLst>
                          <a:outerShdw blurRad="38100" dist="38100" dir="2700000" algn="tl">
                            <a:srgbClr val="000000">
                              <a:alpha val="43137"/>
                            </a:srgbClr>
                          </a:outerShdw>
                        </a:effectLst>
                      </a:endParaRPr>
                    </a:p>
                  </a:txBody>
                  <a:tcPr/>
                </a:tc>
                <a:tc>
                  <a:txBody>
                    <a:bodyPr/>
                    <a:lstStyle/>
                    <a:p>
                      <a:endParaRPr kumimoji="1" lang="en-US" altLang="ja-JP" sz="1600" dirty="0" smtClean="0">
                        <a:effectLst>
                          <a:outerShdw blurRad="38100" dist="38100" dir="2700000" algn="tl">
                            <a:srgbClr val="000000">
                              <a:alpha val="43137"/>
                            </a:srgbClr>
                          </a:outerShdw>
                        </a:effectLst>
                      </a:endParaRPr>
                    </a:p>
                  </a:txBody>
                  <a:tcPr/>
                </a:tc>
              </a:tr>
              <a:tr h="780648">
                <a:tc>
                  <a:txBody>
                    <a:bodyPr/>
                    <a:lstStyle/>
                    <a:p>
                      <a:pPr algn="ctr"/>
                      <a:r>
                        <a:rPr kumimoji="1" lang="en-US" altLang="ja-JP" sz="1800" dirty="0" smtClean="0">
                          <a:effectLst>
                            <a:outerShdw blurRad="38100" dist="38100" dir="2700000" algn="tl">
                              <a:srgbClr val="000000">
                                <a:alpha val="43137"/>
                              </a:srgbClr>
                            </a:outerShdw>
                          </a:effectLst>
                        </a:rPr>
                        <a:t>11</a:t>
                      </a:r>
                      <a:r>
                        <a:rPr kumimoji="1" lang="ja-JP" altLang="en-US" sz="1800" dirty="0" smtClean="0">
                          <a:effectLst>
                            <a:outerShdw blurRad="38100" dist="38100" dir="2700000" algn="tl">
                              <a:srgbClr val="000000">
                                <a:alpha val="43137"/>
                              </a:srgbClr>
                            </a:outerShdw>
                          </a:effectLst>
                        </a:rPr>
                        <a:t>月</a:t>
                      </a:r>
                      <a:endParaRPr kumimoji="1" lang="ja-JP" altLang="en-US" sz="1800" dirty="0">
                        <a:effectLst>
                          <a:outerShdw blurRad="38100" dist="38100" dir="2700000" algn="tl">
                            <a:srgbClr val="000000">
                              <a:alpha val="43137"/>
                            </a:srgbClr>
                          </a:outerShdw>
                        </a:effectLst>
                      </a:endParaRPr>
                    </a:p>
                  </a:txBody>
                  <a:tcPr anchor="ctr"/>
                </a:tc>
                <a:tc>
                  <a:txBody>
                    <a:bodyPr/>
                    <a:lstStyle/>
                    <a:p>
                      <a:r>
                        <a:rPr kumimoji="1" lang="ja-JP" altLang="en-US" sz="1600" dirty="0" smtClean="0">
                          <a:solidFill>
                            <a:schemeClr val="tx1"/>
                          </a:solidFill>
                          <a:effectLst>
                            <a:outerShdw blurRad="38100" dist="38100" dir="2700000" algn="tl">
                              <a:srgbClr val="000000">
                                <a:alpha val="43137"/>
                              </a:srgbClr>
                            </a:outerShdw>
                          </a:effectLst>
                        </a:rPr>
                        <a:t>◆第</a:t>
                      </a:r>
                      <a:r>
                        <a:rPr kumimoji="1" lang="en-US" altLang="ja-JP" sz="1600" dirty="0" smtClean="0">
                          <a:solidFill>
                            <a:schemeClr val="tx1"/>
                          </a:solidFill>
                          <a:effectLst>
                            <a:outerShdw blurRad="38100" dist="38100" dir="2700000" algn="tl">
                              <a:srgbClr val="000000">
                                <a:alpha val="43137"/>
                              </a:srgbClr>
                            </a:outerShdw>
                          </a:effectLst>
                        </a:rPr>
                        <a:t>2</a:t>
                      </a:r>
                      <a:r>
                        <a:rPr kumimoji="1" lang="ja-JP" altLang="en-US" sz="1600" dirty="0" smtClean="0">
                          <a:solidFill>
                            <a:schemeClr val="tx1"/>
                          </a:solidFill>
                          <a:effectLst>
                            <a:outerShdw blurRad="38100" dist="38100" dir="2700000" algn="tl">
                              <a:srgbClr val="000000">
                                <a:alpha val="43137"/>
                              </a:srgbClr>
                            </a:outerShdw>
                          </a:effectLst>
                        </a:rPr>
                        <a:t>回</a:t>
                      </a:r>
                      <a:r>
                        <a:rPr kumimoji="1" lang="en-US" altLang="ja-JP" sz="1600" dirty="0" smtClean="0">
                          <a:solidFill>
                            <a:schemeClr val="tx1"/>
                          </a:solidFill>
                          <a:effectLst>
                            <a:outerShdw blurRad="38100" dist="38100" dir="2700000" algn="tl">
                              <a:srgbClr val="000000">
                                <a:alpha val="43137"/>
                              </a:srgbClr>
                            </a:outerShdw>
                          </a:effectLst>
                        </a:rPr>
                        <a:t>WG</a:t>
                      </a:r>
                      <a:r>
                        <a:rPr kumimoji="1" lang="ja-JP" altLang="en-US" sz="1000" dirty="0" smtClean="0">
                          <a:solidFill>
                            <a:schemeClr val="tx1"/>
                          </a:solidFill>
                          <a:effectLst>
                            <a:outerShdw blurRad="38100" dist="38100" dir="2700000" algn="tl">
                              <a:srgbClr val="000000">
                                <a:alpha val="43137"/>
                              </a:srgbClr>
                            </a:outerShdw>
                          </a:effectLst>
                        </a:rPr>
                        <a:t>　</a:t>
                      </a:r>
                      <a:endParaRPr kumimoji="1" lang="ja-JP" altLang="en-US" sz="1000" dirty="0">
                        <a:solidFill>
                          <a:schemeClr val="tx1"/>
                        </a:solidFill>
                        <a:effectLst>
                          <a:outerShdw blurRad="38100" dist="38100" dir="2700000" algn="tl">
                            <a:srgbClr val="000000">
                              <a:alpha val="43137"/>
                            </a:srgbClr>
                          </a:outerShdw>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effectLst>
                          <a:outerShdw blurRad="38100" dist="38100" dir="2700000" algn="tl">
                            <a:srgbClr val="000000">
                              <a:alpha val="43137"/>
                            </a:srgbClr>
                          </a:outerShdw>
                        </a:effectLst>
                      </a:endParaRPr>
                    </a:p>
                  </a:txBody>
                  <a:tcPr/>
                </a:tc>
              </a:tr>
              <a:tr h="581784">
                <a:tc>
                  <a:txBody>
                    <a:bodyPr/>
                    <a:lstStyle/>
                    <a:p>
                      <a:pPr algn="ctr"/>
                      <a:r>
                        <a:rPr kumimoji="1" lang="en-US" altLang="ja-JP" sz="1800" dirty="0" smtClean="0">
                          <a:effectLst>
                            <a:outerShdw blurRad="38100" dist="38100" dir="2700000" algn="tl">
                              <a:srgbClr val="000000">
                                <a:alpha val="43137"/>
                              </a:srgbClr>
                            </a:outerShdw>
                          </a:effectLst>
                        </a:rPr>
                        <a:t>12</a:t>
                      </a:r>
                      <a:r>
                        <a:rPr kumimoji="1" lang="ja-JP" altLang="en-US" sz="1800" dirty="0" smtClean="0">
                          <a:effectLst>
                            <a:outerShdw blurRad="38100" dist="38100" dir="2700000" algn="tl">
                              <a:srgbClr val="000000">
                                <a:alpha val="43137"/>
                              </a:srgbClr>
                            </a:outerShdw>
                          </a:effectLst>
                        </a:rPr>
                        <a:t>月</a:t>
                      </a:r>
                      <a:endParaRPr kumimoji="1" lang="ja-JP" altLang="en-US" sz="1800" dirty="0">
                        <a:effectLst>
                          <a:outerShdw blurRad="38100" dist="38100" dir="2700000" algn="tl">
                            <a:srgbClr val="000000">
                              <a:alpha val="43137"/>
                            </a:srgbClr>
                          </a:outerShdw>
                        </a:effectLst>
                      </a:endParaRPr>
                    </a:p>
                  </a:txBody>
                  <a:tcPr anchor="ctr"/>
                </a:tc>
                <a:tc>
                  <a:txBody>
                    <a:bodyPr/>
                    <a:lstStyle/>
                    <a:p>
                      <a:r>
                        <a:rPr kumimoji="1" lang="ja-JP" altLang="en-US" sz="1000" dirty="0" smtClean="0">
                          <a:solidFill>
                            <a:schemeClr val="tx1"/>
                          </a:solidFill>
                          <a:effectLst>
                            <a:outerShdw blurRad="38100" dist="38100" dir="2700000" algn="tl">
                              <a:srgbClr val="000000">
                                <a:alpha val="43137"/>
                              </a:srgbClr>
                            </a:outerShdw>
                          </a:effectLst>
                        </a:rPr>
                        <a:t>　</a:t>
                      </a:r>
                      <a:endParaRPr kumimoji="1" lang="ja-JP" altLang="en-US" sz="1000" dirty="0">
                        <a:solidFill>
                          <a:schemeClr val="tx1"/>
                        </a:solidFill>
                        <a:effectLst>
                          <a:outerShdw blurRad="38100" dist="38100" dir="2700000" algn="tl">
                            <a:srgbClr val="000000">
                              <a:alpha val="43137"/>
                            </a:srgbClr>
                          </a:outerShdw>
                        </a:effectLst>
                      </a:endParaRPr>
                    </a:p>
                  </a:txBody>
                  <a:tcPr/>
                </a:tc>
                <a:tc>
                  <a:txBody>
                    <a:bodyPr/>
                    <a:lstStyle/>
                    <a:p>
                      <a:endParaRPr kumimoji="1" lang="ja-JP" altLang="en-US" sz="1600" dirty="0">
                        <a:effectLst>
                          <a:outerShdw blurRad="38100" dist="38100" dir="2700000" algn="tl">
                            <a:srgbClr val="000000">
                              <a:alpha val="43137"/>
                            </a:srgbClr>
                          </a:outerShdw>
                        </a:effectLst>
                      </a:endParaRPr>
                    </a:p>
                  </a:txBody>
                  <a:tcPr/>
                </a:tc>
              </a:tr>
              <a:tr h="504056">
                <a:tc>
                  <a:txBody>
                    <a:bodyPr/>
                    <a:lstStyle/>
                    <a:p>
                      <a:pPr algn="ctr"/>
                      <a:r>
                        <a:rPr kumimoji="1" lang="en-US" altLang="ja-JP" sz="1800" dirty="0" smtClean="0">
                          <a:effectLst>
                            <a:outerShdw blurRad="38100" dist="38100" dir="2700000" algn="tl">
                              <a:srgbClr val="000000">
                                <a:alpha val="43137"/>
                              </a:srgbClr>
                            </a:outerShdw>
                          </a:effectLst>
                        </a:rPr>
                        <a:t>1</a:t>
                      </a:r>
                      <a:r>
                        <a:rPr kumimoji="1" lang="ja-JP" altLang="en-US" sz="1800" dirty="0" smtClean="0">
                          <a:effectLst>
                            <a:outerShdw blurRad="38100" dist="38100" dir="2700000" algn="tl">
                              <a:srgbClr val="000000">
                                <a:alpha val="43137"/>
                              </a:srgbClr>
                            </a:outerShdw>
                          </a:effectLst>
                        </a:rPr>
                        <a:t>月</a:t>
                      </a:r>
                      <a:endParaRPr kumimoji="1" lang="ja-JP" altLang="en-US" sz="1800" dirty="0">
                        <a:effectLst>
                          <a:outerShdw blurRad="38100" dist="38100" dir="2700000" algn="tl">
                            <a:srgbClr val="000000">
                              <a:alpha val="43137"/>
                            </a:srgbClr>
                          </a:outerShdw>
                        </a:effectLst>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effectLst>
                          <a:outerShdw blurRad="38100" dist="38100" dir="2700000" algn="tl">
                            <a:srgbClr val="000000">
                              <a:alpha val="43137"/>
                            </a:srgbClr>
                          </a:outerShdw>
                        </a:effectLst>
                      </a:endParaRPr>
                    </a:p>
                  </a:txBody>
                  <a:tcPr/>
                </a:tc>
                <a:tc>
                  <a:txBody>
                    <a:bodyPr/>
                    <a:lstStyle/>
                    <a:p>
                      <a:endParaRPr kumimoji="1" lang="ja-JP" altLang="en-US" sz="1200" dirty="0">
                        <a:effectLst>
                          <a:outerShdw blurRad="38100" dist="38100" dir="2700000" algn="tl">
                            <a:srgbClr val="000000">
                              <a:alpha val="43137"/>
                            </a:srgbClr>
                          </a:outerShdw>
                        </a:effectLst>
                      </a:endParaRPr>
                    </a:p>
                  </a:txBody>
                  <a:tcPr/>
                </a:tc>
              </a:tr>
              <a:tr h="864096">
                <a:tc>
                  <a:txBody>
                    <a:bodyPr/>
                    <a:lstStyle/>
                    <a:p>
                      <a:pPr algn="ctr"/>
                      <a:r>
                        <a:rPr kumimoji="1" lang="en-US" altLang="ja-JP" sz="1800" dirty="0" smtClean="0">
                          <a:effectLst>
                            <a:outerShdw blurRad="38100" dist="38100" dir="2700000" algn="tl">
                              <a:srgbClr val="000000">
                                <a:alpha val="43137"/>
                              </a:srgbClr>
                            </a:outerShdw>
                          </a:effectLst>
                        </a:rPr>
                        <a:t>2</a:t>
                      </a:r>
                      <a:r>
                        <a:rPr kumimoji="1" lang="ja-JP" altLang="en-US" sz="1800" dirty="0" smtClean="0">
                          <a:effectLst>
                            <a:outerShdw blurRad="38100" dist="38100" dir="2700000" algn="tl">
                              <a:srgbClr val="000000">
                                <a:alpha val="43137"/>
                              </a:srgbClr>
                            </a:outerShdw>
                          </a:effectLst>
                        </a:rPr>
                        <a:t>月</a:t>
                      </a:r>
                      <a:endParaRPr kumimoji="1" lang="ja-JP" altLang="en-US" sz="1800" dirty="0">
                        <a:effectLst>
                          <a:outerShdw blurRad="38100" dist="38100" dir="2700000" algn="tl">
                            <a:srgbClr val="000000">
                              <a:alpha val="43137"/>
                            </a:srgbClr>
                          </a:outerShdw>
                        </a:effectLst>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effectLst>
                            <a:outerShdw blurRad="38100" dist="38100" dir="2700000" algn="tl">
                              <a:srgbClr val="000000">
                                <a:alpha val="43137"/>
                              </a:srgbClr>
                            </a:outerShdw>
                          </a:effectLst>
                        </a:rPr>
                        <a:t>◆第</a:t>
                      </a:r>
                      <a:r>
                        <a:rPr kumimoji="1" lang="en-US" altLang="ja-JP" sz="1600" dirty="0" smtClean="0">
                          <a:solidFill>
                            <a:schemeClr val="tx1"/>
                          </a:solidFill>
                          <a:effectLst>
                            <a:outerShdw blurRad="38100" dist="38100" dir="2700000" algn="tl">
                              <a:srgbClr val="000000">
                                <a:alpha val="43137"/>
                              </a:srgbClr>
                            </a:outerShdw>
                          </a:effectLst>
                        </a:rPr>
                        <a:t>3</a:t>
                      </a:r>
                      <a:r>
                        <a:rPr kumimoji="1" lang="ja-JP" altLang="en-US" sz="1600" dirty="0" smtClean="0">
                          <a:solidFill>
                            <a:schemeClr val="tx1"/>
                          </a:solidFill>
                          <a:effectLst>
                            <a:outerShdw blurRad="38100" dist="38100" dir="2700000" algn="tl">
                              <a:srgbClr val="000000">
                                <a:alpha val="43137"/>
                              </a:srgbClr>
                            </a:outerShdw>
                          </a:effectLst>
                        </a:rPr>
                        <a:t>回</a:t>
                      </a:r>
                      <a:r>
                        <a:rPr kumimoji="1" lang="en-US" altLang="ja-JP" sz="1600" smtClean="0">
                          <a:solidFill>
                            <a:schemeClr val="tx1"/>
                          </a:solidFill>
                          <a:effectLst>
                            <a:outerShdw blurRad="38100" dist="38100" dir="2700000" algn="tl">
                              <a:srgbClr val="000000">
                                <a:alpha val="43137"/>
                              </a:srgbClr>
                            </a:outerShdw>
                          </a:effectLst>
                        </a:rPr>
                        <a:t>WG</a:t>
                      </a:r>
                      <a:endParaRPr kumimoji="1" lang="en-US" altLang="ja-JP" sz="1600" dirty="0" smtClean="0">
                        <a:solidFill>
                          <a:schemeClr val="tx1"/>
                        </a:solidFill>
                        <a:effectLst>
                          <a:outerShdw blurRad="38100" dist="38100" dir="2700000" algn="tl">
                            <a:srgbClr val="000000">
                              <a:alpha val="43137"/>
                            </a:srgbClr>
                          </a:outerShdw>
                        </a:effectLst>
                      </a:endParaRPr>
                    </a:p>
                    <a:p>
                      <a:endParaRPr kumimoji="1" lang="ja-JP" altLang="en-US" sz="1000" dirty="0">
                        <a:solidFill>
                          <a:schemeClr val="tx1"/>
                        </a:solidFill>
                        <a:effectLst>
                          <a:outerShdw blurRad="38100" dist="38100" dir="2700000" algn="tl">
                            <a:srgbClr val="000000">
                              <a:alpha val="43137"/>
                            </a:srgbClr>
                          </a:outerShdw>
                        </a:effectLst>
                      </a:endParaRPr>
                    </a:p>
                  </a:txBody>
                  <a:tcPr/>
                </a:tc>
                <a:tc>
                  <a:txBody>
                    <a:bodyPr/>
                    <a:lstStyle/>
                    <a:p>
                      <a:endParaRPr kumimoji="1" lang="ja-JP" altLang="en-US" sz="1600" dirty="0">
                        <a:solidFill>
                          <a:schemeClr val="tx1"/>
                        </a:solidFill>
                        <a:effectLst>
                          <a:outerShdw blurRad="38100" dist="38100" dir="2700000" algn="tl">
                            <a:srgbClr val="000000">
                              <a:alpha val="43137"/>
                            </a:srgbClr>
                          </a:outerShdw>
                        </a:effectLst>
                      </a:endParaRPr>
                    </a:p>
                  </a:txBody>
                  <a:tcPr/>
                </a:tc>
              </a:tr>
              <a:tr h="1080120">
                <a:tc>
                  <a:txBody>
                    <a:bodyPr/>
                    <a:lstStyle/>
                    <a:p>
                      <a:pPr algn="ctr"/>
                      <a:r>
                        <a:rPr kumimoji="1" lang="en-US" altLang="ja-JP" sz="1800" dirty="0" smtClean="0">
                          <a:effectLst>
                            <a:outerShdw blurRad="38100" dist="38100" dir="2700000" algn="tl">
                              <a:srgbClr val="000000">
                                <a:alpha val="43137"/>
                              </a:srgbClr>
                            </a:outerShdw>
                          </a:effectLst>
                        </a:rPr>
                        <a:t>3</a:t>
                      </a:r>
                      <a:r>
                        <a:rPr kumimoji="1" lang="ja-JP" altLang="en-US" sz="1800" dirty="0" smtClean="0">
                          <a:effectLst>
                            <a:outerShdw blurRad="38100" dist="38100" dir="2700000" algn="tl">
                              <a:srgbClr val="000000">
                                <a:alpha val="43137"/>
                              </a:srgbClr>
                            </a:outerShdw>
                          </a:effectLst>
                        </a:rPr>
                        <a:t>月</a:t>
                      </a:r>
                      <a:endParaRPr kumimoji="1" lang="ja-JP" altLang="en-US" sz="1800" dirty="0">
                        <a:effectLst>
                          <a:outerShdw blurRad="38100" dist="38100" dir="2700000" algn="tl">
                            <a:srgbClr val="000000">
                              <a:alpha val="43137"/>
                            </a:srgbClr>
                          </a:outerShdw>
                        </a:effectLst>
                      </a:endParaRPr>
                    </a:p>
                  </a:txBody>
                  <a:tcPr anchor="ctr"/>
                </a:tc>
                <a:tc>
                  <a:txBody>
                    <a:bodyPr/>
                    <a:lstStyle/>
                    <a:p>
                      <a:endParaRPr kumimoji="1" lang="ja-JP" altLang="en-US" sz="1200" dirty="0">
                        <a:solidFill>
                          <a:schemeClr val="tx1"/>
                        </a:solidFill>
                        <a:effectLst>
                          <a:outerShdw blurRad="38100" dist="38100" dir="2700000" algn="tl">
                            <a:srgbClr val="000000">
                              <a:alpha val="43137"/>
                            </a:srgbClr>
                          </a:outerShdw>
                        </a:effectLst>
                      </a:endParaRPr>
                    </a:p>
                  </a:txBody>
                  <a:tcPr/>
                </a:tc>
                <a:tc>
                  <a:txBody>
                    <a:bodyPr/>
                    <a:lstStyle/>
                    <a:p>
                      <a:endParaRPr kumimoji="1" lang="ja-JP" altLang="en-US" sz="1600" dirty="0">
                        <a:solidFill>
                          <a:schemeClr val="tx1"/>
                        </a:solidFill>
                        <a:effectLst>
                          <a:outerShdw blurRad="38100" dist="38100" dir="2700000" algn="tl">
                            <a:srgbClr val="000000">
                              <a:alpha val="43137"/>
                            </a:srgbClr>
                          </a:outerShdw>
                        </a:effectLst>
                      </a:endParaRPr>
                    </a:p>
                  </a:txBody>
                  <a:tcPr/>
                </a:tc>
              </a:tr>
            </a:tbl>
          </a:graphicData>
        </a:graphic>
      </p:graphicFrame>
      <p:sp>
        <p:nvSpPr>
          <p:cNvPr id="5" name="下矢印 4"/>
          <p:cNvSpPr/>
          <p:nvPr/>
        </p:nvSpPr>
        <p:spPr>
          <a:xfrm>
            <a:off x="4397435" y="2060849"/>
            <a:ext cx="349130" cy="38164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正方形/長方形 5"/>
          <p:cNvSpPr/>
          <p:nvPr/>
        </p:nvSpPr>
        <p:spPr>
          <a:xfrm>
            <a:off x="2915816" y="1412776"/>
            <a:ext cx="5790119" cy="648072"/>
          </a:xfrm>
          <a:prstGeom prst="rect">
            <a:avLst/>
          </a:prstGeom>
          <a:ln>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sz="1050" dirty="0">
                <a:solidFill>
                  <a:schemeClr val="tx1"/>
                </a:solidFill>
              </a:rPr>
              <a:t>●「市町村における高次脳機能障がいの個別支援事例検討の充実を図る</a:t>
            </a:r>
            <a:r>
              <a:rPr lang="en-US" altLang="ja-JP" sz="1050" dirty="0">
                <a:solidFill>
                  <a:schemeClr val="tx1"/>
                </a:solidFill>
              </a:rPr>
              <a:t>HOW TO</a:t>
            </a:r>
            <a:r>
              <a:rPr lang="ja-JP" altLang="en-US" sz="1050" dirty="0">
                <a:solidFill>
                  <a:schemeClr val="tx1"/>
                </a:solidFill>
              </a:rPr>
              <a:t>集</a:t>
            </a:r>
            <a:r>
              <a:rPr lang="ja-JP" altLang="en-US" sz="1050" dirty="0" smtClean="0">
                <a:solidFill>
                  <a:schemeClr val="tx1"/>
                </a:solidFill>
              </a:rPr>
              <a:t>」　の審議</a:t>
            </a:r>
            <a:endParaRPr kumimoji="1" lang="en-US" altLang="ja-JP" sz="1050" dirty="0" smtClean="0">
              <a:solidFill>
                <a:schemeClr val="tx1"/>
              </a:solidFill>
            </a:endParaRPr>
          </a:p>
          <a:p>
            <a:r>
              <a:rPr kumimoji="1" lang="en-US" altLang="ja-JP" sz="1050" dirty="0" smtClean="0">
                <a:solidFill>
                  <a:schemeClr val="tx1"/>
                </a:solidFill>
              </a:rPr>
              <a:t>【</a:t>
            </a:r>
            <a:r>
              <a:rPr kumimoji="1" lang="ja-JP" altLang="en-US" sz="1050" dirty="0" smtClean="0">
                <a:solidFill>
                  <a:schemeClr val="tx1"/>
                </a:solidFill>
              </a:rPr>
              <a:t>構成について</a:t>
            </a:r>
            <a:r>
              <a:rPr kumimoji="1" lang="en-US" altLang="ja-JP" sz="1050" dirty="0" smtClean="0">
                <a:solidFill>
                  <a:schemeClr val="tx1"/>
                </a:solidFill>
              </a:rPr>
              <a:t>】</a:t>
            </a:r>
          </a:p>
          <a:p>
            <a:r>
              <a:rPr lang="ja-JP" altLang="en-US" sz="1050" dirty="0">
                <a:solidFill>
                  <a:schemeClr val="tx1"/>
                </a:solidFill>
              </a:rPr>
              <a:t>　</a:t>
            </a:r>
            <a:r>
              <a:rPr lang="ja-JP" altLang="en-US" sz="1050" dirty="0" smtClean="0">
                <a:solidFill>
                  <a:schemeClr val="tx1"/>
                </a:solidFill>
              </a:rPr>
              <a:t>・</a:t>
            </a:r>
            <a:r>
              <a:rPr lang="en-US" altLang="ja-JP" sz="1050" dirty="0" smtClean="0">
                <a:solidFill>
                  <a:schemeClr val="tx1"/>
                </a:solidFill>
              </a:rPr>
              <a:t>HOW TO</a:t>
            </a:r>
            <a:r>
              <a:rPr lang="ja-JP" altLang="en-US" sz="1050" dirty="0" smtClean="0">
                <a:solidFill>
                  <a:schemeClr val="tx1"/>
                </a:solidFill>
              </a:rPr>
              <a:t>集の内容等についての検討　　　等</a:t>
            </a:r>
            <a:endParaRPr kumimoji="1" lang="en-US" altLang="ja-JP" sz="1050" dirty="0" smtClean="0">
              <a:solidFill>
                <a:schemeClr val="tx1"/>
              </a:solidFill>
            </a:endParaRPr>
          </a:p>
        </p:txBody>
      </p:sp>
      <p:sp>
        <p:nvSpPr>
          <p:cNvPr id="7" name="正方形/長方形 6"/>
          <p:cNvSpPr/>
          <p:nvPr/>
        </p:nvSpPr>
        <p:spPr>
          <a:xfrm>
            <a:off x="2915815" y="2718115"/>
            <a:ext cx="5790119" cy="669608"/>
          </a:xfrm>
          <a:prstGeom prst="rect">
            <a:avLst/>
          </a:prstGeom>
          <a:ln>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sz="1050" dirty="0" smtClean="0">
                <a:solidFill>
                  <a:schemeClr val="tx1"/>
                </a:solidFill>
              </a:rPr>
              <a:t>●上記</a:t>
            </a:r>
            <a:r>
              <a:rPr lang="en-US" altLang="ja-JP" sz="1050" dirty="0" smtClean="0">
                <a:solidFill>
                  <a:schemeClr val="tx1"/>
                </a:solidFill>
              </a:rPr>
              <a:t>HOW TO</a:t>
            </a:r>
            <a:r>
              <a:rPr lang="ja-JP" altLang="en-US" sz="1050" dirty="0" smtClean="0">
                <a:solidFill>
                  <a:schemeClr val="tx1"/>
                </a:solidFill>
              </a:rPr>
              <a:t>集　たたき（案）についての審議</a:t>
            </a:r>
            <a:endParaRPr lang="en-US" altLang="ja-JP" sz="1050" dirty="0" smtClean="0">
              <a:solidFill>
                <a:schemeClr val="tx1"/>
              </a:solidFill>
            </a:endParaRPr>
          </a:p>
          <a:p>
            <a:endParaRPr lang="en-US" altLang="ja-JP" sz="1050" dirty="0" smtClean="0">
              <a:solidFill>
                <a:schemeClr val="tx1"/>
              </a:solidFill>
            </a:endParaRPr>
          </a:p>
          <a:p>
            <a:r>
              <a:rPr lang="ja-JP" altLang="en-US" sz="1050" dirty="0" smtClean="0">
                <a:solidFill>
                  <a:schemeClr val="tx1"/>
                </a:solidFill>
              </a:rPr>
              <a:t>　・第１回意見も踏まえ、作成したたたき（案）について検討　等</a:t>
            </a:r>
            <a:endParaRPr lang="en-US" altLang="ja-JP" sz="1050" dirty="0" smtClean="0">
              <a:solidFill>
                <a:schemeClr val="tx1"/>
              </a:solidFill>
            </a:endParaRPr>
          </a:p>
          <a:p>
            <a:r>
              <a:rPr lang="ja-JP" altLang="en-US" sz="1050" dirty="0" smtClean="0">
                <a:solidFill>
                  <a:schemeClr val="tx1"/>
                </a:solidFill>
              </a:rPr>
              <a:t>　</a:t>
            </a:r>
            <a:endParaRPr kumimoji="1" lang="ja-JP" altLang="en-US" sz="1200" dirty="0">
              <a:solidFill>
                <a:schemeClr val="tx1"/>
              </a:solidFill>
            </a:endParaRPr>
          </a:p>
        </p:txBody>
      </p:sp>
      <p:sp>
        <p:nvSpPr>
          <p:cNvPr id="8" name="正方形/長方形 7"/>
          <p:cNvSpPr/>
          <p:nvPr/>
        </p:nvSpPr>
        <p:spPr>
          <a:xfrm>
            <a:off x="2915815" y="4509120"/>
            <a:ext cx="5790119" cy="720080"/>
          </a:xfrm>
          <a:prstGeom prst="rect">
            <a:avLst/>
          </a:prstGeom>
          <a:ln>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sz="1050" dirty="0" smtClean="0">
                <a:solidFill>
                  <a:schemeClr val="tx1"/>
                </a:solidFill>
              </a:rPr>
              <a:t>●上記</a:t>
            </a:r>
            <a:r>
              <a:rPr lang="en-US" altLang="ja-JP" sz="1050" dirty="0" smtClean="0">
                <a:solidFill>
                  <a:schemeClr val="tx1"/>
                </a:solidFill>
              </a:rPr>
              <a:t>HOW</a:t>
            </a:r>
            <a:r>
              <a:rPr lang="ja-JP" altLang="en-US" sz="1050" dirty="0" smtClean="0">
                <a:solidFill>
                  <a:schemeClr val="tx1"/>
                </a:solidFill>
              </a:rPr>
              <a:t>　</a:t>
            </a:r>
            <a:r>
              <a:rPr lang="en-US" altLang="ja-JP" sz="1050" dirty="0" smtClean="0">
                <a:solidFill>
                  <a:schemeClr val="tx1"/>
                </a:solidFill>
              </a:rPr>
              <a:t>TO</a:t>
            </a:r>
            <a:r>
              <a:rPr lang="ja-JP" altLang="en-US" sz="1050" dirty="0" smtClean="0">
                <a:solidFill>
                  <a:schemeClr val="tx1"/>
                </a:solidFill>
              </a:rPr>
              <a:t>集完成に向けたまとめ</a:t>
            </a:r>
            <a:endParaRPr lang="en-US" altLang="ja-JP" sz="1050" dirty="0" smtClean="0">
              <a:solidFill>
                <a:schemeClr val="tx1"/>
              </a:solidFill>
            </a:endParaRPr>
          </a:p>
          <a:p>
            <a:r>
              <a:rPr lang="ja-JP" altLang="en-US" sz="1050" dirty="0">
                <a:solidFill>
                  <a:schemeClr val="tx1"/>
                </a:solidFill>
              </a:rPr>
              <a:t>　</a:t>
            </a:r>
            <a:r>
              <a:rPr lang="ja-JP" altLang="en-US" sz="1050" dirty="0" smtClean="0">
                <a:solidFill>
                  <a:schemeClr val="tx1"/>
                </a:solidFill>
              </a:rPr>
              <a:t>・完成に向けた意見集約</a:t>
            </a:r>
            <a:endParaRPr lang="en-US" altLang="ja-JP" sz="1050" dirty="0" smtClean="0">
              <a:solidFill>
                <a:schemeClr val="tx1"/>
              </a:solidFill>
            </a:endParaRPr>
          </a:p>
          <a:p>
            <a:r>
              <a:rPr kumimoji="1" lang="ja-JP" altLang="en-US" sz="1050" dirty="0" smtClean="0">
                <a:solidFill>
                  <a:schemeClr val="tx1"/>
                </a:solidFill>
              </a:rPr>
              <a:t>　・</a:t>
            </a:r>
            <a:r>
              <a:rPr lang="en-US" altLang="ja-JP" sz="1050" dirty="0" smtClean="0">
                <a:solidFill>
                  <a:schemeClr val="tx1"/>
                </a:solidFill>
              </a:rPr>
              <a:t>HOW</a:t>
            </a:r>
            <a:r>
              <a:rPr lang="ja-JP" altLang="en-US" sz="1050" dirty="0" smtClean="0">
                <a:solidFill>
                  <a:schemeClr val="tx1"/>
                </a:solidFill>
              </a:rPr>
              <a:t>　</a:t>
            </a:r>
            <a:r>
              <a:rPr lang="en-US" altLang="ja-JP" sz="1050" dirty="0" smtClean="0">
                <a:solidFill>
                  <a:schemeClr val="tx1"/>
                </a:solidFill>
              </a:rPr>
              <a:t>TO</a:t>
            </a:r>
            <a:r>
              <a:rPr lang="ja-JP" altLang="en-US" sz="1050" dirty="0" smtClean="0">
                <a:solidFill>
                  <a:schemeClr val="tx1"/>
                </a:solidFill>
              </a:rPr>
              <a:t>集完成版　</a:t>
            </a:r>
            <a:r>
              <a:rPr kumimoji="1" lang="ja-JP" altLang="en-US" sz="1050" dirty="0" smtClean="0">
                <a:solidFill>
                  <a:schemeClr val="tx1"/>
                </a:solidFill>
              </a:rPr>
              <a:t>まとめ</a:t>
            </a:r>
            <a:endParaRPr kumimoji="1" lang="en-US" altLang="ja-JP" sz="1050" dirty="0" smtClean="0">
              <a:solidFill>
                <a:schemeClr val="tx1"/>
              </a:solidFill>
            </a:endParaRPr>
          </a:p>
          <a:p>
            <a:endParaRPr kumimoji="1" lang="en-US" altLang="ja-JP" sz="1050" dirty="0" smtClean="0">
              <a:solidFill>
                <a:schemeClr val="tx1"/>
              </a:solidFill>
            </a:endParaRPr>
          </a:p>
          <a:p>
            <a:endParaRPr kumimoji="1" lang="en-US" altLang="ja-JP" sz="1200" dirty="0" smtClean="0">
              <a:solidFill>
                <a:schemeClr val="tx1"/>
              </a:solidFill>
            </a:endParaRPr>
          </a:p>
          <a:p>
            <a:endParaRPr kumimoji="1" lang="ja-JP" altLang="en-US" sz="1200" dirty="0">
              <a:solidFill>
                <a:schemeClr val="tx1"/>
              </a:solidFill>
            </a:endParaRPr>
          </a:p>
        </p:txBody>
      </p:sp>
      <p:sp>
        <p:nvSpPr>
          <p:cNvPr id="9" name="正方形/長方形 8"/>
          <p:cNvSpPr/>
          <p:nvPr/>
        </p:nvSpPr>
        <p:spPr>
          <a:xfrm>
            <a:off x="2915816" y="5917825"/>
            <a:ext cx="4392488" cy="416676"/>
          </a:xfrm>
          <a:prstGeom prst="rect">
            <a:avLst/>
          </a:prstGeom>
          <a:solidFill>
            <a:schemeClr val="accent6">
              <a:lumMod val="20000"/>
              <a:lumOff val="80000"/>
            </a:schemeClr>
          </a:solidFill>
          <a:ln w="952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t" anchorCtr="0"/>
          <a:lstStyle/>
          <a:p>
            <a:r>
              <a:rPr lang="en-US" altLang="ja-JP" sz="1200" dirty="0" smtClean="0">
                <a:solidFill>
                  <a:schemeClr val="tx1"/>
                </a:solidFill>
              </a:rPr>
              <a:t>HOW TO</a:t>
            </a:r>
            <a:r>
              <a:rPr lang="ja-JP" altLang="en-US" sz="1200" dirty="0" smtClean="0">
                <a:solidFill>
                  <a:schemeClr val="tx1"/>
                </a:solidFill>
              </a:rPr>
              <a:t>集の周知、活用等　</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（市町村等への通知、ホームページ等での周知）</a:t>
            </a:r>
            <a:endParaRPr lang="en-US" altLang="ja-JP" sz="1200" dirty="0" smtClean="0">
              <a:solidFill>
                <a:schemeClr val="tx1"/>
              </a:solidFill>
            </a:endParaRPr>
          </a:p>
          <a:p>
            <a:endParaRPr kumimoji="1" lang="ja-JP" altLang="en-US" sz="1200" dirty="0">
              <a:ln w="38100">
                <a:solidFill>
                  <a:schemeClr val="tx1"/>
                </a:solidFill>
              </a:ln>
              <a:solidFill>
                <a:schemeClr val="tx1"/>
              </a:solidFill>
            </a:endParaRP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1</a:t>
            </a:fld>
            <a:endParaRPr kumimoji="1" lang="ja-JP" altLang="en-US" dirty="0"/>
          </a:p>
        </p:txBody>
      </p:sp>
      <p:sp>
        <p:nvSpPr>
          <p:cNvPr id="11" name="テキスト ボックス 10"/>
          <p:cNvSpPr txBox="1"/>
          <p:nvPr/>
        </p:nvSpPr>
        <p:spPr>
          <a:xfrm>
            <a:off x="7668344" y="260648"/>
            <a:ext cx="1037591" cy="369332"/>
          </a:xfrm>
          <a:prstGeom prst="rect">
            <a:avLst/>
          </a:prstGeom>
          <a:noFill/>
          <a:ln>
            <a:solidFill>
              <a:schemeClr val="tx1"/>
            </a:solidFill>
          </a:ln>
        </p:spPr>
        <p:txBody>
          <a:bodyPr wrap="square" rtlCol="0">
            <a:spAutoFit/>
          </a:bodyPr>
          <a:lstStyle/>
          <a:p>
            <a:pPr algn="ctr"/>
            <a:r>
              <a:rPr kumimoji="1" lang="ja-JP" altLang="en-US" dirty="0" smtClean="0"/>
              <a:t>資料２</a:t>
            </a:r>
            <a:endParaRPr kumimoji="1" lang="ja-JP" altLang="en-US" dirty="0"/>
          </a:p>
        </p:txBody>
      </p:sp>
    </p:spTree>
    <p:extLst>
      <p:ext uri="{BB962C8B-B14F-4D97-AF65-F5344CB8AC3E}">
        <p14:creationId xmlns:p14="http://schemas.microsoft.com/office/powerpoint/2010/main" val="23511260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905</TotalTime>
  <Words>77</Words>
  <Application>Microsoft Office PowerPoint</Application>
  <PresentationFormat>画面に合わせる (4:3)</PresentationFormat>
  <Paragraphs>30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81</cp:revision>
  <cp:lastPrinted>2014-07-24T09:09:55Z</cp:lastPrinted>
  <dcterms:created xsi:type="dcterms:W3CDTF">2014-05-26T00:08:15Z</dcterms:created>
  <dcterms:modified xsi:type="dcterms:W3CDTF">2017-09-14T05:50:04Z</dcterms:modified>
</cp:coreProperties>
</file>