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87" d="100"/>
          <a:sy n="87" d="100"/>
        </p:scale>
        <p:origin x="-8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5252BA-2214-449C-8EB5-EC4AE1D81467}" type="datetimeFigureOut">
              <a:rPr kumimoji="1" lang="ja-JP" altLang="en-US" smtClean="0"/>
              <a:t>2017/9/14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a:t>
            </a:fld>
            <a:endParaRPr kumimoji="1" lang="ja-JP" altLang="en-US"/>
          </a:p>
        </p:txBody>
      </p:sp>
    </p:spTree>
    <p:extLst>
      <p:ext uri="{BB962C8B-B14F-4D97-AF65-F5344CB8AC3E}">
        <p14:creationId xmlns:p14="http://schemas.microsoft.com/office/powerpoint/2010/main" val="2918965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2017/9/14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2017/9/14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2017/9/14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2017/9/14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2017/9/14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2017/9/14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2017/9/14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2017/9/14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692696"/>
            <a:ext cx="8670439" cy="5976664"/>
          </a:xfrm>
        </p:spPr>
        <p:txBody>
          <a:bodyPr>
            <a:normAutofit lnSpcReduction="10000"/>
          </a:bodyPr>
          <a:lstStyle/>
          <a:p>
            <a:pPr marL="0" indent="0">
              <a:buNone/>
            </a:pPr>
            <a:r>
              <a:rPr lang="ja-JP" altLang="en-US" sz="1400" dirty="0" smtClean="0"/>
              <a:t>■</a:t>
            </a:r>
            <a:r>
              <a:rPr lang="ja-JP" altLang="en-US" sz="1400" dirty="0" err="1"/>
              <a:t>大阪府障がい</a:t>
            </a:r>
            <a:r>
              <a:rPr lang="ja-JP" altLang="en-US" sz="1400" dirty="0"/>
              <a:t>者自立支援協議会　</a:t>
            </a:r>
            <a:r>
              <a:rPr lang="ja-JP" altLang="en-US" sz="1400" dirty="0" smtClean="0"/>
              <a:t>高次脳機能障がい相談支援体制連携調整部会　高次脳機能障がい支援体制整備検討</a:t>
            </a:r>
            <a:r>
              <a:rPr lang="en-US" altLang="ja-JP" sz="1400" dirty="0" smtClean="0"/>
              <a:t>WG</a:t>
            </a:r>
            <a:r>
              <a:rPr lang="ja-JP" altLang="en-US" sz="1400" dirty="0" smtClean="0"/>
              <a:t>　　平成</a:t>
            </a:r>
            <a:r>
              <a:rPr lang="en-US" altLang="ja-JP" sz="1400" dirty="0" smtClean="0"/>
              <a:t>29</a:t>
            </a:r>
            <a:r>
              <a:rPr lang="ja-JP" altLang="en-US" sz="1400" dirty="0" smtClean="0"/>
              <a:t>年度実施事業</a:t>
            </a:r>
            <a:endParaRPr lang="en-US" altLang="ja-JP" sz="1400" dirty="0" smtClean="0"/>
          </a:p>
          <a:p>
            <a:pPr marL="0" indent="0">
              <a:buNone/>
            </a:pPr>
            <a:r>
              <a:rPr lang="ja-JP" altLang="en-US" sz="1400" dirty="0" smtClean="0"/>
              <a:t>　「市町村における高次脳機能障がいの個別事例検討を促進するための</a:t>
            </a:r>
            <a:r>
              <a:rPr lang="en-US" altLang="ja-JP" sz="1400" dirty="0" smtClean="0"/>
              <a:t>HOW TO</a:t>
            </a:r>
            <a:r>
              <a:rPr lang="ja-JP" altLang="en-US" sz="1400" dirty="0" smtClean="0"/>
              <a:t>集」の作成</a:t>
            </a:r>
            <a:endParaRPr lang="en-US" altLang="ja-JP" sz="1400" dirty="0" smtClean="0"/>
          </a:p>
          <a:p>
            <a:pPr marL="0" indent="0">
              <a:buNone/>
            </a:pPr>
            <a:r>
              <a:rPr lang="ja-JP" altLang="en-US" sz="1400" dirty="0"/>
              <a:t>　</a:t>
            </a:r>
            <a:r>
              <a:rPr lang="ja-JP" altLang="en-US" sz="1400" dirty="0" smtClean="0"/>
              <a:t>　</a:t>
            </a:r>
            <a:endParaRPr lang="en-US" altLang="ja-JP" sz="1400" dirty="0" smtClean="0"/>
          </a:p>
          <a:p>
            <a:pPr marL="0" indent="0">
              <a:buNone/>
            </a:pPr>
            <a:r>
              <a:rPr kumimoji="1" lang="ja-JP" altLang="en-US" sz="1400" dirty="0" smtClean="0"/>
              <a:t>■コンセプト</a:t>
            </a:r>
            <a:endParaRPr kumimoji="1" lang="en-US" altLang="ja-JP" sz="1400" dirty="0" smtClean="0"/>
          </a:p>
          <a:p>
            <a:pPr marL="0" indent="0">
              <a:buNone/>
            </a:pPr>
            <a:r>
              <a:rPr lang="ja-JP" altLang="en-US" sz="1400" dirty="0"/>
              <a:t>　</a:t>
            </a:r>
            <a:r>
              <a:rPr lang="ja-JP" altLang="en-US" sz="1400" dirty="0" smtClean="0"/>
              <a:t>市町村が、援護の実施者と</a:t>
            </a:r>
            <a:r>
              <a:rPr lang="ja-JP" altLang="en-US" sz="1400" dirty="0"/>
              <a:t>して、高次脳機能障がいの方に対する支援</a:t>
            </a:r>
            <a:r>
              <a:rPr lang="ja-JP" altLang="en-US" sz="1400" dirty="0" smtClean="0"/>
              <a:t>方法の検討に際して支援者間連携の要役（委託先との調整含む）が果たせるよう、先行事例等を交えた事例集</a:t>
            </a:r>
            <a:endParaRPr kumimoji="1" lang="en-US" altLang="ja-JP" sz="1400" dirty="0" smtClean="0"/>
          </a:p>
          <a:p>
            <a:pPr marL="0" indent="0">
              <a:buNone/>
            </a:pPr>
            <a:r>
              <a:rPr lang="ja-JP" altLang="en-US" sz="1400" dirty="0" smtClean="0"/>
              <a:t>　①</a:t>
            </a:r>
            <a:r>
              <a:rPr lang="ja-JP" altLang="en-US" sz="1400" dirty="0" err="1" smtClean="0"/>
              <a:t>高次脳機能障がいに</a:t>
            </a:r>
            <a:r>
              <a:rPr lang="ja-JP" altLang="en-US" sz="1400" dirty="0" smtClean="0"/>
              <a:t>特有の課題</a:t>
            </a:r>
            <a:r>
              <a:rPr lang="en-US" altLang="ja-JP" sz="1400" dirty="0" smtClean="0"/>
              <a:t>〔</a:t>
            </a:r>
            <a:r>
              <a:rPr lang="ja-JP" altLang="en-US" sz="1400" dirty="0" err="1" smtClean="0"/>
              <a:t>中途障がい</a:t>
            </a:r>
            <a:r>
              <a:rPr lang="ja-JP" altLang="en-US" sz="1400" dirty="0" smtClean="0"/>
              <a:t>故の障がい受容への寄り添い、疾病教育（ご本人・ご家族に対</a:t>
            </a:r>
            <a:endParaRPr lang="en-US" altLang="ja-JP" sz="1400" dirty="0" smtClean="0"/>
          </a:p>
          <a:p>
            <a:pPr marL="0" indent="0">
              <a:buNone/>
            </a:pPr>
            <a:r>
              <a:rPr lang="ja-JP" altLang="en-US" sz="1400" dirty="0"/>
              <a:t>　</a:t>
            </a:r>
            <a:r>
              <a:rPr lang="ja-JP" altLang="en-US" sz="1400" dirty="0" smtClean="0"/>
              <a:t>　する受傷・受傷後の</a:t>
            </a:r>
            <a:r>
              <a:rPr lang="ja-JP" altLang="en-US" sz="1400" dirty="0" err="1" smtClean="0"/>
              <a:t>後遺障がいに</a:t>
            </a:r>
            <a:r>
              <a:rPr lang="ja-JP" altLang="en-US" sz="1400" dirty="0" smtClean="0"/>
              <a:t>関する正しい知識習得、ご本人の病識の獲得）に向けた医療機関との連携、</a:t>
            </a:r>
            <a:endParaRPr lang="en-US" altLang="ja-JP" sz="1400" dirty="0" smtClean="0"/>
          </a:p>
          <a:p>
            <a:pPr marL="0" indent="0">
              <a:buNone/>
            </a:pPr>
            <a:r>
              <a:rPr lang="ja-JP" altLang="en-US" sz="1400" dirty="0"/>
              <a:t>　</a:t>
            </a:r>
            <a:r>
              <a:rPr lang="ja-JP" altLang="en-US" sz="1400" dirty="0" smtClean="0"/>
              <a:t>　介護保険被保険者に係る高齢部局や介護支援専門員との連携体制　等）も視野に入れた個別事例検討の充</a:t>
            </a:r>
            <a:endParaRPr lang="en-US" altLang="ja-JP" sz="1400" dirty="0" smtClean="0"/>
          </a:p>
          <a:p>
            <a:pPr marL="0" indent="0">
              <a:buNone/>
            </a:pPr>
            <a:r>
              <a:rPr lang="ja-JP" altLang="en-US" sz="1400" dirty="0"/>
              <a:t>　</a:t>
            </a:r>
            <a:r>
              <a:rPr lang="ja-JP" altLang="en-US" sz="1400" dirty="0" smtClean="0"/>
              <a:t>　実。</a:t>
            </a:r>
            <a:endParaRPr lang="en-US" altLang="ja-JP" sz="1400" dirty="0" smtClean="0"/>
          </a:p>
          <a:p>
            <a:pPr marL="0" indent="0">
              <a:buNone/>
            </a:pPr>
            <a:r>
              <a:rPr lang="ja-JP" altLang="en-US" sz="1400" dirty="0" smtClean="0"/>
              <a:t>　②事例ごとに病院退院後、適切に支援に繋ぐことができるよう、医療・福祉関係者間の連携の強化</a:t>
            </a:r>
            <a:endParaRPr lang="en-US" altLang="ja-JP" sz="1400" dirty="0" smtClean="0"/>
          </a:p>
          <a:p>
            <a:pPr marL="0" indent="0">
              <a:buNone/>
            </a:pPr>
            <a:endParaRPr kumimoji="1" lang="en-US" altLang="ja-JP" sz="1400" dirty="0"/>
          </a:p>
          <a:p>
            <a:pPr marL="0" indent="0">
              <a:buNone/>
            </a:pPr>
            <a:r>
              <a:rPr lang="ja-JP" altLang="en-US" sz="1400" dirty="0" smtClean="0"/>
              <a:t>■構成内容（案）</a:t>
            </a:r>
            <a:endParaRPr lang="en-US" altLang="ja-JP" sz="1400" dirty="0" smtClean="0"/>
          </a:p>
          <a:p>
            <a:pPr marL="0" indent="0">
              <a:buNone/>
            </a:pPr>
            <a:endParaRPr lang="en-US" altLang="ja-JP" sz="1400" dirty="0" smtClean="0"/>
          </a:p>
          <a:p>
            <a:pPr marL="0" indent="0">
              <a:buNone/>
            </a:pPr>
            <a:r>
              <a:rPr lang="ja-JP" altLang="en-US" sz="1200" dirty="0"/>
              <a:t>　</a:t>
            </a:r>
            <a:endParaRPr lang="en-US" altLang="ja-JP" sz="1200" dirty="0" smtClean="0"/>
          </a:p>
          <a:p>
            <a:pPr marL="0" indent="0">
              <a:buNone/>
            </a:pPr>
            <a:r>
              <a:rPr kumimoji="1" lang="ja-JP" altLang="en-US" sz="1200" dirty="0"/>
              <a:t>　</a:t>
            </a:r>
            <a:endParaRPr kumimoji="1" lang="en-US" altLang="ja-JP" sz="1600" dirty="0"/>
          </a:p>
          <a:p>
            <a:pPr marL="0" indent="0">
              <a:buNone/>
            </a:pPr>
            <a:endParaRPr lang="en-US" altLang="ja-JP" sz="1600" dirty="0" smtClean="0"/>
          </a:p>
          <a:p>
            <a:pPr marL="0" indent="0">
              <a:buNone/>
            </a:pPr>
            <a:endParaRPr kumimoji="1" lang="en-US" altLang="ja-JP" sz="1600" dirty="0" smtClean="0"/>
          </a:p>
          <a:p>
            <a:pPr marL="0" indent="0">
              <a:buNone/>
            </a:pPr>
            <a:endParaRPr kumimoji="1" lang="en-US" altLang="ja-JP" sz="1600" dirty="0" smtClean="0"/>
          </a:p>
          <a:p>
            <a:pPr marL="0" indent="0">
              <a:buNone/>
            </a:pPr>
            <a:endParaRPr lang="en-US" altLang="ja-JP" sz="1600" dirty="0"/>
          </a:p>
          <a:p>
            <a:pPr marL="0" indent="0">
              <a:buNone/>
            </a:pPr>
            <a:endParaRPr kumimoji="1" lang="en-US" altLang="ja-JP" sz="1600" dirty="0" smtClean="0"/>
          </a:p>
          <a:p>
            <a:pPr marL="0" indent="0">
              <a:buNone/>
            </a:pPr>
            <a:r>
              <a:rPr kumimoji="1" lang="ja-JP" altLang="en-US" sz="1200" dirty="0" smtClean="0"/>
              <a:t>　　</a:t>
            </a:r>
            <a:endParaRPr kumimoji="1" lang="en-US" altLang="ja-JP" sz="1200" dirty="0" smtClean="0"/>
          </a:p>
          <a:p>
            <a:pPr marL="0" indent="0">
              <a:buNone/>
            </a:pPr>
            <a:r>
              <a:rPr lang="ja-JP" altLang="en-US" sz="1200" dirty="0"/>
              <a:t>　</a:t>
            </a:r>
            <a:endParaRPr kumimoji="1" lang="en-US" altLang="ja-JP" sz="1600" dirty="0" smtClean="0"/>
          </a:p>
        </p:txBody>
      </p:sp>
      <p:sp>
        <p:nvSpPr>
          <p:cNvPr id="9" name="テキスト ボックス 8"/>
          <p:cNvSpPr txBox="1"/>
          <p:nvPr/>
        </p:nvSpPr>
        <p:spPr>
          <a:xfrm>
            <a:off x="7596336" y="260648"/>
            <a:ext cx="1325623" cy="369332"/>
          </a:xfrm>
          <a:prstGeom prst="rect">
            <a:avLst/>
          </a:prstGeom>
          <a:noFill/>
          <a:ln>
            <a:solidFill>
              <a:schemeClr val="tx1"/>
            </a:solidFill>
          </a:ln>
        </p:spPr>
        <p:txBody>
          <a:bodyPr wrap="square" rtlCol="0">
            <a:spAutoFit/>
          </a:bodyPr>
          <a:lstStyle/>
          <a:p>
            <a:pPr algn="ctr"/>
            <a:r>
              <a:rPr kumimoji="1" lang="ja-JP" altLang="en-US" dirty="0" smtClean="0"/>
              <a:t>資料１－１</a:t>
            </a:r>
            <a:endParaRPr kumimoji="1" lang="ja-JP" altLang="en-US" dirty="0"/>
          </a:p>
        </p:txBody>
      </p:sp>
      <p:sp>
        <p:nvSpPr>
          <p:cNvPr id="2" name="スライド番号プレースホルダー 1"/>
          <p:cNvSpPr>
            <a:spLocks noGrp="1"/>
          </p:cNvSpPr>
          <p:nvPr>
            <p:ph type="sldNum" sz="quarter" idx="12"/>
          </p:nvPr>
        </p:nvSpPr>
        <p:spPr>
          <a:xfrm>
            <a:off x="6997554" y="6475640"/>
            <a:ext cx="2133600" cy="365125"/>
          </a:xfrm>
        </p:spPr>
        <p:txBody>
          <a:bodyPr/>
          <a:lstStyle/>
          <a:p>
            <a:fld id="{1C2C60DF-5D73-46A2-8FFF-B4A756D3B2D0}" type="slidenum">
              <a:rPr kumimoji="1" lang="ja-JP" altLang="en-US" smtClean="0"/>
              <a:t>1</a:t>
            </a:fld>
            <a:endParaRPr kumimoji="1"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1717871107"/>
              </p:ext>
            </p:extLst>
          </p:nvPr>
        </p:nvGraphicFramePr>
        <p:xfrm>
          <a:off x="539552" y="3933056"/>
          <a:ext cx="8280920" cy="2775745"/>
        </p:xfrm>
        <a:graphic>
          <a:graphicData uri="http://schemas.openxmlformats.org/drawingml/2006/table">
            <a:tbl>
              <a:tblPr firstRow="1" bandRow="1">
                <a:tableStyleId>{5C22544A-7EE6-4342-B048-85BDC9FD1C3A}</a:tableStyleId>
              </a:tblPr>
              <a:tblGrid>
                <a:gridCol w="472134"/>
                <a:gridCol w="1915158"/>
                <a:gridCol w="5893628"/>
              </a:tblGrid>
              <a:tr h="377009">
                <a:tc>
                  <a:txBody>
                    <a:bodyPr/>
                    <a:lstStyle/>
                    <a:p>
                      <a:r>
                        <a:rPr kumimoji="1" lang="ja-JP" altLang="en-US" sz="1200" dirty="0" smtClean="0"/>
                        <a:t>章</a:t>
                      </a:r>
                      <a:endParaRPr kumimoji="1" lang="ja-JP" altLang="en-US" sz="1200" dirty="0"/>
                    </a:p>
                  </a:txBody>
                  <a:tcPr/>
                </a:tc>
                <a:tc>
                  <a:txBody>
                    <a:bodyPr/>
                    <a:lstStyle/>
                    <a:p>
                      <a:r>
                        <a:rPr kumimoji="1" lang="ja-JP" altLang="en-US" sz="1200" dirty="0" smtClean="0"/>
                        <a:t>　項目</a:t>
                      </a:r>
                      <a:endParaRPr kumimoji="1" lang="ja-JP" altLang="en-US" sz="1200" dirty="0"/>
                    </a:p>
                  </a:txBody>
                  <a:tcPr/>
                </a:tc>
                <a:tc>
                  <a:txBody>
                    <a:bodyPr/>
                    <a:lstStyle/>
                    <a:p>
                      <a:r>
                        <a:rPr kumimoji="1" lang="ja-JP" altLang="en-US" sz="1200" dirty="0" smtClean="0"/>
                        <a:t>主な内容</a:t>
                      </a:r>
                      <a:endParaRPr kumimoji="1" lang="ja-JP" altLang="en-US" sz="1200" dirty="0"/>
                    </a:p>
                  </a:txBody>
                  <a:tcPr/>
                </a:tc>
              </a:tr>
              <a:tr h="464806">
                <a:tc>
                  <a:txBody>
                    <a:bodyPr/>
                    <a:lstStyle/>
                    <a:p>
                      <a:r>
                        <a:rPr kumimoji="1" lang="ja-JP" altLang="en-US" sz="1200" dirty="0" smtClean="0"/>
                        <a:t>１</a:t>
                      </a:r>
                      <a:endParaRPr kumimoji="1" lang="ja-JP" altLang="en-US" sz="1200" dirty="0"/>
                    </a:p>
                  </a:txBody>
                  <a:tcPr/>
                </a:tc>
                <a:tc>
                  <a:txBody>
                    <a:bodyPr/>
                    <a:lstStyle/>
                    <a:p>
                      <a:r>
                        <a:rPr kumimoji="1" lang="ja-JP" altLang="en-US" sz="1200" dirty="0" smtClean="0"/>
                        <a:t>はじめに</a:t>
                      </a:r>
                      <a:endParaRPr kumimoji="1" lang="ja-JP" altLang="en-US" sz="1200" dirty="0"/>
                    </a:p>
                  </a:txBody>
                  <a:tcPr/>
                </a:tc>
                <a:tc>
                  <a:txBody>
                    <a:bodyPr/>
                    <a:lstStyle/>
                    <a:p>
                      <a:r>
                        <a:rPr kumimoji="1" lang="ja-JP" altLang="en-US" sz="1200" dirty="0" smtClean="0"/>
                        <a:t>・個別事例検討にあたり必要な基本的視点</a:t>
                      </a:r>
                      <a:endParaRPr kumimoji="1" lang="en-US" altLang="ja-JP" sz="1200" dirty="0" smtClean="0"/>
                    </a:p>
                    <a:p>
                      <a:r>
                        <a:rPr kumimoji="1" lang="ja-JP" altLang="en-US" sz="1200" dirty="0" smtClean="0"/>
                        <a:t>・個別事例検討を行う際のポイント</a:t>
                      </a:r>
                      <a:endParaRPr kumimoji="1" lang="en-US" altLang="ja-JP" sz="1200" dirty="0" smtClean="0"/>
                    </a:p>
                    <a:p>
                      <a:r>
                        <a:rPr kumimoji="1" lang="ja-JP" altLang="en-US" sz="1200" dirty="0" smtClean="0"/>
                        <a:t>・</a:t>
                      </a:r>
                      <a:r>
                        <a:rPr kumimoji="1" lang="ja-JP" altLang="en-US" sz="1200" dirty="0" err="1" smtClean="0"/>
                        <a:t>高次脳機能障がい</a:t>
                      </a:r>
                      <a:r>
                        <a:rPr kumimoji="1" lang="ja-JP" altLang="en-US" sz="1200" dirty="0" smtClean="0"/>
                        <a:t>支援ならではの視点</a:t>
                      </a:r>
                      <a:endParaRPr kumimoji="1" lang="en-US" altLang="ja-JP" sz="1200" dirty="0" smtClean="0"/>
                    </a:p>
                  </a:txBody>
                  <a:tcPr/>
                </a:tc>
              </a:tr>
              <a:tr h="464806">
                <a:tc>
                  <a:txBody>
                    <a:bodyPr/>
                    <a:lstStyle/>
                    <a:p>
                      <a:r>
                        <a:rPr kumimoji="1" lang="ja-JP" altLang="en-US" sz="1200" dirty="0" smtClean="0"/>
                        <a:t>２</a:t>
                      </a:r>
                      <a:endParaRPr kumimoji="1" lang="ja-JP" altLang="en-US" sz="1200" dirty="0"/>
                    </a:p>
                  </a:txBody>
                  <a:tcPr/>
                </a:tc>
                <a:tc>
                  <a:txBody>
                    <a:bodyPr/>
                    <a:lstStyle/>
                    <a:p>
                      <a:r>
                        <a:rPr kumimoji="1" lang="ja-JP" altLang="en-US" sz="1200" dirty="0" smtClean="0"/>
                        <a:t>事例発表、事例検討の具体例</a:t>
                      </a:r>
                      <a:endParaRPr kumimoji="1" lang="ja-JP" altLang="en-US" sz="1200" dirty="0"/>
                    </a:p>
                  </a:txBody>
                  <a:tcPr/>
                </a:tc>
                <a:tc>
                  <a:txBody>
                    <a:bodyPr/>
                    <a:lstStyle/>
                    <a:p>
                      <a:r>
                        <a:rPr kumimoji="1" lang="ja-JP" altLang="en-US" sz="1200" dirty="0" smtClean="0"/>
                        <a:t>・</a:t>
                      </a:r>
                      <a:r>
                        <a:rPr kumimoji="1" lang="en-US" altLang="ja-JP" sz="1200" dirty="0" smtClean="0"/>
                        <a:t>H</a:t>
                      </a:r>
                      <a:r>
                        <a:rPr kumimoji="1" lang="ja-JP" altLang="en-US" sz="1200" dirty="0" smtClean="0"/>
                        <a:t>２９年度</a:t>
                      </a:r>
                      <a:r>
                        <a:rPr kumimoji="1" lang="ja-JP" altLang="en-US" sz="1200" dirty="0" err="1" smtClean="0"/>
                        <a:t>高次脳機能障がい</a:t>
                      </a:r>
                      <a:r>
                        <a:rPr kumimoji="1" lang="ja-JP" altLang="en-US" sz="1200" dirty="0" smtClean="0"/>
                        <a:t>地域支援ネットワークで実施した事例発表、事例検討</a:t>
                      </a:r>
                      <a:endParaRPr kumimoji="1" lang="en-US" altLang="ja-JP" sz="1200" dirty="0" smtClean="0"/>
                    </a:p>
                    <a:p>
                      <a:r>
                        <a:rPr kumimoji="1" lang="ja-JP" altLang="en-US" sz="1200" dirty="0" smtClean="0"/>
                        <a:t>　の</a:t>
                      </a:r>
                      <a:r>
                        <a:rPr kumimoji="1" lang="ja-JP" altLang="en-US" sz="1200" dirty="0" smtClean="0">
                          <a:solidFill>
                            <a:schemeClr val="tx1"/>
                          </a:solidFill>
                        </a:rPr>
                        <a:t>紹介等</a:t>
                      </a:r>
                      <a:endParaRPr kumimoji="1" lang="en-US" altLang="ja-JP" sz="1200" dirty="0" smtClean="0">
                        <a:solidFill>
                          <a:schemeClr val="tx1"/>
                        </a:solidFill>
                      </a:endParaRPr>
                    </a:p>
                  </a:txBody>
                  <a:tcPr/>
                </a:tc>
              </a:tr>
              <a:tr h="836650">
                <a:tc>
                  <a:txBody>
                    <a:bodyPr/>
                    <a:lstStyle/>
                    <a:p>
                      <a:r>
                        <a:rPr kumimoji="1" lang="ja-JP" altLang="en-US" sz="1200" dirty="0" smtClean="0"/>
                        <a:t>３</a:t>
                      </a:r>
                      <a:endParaRPr kumimoji="1" lang="ja-JP" altLang="en-US" sz="1200" dirty="0"/>
                    </a:p>
                  </a:txBody>
                  <a:tcPr/>
                </a:tc>
                <a:tc>
                  <a:txBody>
                    <a:bodyPr/>
                    <a:lstStyle/>
                    <a:p>
                      <a:r>
                        <a:rPr kumimoji="1" lang="ja-JP" altLang="en-US" sz="1200" dirty="0" smtClean="0"/>
                        <a:t>市町村における取組の紹介</a:t>
                      </a:r>
                      <a:endParaRPr kumimoji="1" lang="ja-JP" altLang="en-US" sz="1200" dirty="0"/>
                    </a:p>
                  </a:txBody>
                  <a:tcPr/>
                </a:tc>
                <a:tc>
                  <a:txBody>
                    <a:bodyPr/>
                    <a:lstStyle/>
                    <a:p>
                      <a:r>
                        <a:rPr kumimoji="1" lang="ja-JP" altLang="en-US" sz="1200" dirty="0" smtClean="0"/>
                        <a:t>例</a:t>
                      </a:r>
                      <a:endParaRPr kumimoji="1" lang="en-US" altLang="ja-JP" sz="1200" dirty="0" smtClean="0"/>
                    </a:p>
                    <a:p>
                      <a:r>
                        <a:rPr kumimoji="1" lang="ja-JP" altLang="en-US" sz="1200" dirty="0" smtClean="0"/>
                        <a:t>・地域自立支援協議会における勉強会・事例発表・事例検討など</a:t>
                      </a:r>
                      <a:endParaRPr kumimoji="1" lang="en-US" altLang="ja-JP" sz="1200" dirty="0" smtClean="0"/>
                    </a:p>
                    <a:p>
                      <a:r>
                        <a:rPr kumimoji="1" lang="ja-JP" altLang="en-US" sz="1200" dirty="0" smtClean="0"/>
                        <a:t>・市町村社会福祉協議会における家族・当事者会に対する支援　など</a:t>
                      </a:r>
                      <a:endParaRPr kumimoji="1" lang="ja-JP" altLang="en-US" sz="1200" dirty="0"/>
                    </a:p>
                  </a:txBody>
                  <a:tcPr/>
                </a:tc>
              </a:tr>
              <a:tr h="377009">
                <a:tc>
                  <a:txBody>
                    <a:bodyPr/>
                    <a:lstStyle/>
                    <a:p>
                      <a:r>
                        <a:rPr kumimoji="1" lang="ja-JP" altLang="en-US" sz="1200" dirty="0" smtClean="0"/>
                        <a:t>４</a:t>
                      </a:r>
                      <a:endParaRPr kumimoji="1" lang="ja-JP" altLang="en-US" sz="1200" dirty="0"/>
                    </a:p>
                  </a:txBody>
                  <a:tcPr/>
                </a:tc>
                <a:tc>
                  <a:txBody>
                    <a:bodyPr/>
                    <a:lstStyle/>
                    <a:p>
                      <a:r>
                        <a:rPr kumimoji="1" lang="ja-JP" altLang="en-US" sz="1200" dirty="0" smtClean="0"/>
                        <a:t>支援者連携の好事例</a:t>
                      </a:r>
                      <a:endParaRPr kumimoji="1" lang="ja-JP" altLang="en-US" sz="1200" dirty="0"/>
                    </a:p>
                  </a:txBody>
                  <a:tcPr/>
                </a:tc>
                <a:tc>
                  <a:txBody>
                    <a:bodyPr/>
                    <a:lstStyle/>
                    <a:p>
                      <a:r>
                        <a:rPr kumimoji="1" lang="ja-JP" altLang="en-US" sz="1200" dirty="0" smtClean="0"/>
                        <a:t>例　・泉州圏域での取組紹介</a:t>
                      </a:r>
                      <a:endParaRPr kumimoji="1" lang="en-US" altLang="ja-JP" sz="1200" dirty="0" smtClean="0"/>
                    </a:p>
                    <a:p>
                      <a:r>
                        <a:rPr kumimoji="1" lang="ja-JP" altLang="en-US" sz="1200" dirty="0" smtClean="0"/>
                        <a:t>　　</a:t>
                      </a:r>
                      <a:r>
                        <a:rPr kumimoji="1" lang="ja-JP" altLang="en-US" sz="1200" baseline="0" dirty="0" smtClean="0"/>
                        <a:t> ・豊中市での取組紹介</a:t>
                      </a:r>
                      <a:endParaRPr kumimoji="1" lang="en-US" altLang="ja-JP" sz="1200" dirty="0" smtClean="0"/>
                    </a:p>
                  </a:txBody>
                  <a:tcPr/>
                </a:tc>
              </a:tr>
            </a:tbl>
          </a:graphicData>
        </a:graphic>
      </p:graphicFrame>
    </p:spTree>
    <p:extLst>
      <p:ext uri="{BB962C8B-B14F-4D97-AF65-F5344CB8AC3E}">
        <p14:creationId xmlns:p14="http://schemas.microsoft.com/office/powerpoint/2010/main" val="31201621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1122</TotalTime>
  <Words>120</Words>
  <Application>Microsoft Office PowerPoint</Application>
  <PresentationFormat>画面に合わせる (4:3)</PresentationFormat>
  <Paragraphs>46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91</cp:revision>
  <cp:lastPrinted>2014-07-24T09:09:55Z</cp:lastPrinted>
  <dcterms:created xsi:type="dcterms:W3CDTF">2014-05-26T00:08:15Z</dcterms:created>
  <dcterms:modified xsi:type="dcterms:W3CDTF">2017-09-14T05:14:38Z</dcterms:modified>
</cp:coreProperties>
</file>