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9171" y="-8468"/>
            <a:ext cx="993395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2" y="2404534"/>
            <a:ext cx="631227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224812" y="4050835"/>
            <a:ext cx="631227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6670080-156D-48EC-840F-54A117A03C2D}" type="datetimeFigureOut">
              <a:rPr kumimoji="1" lang="ja-JP" altLang="en-US" smtClean="0"/>
              <a:t>2022/3/17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4239172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6670080-156D-48EC-840F-54A117A03C2D}" type="datetimeFigureOut">
              <a:rPr kumimoji="1" lang="ja-JP" altLang="en-US" smtClean="0"/>
              <a:t>2022/3/17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68008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6670080-156D-48EC-840F-54A117A03C2D}" type="datetimeFigureOut">
              <a:rPr kumimoji="1" lang="ja-JP" altLang="en-US" smtClean="0"/>
              <a:t>2022/3/17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135212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60399" y="1931988"/>
            <a:ext cx="6876691"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6670080-156D-48EC-840F-54A117A03C2D}" type="datetimeFigureOut">
              <a:rPr kumimoji="1" lang="ja-JP" altLang="en-US" smtClean="0"/>
              <a:t>2022/3/17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9355472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6670080-156D-48EC-840F-54A117A03C2D}" type="datetimeFigureOut">
              <a:rPr kumimoji="1" lang="ja-JP" altLang="en-US" smtClean="0"/>
              <a:t>2022/3/17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914328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6670080-156D-48EC-840F-54A117A03C2D}" type="datetimeFigureOut">
              <a:rPr kumimoji="1" lang="ja-JP" altLang="en-US" smtClean="0"/>
              <a:t>2022/3/17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21355379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670080-156D-48EC-840F-54A117A03C2D}" type="datetimeFigureOut">
              <a:rPr kumimoji="1" lang="ja-JP" altLang="en-US" smtClean="0"/>
              <a:t>2022/3/17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2995099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1"/>
            <a:ext cx="1060380"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399" y="609601"/>
            <a:ext cx="5627945"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670080-156D-48EC-840F-54A117A03C2D}" type="datetimeFigureOut">
              <a:rPr kumimoji="1" lang="ja-JP" altLang="en-US" smtClean="0"/>
              <a:t>2022/3/17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2228122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670080-156D-48EC-840F-54A117A03C2D}" type="datetimeFigureOut">
              <a:rPr kumimoji="1" lang="ja-JP" altLang="en-US" smtClean="0"/>
              <a:t>2022/3/17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1089525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0399" y="2700869"/>
            <a:ext cx="6876691"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6670080-156D-48EC-840F-54A117A03C2D}" type="datetimeFigureOut">
              <a:rPr kumimoji="1" lang="ja-JP" altLang="en-US" smtClean="0"/>
              <a:t>2022/3/17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551267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401"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6670080-156D-48EC-840F-54A117A03C2D}" type="datetimeFigureOut">
              <a:rPr kumimoji="1" lang="ja-JP" altLang="en-US" smtClean="0"/>
              <a:t>2022/3/17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4159351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60399"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188860"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6670080-156D-48EC-840F-54A117A03C2D}" type="datetimeFigureOut">
              <a:rPr kumimoji="1" lang="ja-JP" altLang="en-US" smtClean="0"/>
              <a:t>2022/3/17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1026914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6670080-156D-48EC-840F-54A117A03C2D}" type="datetimeFigureOut">
              <a:rPr kumimoji="1" lang="ja-JP" altLang="en-US" smtClean="0"/>
              <a:t>2022/3/17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763929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670080-156D-48EC-840F-54A117A03C2D}" type="datetimeFigureOut">
              <a:rPr kumimoji="1" lang="ja-JP" altLang="en-US" smtClean="0"/>
              <a:t>2022/3/17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2279301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868882" y="514926"/>
            <a:ext cx="366820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6670080-156D-48EC-840F-54A117A03C2D}" type="datetimeFigureOut">
              <a:rPr kumimoji="1" lang="ja-JP" altLang="en-US" smtClean="0"/>
              <a:t>2022/3/17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1852768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60399" y="609600"/>
            <a:ext cx="6876690"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6670080-156D-48EC-840F-54A117A03C2D}" type="datetimeFigureOut">
              <a:rPr kumimoji="1" lang="ja-JP" altLang="en-US" smtClean="0"/>
              <a:t>2022/3/17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161930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9172" y="-8468"/>
            <a:ext cx="993395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400" y="609600"/>
            <a:ext cx="6876689"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590"/>
            <a:ext cx="6876690"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855696" y="6041364"/>
            <a:ext cx="741143"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6670080-156D-48EC-840F-54A117A03C2D}" type="datetimeFigureOut">
              <a:rPr kumimoji="1" lang="ja-JP" altLang="en-US" smtClean="0"/>
              <a:t>2022/3/17</a:t>
            </a:fld>
            <a:endParaRPr kumimoji="1" lang="ja-JP" altLang="en-US"/>
          </a:p>
        </p:txBody>
      </p:sp>
      <p:sp>
        <p:nvSpPr>
          <p:cNvPr id="5" name="Footer Placeholder 4"/>
          <p:cNvSpPr>
            <a:spLocks noGrp="1"/>
          </p:cNvSpPr>
          <p:nvPr>
            <p:ph type="ftr" sz="quarter" idx="3"/>
          </p:nvPr>
        </p:nvSpPr>
        <p:spPr>
          <a:xfrm>
            <a:off x="660399" y="6041364"/>
            <a:ext cx="500822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81732" y="6041364"/>
            <a:ext cx="555358" cy="365125"/>
          </a:xfrm>
          <a:prstGeom prst="rect">
            <a:avLst/>
          </a:prstGeom>
        </p:spPr>
        <p:txBody>
          <a:bodyPr vert="horz" lIns="91440" tIns="45720" rIns="91440" bIns="45720" rtlCol="0" anchor="ctr"/>
          <a:lstStyle>
            <a:lvl1pPr algn="r">
              <a:defRPr sz="900">
                <a:solidFill>
                  <a:schemeClr val="accent1"/>
                </a:solidFill>
              </a:defRPr>
            </a:lvl1pPr>
          </a:lstStyle>
          <a:p>
            <a:fld id="{C641DC15-A7B3-43D5-B8AC-F68838254C05}" type="slidenum">
              <a:rPr kumimoji="1" lang="ja-JP" altLang="en-US" smtClean="0"/>
              <a:t>‹#›</a:t>
            </a:fld>
            <a:endParaRPr kumimoji="1" lang="ja-JP" altLang="en-US"/>
          </a:p>
        </p:txBody>
      </p:sp>
    </p:spTree>
    <p:extLst>
      <p:ext uri="{BB962C8B-B14F-4D97-AF65-F5344CB8AC3E}">
        <p14:creationId xmlns:p14="http://schemas.microsoft.com/office/powerpoint/2010/main" val="235216634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537603" y="234944"/>
            <a:ext cx="3169118" cy="385626"/>
          </a:xfrm>
        </p:spPr>
        <p:txBody>
          <a:bodyPr>
            <a:normAutofit fontScale="90000"/>
          </a:bodyPr>
          <a:lstStyle/>
          <a:p>
            <a:r>
              <a:rPr lang="ja-JP" altLang="en-US" sz="1625" b="1" u="sng" dirty="0"/>
              <a:t>発達支援拠点等のあり方について</a:t>
            </a:r>
          </a:p>
        </p:txBody>
      </p:sp>
      <p:sp>
        <p:nvSpPr>
          <p:cNvPr id="4" name="正方形/長方形 3"/>
          <p:cNvSpPr/>
          <p:nvPr/>
        </p:nvSpPr>
        <p:spPr bwMode="gray">
          <a:xfrm>
            <a:off x="741732" y="1087573"/>
            <a:ext cx="8760859" cy="1081565"/>
          </a:xfrm>
          <a:prstGeom prst="rect">
            <a:avLst/>
          </a:prstGeom>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t" anchorCtr="0"/>
          <a:lstStyle/>
          <a:p>
            <a:pPr>
              <a:spcBef>
                <a:spcPts val="488"/>
              </a:spcBef>
            </a:pPr>
            <a:r>
              <a:rPr lang="en-US" altLang="ja-JP" sz="975" dirty="0">
                <a:solidFill>
                  <a:schemeClr val="tx1"/>
                </a:solidFill>
                <a:latin typeface="Meiryo UI" panose="020B0604030504040204" pitchFamily="50" charset="-128"/>
                <a:ea typeface="Meiryo UI" panose="020B0604030504040204" pitchFamily="50" charset="-128"/>
              </a:rPr>
              <a:t>【</a:t>
            </a:r>
            <a:r>
              <a:rPr lang="ja-JP" altLang="en-US" sz="975" dirty="0">
                <a:solidFill>
                  <a:schemeClr val="tx1"/>
                </a:solidFill>
                <a:latin typeface="Meiryo UI" panose="020B0604030504040204" pitchFamily="50" charset="-128"/>
                <a:ea typeface="Meiryo UI" panose="020B0604030504040204" pitchFamily="50" charset="-128"/>
              </a:rPr>
              <a:t>高年齢の子どもへの支援</a:t>
            </a:r>
            <a:r>
              <a:rPr lang="en-US" altLang="ja-JP" sz="975" dirty="0">
                <a:solidFill>
                  <a:schemeClr val="tx1"/>
                </a:solidFill>
                <a:latin typeface="Meiryo UI" panose="020B0604030504040204" pitchFamily="50" charset="-128"/>
                <a:ea typeface="Meiryo UI" panose="020B0604030504040204" pitchFamily="50" charset="-128"/>
              </a:rPr>
              <a:t>】</a:t>
            </a:r>
          </a:p>
          <a:p>
            <a:pPr marL="139303" indent="-139303">
              <a:spcBef>
                <a:spcPts val="488"/>
              </a:spcBef>
              <a:buFont typeface="Wingdings" panose="05000000000000000000" pitchFamily="2" charset="2"/>
              <a:buChar char="Ø"/>
            </a:pPr>
            <a:r>
              <a:rPr lang="ja-JP" altLang="en-US" sz="975" dirty="0">
                <a:solidFill>
                  <a:schemeClr val="tx1"/>
                </a:solidFill>
                <a:latin typeface="Meiryo UI" panose="020B0604030504040204" pitchFamily="50" charset="-128"/>
                <a:ea typeface="Meiryo UI" panose="020B0604030504040204" pitchFamily="50" charset="-128"/>
              </a:rPr>
              <a:t>小学校高学年以降の各ライフステージには異なる課題が存在するため、支援が難しいケースにも対応できるよう、療育拠点において、過去の通所利用児をフォローするなど、</a:t>
            </a:r>
            <a:endParaRPr lang="en-US" altLang="ja-JP" sz="975" dirty="0">
              <a:solidFill>
                <a:schemeClr val="tx1"/>
              </a:solidFill>
              <a:latin typeface="Meiryo UI" panose="020B0604030504040204" pitchFamily="50" charset="-128"/>
              <a:ea typeface="Meiryo UI" panose="020B0604030504040204" pitchFamily="50" charset="-128"/>
            </a:endParaRPr>
          </a:p>
          <a:p>
            <a:pPr>
              <a:spcBef>
                <a:spcPts val="488"/>
              </a:spcBef>
            </a:pPr>
            <a:r>
              <a:rPr lang="ja-JP" altLang="en-US" sz="975" dirty="0">
                <a:solidFill>
                  <a:schemeClr val="tx1"/>
                </a:solidFill>
                <a:latin typeface="Meiryo UI" panose="020B0604030504040204" pitchFamily="50" charset="-128"/>
                <a:ea typeface="Meiryo UI" panose="020B0604030504040204" pitchFamily="50" charset="-128"/>
              </a:rPr>
              <a:t>　　当面小学校高学年から中学生までを一つの目安として支援ノウハウの蓄積に努めるべきである。</a:t>
            </a:r>
            <a:endParaRPr lang="en-US" altLang="ja-JP" sz="975" dirty="0">
              <a:solidFill>
                <a:schemeClr val="tx1"/>
              </a:solidFill>
              <a:latin typeface="Meiryo UI" panose="020B0604030504040204" pitchFamily="50" charset="-128"/>
              <a:ea typeface="Meiryo UI" panose="020B0604030504040204" pitchFamily="50" charset="-128"/>
            </a:endParaRPr>
          </a:p>
          <a:p>
            <a:pPr marL="139303" indent="-139303">
              <a:spcBef>
                <a:spcPts val="488"/>
              </a:spcBef>
              <a:buFont typeface="Wingdings" panose="05000000000000000000" pitchFamily="2" charset="2"/>
              <a:buChar char="Ø"/>
            </a:pPr>
            <a:r>
              <a:rPr lang="ja-JP" altLang="en-US" sz="975" dirty="0">
                <a:solidFill>
                  <a:schemeClr val="tx1"/>
                </a:solidFill>
                <a:latin typeface="Meiryo UI" panose="020B0604030504040204" pitchFamily="50" charset="-128"/>
                <a:ea typeface="Meiryo UI" panose="020B0604030504040204" pitchFamily="50" charset="-128"/>
              </a:rPr>
              <a:t>療育拠点は、放デイに対して広域的に機関支援を実施し、高年齢の子どもに対する支援の質の向上や均</a:t>
            </a:r>
            <a:r>
              <a:rPr lang="ja-JP" altLang="en-US" sz="975" dirty="0" err="1">
                <a:solidFill>
                  <a:schemeClr val="tx1"/>
                </a:solidFill>
                <a:latin typeface="Meiryo UI" panose="020B0604030504040204" pitchFamily="50" charset="-128"/>
                <a:ea typeface="Meiryo UI" panose="020B0604030504040204" pitchFamily="50" charset="-128"/>
              </a:rPr>
              <a:t>てん化を</a:t>
            </a:r>
            <a:r>
              <a:rPr lang="ja-JP" altLang="en-US" sz="975" dirty="0">
                <a:solidFill>
                  <a:schemeClr val="tx1"/>
                </a:solidFill>
                <a:latin typeface="Meiryo UI" panose="020B0604030504040204" pitchFamily="50" charset="-128"/>
                <a:ea typeface="Meiryo UI" panose="020B0604030504040204" pitchFamily="50" charset="-128"/>
              </a:rPr>
              <a:t>進めるなど、地域の支援力を底上げする役割を担っていく</a:t>
            </a:r>
            <a:endParaRPr lang="en-US" altLang="ja-JP" sz="975" dirty="0">
              <a:solidFill>
                <a:schemeClr val="tx1"/>
              </a:solidFill>
              <a:latin typeface="Meiryo UI" panose="020B0604030504040204" pitchFamily="50" charset="-128"/>
              <a:ea typeface="Meiryo UI" panose="020B0604030504040204" pitchFamily="50" charset="-128"/>
            </a:endParaRPr>
          </a:p>
          <a:p>
            <a:pPr>
              <a:spcBef>
                <a:spcPts val="488"/>
              </a:spcBef>
            </a:pPr>
            <a:r>
              <a:rPr lang="ja-JP" altLang="en-US" sz="975" dirty="0">
                <a:solidFill>
                  <a:schemeClr val="tx1"/>
                </a:solidFill>
                <a:latin typeface="Meiryo UI" panose="020B0604030504040204" pitchFamily="50" charset="-128"/>
                <a:ea typeface="Meiryo UI" panose="020B0604030504040204" pitchFamily="50" charset="-128"/>
              </a:rPr>
              <a:t>　　</a:t>
            </a:r>
            <a:r>
              <a:rPr lang="ja-JP" altLang="en-US" sz="975" dirty="0" err="1">
                <a:solidFill>
                  <a:schemeClr val="tx1"/>
                </a:solidFill>
                <a:latin typeface="Meiryo UI" panose="020B0604030504040204" pitchFamily="50" charset="-128"/>
                <a:ea typeface="Meiryo UI" panose="020B0604030504040204" pitchFamily="50" charset="-128"/>
              </a:rPr>
              <a:t>べ</a:t>
            </a:r>
            <a:r>
              <a:rPr lang="ja-JP" altLang="en-US" sz="975" dirty="0">
                <a:solidFill>
                  <a:schemeClr val="tx1"/>
                </a:solidFill>
                <a:latin typeface="Meiryo UI" panose="020B0604030504040204" pitchFamily="50" charset="-128"/>
                <a:ea typeface="Meiryo UI" panose="020B0604030504040204" pitchFamily="50" charset="-128"/>
              </a:rPr>
              <a:t>きである。</a:t>
            </a:r>
          </a:p>
        </p:txBody>
      </p:sp>
      <p:sp>
        <p:nvSpPr>
          <p:cNvPr id="5" name="正方形/長方形 4"/>
          <p:cNvSpPr/>
          <p:nvPr/>
        </p:nvSpPr>
        <p:spPr bwMode="gray">
          <a:xfrm>
            <a:off x="741732" y="2251473"/>
            <a:ext cx="8760859" cy="1173512"/>
          </a:xfrm>
          <a:prstGeom prst="rect">
            <a:avLst/>
          </a:prstGeom>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t" anchorCtr="0"/>
          <a:lstStyle/>
          <a:p>
            <a:pPr>
              <a:spcBef>
                <a:spcPts val="488"/>
              </a:spcBef>
            </a:pPr>
            <a:r>
              <a:rPr lang="en-US" altLang="ja-JP" sz="975" dirty="0">
                <a:solidFill>
                  <a:schemeClr val="tx1"/>
                </a:solidFill>
                <a:latin typeface="Meiryo UI" panose="020B0604030504040204" pitchFamily="50" charset="-128"/>
                <a:ea typeface="Meiryo UI" panose="020B0604030504040204" pitchFamily="50" charset="-128"/>
              </a:rPr>
              <a:t>【</a:t>
            </a:r>
            <a:r>
              <a:rPr lang="ja-JP" altLang="en-US" sz="975" dirty="0">
                <a:solidFill>
                  <a:schemeClr val="tx1"/>
                </a:solidFill>
                <a:latin typeface="Meiryo UI" panose="020B0604030504040204" pitchFamily="50" charset="-128"/>
                <a:ea typeface="Meiryo UI" panose="020B0604030504040204" pitchFamily="50" charset="-128"/>
              </a:rPr>
              <a:t>療育拠点及び</a:t>
            </a:r>
            <a:r>
              <a:rPr lang="ja-JP" altLang="en-US" sz="975" dirty="0" err="1">
                <a:solidFill>
                  <a:schemeClr val="tx1"/>
                </a:solidFill>
                <a:latin typeface="Meiryo UI" panose="020B0604030504040204" pitchFamily="50" charset="-128"/>
                <a:ea typeface="Meiryo UI" panose="020B0604030504040204" pitchFamily="50" charset="-128"/>
              </a:rPr>
              <a:t>発達障がい</a:t>
            </a:r>
            <a:r>
              <a:rPr lang="ja-JP" altLang="en-US" sz="975" dirty="0">
                <a:solidFill>
                  <a:schemeClr val="tx1"/>
                </a:solidFill>
                <a:latin typeface="Meiryo UI" panose="020B0604030504040204" pitchFamily="50" charset="-128"/>
                <a:ea typeface="Meiryo UI" panose="020B0604030504040204" pitchFamily="50" charset="-128"/>
              </a:rPr>
              <a:t>者支援センター（アクトおおさか）のあり方</a:t>
            </a:r>
            <a:r>
              <a:rPr lang="en-US" altLang="ja-JP" sz="975" dirty="0">
                <a:solidFill>
                  <a:schemeClr val="tx1"/>
                </a:solidFill>
                <a:latin typeface="Meiryo UI" panose="020B0604030504040204" pitchFamily="50" charset="-128"/>
                <a:ea typeface="Meiryo UI" panose="020B0604030504040204" pitchFamily="50" charset="-128"/>
              </a:rPr>
              <a:t>】</a:t>
            </a:r>
          </a:p>
          <a:p>
            <a:pPr marL="139303" indent="-139303">
              <a:spcBef>
                <a:spcPts val="488"/>
              </a:spcBef>
              <a:buFont typeface="Wingdings" panose="05000000000000000000" pitchFamily="2" charset="2"/>
              <a:buChar char="Ø"/>
            </a:pPr>
            <a:r>
              <a:rPr lang="ja-JP" altLang="en-US" sz="975" dirty="0">
                <a:solidFill>
                  <a:schemeClr val="tx1"/>
                </a:solidFill>
                <a:latin typeface="Meiryo UI" panose="020B0604030504040204" pitchFamily="50" charset="-128"/>
                <a:ea typeface="Meiryo UI" panose="020B0604030504040204" pitchFamily="50" charset="-128"/>
              </a:rPr>
              <a:t>療育拠点が実施してきた児発や放デイといった事業所への機関支援や、事業所間の交流会などの場を通じて支援のスキルアップを図るなど、地域の拠点としての機能に着目して、名称を「大阪府発達支援拠点（以下、「発達支援拠点」という。）」と改称し、その機能にふさわしい体制を整備していくべきである。</a:t>
            </a:r>
            <a:endParaRPr lang="en-US" altLang="ja-JP" sz="975" dirty="0">
              <a:solidFill>
                <a:schemeClr val="tx1"/>
              </a:solidFill>
              <a:latin typeface="Meiryo UI" panose="020B0604030504040204" pitchFamily="50" charset="-128"/>
              <a:ea typeface="Meiryo UI" panose="020B0604030504040204" pitchFamily="50" charset="-128"/>
            </a:endParaRPr>
          </a:p>
          <a:p>
            <a:pPr marL="139303" indent="-139303">
              <a:spcBef>
                <a:spcPts val="488"/>
              </a:spcBef>
              <a:buFont typeface="Wingdings" panose="05000000000000000000" pitchFamily="2" charset="2"/>
              <a:buChar char="Ø"/>
            </a:pPr>
            <a:r>
              <a:rPr lang="ja-JP" altLang="en-US" sz="975" dirty="0">
                <a:solidFill>
                  <a:schemeClr val="tx1"/>
                </a:solidFill>
                <a:latin typeface="Meiryo UI" panose="020B0604030504040204" pitchFamily="50" charset="-128"/>
                <a:ea typeface="Meiryo UI" panose="020B0604030504040204" pitchFamily="50" charset="-128"/>
              </a:rPr>
              <a:t>きめ細かなコンサルテーションの実施などにより、地域の支援ニーズの多様化に対応できるよう、アクトおおさかの将来的なブランチ機能も想定しながら、府の広域的役割としてアクトおおさかを中心に発達支援拠点との地域連携の枠組みを作るべきである。</a:t>
            </a:r>
            <a:endParaRPr lang="en-US" altLang="ja-JP" sz="975" dirty="0">
              <a:solidFill>
                <a:schemeClr val="tx1"/>
              </a:solidFill>
              <a:latin typeface="Meiryo UI" panose="020B0604030504040204" pitchFamily="50" charset="-128"/>
              <a:ea typeface="Meiryo UI" panose="020B0604030504040204" pitchFamily="50" charset="-128"/>
            </a:endParaRPr>
          </a:p>
          <a:p>
            <a:pPr marL="139303" indent="-139303">
              <a:spcBef>
                <a:spcPts val="488"/>
              </a:spcBef>
              <a:buFont typeface="Wingdings" panose="05000000000000000000" pitchFamily="2" charset="2"/>
              <a:buChar char="Ø"/>
            </a:pPr>
            <a:r>
              <a:rPr lang="ja-JP" altLang="en-US" sz="975" dirty="0">
                <a:solidFill>
                  <a:schemeClr val="tx1"/>
                </a:solidFill>
                <a:latin typeface="Meiryo UI" panose="020B0604030504040204" pitchFamily="50" charset="-128"/>
                <a:ea typeface="Meiryo UI" panose="020B0604030504040204" pitchFamily="50" charset="-128"/>
              </a:rPr>
              <a:t>地域連携の枠組みの中では、定期的、継続的に市町村が地域支援マネージャーの機能を活用できるようにすべきである。</a:t>
            </a:r>
            <a:endParaRPr lang="en-US" altLang="ja-JP" sz="975" dirty="0">
              <a:solidFill>
                <a:schemeClr val="tx1"/>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505096" y="820127"/>
            <a:ext cx="2971800" cy="267446"/>
          </a:xfrm>
          <a:prstGeom prst="rect">
            <a:avLst/>
          </a:prstGeom>
          <a:noFill/>
        </p:spPr>
        <p:txBody>
          <a:bodyPr wrap="square" rtlCol="0">
            <a:spAutoFit/>
          </a:bodyPr>
          <a:lstStyle/>
          <a:p>
            <a:r>
              <a:rPr kumimoji="1" lang="ja-JP" altLang="en-US" sz="1138" dirty="0"/>
              <a:t>１　部会からの施策の方向性に関する提言</a:t>
            </a:r>
          </a:p>
        </p:txBody>
      </p:sp>
      <p:sp>
        <p:nvSpPr>
          <p:cNvPr id="7" name="テキスト ボックス 6"/>
          <p:cNvSpPr txBox="1"/>
          <p:nvPr/>
        </p:nvSpPr>
        <p:spPr>
          <a:xfrm>
            <a:off x="505096" y="3594653"/>
            <a:ext cx="2425251" cy="267446"/>
          </a:xfrm>
          <a:prstGeom prst="rect">
            <a:avLst/>
          </a:prstGeom>
          <a:noFill/>
        </p:spPr>
        <p:txBody>
          <a:bodyPr wrap="square" rtlCol="0">
            <a:spAutoFit/>
          </a:bodyPr>
          <a:lstStyle/>
          <a:p>
            <a:r>
              <a:rPr lang="ja-JP" altLang="en-US" sz="1138" dirty="0"/>
              <a:t>２</a:t>
            </a:r>
            <a:r>
              <a:rPr kumimoji="1" lang="ja-JP" altLang="en-US" sz="1138" dirty="0"/>
              <a:t>　第５次</a:t>
            </a:r>
            <a:r>
              <a:rPr kumimoji="1" lang="ja-JP" altLang="en-US" sz="1138" dirty="0" err="1"/>
              <a:t>大阪府障がい</a:t>
            </a:r>
            <a:r>
              <a:rPr kumimoji="1" lang="ja-JP" altLang="en-US" sz="1138" dirty="0"/>
              <a:t>者計画</a:t>
            </a:r>
          </a:p>
        </p:txBody>
      </p:sp>
      <p:sp>
        <p:nvSpPr>
          <p:cNvPr id="8" name="正方形/長方形 7"/>
          <p:cNvSpPr/>
          <p:nvPr/>
        </p:nvSpPr>
        <p:spPr bwMode="gray">
          <a:xfrm>
            <a:off x="741731" y="3867391"/>
            <a:ext cx="8760860" cy="1313690"/>
          </a:xfrm>
          <a:prstGeom prst="rect">
            <a:avLst/>
          </a:prstGeom>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t" anchorCtr="0"/>
          <a:lstStyle/>
          <a:p>
            <a:pPr>
              <a:spcBef>
                <a:spcPts val="488"/>
              </a:spcBef>
            </a:pPr>
            <a:r>
              <a:rPr lang="en-US" altLang="ja-JP" sz="975" dirty="0">
                <a:solidFill>
                  <a:schemeClr val="tx1"/>
                </a:solidFill>
                <a:latin typeface="Meiryo UI" panose="020B0604030504040204" pitchFamily="50" charset="-128"/>
                <a:ea typeface="Meiryo UI" panose="020B0604030504040204" pitchFamily="50" charset="-128"/>
              </a:rPr>
              <a:t>Ⅰ</a:t>
            </a:r>
            <a:r>
              <a:rPr lang="ja-JP" altLang="en-US" sz="975" dirty="0">
                <a:solidFill>
                  <a:schemeClr val="tx1"/>
                </a:solidFill>
                <a:latin typeface="Meiryo UI" panose="020B0604030504040204" pitchFamily="50" charset="-128"/>
                <a:ea typeface="Meiryo UI" panose="020B0604030504040204" pitchFamily="50" charset="-128"/>
              </a:rPr>
              <a:t>生活場面「地域やまちで暮らす」</a:t>
            </a:r>
            <a:r>
              <a:rPr lang="en-US" altLang="ja-JP" sz="975" dirty="0">
                <a:solidFill>
                  <a:schemeClr val="tx1"/>
                </a:solidFill>
                <a:latin typeface="Meiryo UI" panose="020B0604030504040204" pitchFamily="50" charset="-128"/>
                <a:ea typeface="Meiryo UI" panose="020B0604030504040204" pitchFamily="50" charset="-128"/>
              </a:rPr>
              <a:t>(P40)</a:t>
            </a:r>
          </a:p>
          <a:p>
            <a:pPr marL="139303" indent="-139303">
              <a:spcBef>
                <a:spcPts val="488"/>
              </a:spcBef>
              <a:buFont typeface="Wingdings" panose="05000000000000000000" pitchFamily="2" charset="2"/>
              <a:buChar char="Ø"/>
            </a:pPr>
            <a:r>
              <a:rPr lang="ja-JP" altLang="en-US" sz="975" dirty="0">
                <a:solidFill>
                  <a:schemeClr val="tx1"/>
                </a:solidFill>
                <a:latin typeface="Meiryo UI" panose="020B0604030504040204" pitchFamily="50" charset="-128"/>
                <a:ea typeface="Meiryo UI" panose="020B0604030504040204" pitchFamily="50" charset="-128"/>
              </a:rPr>
              <a:t>地域における発達障がい者等の課題に関する情報共有を図るとともに、発達障がい児者支援体制整備検討部会において、発達障がい者支援センターの活動状況や府の支援策を評価した上で、発達障がい者地域支援マネージャーの活用などにより重層的な支援体制の構築を図るなど、診断の有無に関わらず、発達障がい児者のニーズに即した支援施策に取り組みます。</a:t>
            </a:r>
            <a:endParaRPr lang="en-US" altLang="ja-JP" sz="975" dirty="0">
              <a:solidFill>
                <a:schemeClr val="tx1"/>
              </a:solidFill>
              <a:latin typeface="Meiryo UI" panose="020B0604030504040204" pitchFamily="50" charset="-128"/>
              <a:ea typeface="Meiryo UI" panose="020B0604030504040204" pitchFamily="50" charset="-128"/>
            </a:endParaRPr>
          </a:p>
          <a:p>
            <a:pPr>
              <a:spcBef>
                <a:spcPts val="488"/>
              </a:spcBef>
            </a:pPr>
            <a:r>
              <a:rPr lang="en-US" altLang="ja-JP" sz="975" dirty="0">
                <a:solidFill>
                  <a:schemeClr val="tx1"/>
                </a:solidFill>
                <a:latin typeface="Meiryo UI" panose="020B0604030504040204" pitchFamily="50" charset="-128"/>
                <a:ea typeface="Meiryo UI" panose="020B0604030504040204" pitchFamily="50" charset="-128"/>
              </a:rPr>
              <a:t>Ⅱ</a:t>
            </a:r>
            <a:r>
              <a:rPr lang="ja-JP" altLang="en-US" sz="975" dirty="0">
                <a:solidFill>
                  <a:schemeClr val="tx1"/>
                </a:solidFill>
                <a:latin typeface="Meiryo UI" panose="020B0604030504040204" pitchFamily="50" charset="-128"/>
                <a:ea typeface="Meiryo UI" panose="020B0604030504040204" pitchFamily="50" charset="-128"/>
              </a:rPr>
              <a:t>生活場面「学ぶ」</a:t>
            </a:r>
            <a:r>
              <a:rPr lang="en-US" altLang="ja-JP" sz="975" dirty="0">
                <a:solidFill>
                  <a:schemeClr val="tx1"/>
                </a:solidFill>
                <a:latin typeface="Meiryo UI" panose="020B0604030504040204" pitchFamily="50" charset="-128"/>
                <a:ea typeface="Meiryo UI" panose="020B0604030504040204" pitchFamily="50" charset="-128"/>
              </a:rPr>
              <a:t>(P56)</a:t>
            </a:r>
          </a:p>
          <a:p>
            <a:pPr marL="139303" indent="-139303">
              <a:spcBef>
                <a:spcPts val="488"/>
              </a:spcBef>
              <a:buFont typeface="Wingdings" panose="05000000000000000000" pitchFamily="2" charset="2"/>
              <a:buChar char="Ø"/>
            </a:pPr>
            <a:r>
              <a:rPr lang="ja-JP" altLang="en-US" sz="975" dirty="0">
                <a:solidFill>
                  <a:schemeClr val="tx1"/>
                </a:solidFill>
                <a:latin typeface="Meiryo UI" panose="020B0604030504040204" pitchFamily="50" charset="-128"/>
                <a:ea typeface="Meiryo UI" panose="020B0604030504040204" pitchFamily="50" charset="-128"/>
              </a:rPr>
              <a:t>高年齢の子ども（概ね９歳以上）が適切な支援につながらないケースもあり、質の高い支援ノウハウを蓄積している機関が不足していると言われています。今後は、発達支援拠点において高年齢の子どもに対する支援の質の向上や支援ノウハウの蓄積を図るとともに、放課後等デイサービス事業所等への機関支援に努めていきます。</a:t>
            </a:r>
          </a:p>
        </p:txBody>
      </p:sp>
      <p:sp>
        <p:nvSpPr>
          <p:cNvPr id="9" name="テキスト ボックス 8"/>
          <p:cNvSpPr txBox="1"/>
          <p:nvPr/>
        </p:nvSpPr>
        <p:spPr>
          <a:xfrm>
            <a:off x="505096" y="5304955"/>
            <a:ext cx="2411975" cy="267446"/>
          </a:xfrm>
          <a:prstGeom prst="rect">
            <a:avLst/>
          </a:prstGeom>
          <a:noFill/>
        </p:spPr>
        <p:txBody>
          <a:bodyPr wrap="square" rtlCol="0">
            <a:spAutoFit/>
          </a:bodyPr>
          <a:lstStyle/>
          <a:p>
            <a:r>
              <a:rPr lang="ja-JP" altLang="en-US" sz="1138" dirty="0"/>
              <a:t>３</a:t>
            </a:r>
            <a:r>
              <a:rPr kumimoji="1" lang="ja-JP" altLang="en-US" sz="1138" dirty="0"/>
              <a:t>　令和３年度からの取り組み</a:t>
            </a:r>
          </a:p>
        </p:txBody>
      </p:sp>
      <p:sp>
        <p:nvSpPr>
          <p:cNvPr id="10" name="正方形/長方形 9"/>
          <p:cNvSpPr/>
          <p:nvPr/>
        </p:nvSpPr>
        <p:spPr bwMode="gray">
          <a:xfrm>
            <a:off x="741731" y="5572401"/>
            <a:ext cx="8760860" cy="962214"/>
          </a:xfrm>
          <a:prstGeom prst="rect">
            <a:avLst/>
          </a:prstGeom>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t" anchorCtr="0"/>
          <a:lstStyle/>
          <a:p>
            <a:pPr marL="171450" indent="-171450">
              <a:spcBef>
                <a:spcPts val="600"/>
              </a:spcBef>
              <a:buFont typeface="Wingdings" panose="05000000000000000000" pitchFamily="2" charset="2"/>
              <a:buChar char="Ø"/>
            </a:pPr>
            <a:r>
              <a:rPr lang="ja-JP" altLang="en-US" sz="1000" dirty="0">
                <a:solidFill>
                  <a:schemeClr val="tx1"/>
                </a:solidFill>
                <a:latin typeface="Meiryo UI" panose="020B0604030504040204" pitchFamily="50" charset="-128"/>
                <a:ea typeface="Meiryo UI" panose="020B0604030504040204" pitchFamily="50" charset="-128"/>
              </a:rPr>
              <a:t>部会からの提言等を踏まえ、令和３年度から発達支援拠点において高年齢児（９歳以上）の支援ノウハウの蓄積を図るとともに、機関支援の対象に学校を加え、発達障がい児への支援の充実を図る。</a:t>
            </a:r>
            <a:endParaRPr lang="en-US" altLang="ja-JP" sz="1000" dirty="0">
              <a:solidFill>
                <a:schemeClr val="tx1"/>
              </a:solidFill>
              <a:latin typeface="Meiryo UI" panose="020B0604030504040204" pitchFamily="50" charset="-128"/>
              <a:ea typeface="Meiryo UI" panose="020B0604030504040204" pitchFamily="50" charset="-128"/>
            </a:endParaRPr>
          </a:p>
          <a:p>
            <a:pPr marL="171450" indent="-171450">
              <a:spcBef>
                <a:spcPts val="600"/>
              </a:spcBef>
              <a:buFont typeface="Wingdings" panose="05000000000000000000" pitchFamily="2" charset="2"/>
              <a:buChar char="Ø"/>
            </a:pPr>
            <a:r>
              <a:rPr lang="ja-JP" altLang="en-US" sz="1000" dirty="0">
                <a:solidFill>
                  <a:schemeClr val="tx1"/>
                </a:solidFill>
                <a:latin typeface="Meiryo UI" panose="020B0604030504040204" pitchFamily="50" charset="-128"/>
                <a:ea typeface="Meiryo UI" panose="020B0604030504040204" pitchFamily="50" charset="-128"/>
              </a:rPr>
              <a:t>令和３年度以降も、アクトおおさかに地域支援マネージャーを配置し、市町村における</a:t>
            </a:r>
            <a:r>
              <a:rPr lang="ja-JP" altLang="en-US" sz="1000" dirty="0" err="1">
                <a:solidFill>
                  <a:schemeClr val="tx1"/>
                </a:solidFill>
                <a:latin typeface="Meiryo UI" panose="020B0604030504040204" pitchFamily="50" charset="-128"/>
                <a:ea typeface="Meiryo UI" panose="020B0604030504040204" pitchFamily="50" charset="-128"/>
              </a:rPr>
              <a:t>発達障がい</a:t>
            </a:r>
            <a:r>
              <a:rPr lang="ja-JP" altLang="en-US" sz="1000" dirty="0">
                <a:solidFill>
                  <a:schemeClr val="tx1"/>
                </a:solidFill>
                <a:latin typeface="Meiryo UI" panose="020B0604030504040204" pitchFamily="50" charset="-128"/>
                <a:ea typeface="Meiryo UI" panose="020B0604030504040204" pitchFamily="50" charset="-128"/>
              </a:rPr>
              <a:t>児者支援体制を充実させるため</a:t>
            </a:r>
            <a:r>
              <a:rPr lang="ja-JP" altLang="en-US" sz="1000" dirty="0" smtClean="0">
                <a:solidFill>
                  <a:schemeClr val="tx1"/>
                </a:solidFill>
                <a:latin typeface="Meiryo UI" panose="020B0604030504040204" pitchFamily="50" charset="-128"/>
                <a:ea typeface="Meiryo UI" panose="020B0604030504040204" pitchFamily="50" charset="-128"/>
              </a:rPr>
              <a:t>、</a:t>
            </a:r>
            <a:r>
              <a:rPr lang="ja-JP" altLang="ja-JP" sz="1000" dirty="0"/>
              <a:t>市町村（自立支援協議会など）の会議と協働し、課題の整理や事例検討を通した支援体制についてのコンサルテーションや人材育成、多分野での連携体制の構築を</a:t>
            </a:r>
            <a:r>
              <a:rPr lang="ja-JP" altLang="ja-JP" sz="1000" dirty="0" smtClean="0"/>
              <a:t>実施</a:t>
            </a:r>
            <a:r>
              <a:rPr lang="ja-JP" altLang="en-US" sz="1000" dirty="0" smtClean="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その際に、圏域を所管する発達支援拠点も同行するなどにより連携を図る。</a:t>
            </a:r>
            <a:endParaRPr lang="en-US" altLang="ja-JP" sz="975"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8480280" y="206214"/>
            <a:ext cx="1260000" cy="43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資料２－１</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384334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38688" y="757261"/>
            <a:ext cx="1590541" cy="267446"/>
          </a:xfrm>
          <a:prstGeom prst="rect">
            <a:avLst/>
          </a:prstGeom>
          <a:noFill/>
        </p:spPr>
        <p:txBody>
          <a:bodyPr wrap="square" rtlCol="0">
            <a:spAutoFit/>
          </a:bodyPr>
          <a:lstStyle/>
          <a:p>
            <a:r>
              <a:rPr kumimoji="1" lang="ja-JP" altLang="en-US" sz="1138" dirty="0"/>
              <a:t>４　今後の進め方</a:t>
            </a:r>
          </a:p>
        </p:txBody>
      </p:sp>
      <p:sp>
        <p:nvSpPr>
          <p:cNvPr id="6" name="正方形/長方形 5"/>
          <p:cNvSpPr/>
          <p:nvPr/>
        </p:nvSpPr>
        <p:spPr bwMode="gray">
          <a:xfrm>
            <a:off x="682578" y="1024707"/>
            <a:ext cx="8822030" cy="2568500"/>
          </a:xfrm>
          <a:prstGeom prst="rect">
            <a:avLst/>
          </a:prstGeom>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t" anchorCtr="0"/>
          <a:lstStyle/>
          <a:p>
            <a:pPr>
              <a:spcBef>
                <a:spcPts val="600"/>
              </a:spcBef>
            </a:pPr>
            <a:r>
              <a:rPr lang="en-US" altLang="ja-JP" sz="975" dirty="0">
                <a:solidFill>
                  <a:schemeClr val="tx1"/>
                </a:solidFill>
                <a:latin typeface="Meiryo UI" panose="020B0604030504040204" pitchFamily="50" charset="-128"/>
                <a:ea typeface="Meiryo UI" panose="020B0604030504040204" pitchFamily="50" charset="-128"/>
              </a:rPr>
              <a:t>(1)</a:t>
            </a:r>
            <a:r>
              <a:rPr lang="ja-JP" altLang="en-US" sz="975" dirty="0">
                <a:solidFill>
                  <a:schemeClr val="tx1"/>
                </a:solidFill>
                <a:latin typeface="Meiryo UI" panose="020B0604030504040204" pitchFamily="50" charset="-128"/>
                <a:ea typeface="Meiryo UI" panose="020B0604030504040204" pitchFamily="50" charset="-128"/>
              </a:rPr>
              <a:t>　発達支援に係る</a:t>
            </a:r>
            <a:r>
              <a:rPr lang="ja-JP" altLang="en-US" sz="1000" dirty="0">
                <a:solidFill>
                  <a:schemeClr val="tx1"/>
                </a:solidFill>
                <a:latin typeface="Meiryo UI" panose="020B0604030504040204" pitchFamily="50" charset="-128"/>
                <a:ea typeface="Meiryo UI" panose="020B0604030504040204" pitchFamily="50" charset="-128"/>
              </a:rPr>
              <a:t>重層的な支援体制の構築</a:t>
            </a:r>
            <a:endParaRPr lang="en-US" altLang="ja-JP" sz="1000" dirty="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000" dirty="0">
                <a:solidFill>
                  <a:schemeClr val="tx1"/>
                </a:solidFill>
                <a:latin typeface="Meiryo UI" panose="020B0604030504040204" pitchFamily="50" charset="-128"/>
                <a:ea typeface="Meiryo UI" panose="020B0604030504040204" pitchFamily="50" charset="-128"/>
              </a:rPr>
              <a:t>　・　１次機能（市町村）、２次機能（圏域）、３次機能（府域）において重層的な支援が実施できるよう、発達支援拠点とアクトおおさかが連携しながら、１次機能を</a:t>
            </a:r>
            <a:endParaRPr lang="en-US" altLang="ja-JP" sz="1000" dirty="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000" dirty="0">
                <a:solidFill>
                  <a:schemeClr val="tx1"/>
                </a:solidFill>
                <a:latin typeface="Meiryo UI" panose="020B0604030504040204" pitchFamily="50" charset="-128"/>
                <a:ea typeface="Meiryo UI" panose="020B0604030504040204" pitchFamily="50" charset="-128"/>
              </a:rPr>
              <a:t>　　 担う市町村の支援力の向上を図る。</a:t>
            </a:r>
            <a:endParaRPr lang="en-US" altLang="ja-JP" sz="1000" dirty="0">
              <a:solidFill>
                <a:schemeClr val="tx1"/>
              </a:solidFill>
              <a:latin typeface="Meiryo UI" panose="020B0604030504040204" pitchFamily="50" charset="-128"/>
              <a:ea typeface="Meiryo UI" panose="020B0604030504040204" pitchFamily="50" charset="-128"/>
            </a:endParaRPr>
          </a:p>
          <a:p>
            <a:pPr>
              <a:spcBef>
                <a:spcPts val="600"/>
              </a:spcBef>
            </a:pPr>
            <a:endParaRPr lang="en-US" altLang="ja-JP" sz="1000" dirty="0">
              <a:solidFill>
                <a:schemeClr val="tx1"/>
              </a:solidFill>
              <a:latin typeface="Meiryo UI" panose="020B0604030504040204" pitchFamily="50" charset="-128"/>
              <a:ea typeface="Meiryo UI" panose="020B0604030504040204" pitchFamily="50" charset="-128"/>
            </a:endParaRPr>
          </a:p>
          <a:p>
            <a:pPr>
              <a:spcBef>
                <a:spcPts val="600"/>
              </a:spcBef>
            </a:pPr>
            <a:r>
              <a:rPr lang="en-US" altLang="ja-JP" sz="1000" dirty="0">
                <a:solidFill>
                  <a:schemeClr val="tx1"/>
                </a:solidFill>
                <a:latin typeface="Meiryo UI" panose="020B0604030504040204" pitchFamily="50" charset="-128"/>
                <a:ea typeface="Meiryo UI" panose="020B0604030504040204" pitchFamily="50" charset="-128"/>
              </a:rPr>
              <a:t>(2) </a:t>
            </a:r>
            <a:r>
              <a:rPr lang="ja-JP" altLang="en-US" sz="1000" dirty="0">
                <a:solidFill>
                  <a:schemeClr val="tx1"/>
                </a:solidFill>
                <a:latin typeface="Meiryo UI" panose="020B0604030504040204" pitchFamily="50" charset="-128"/>
                <a:ea typeface="Meiryo UI" panose="020B0604030504040204" pitchFamily="50" charset="-128"/>
              </a:rPr>
              <a:t>重層的な支援体制の構築に向け、発達支援拠点とアクトおおさかは、日頃の支援業務において連携を密にする。</a:t>
            </a:r>
            <a:endParaRPr lang="en-US" altLang="ja-JP" sz="1000" dirty="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000" dirty="0">
                <a:solidFill>
                  <a:schemeClr val="tx1"/>
                </a:solidFill>
                <a:latin typeface="Meiryo UI" panose="020B0604030504040204" pitchFamily="50" charset="-128"/>
                <a:ea typeface="Meiryo UI" panose="020B0604030504040204" pitchFamily="50" charset="-128"/>
              </a:rPr>
              <a:t>　・　地域支援力向上事業（地域マネージャー事業）において、アクトおおさかが各市町村と支援に取り組む際には、圏域の発達支援拠点も同行するなど、発達支援拠点も　　</a:t>
            </a:r>
            <a:endParaRPr lang="en-US" altLang="ja-JP" sz="1000" dirty="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000" dirty="0">
                <a:solidFill>
                  <a:schemeClr val="tx1"/>
                </a:solidFill>
                <a:latin typeface="Meiryo UI" panose="020B0604030504040204" pitchFamily="50" charset="-128"/>
                <a:ea typeface="Meiryo UI" panose="020B0604030504040204" pitchFamily="50" charset="-128"/>
              </a:rPr>
              <a:t>　　 市町村や教育委員会等の関係機関との顔の見える関係を築きながら、</a:t>
            </a:r>
            <a:r>
              <a:rPr lang="ja-JP" altLang="en-US" sz="1000" dirty="0" err="1">
                <a:solidFill>
                  <a:schemeClr val="tx1"/>
                </a:solidFill>
                <a:latin typeface="Meiryo UI" panose="020B0604030504040204" pitchFamily="50" charset="-128"/>
                <a:ea typeface="Meiryo UI" panose="020B0604030504040204" pitchFamily="50" charset="-128"/>
              </a:rPr>
              <a:t>発達障がい</a:t>
            </a:r>
            <a:r>
              <a:rPr lang="ja-JP" altLang="en-US" sz="1000" dirty="0">
                <a:solidFill>
                  <a:schemeClr val="tx1"/>
                </a:solidFill>
                <a:latin typeface="Meiryo UI" panose="020B0604030504040204" pitchFamily="50" charset="-128"/>
                <a:ea typeface="Meiryo UI" panose="020B0604030504040204" pitchFamily="50" charset="-128"/>
              </a:rPr>
              <a:t>児支援のノウハウを活かしたコンサルテーションを行う。</a:t>
            </a:r>
            <a:endParaRPr lang="en-US" altLang="ja-JP" sz="1000" dirty="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000" dirty="0">
                <a:solidFill>
                  <a:schemeClr val="tx1"/>
                </a:solidFill>
                <a:latin typeface="Meiryo UI" panose="020B0604030504040204" pitchFamily="50" charset="-128"/>
                <a:ea typeface="Meiryo UI" panose="020B0604030504040204" pitchFamily="50" charset="-128"/>
              </a:rPr>
              <a:t>　・　アクトおおさかが有する相談支援やコンサルテーションのノウハウを発達支援</a:t>
            </a:r>
            <a:r>
              <a:rPr lang="ja-JP" altLang="en-US" sz="1000" dirty="0" smtClean="0">
                <a:solidFill>
                  <a:schemeClr val="tx1"/>
                </a:solidFill>
                <a:latin typeface="Meiryo UI" panose="020B0604030504040204" pitchFamily="50" charset="-128"/>
                <a:ea typeface="Meiryo UI" panose="020B0604030504040204" pitchFamily="50" charset="-128"/>
              </a:rPr>
              <a:t>拠点</a:t>
            </a:r>
            <a:r>
              <a:rPr lang="ja-JP" altLang="en-US" sz="1000" dirty="0" smtClean="0">
                <a:solidFill>
                  <a:schemeClr val="tx1"/>
                </a:solidFill>
                <a:uFill>
                  <a:solidFill>
                    <a:srgbClr val="00B0F0"/>
                  </a:solidFill>
                </a:uFill>
                <a:latin typeface="Meiryo UI" panose="020B0604030504040204" pitchFamily="50" charset="-128"/>
                <a:ea typeface="Meiryo UI" panose="020B0604030504040204" pitchFamily="50" charset="-128"/>
              </a:rPr>
              <a:t>と共有し、</a:t>
            </a:r>
            <a:r>
              <a:rPr lang="ja-JP" altLang="en-US" sz="1000" dirty="0">
                <a:solidFill>
                  <a:schemeClr val="tx1"/>
                </a:solidFill>
                <a:latin typeface="Meiryo UI" panose="020B0604030504040204" pitchFamily="50" charset="-128"/>
                <a:ea typeface="Meiryo UI" panose="020B0604030504040204" pitchFamily="50" charset="-128"/>
              </a:rPr>
              <a:t>高年齢児の支援や機関支援に活かすとともに、各発達支援拠点間においても</a:t>
            </a:r>
            <a:endParaRPr lang="en-US" altLang="ja-JP" sz="1000" dirty="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000" dirty="0">
                <a:solidFill>
                  <a:schemeClr val="tx1"/>
                </a:solidFill>
                <a:latin typeface="Meiryo UI" panose="020B0604030504040204" pitchFamily="50" charset="-128"/>
                <a:ea typeface="Meiryo UI" panose="020B0604030504040204" pitchFamily="50" charset="-128"/>
              </a:rPr>
              <a:t>　　　情報を共有しながら支援力の向上及び拠点間の支援力の均</a:t>
            </a:r>
            <a:r>
              <a:rPr lang="ja-JP" altLang="en-US" sz="1000" dirty="0" err="1">
                <a:solidFill>
                  <a:schemeClr val="tx1"/>
                </a:solidFill>
                <a:latin typeface="Meiryo UI" panose="020B0604030504040204" pitchFamily="50" charset="-128"/>
                <a:ea typeface="Meiryo UI" panose="020B0604030504040204" pitchFamily="50" charset="-128"/>
              </a:rPr>
              <a:t>てん化を</a:t>
            </a:r>
            <a:r>
              <a:rPr lang="ja-JP" altLang="en-US" sz="1000" dirty="0">
                <a:solidFill>
                  <a:schemeClr val="tx1"/>
                </a:solidFill>
                <a:latin typeface="Meiryo UI" panose="020B0604030504040204" pitchFamily="50" charset="-128"/>
                <a:ea typeface="Meiryo UI" panose="020B0604030504040204" pitchFamily="50" charset="-128"/>
              </a:rPr>
              <a:t>図る。</a:t>
            </a:r>
            <a:endParaRPr lang="en-US" altLang="ja-JP" sz="1000" dirty="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000" dirty="0">
                <a:solidFill>
                  <a:schemeClr val="tx1"/>
                </a:solidFill>
                <a:latin typeface="Meiryo UI" panose="020B0604030504040204" pitchFamily="50" charset="-128"/>
                <a:ea typeface="Meiryo UI" panose="020B0604030504040204" pitchFamily="50" charset="-128"/>
              </a:rPr>
              <a:t>　</a:t>
            </a:r>
            <a:endParaRPr lang="en-US" altLang="ja-JP" sz="975" dirty="0">
              <a:solidFill>
                <a:schemeClr val="tx1"/>
              </a:solidFill>
              <a:latin typeface="Meiryo UI" panose="020B0604030504040204" pitchFamily="50" charset="-128"/>
              <a:ea typeface="Meiryo UI" panose="020B0604030504040204" pitchFamily="50" charset="-128"/>
            </a:endParaRPr>
          </a:p>
          <a:p>
            <a:pPr>
              <a:spcBef>
                <a:spcPts val="488"/>
              </a:spcBef>
            </a:pPr>
            <a:r>
              <a:rPr lang="en-US" altLang="ja-JP" sz="975" dirty="0">
                <a:solidFill>
                  <a:schemeClr val="tx1"/>
                </a:solidFill>
                <a:latin typeface="Meiryo UI" panose="020B0604030504040204" pitchFamily="50" charset="-128"/>
                <a:ea typeface="Meiryo UI" panose="020B0604030504040204" pitchFamily="50" charset="-128"/>
              </a:rPr>
              <a:t>(3) </a:t>
            </a:r>
            <a:r>
              <a:rPr lang="ja-JP" altLang="en-US" sz="975" dirty="0">
                <a:solidFill>
                  <a:schemeClr val="tx1"/>
                </a:solidFill>
                <a:latin typeface="Meiryo UI" panose="020B0604030504040204" pitchFamily="50" charset="-128"/>
                <a:ea typeface="Meiryo UI" panose="020B0604030504040204" pitchFamily="50" charset="-128"/>
              </a:rPr>
              <a:t>これらの取り組みを、今後、３年間実践しながら、その実績と成果や課題等を整理した上で、発達支援拠点とアクトおおさかのあり方の具体化を検討する。</a:t>
            </a:r>
            <a:endParaRPr lang="en-US" altLang="ja-JP" sz="975" dirty="0">
              <a:solidFill>
                <a:schemeClr val="tx1"/>
              </a:solidFill>
              <a:latin typeface="Meiryo UI" panose="020B0604030504040204" pitchFamily="50" charset="-128"/>
              <a:ea typeface="Meiryo UI" panose="020B0604030504040204" pitchFamily="50" charset="-128"/>
            </a:endParaRPr>
          </a:p>
        </p:txBody>
      </p:sp>
      <p:sp>
        <p:nvSpPr>
          <p:cNvPr id="5" name="正方形/長方形 4"/>
          <p:cNvSpPr/>
          <p:nvPr/>
        </p:nvSpPr>
        <p:spPr bwMode="gray">
          <a:xfrm>
            <a:off x="682578" y="4027094"/>
            <a:ext cx="8822030" cy="1871429"/>
          </a:xfrm>
          <a:prstGeom prst="rect">
            <a:avLst/>
          </a:prstGeom>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t" anchorCtr="0"/>
          <a:lstStyle/>
          <a:p>
            <a:pPr marL="139303" indent="-139303">
              <a:spcBef>
                <a:spcPts val="488"/>
              </a:spcBef>
              <a:buFont typeface="Wingdings" panose="05000000000000000000" pitchFamily="2" charset="2"/>
              <a:buChar char="Ø"/>
            </a:pPr>
            <a:r>
              <a:rPr lang="ja-JP" altLang="en-US" sz="1000" dirty="0">
                <a:solidFill>
                  <a:schemeClr val="tx1"/>
                </a:solidFill>
                <a:latin typeface="Meiryo UI" panose="020B0604030504040204" pitchFamily="50" charset="-128"/>
                <a:ea typeface="Meiryo UI" panose="020B0604030504040204" pitchFamily="50" charset="-128"/>
              </a:rPr>
              <a:t>発達支援拠点における個別療育の実施は、発達支援拠点の人材育成や支援ノウハウの蓄積といった観点から今後も必要。</a:t>
            </a:r>
            <a:endParaRPr lang="en-US" altLang="ja-JP" sz="1000" dirty="0">
              <a:solidFill>
                <a:schemeClr val="tx1"/>
              </a:solidFill>
              <a:latin typeface="Meiryo UI" panose="020B0604030504040204" pitchFamily="50" charset="-128"/>
              <a:ea typeface="Meiryo UI" panose="020B0604030504040204" pitchFamily="50" charset="-128"/>
            </a:endParaRPr>
          </a:p>
          <a:p>
            <a:pPr marL="139303" indent="-139303">
              <a:spcBef>
                <a:spcPts val="488"/>
              </a:spcBef>
              <a:buFont typeface="Wingdings" panose="05000000000000000000" pitchFamily="2" charset="2"/>
              <a:buChar char="Ø"/>
            </a:pPr>
            <a:r>
              <a:rPr lang="ja-JP" altLang="en-US" sz="975" dirty="0">
                <a:solidFill>
                  <a:schemeClr val="tx1"/>
                </a:solidFill>
                <a:latin typeface="Meiryo UI" panose="020B0604030504040204" pitchFamily="50" charset="-128"/>
                <a:ea typeface="Meiryo UI" panose="020B0604030504040204" pitchFamily="50" charset="-128"/>
              </a:rPr>
              <a:t>機関支援は、面の支援が必要。</a:t>
            </a:r>
            <a:endParaRPr lang="en-US" altLang="ja-JP" sz="975" dirty="0">
              <a:solidFill>
                <a:schemeClr val="tx1"/>
              </a:solidFill>
              <a:latin typeface="Meiryo UI" panose="020B0604030504040204" pitchFamily="50" charset="-128"/>
              <a:ea typeface="Meiryo UI" panose="020B0604030504040204" pitchFamily="50" charset="-128"/>
            </a:endParaRPr>
          </a:p>
          <a:p>
            <a:pPr marL="139303" indent="-139303">
              <a:spcBef>
                <a:spcPts val="488"/>
              </a:spcBef>
              <a:buFont typeface="Wingdings" panose="05000000000000000000" pitchFamily="2" charset="2"/>
              <a:buChar char="Ø"/>
            </a:pPr>
            <a:r>
              <a:rPr lang="ja-JP" altLang="en-US" sz="975" dirty="0">
                <a:solidFill>
                  <a:schemeClr val="tx1"/>
                </a:solidFill>
                <a:latin typeface="Meiryo UI" panose="020B0604030504040204" pitchFamily="50" charset="-128"/>
                <a:ea typeface="Meiryo UI" panose="020B0604030504040204" pitchFamily="50" charset="-128"/>
              </a:rPr>
              <a:t>アクト</a:t>
            </a:r>
            <a:r>
              <a:rPr lang="ja-JP" altLang="en-US" sz="975" dirty="0" smtClean="0">
                <a:solidFill>
                  <a:schemeClr val="tx1"/>
                </a:solidFill>
                <a:latin typeface="Meiryo UI" panose="020B0604030504040204" pitchFamily="50" charset="-128"/>
                <a:ea typeface="Meiryo UI" panose="020B0604030504040204" pitchFamily="50" charset="-128"/>
              </a:rPr>
              <a:t>おおさか</a:t>
            </a:r>
            <a:r>
              <a:rPr lang="ja-JP" altLang="en-US" sz="975" cap="small" dirty="0" smtClean="0">
                <a:solidFill>
                  <a:schemeClr val="tx1"/>
                </a:solidFill>
                <a:uFill>
                  <a:solidFill>
                    <a:srgbClr val="0070C0"/>
                  </a:solidFill>
                </a:uFill>
                <a:latin typeface="Meiryo UI" panose="020B0604030504040204" pitchFamily="50" charset="-128"/>
                <a:ea typeface="Meiryo UI" panose="020B0604030504040204" pitchFamily="50" charset="-128"/>
              </a:rPr>
              <a:t>に</a:t>
            </a:r>
            <a:r>
              <a:rPr lang="ja-JP" altLang="en-US" sz="975" dirty="0" smtClean="0">
                <a:solidFill>
                  <a:schemeClr val="tx1"/>
                </a:solidFill>
                <a:latin typeface="Meiryo UI" panose="020B0604030504040204" pitchFamily="50" charset="-128"/>
                <a:ea typeface="Meiryo UI" panose="020B0604030504040204" pitchFamily="50" charset="-128"/>
              </a:rPr>
              <a:t>は</a:t>
            </a:r>
            <a:r>
              <a:rPr lang="ja-JP" altLang="en-US" sz="975" dirty="0">
                <a:solidFill>
                  <a:schemeClr val="tx1"/>
                </a:solidFill>
                <a:latin typeface="Meiryo UI" panose="020B0604030504040204" pitchFamily="50" charset="-128"/>
                <a:ea typeface="Meiryo UI" panose="020B0604030504040204" pitchFamily="50" charset="-128"/>
              </a:rPr>
              <a:t>、発達支援拠点に対してケース事例</a:t>
            </a:r>
            <a:r>
              <a:rPr lang="ja-JP" altLang="en-US" sz="975" dirty="0" smtClean="0">
                <a:solidFill>
                  <a:schemeClr val="tx1"/>
                </a:solidFill>
                <a:latin typeface="Meiryo UI" panose="020B0604030504040204" pitchFamily="50" charset="-128"/>
                <a:ea typeface="Meiryo UI" panose="020B0604030504040204" pitchFamily="50" charset="-128"/>
              </a:rPr>
              <a:t>や</a:t>
            </a:r>
            <a:r>
              <a:rPr lang="ja-JP" altLang="en-US" sz="975" dirty="0" smtClean="0">
                <a:solidFill>
                  <a:schemeClr val="tx1"/>
                </a:solidFill>
                <a:uFill>
                  <a:solidFill>
                    <a:srgbClr val="00B0F0"/>
                  </a:solidFill>
                </a:uFill>
                <a:latin typeface="Meiryo UI" panose="020B0604030504040204" pitchFamily="50" charset="-128"/>
                <a:ea typeface="Meiryo UI" panose="020B0604030504040204" pitchFamily="50" charset="-128"/>
              </a:rPr>
              <a:t>市町村との連携に際しての関係づくりなどのノウハウを教えて欲しい</a:t>
            </a:r>
            <a:r>
              <a:rPr lang="ja-JP" altLang="en-US" sz="975" dirty="0" smtClean="0">
                <a:solidFill>
                  <a:schemeClr val="tx1"/>
                </a:solidFill>
                <a:latin typeface="Meiryo UI" panose="020B0604030504040204" pitchFamily="50" charset="-128"/>
                <a:ea typeface="Meiryo UI" panose="020B0604030504040204" pitchFamily="50" charset="-128"/>
              </a:rPr>
              <a:t>。</a:t>
            </a:r>
            <a:endParaRPr lang="en-US" altLang="ja-JP" sz="975" dirty="0">
              <a:solidFill>
                <a:schemeClr val="tx1"/>
              </a:solidFill>
              <a:latin typeface="Meiryo UI" panose="020B0604030504040204" pitchFamily="50" charset="-128"/>
              <a:ea typeface="Meiryo UI" panose="020B0604030504040204" pitchFamily="50" charset="-128"/>
            </a:endParaRPr>
          </a:p>
          <a:p>
            <a:pPr marL="139303" indent="-139303">
              <a:spcBef>
                <a:spcPts val="488"/>
              </a:spcBef>
              <a:buFont typeface="Wingdings" panose="05000000000000000000" pitchFamily="2" charset="2"/>
              <a:buChar char="Ø"/>
            </a:pPr>
            <a:r>
              <a:rPr lang="ja-JP" altLang="en-US" sz="975" dirty="0">
                <a:solidFill>
                  <a:schemeClr val="tx1"/>
                </a:solidFill>
                <a:latin typeface="Meiryo UI" panose="020B0604030504040204" pitchFamily="50" charset="-128"/>
                <a:ea typeface="Meiryo UI" panose="020B0604030504040204" pitchFamily="50" charset="-128"/>
              </a:rPr>
              <a:t>発達支援拠点は、アクトおおさかの地域支援マネージャーに帯同し、圏域内の情報やノウハウを共有すべき。</a:t>
            </a:r>
            <a:endParaRPr lang="en-US" altLang="ja-JP" sz="975" dirty="0">
              <a:solidFill>
                <a:schemeClr val="tx1"/>
              </a:solidFill>
              <a:latin typeface="Meiryo UI" panose="020B0604030504040204" pitchFamily="50" charset="-128"/>
              <a:ea typeface="Meiryo UI" panose="020B0604030504040204" pitchFamily="50" charset="-128"/>
            </a:endParaRPr>
          </a:p>
          <a:p>
            <a:pPr marL="139303" indent="-139303">
              <a:spcBef>
                <a:spcPts val="488"/>
              </a:spcBef>
              <a:buFont typeface="Wingdings" panose="05000000000000000000" pitchFamily="2" charset="2"/>
              <a:buChar char="Ø"/>
            </a:pPr>
            <a:r>
              <a:rPr lang="ja-JP" altLang="en-US" sz="975" dirty="0">
                <a:solidFill>
                  <a:schemeClr val="tx1"/>
                </a:solidFill>
                <a:latin typeface="Meiryo UI" panose="020B0604030504040204" pitchFamily="50" charset="-128"/>
                <a:ea typeface="Meiryo UI" panose="020B0604030504040204" pitchFamily="50" charset="-128"/>
              </a:rPr>
              <a:t>発達支援拠点と連携し、「生涯に渡って継続的に一貫した支援を受けられる重層的な支援体制づくり」や「身近な地域で支援が受けられるよう地域の人材育成」が必要。</a:t>
            </a:r>
            <a:endParaRPr lang="en-US" altLang="ja-JP" sz="975" dirty="0">
              <a:solidFill>
                <a:schemeClr val="tx1"/>
              </a:solidFill>
              <a:latin typeface="Meiryo UI" panose="020B0604030504040204" pitchFamily="50" charset="-128"/>
              <a:ea typeface="Meiryo UI" panose="020B0604030504040204" pitchFamily="50" charset="-128"/>
            </a:endParaRPr>
          </a:p>
          <a:p>
            <a:pPr marL="139303" indent="-139303">
              <a:spcBef>
                <a:spcPts val="488"/>
              </a:spcBef>
              <a:buFont typeface="Wingdings" panose="05000000000000000000" pitchFamily="2" charset="2"/>
              <a:buChar char="Ø"/>
            </a:pPr>
            <a:r>
              <a:rPr lang="ja-JP" altLang="en-US" sz="975" dirty="0">
                <a:solidFill>
                  <a:schemeClr val="tx1"/>
                </a:solidFill>
                <a:uFill>
                  <a:solidFill>
                    <a:srgbClr val="00B0F0"/>
                  </a:solidFill>
                </a:uFill>
                <a:latin typeface="Meiryo UI" panose="020B0604030504040204" pitchFamily="50" charset="-128"/>
                <a:ea typeface="Meiryo UI" panose="020B0604030504040204" pitchFamily="50" charset="-128"/>
              </a:rPr>
              <a:t>市町村の支援体制を整備する際に、</a:t>
            </a:r>
            <a:r>
              <a:rPr lang="ja-JP" altLang="en-US" sz="975" dirty="0" smtClean="0">
                <a:solidFill>
                  <a:schemeClr val="tx1"/>
                </a:solidFill>
                <a:uFill>
                  <a:solidFill>
                    <a:srgbClr val="00B0F0"/>
                  </a:solidFill>
                </a:uFill>
                <a:latin typeface="Meiryo UI" panose="020B0604030504040204" pitchFamily="50" charset="-128"/>
                <a:ea typeface="Meiryo UI" panose="020B0604030504040204" pitchFamily="50" charset="-128"/>
              </a:rPr>
              <a:t>ライフステージの全般</a:t>
            </a:r>
            <a:r>
              <a:rPr lang="ja-JP" altLang="en-US" sz="975" dirty="0">
                <a:solidFill>
                  <a:schemeClr val="tx1"/>
                </a:solidFill>
                <a:uFill>
                  <a:solidFill>
                    <a:srgbClr val="00B0F0"/>
                  </a:solidFill>
                </a:uFill>
                <a:latin typeface="Meiryo UI" panose="020B0604030504040204" pitchFamily="50" charset="-128"/>
                <a:ea typeface="Meiryo UI" panose="020B0604030504040204" pitchFamily="50" charset="-128"/>
              </a:rPr>
              <a:t>に</a:t>
            </a:r>
            <a:r>
              <a:rPr lang="ja-JP" altLang="en-US" sz="975" dirty="0" smtClean="0">
                <a:solidFill>
                  <a:schemeClr val="tx1"/>
                </a:solidFill>
                <a:uFill>
                  <a:solidFill>
                    <a:srgbClr val="00B0F0"/>
                  </a:solidFill>
                </a:uFill>
                <a:latin typeface="Meiryo UI" panose="020B0604030504040204" pitchFamily="50" charset="-128"/>
                <a:ea typeface="Meiryo UI" panose="020B0604030504040204" pitchFamily="50" charset="-128"/>
              </a:rPr>
              <a:t>係る課題なども</a:t>
            </a:r>
            <a:r>
              <a:rPr lang="ja-JP" altLang="en-US" sz="975" dirty="0">
                <a:solidFill>
                  <a:schemeClr val="tx1"/>
                </a:solidFill>
                <a:uFill>
                  <a:solidFill>
                    <a:srgbClr val="00B0F0"/>
                  </a:solidFill>
                </a:uFill>
                <a:latin typeface="Meiryo UI" panose="020B0604030504040204" pitchFamily="50" charset="-128"/>
                <a:ea typeface="Meiryo UI" panose="020B0604030504040204" pitchFamily="50" charset="-128"/>
              </a:rPr>
              <a:t>あり、</a:t>
            </a:r>
            <a:r>
              <a:rPr lang="ja-JP" altLang="en-US" sz="975" dirty="0">
                <a:solidFill>
                  <a:schemeClr val="tx1"/>
                </a:solidFill>
                <a:latin typeface="Meiryo UI" panose="020B0604030504040204" pitchFamily="50" charset="-128"/>
                <a:ea typeface="Meiryo UI" panose="020B0604030504040204" pitchFamily="50" charset="-128"/>
              </a:rPr>
              <a:t>発達支援拠点とアクトおおさかの役割</a:t>
            </a:r>
            <a:r>
              <a:rPr lang="ja-JP" altLang="en-US" sz="975" dirty="0" smtClean="0">
                <a:solidFill>
                  <a:schemeClr val="tx1"/>
                </a:solidFill>
                <a:latin typeface="Meiryo UI" panose="020B0604030504040204" pitchFamily="50" charset="-128"/>
                <a:ea typeface="Meiryo UI" panose="020B0604030504040204" pitchFamily="50" charset="-128"/>
              </a:rPr>
              <a:t>を年齢</a:t>
            </a:r>
            <a:r>
              <a:rPr lang="ja-JP" altLang="en-US" sz="975" dirty="0">
                <a:solidFill>
                  <a:schemeClr val="tx1"/>
                </a:solidFill>
                <a:latin typeface="Meiryo UI" panose="020B0604030504040204" pitchFamily="50" charset="-128"/>
                <a:ea typeface="Meiryo UI" panose="020B0604030504040204" pitchFamily="50" charset="-128"/>
              </a:rPr>
              <a:t>で区切るのは</a:t>
            </a:r>
            <a:r>
              <a:rPr lang="ja-JP" altLang="en-US" sz="975" dirty="0" smtClean="0">
                <a:solidFill>
                  <a:schemeClr val="tx1"/>
                </a:solidFill>
                <a:latin typeface="Meiryo UI" panose="020B0604030504040204" pitchFamily="50" charset="-128"/>
                <a:ea typeface="Meiryo UI" panose="020B0604030504040204" pitchFamily="50" charset="-128"/>
              </a:rPr>
              <a:t>困難な場合がある。このため、拠点</a:t>
            </a:r>
            <a:r>
              <a:rPr lang="ja-JP" altLang="en-US" sz="975" dirty="0">
                <a:solidFill>
                  <a:schemeClr val="tx1"/>
                </a:solidFill>
                <a:latin typeface="Meiryo UI" panose="020B0604030504040204" pitchFamily="50" charset="-128"/>
                <a:ea typeface="Meiryo UI" panose="020B0604030504040204" pitchFamily="50" charset="-128"/>
              </a:rPr>
              <a:t>とアクトで地域を支援するマネジメントチームをつくり、連動して一緒に地域のコンサルに入っていくのが良い。</a:t>
            </a:r>
            <a:endParaRPr lang="en-US" altLang="ja-JP" sz="975" dirty="0">
              <a:solidFill>
                <a:schemeClr val="tx1"/>
              </a:solidFill>
              <a:latin typeface="Meiryo UI" panose="020B0604030504040204" pitchFamily="50" charset="-128"/>
              <a:ea typeface="Meiryo UI" panose="020B0604030504040204" pitchFamily="50" charset="-128"/>
            </a:endParaRPr>
          </a:p>
          <a:p>
            <a:pPr marL="139303" indent="-139303">
              <a:spcBef>
                <a:spcPts val="488"/>
              </a:spcBef>
              <a:buFont typeface="Wingdings" panose="05000000000000000000" pitchFamily="2" charset="2"/>
              <a:buChar char="Ø"/>
            </a:pPr>
            <a:r>
              <a:rPr lang="ja-JP" altLang="en-US" sz="1000" dirty="0" smtClean="0">
                <a:solidFill>
                  <a:schemeClr val="tx1"/>
                </a:solidFill>
                <a:latin typeface="Meiryo UI" panose="020B0604030504040204" pitchFamily="50" charset="-128"/>
                <a:ea typeface="Meiryo UI" panose="020B0604030504040204" pitchFamily="50" charset="-128"/>
              </a:rPr>
              <a:t>支援機関</a:t>
            </a:r>
            <a:r>
              <a:rPr lang="ja-JP" altLang="en-US" sz="1000" dirty="0">
                <a:solidFill>
                  <a:schemeClr val="tx1"/>
                </a:solidFill>
                <a:latin typeface="Meiryo UI" panose="020B0604030504040204" pitchFamily="50" charset="-128"/>
                <a:ea typeface="Meiryo UI" panose="020B0604030504040204" pitchFamily="50" charset="-128"/>
              </a:rPr>
              <a:t>から二次機関（圏域</a:t>
            </a:r>
            <a:r>
              <a:rPr lang="en-US" altLang="ja-JP" sz="1000" dirty="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拠点）へ、二次機関から三次機関（府域</a:t>
            </a:r>
            <a:r>
              <a:rPr lang="en-US" altLang="ja-JP" sz="1000" dirty="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アクト）への橋渡しができるのが理想。発達支援拠点には、より地域に密着して橋渡しの役割を担ってほしい。 </a:t>
            </a:r>
            <a:endParaRPr lang="en-US" altLang="ja-JP" sz="1000" dirty="0">
              <a:solidFill>
                <a:schemeClr val="tx1"/>
              </a:solidFill>
              <a:latin typeface="Meiryo UI" panose="020B0604030504040204" pitchFamily="50" charset="-128"/>
              <a:ea typeface="Meiryo UI" panose="020B0604030504040204" pitchFamily="50" charset="-128"/>
            </a:endParaRPr>
          </a:p>
          <a:p>
            <a:pPr>
              <a:spcBef>
                <a:spcPts val="488"/>
              </a:spcBef>
            </a:pPr>
            <a:endParaRPr lang="en-US" altLang="ja-JP" sz="975" dirty="0">
              <a:solidFill>
                <a:schemeClr val="tx1"/>
              </a:solidFill>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438688" y="3759649"/>
            <a:ext cx="2420422" cy="267446"/>
          </a:xfrm>
          <a:prstGeom prst="rect">
            <a:avLst/>
          </a:prstGeom>
          <a:noFill/>
        </p:spPr>
        <p:txBody>
          <a:bodyPr wrap="square" rtlCol="0">
            <a:spAutoFit/>
          </a:bodyPr>
          <a:lstStyle/>
          <a:p>
            <a:r>
              <a:rPr lang="ja-JP" altLang="en-US" sz="1138" dirty="0"/>
              <a:t>５　</a:t>
            </a:r>
            <a:r>
              <a:rPr kumimoji="1" lang="ja-JP" altLang="en-US" sz="1138" dirty="0"/>
              <a:t>参考（関係者等からの意見）</a:t>
            </a:r>
          </a:p>
        </p:txBody>
      </p:sp>
    </p:spTree>
    <p:extLst>
      <p:ext uri="{BB962C8B-B14F-4D97-AF65-F5344CB8AC3E}">
        <p14:creationId xmlns:p14="http://schemas.microsoft.com/office/powerpoint/2010/main" val="2951656116"/>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518</TotalTime>
  <Words>1218</Words>
  <Application>Microsoft Office PowerPoint</Application>
  <PresentationFormat>A4 210 x 297 mm</PresentationFormat>
  <Paragraphs>40</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メイリオ</vt:lpstr>
      <vt:lpstr>Arial</vt:lpstr>
      <vt:lpstr>Trebuchet MS</vt:lpstr>
      <vt:lpstr>Wingdings</vt:lpstr>
      <vt:lpstr>Wingdings 3</vt:lpstr>
      <vt:lpstr>ファセット</vt:lpstr>
      <vt:lpstr>発達支援拠点等のあり方について</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発達支援拠点のあり方</dc:title>
  <dc:creator>澤田　裕</dc:creator>
  <cp:lastModifiedBy>薮内　信彦</cp:lastModifiedBy>
  <cp:revision>44</cp:revision>
  <cp:lastPrinted>2021-09-28T06:42:01Z</cp:lastPrinted>
  <dcterms:created xsi:type="dcterms:W3CDTF">2021-09-13T02:27:45Z</dcterms:created>
  <dcterms:modified xsi:type="dcterms:W3CDTF">2022-03-17T00:22:48Z</dcterms:modified>
</cp:coreProperties>
</file>