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1739523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413856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554677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408458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167233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3287767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2050080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267940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251893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426881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30E3FE9-3C16-4A5E-AC68-0F74F03940EE}" type="datetimeFigureOut">
              <a:rPr kumimoji="1" lang="ja-JP" altLang="en-US" smtClean="0"/>
              <a:t>2019/9/3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4519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E3FE9-3C16-4A5E-AC68-0F74F03940EE}" type="datetimeFigureOut">
              <a:rPr kumimoji="1" lang="ja-JP" altLang="en-US" smtClean="0"/>
              <a:t>2019/9/3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9E7C73-4FFE-4694-98BA-6DD2818EDA59}" type="slidenum">
              <a:rPr kumimoji="1" lang="ja-JP" altLang="en-US" smtClean="0"/>
              <a:t>‹#›</a:t>
            </a:fld>
            <a:endParaRPr kumimoji="1" lang="ja-JP" altLang="en-US"/>
          </a:p>
        </p:txBody>
      </p:sp>
    </p:spTree>
    <p:extLst>
      <p:ext uri="{BB962C8B-B14F-4D97-AF65-F5344CB8AC3E}">
        <p14:creationId xmlns:p14="http://schemas.microsoft.com/office/powerpoint/2010/main" val="3043320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355160" cy="850106"/>
          </a:xfrm>
        </p:spPr>
        <p:txBody>
          <a:bodyPr>
            <a:normAutofit/>
          </a:bodyPr>
          <a:lstStyle/>
          <a:p>
            <a:r>
              <a:rPr lang="ja-JP" altLang="ja-JP" sz="2400" b="1" dirty="0"/>
              <a:t>高次脳機能障</a:t>
            </a:r>
            <a:r>
              <a:rPr lang="ja-JP" altLang="ja-JP" sz="2400" b="1" dirty="0" smtClean="0"/>
              <a:t>がい</a:t>
            </a:r>
            <a:r>
              <a:rPr lang="ja-JP" altLang="en-US" sz="2400" b="1" dirty="0" smtClean="0"/>
              <a:t>及びその関連障がいに対する</a:t>
            </a:r>
            <a:r>
              <a:rPr lang="en-US" altLang="ja-JP" sz="2400" b="1" dirty="0" smtClean="0"/>
              <a:t/>
            </a:r>
            <a:br>
              <a:rPr lang="en-US" altLang="ja-JP" sz="2400" b="1" dirty="0" smtClean="0"/>
            </a:br>
            <a:r>
              <a:rPr lang="ja-JP" altLang="ja-JP" sz="2400" b="1" dirty="0" smtClean="0"/>
              <a:t>支援</a:t>
            </a:r>
            <a:r>
              <a:rPr lang="ja-JP" altLang="ja-JP" sz="2400" b="1" dirty="0"/>
              <a:t>普及</a:t>
            </a:r>
            <a:r>
              <a:rPr lang="ja-JP" altLang="ja-JP" sz="2400" b="1" dirty="0" smtClean="0"/>
              <a:t>事業研修</a:t>
            </a:r>
            <a:r>
              <a:rPr lang="ja-JP" altLang="en-US" sz="2400" b="1" dirty="0" smtClean="0"/>
              <a:t>等</a:t>
            </a:r>
            <a:r>
              <a:rPr lang="ja-JP" altLang="ja-JP" sz="2400" b="1" dirty="0" smtClean="0"/>
              <a:t>体系</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966366163"/>
              </p:ext>
            </p:extLst>
          </p:nvPr>
        </p:nvGraphicFramePr>
        <p:xfrm>
          <a:off x="468408" y="1308150"/>
          <a:ext cx="8280056" cy="4713139"/>
        </p:xfrm>
        <a:graphic>
          <a:graphicData uri="http://schemas.openxmlformats.org/drawingml/2006/table">
            <a:tbl>
              <a:tblPr firstRow="1" bandRow="1">
                <a:tableStyleId>{BDBED569-4797-4DF1-A0F4-6AAB3CD982D8}</a:tableStyleId>
              </a:tblPr>
              <a:tblGrid>
                <a:gridCol w="504056">
                  <a:extLst>
                    <a:ext uri="{9D8B030D-6E8A-4147-A177-3AD203B41FA5}">
                      <a16:colId xmlns:a16="http://schemas.microsoft.com/office/drawing/2014/main" val="20001"/>
                    </a:ext>
                  </a:extLst>
                </a:gridCol>
                <a:gridCol w="1944000">
                  <a:extLst>
                    <a:ext uri="{9D8B030D-6E8A-4147-A177-3AD203B41FA5}">
                      <a16:colId xmlns:a16="http://schemas.microsoft.com/office/drawing/2014/main" val="20002"/>
                    </a:ext>
                  </a:extLst>
                </a:gridCol>
                <a:gridCol w="1944000">
                  <a:extLst>
                    <a:ext uri="{9D8B030D-6E8A-4147-A177-3AD203B41FA5}">
                      <a16:colId xmlns:a16="http://schemas.microsoft.com/office/drawing/2014/main" val="20003"/>
                    </a:ext>
                  </a:extLst>
                </a:gridCol>
                <a:gridCol w="1944000">
                  <a:extLst>
                    <a:ext uri="{9D8B030D-6E8A-4147-A177-3AD203B41FA5}">
                      <a16:colId xmlns:a16="http://schemas.microsoft.com/office/drawing/2014/main" val="20004"/>
                    </a:ext>
                  </a:extLst>
                </a:gridCol>
                <a:gridCol w="1944000">
                  <a:extLst>
                    <a:ext uri="{9D8B030D-6E8A-4147-A177-3AD203B41FA5}">
                      <a16:colId xmlns:a16="http://schemas.microsoft.com/office/drawing/2014/main" val="20005"/>
                    </a:ext>
                  </a:extLst>
                </a:gridCol>
              </a:tblGrid>
              <a:tr h="721882">
                <a:tc>
                  <a:txBody>
                    <a:bodyPr/>
                    <a:lstStyle/>
                    <a:p>
                      <a:pPr algn="ctr"/>
                      <a:r>
                        <a:rPr kumimoji="1" lang="ja-JP" altLang="en-US" sz="1400" dirty="0" smtClean="0"/>
                        <a:t>研修</a:t>
                      </a:r>
                      <a:endParaRPr kumimoji="1" lang="ja-JP" altLang="en-US" sz="1400" dirty="0"/>
                    </a:p>
                  </a:txBody>
                  <a:tcPr anchor="ctr">
                    <a:lnL w="12700" cap="flat" cmpd="sng" algn="ctr">
                      <a:solidFill>
                        <a:srgbClr val="00B0F0"/>
                      </a:solidFill>
                      <a:prstDash val="solid"/>
                      <a:round/>
                      <a:headEnd type="none" w="med" len="med"/>
                      <a:tailEnd type="none" w="med" len="med"/>
                    </a:lnL>
                    <a:lnR w="635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smtClean="0"/>
                        <a:t>医療機関等職員研修</a:t>
                      </a:r>
                      <a:endParaRPr kumimoji="1" lang="ja-JP" altLang="en-US" sz="1400" dirty="0"/>
                    </a:p>
                  </a:txBody>
                  <a:tcPr anchor="ctr">
                    <a:lnL w="6350" cap="flat" cmpd="sng" algn="ctr">
                      <a:solidFill>
                        <a:srgbClr val="00B0F0"/>
                      </a:solidFill>
                      <a:prstDash val="solid"/>
                      <a:round/>
                      <a:headEnd type="none" w="med" len="med"/>
                      <a:tailEnd type="none" w="med" len="med"/>
                    </a:lnL>
                    <a:lnR w="12700" cap="flat" cmpd="sng" algn="ctr">
                      <a:solidFill>
                        <a:srgbClr val="00B0F0"/>
                      </a:solidFill>
                      <a:prstDash val="lgDash"/>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smtClean="0"/>
                        <a:t>地域支援者養成研修</a:t>
                      </a:r>
                      <a:endParaRPr kumimoji="1" lang="ja-JP" altLang="en-US" sz="1400" dirty="0"/>
                    </a:p>
                  </a:txBody>
                  <a:tcPr anchor="ctr">
                    <a:lnL w="12700" cap="flat" cmpd="sng" algn="ctr">
                      <a:solidFill>
                        <a:srgbClr val="00B0F0"/>
                      </a:solidFill>
                      <a:prstDash val="lgDash"/>
                      <a:round/>
                      <a:headEnd type="none" w="med" len="med"/>
                      <a:tailEnd type="none" w="med" len="med"/>
                    </a:lnL>
                    <a:lnR w="12700" cap="flat" cmpd="sng" algn="ctr">
                      <a:solidFill>
                        <a:srgbClr val="00B0F0"/>
                      </a:solidFill>
                      <a:prstDash val="lgDash"/>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相談支援従事者等</a:t>
                      </a:r>
                      <a:endParaRPr kumimoji="1" lang="en-US" altLang="ja-JP" sz="14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研修</a:t>
                      </a:r>
                    </a:p>
                  </a:txBody>
                  <a:tcPr anchor="ctr">
                    <a:lnL w="12700" cap="flat" cmpd="sng" algn="ctr">
                      <a:solidFill>
                        <a:srgbClr val="00B0F0"/>
                      </a:solidFill>
                      <a:prstDash val="lgDash"/>
                      <a:round/>
                      <a:headEnd type="none" w="med" len="med"/>
                      <a:tailEnd type="none" w="med" len="med"/>
                    </a:lnL>
                    <a:lnR w="12700" cap="flat" cmpd="sng" algn="ctr">
                      <a:solidFill>
                        <a:srgbClr val="00B0F0"/>
                      </a:solidFill>
                      <a:prstDash val="lgDash"/>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市区町村職員研修</a:t>
                      </a:r>
                    </a:p>
                  </a:txBody>
                  <a:tcPr anchor="ctr">
                    <a:lnL w="12700" cap="flat" cmpd="sng" algn="ctr">
                      <a:solidFill>
                        <a:srgbClr val="00B0F0"/>
                      </a:solidFill>
                      <a:prstDash val="lgDash"/>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4131272"/>
                  </a:ext>
                </a:extLst>
              </a:tr>
              <a:tr h="548728">
                <a:tc>
                  <a:txBody>
                    <a:bodyPr/>
                    <a:lstStyle/>
                    <a:p>
                      <a:pPr algn="ctr"/>
                      <a:r>
                        <a:rPr kumimoji="1" lang="ja-JP" altLang="en-US" sz="1400" dirty="0" smtClean="0"/>
                        <a:t>対象</a:t>
                      </a:r>
                      <a:endParaRPr kumimoji="1" lang="ja-JP" altLang="en-US" sz="1400" dirty="0"/>
                    </a:p>
                  </a:txBody>
                  <a:tcPr anchor="ctr">
                    <a:lnL w="12700" cap="flat" cmpd="sng" algn="ctr">
                      <a:solidFill>
                        <a:srgbClr val="00B0F0"/>
                      </a:solidFill>
                      <a:prstDash val="solid"/>
                      <a:round/>
                      <a:headEnd type="none" w="med" len="med"/>
                      <a:tailEnd type="none" w="med" len="med"/>
                    </a:lnL>
                    <a:lnR w="6350" cap="flat" cmpd="sng" algn="ctr">
                      <a:solidFill>
                        <a:srgbClr val="00B0F0"/>
                      </a:solidFill>
                      <a:prstDash val="solid"/>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smtClean="0"/>
                        <a:t>医療機関職員</a:t>
                      </a:r>
                      <a:endParaRPr kumimoji="1" lang="ja-JP" altLang="en-US" sz="1400" dirty="0"/>
                    </a:p>
                  </a:txBody>
                  <a:tcPr anchor="ctr">
                    <a:lnL w="6350" cap="flat" cmpd="sng" algn="ctr">
                      <a:solidFill>
                        <a:srgbClr val="00B0F0"/>
                      </a:solidFill>
                      <a:prstDash val="solid"/>
                      <a:round/>
                      <a:headEnd type="none" w="med" len="med"/>
                      <a:tailEnd type="none" w="med" len="med"/>
                    </a:lnL>
                    <a:lnR w="12700" cap="flat" cmpd="sng" algn="ctr">
                      <a:solidFill>
                        <a:srgbClr val="00B0F0"/>
                      </a:solidFill>
                      <a:prstDash val="lgDash"/>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smtClean="0"/>
                        <a:t>サービス提供事業所</a:t>
                      </a:r>
                      <a:endParaRPr kumimoji="1" lang="en-US" altLang="ja-JP" sz="1400" dirty="0" smtClean="0"/>
                    </a:p>
                    <a:p>
                      <a:pPr algn="ctr"/>
                      <a:r>
                        <a:rPr kumimoji="1" lang="ja-JP" altLang="en-US" sz="1400" dirty="0" smtClean="0"/>
                        <a:t>支援者</a:t>
                      </a:r>
                      <a:endParaRPr kumimoji="1" lang="ja-JP" altLang="en-US" sz="1400" dirty="0"/>
                    </a:p>
                  </a:txBody>
                  <a:tcPr anchor="ctr">
                    <a:lnL w="12700" cap="flat" cmpd="sng" algn="ctr">
                      <a:solidFill>
                        <a:srgbClr val="00B0F0"/>
                      </a:solidFill>
                      <a:prstDash val="lgDash"/>
                      <a:round/>
                      <a:headEnd type="none" w="med" len="med"/>
                      <a:tailEnd type="none" w="med" len="med"/>
                    </a:lnL>
                    <a:lnR w="12700" cap="flat" cmpd="sng" algn="ctr">
                      <a:solidFill>
                        <a:srgbClr val="00B0F0"/>
                      </a:solidFill>
                      <a:prstDash val="lgDash"/>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smtClean="0"/>
                        <a:t>相談支援従事者、</a:t>
                      </a:r>
                      <a:endParaRPr kumimoji="1" lang="en-US" altLang="ja-JP" sz="1400" dirty="0" smtClean="0"/>
                    </a:p>
                    <a:p>
                      <a:pPr algn="ctr"/>
                      <a:r>
                        <a:rPr kumimoji="1" lang="ja-JP" altLang="en-US" sz="1400" dirty="0" smtClean="0"/>
                        <a:t>介護支援専門員等</a:t>
                      </a:r>
                      <a:endParaRPr kumimoji="1" lang="ja-JP" altLang="en-US" sz="1400" dirty="0"/>
                    </a:p>
                  </a:txBody>
                  <a:tcPr anchor="ctr">
                    <a:lnL w="12700" cap="flat" cmpd="sng" algn="ctr">
                      <a:solidFill>
                        <a:srgbClr val="00B0F0"/>
                      </a:solidFill>
                      <a:prstDash val="lgDash"/>
                      <a:round/>
                      <a:headEnd type="none" w="med" len="med"/>
                      <a:tailEnd type="none" w="med" len="med"/>
                    </a:lnL>
                    <a:lnR w="12700" cap="flat" cmpd="sng" algn="ctr">
                      <a:solidFill>
                        <a:srgbClr val="00B0F0"/>
                      </a:solidFill>
                      <a:prstDash val="lgDash"/>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dirty="0" smtClean="0"/>
                        <a:t>市区町村</a:t>
                      </a:r>
                      <a:r>
                        <a:rPr kumimoji="1" lang="ja-JP" altLang="en-US" sz="1400" dirty="0" err="1" smtClean="0"/>
                        <a:t>障がい</a:t>
                      </a:r>
                      <a:r>
                        <a:rPr kumimoji="1" lang="ja-JP" altLang="en-US" sz="1400" dirty="0" smtClean="0"/>
                        <a:t>福祉担当課職員</a:t>
                      </a:r>
                      <a:endParaRPr kumimoji="1" lang="ja-JP" altLang="en-US" sz="1400" dirty="0"/>
                    </a:p>
                  </a:txBody>
                  <a:tcPr anchor="ctr">
                    <a:lnL w="12700" cap="flat" cmpd="sng" algn="ctr">
                      <a:solidFill>
                        <a:srgbClr val="00B0F0"/>
                      </a:solidFill>
                      <a:prstDash val="lgDash"/>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442529">
                <a:tc>
                  <a:txBody>
                    <a:bodyPr/>
                    <a:lstStyle/>
                    <a:p>
                      <a:pPr algn="ctr"/>
                      <a:r>
                        <a:rPr kumimoji="1" lang="ja-JP" altLang="en-US" sz="1400" dirty="0" smtClean="0"/>
                        <a:t>目的</a:t>
                      </a:r>
                      <a:endParaRPr kumimoji="1" lang="ja-JP" altLang="en-US" sz="1400" dirty="0"/>
                    </a:p>
                  </a:txBody>
                  <a:tcPr anchor="ctr">
                    <a:lnL w="12700" cap="flat" cmpd="sng" algn="ctr">
                      <a:solidFill>
                        <a:srgbClr val="00B0F0"/>
                      </a:solidFill>
                      <a:prstDash val="solid"/>
                      <a:round/>
                      <a:headEnd type="none" w="med" len="med"/>
                      <a:tailEnd type="none" w="med" len="med"/>
                    </a:lnL>
                    <a:lnR w="6350" cap="flat" cmpd="sng" algn="ctr">
                      <a:solidFill>
                        <a:srgbClr val="00B0F0"/>
                      </a:solidFill>
                      <a:prstDash val="solid"/>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solidFill>
                            <a:schemeClr val="tx1"/>
                          </a:solidFill>
                        </a:rPr>
                        <a:t>高次脳機能障がいの支援に必要な情報の提供に関する重要性や、医療と福祉機関でのリハビリテーションの違いや</a:t>
                      </a:r>
                      <a:r>
                        <a:rPr kumimoji="1" lang="ja-JP" altLang="en-US" sz="1400" dirty="0" err="1" smtClean="0">
                          <a:solidFill>
                            <a:schemeClr val="tx1"/>
                          </a:solidFill>
                        </a:rPr>
                        <a:t>障がい</a:t>
                      </a:r>
                      <a:r>
                        <a:rPr kumimoji="1" lang="ja-JP" altLang="en-US" sz="1400" dirty="0" smtClean="0">
                          <a:solidFill>
                            <a:schemeClr val="tx1"/>
                          </a:solidFill>
                        </a:rPr>
                        <a:t>福祉分野の支援者との連携について学ぶ</a:t>
                      </a:r>
                      <a:endParaRPr kumimoji="1" lang="ja-JP" altLang="en-US" sz="1400" dirty="0"/>
                    </a:p>
                  </a:txBody>
                  <a:tcPr>
                    <a:lnL w="6350" cap="flat" cmpd="sng" algn="ctr">
                      <a:solidFill>
                        <a:srgbClr val="00B0F0"/>
                      </a:solidFill>
                      <a:prstDash val="solid"/>
                      <a:round/>
                      <a:headEnd type="none" w="med" len="med"/>
                      <a:tailEnd type="none" w="med" len="med"/>
                    </a:lnL>
                    <a:lnR w="12700" cap="flat" cmpd="sng" algn="ctr">
                      <a:solidFill>
                        <a:srgbClr val="00B0F0"/>
                      </a:solidFill>
                      <a:prstDash val="lgDash"/>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t>地域の事業所で直接支援をしている支援者が実践例を学んだり、個々の状態に応じた支援が組み立てられるようなスキルを学ぶ</a:t>
                      </a:r>
                      <a:endParaRPr kumimoji="1" lang="ja-JP" altLang="en-US" sz="1400" dirty="0"/>
                    </a:p>
                  </a:txBody>
                  <a:tcPr>
                    <a:lnL w="12700" cap="flat" cmpd="sng" algn="ctr">
                      <a:solidFill>
                        <a:srgbClr val="00B0F0"/>
                      </a:solidFill>
                      <a:prstDash val="lgDash"/>
                      <a:round/>
                      <a:headEnd type="none" w="med" len="med"/>
                      <a:tailEnd type="none" w="med" len="med"/>
                    </a:lnL>
                    <a:lnR w="12700" cap="flat" cmpd="sng" algn="ctr">
                      <a:solidFill>
                        <a:srgbClr val="00B0F0"/>
                      </a:solidFill>
                      <a:prstDash val="lgDash"/>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t>身近な地域で高次脳機能障がいの方がその人らしい生活を送れるよう、高次脳機能障がいの特性をふまえた支援会議等の実施、多職種連携の取り組み、資源の改善・開発の取り組み等を学ぶ</a:t>
                      </a:r>
                      <a:endParaRPr kumimoji="1" lang="ja-JP" altLang="en-US" sz="1400" dirty="0"/>
                    </a:p>
                  </a:txBody>
                  <a:tcPr>
                    <a:lnL w="12700" cap="flat" cmpd="sng" algn="ctr">
                      <a:solidFill>
                        <a:srgbClr val="00B0F0"/>
                      </a:solidFill>
                      <a:prstDash val="lgDash"/>
                      <a:round/>
                      <a:headEnd type="none" w="med" len="med"/>
                      <a:tailEnd type="none" w="med" len="med"/>
                    </a:lnL>
                    <a:lnR w="12700" cap="flat" cmpd="sng" algn="ctr">
                      <a:solidFill>
                        <a:srgbClr val="00B0F0"/>
                      </a:solidFill>
                      <a:prstDash val="lgDash"/>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t>高次脳機能障がいの基礎知識、</a:t>
                      </a:r>
                      <a:r>
                        <a:rPr kumimoji="1" lang="ja-JP" altLang="en-US" sz="1400" dirty="0" err="1" smtClean="0"/>
                        <a:t>障がい</a:t>
                      </a:r>
                      <a:r>
                        <a:rPr kumimoji="1" lang="ja-JP" altLang="en-US" sz="1400" dirty="0" smtClean="0"/>
                        <a:t>特性を踏まえ個別性の高いケース毎にどのような福祉サービスで地域生活を支えるか、役所内での他部署との連携の必要性について学ぶ</a:t>
                      </a:r>
                      <a:endParaRPr kumimoji="1" lang="ja-JP" altLang="en-US" sz="1400" dirty="0"/>
                    </a:p>
                  </a:txBody>
                  <a:tcPr>
                    <a:lnL w="12700" cap="flat" cmpd="sng" algn="ctr">
                      <a:solidFill>
                        <a:srgbClr val="00B0F0"/>
                      </a:solidFill>
                      <a:prstDash val="lgDash"/>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ysDot"/>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3" name="左右矢印 2"/>
          <p:cNvSpPr/>
          <p:nvPr/>
        </p:nvSpPr>
        <p:spPr>
          <a:xfrm>
            <a:off x="2987824" y="4797152"/>
            <a:ext cx="5616624" cy="1152128"/>
          </a:xfrm>
          <a:prstGeom prst="leftRightArrow">
            <a:avLst>
              <a:gd name="adj1" fmla="val 60149"/>
              <a:gd name="adj2" fmla="val 30135"/>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err="1" smtClean="0"/>
              <a:t>障がい</a:t>
            </a:r>
            <a:r>
              <a:rPr kumimoji="1" lang="ja-JP" altLang="en-US" sz="1400" dirty="0" smtClean="0"/>
              <a:t>福祉分野を主な対象としている研修については内容を連動</a:t>
            </a:r>
            <a:endParaRPr kumimoji="1" lang="en-US" altLang="ja-JP" sz="1400" dirty="0" smtClean="0"/>
          </a:p>
          <a:p>
            <a:pPr algn="ctr"/>
            <a:r>
              <a:rPr kumimoji="1" lang="ja-JP" altLang="en-US" sz="1400" dirty="0" smtClean="0"/>
              <a:t>多機関で連携して地域生活を支えることの大切さの理解を促す</a:t>
            </a:r>
            <a:endParaRPr kumimoji="1" lang="en-US" altLang="ja-JP" sz="1400" dirty="0" smtClean="0"/>
          </a:p>
        </p:txBody>
      </p:sp>
      <p:sp>
        <p:nvSpPr>
          <p:cNvPr id="5" name="テキスト ボックス 2"/>
          <p:cNvSpPr txBox="1">
            <a:spLocks noChangeArrowheads="1"/>
          </p:cNvSpPr>
          <p:nvPr/>
        </p:nvSpPr>
        <p:spPr bwMode="auto">
          <a:xfrm>
            <a:off x="7740352" y="188639"/>
            <a:ext cx="1184523" cy="4667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spcAft>
                <a:spcPts val="0"/>
              </a:spcAft>
            </a:pPr>
            <a:r>
              <a:rPr lang="ja-JP" sz="2000" dirty="0" smtClean="0">
                <a:effectLst/>
                <a:latin typeface="Century"/>
                <a:ea typeface="ＭＳ Ｐゴシック"/>
                <a:cs typeface="Times New Roman"/>
              </a:rPr>
              <a:t>資料</a:t>
            </a:r>
            <a:r>
              <a:rPr lang="ja-JP" altLang="en-US" sz="2000" dirty="0" smtClean="0">
                <a:effectLst/>
                <a:latin typeface="Century"/>
                <a:ea typeface="ＭＳ Ｐゴシック"/>
                <a:cs typeface="Times New Roman"/>
              </a:rPr>
              <a:t>１０</a:t>
            </a:r>
            <a:endParaRPr lang="ja-JP" sz="1000" dirty="0">
              <a:effectLst/>
              <a:latin typeface="Century"/>
              <a:ea typeface="ＭＳ Ｐゴシック"/>
              <a:cs typeface="Times New Roman"/>
            </a:endParaRPr>
          </a:p>
        </p:txBody>
      </p:sp>
    </p:spTree>
    <p:extLst>
      <p:ext uri="{BB962C8B-B14F-4D97-AF65-F5344CB8AC3E}">
        <p14:creationId xmlns:p14="http://schemas.microsoft.com/office/powerpoint/2010/main" val="11719326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242</Words>
  <Application>Microsoft Office PowerPoint</Application>
  <PresentationFormat>画面に合わせる (4:3)</PresentationFormat>
  <Paragraphs>22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Century</vt:lpstr>
      <vt:lpstr>Times New Roman</vt:lpstr>
      <vt:lpstr>Office ​​テーマ</vt:lpstr>
      <vt:lpstr>高次脳機能障がい及びその関連障がいに対する 支援普及事業研修等体系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高次脳機能障がい支援普及事業研修体系図</dc:title>
  <dc:creator>HOSTNAME</dc:creator>
  <cp:lastModifiedBy>古賀　麻弥</cp:lastModifiedBy>
  <cp:revision>24</cp:revision>
  <cp:lastPrinted>2018-05-09T01:33:39Z</cp:lastPrinted>
  <dcterms:created xsi:type="dcterms:W3CDTF">2018-05-09T01:07:30Z</dcterms:created>
  <dcterms:modified xsi:type="dcterms:W3CDTF">2019-09-03T04:44:23Z</dcterms:modified>
</cp:coreProperties>
</file>