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40" r:id="rId1"/>
  </p:sldMasterIdLst>
  <p:notesMasterIdLst>
    <p:notesMasterId r:id="rId3"/>
  </p:notesMasterIdLst>
  <p:handoutMasterIdLst>
    <p:handoutMasterId r:id="rId4"/>
  </p:handoutMasterIdLst>
  <p:sldIdLst>
    <p:sldId id="408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F54F08D8-BD02-49D7-A9F0-A363E50C584A}">
          <p14:sldIdLst>
            <p14:sldId id="408"/>
          </p14:sldIdLst>
        </p14:section>
        <p14:section name="タイトルなしのセクション" id="{FF03214B-2646-43E3-83D7-825BF4C388B2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7C80"/>
    <a:srgbClr val="0000FF"/>
    <a:srgbClr val="FFCCCC"/>
    <a:srgbClr val="DBF735"/>
    <a:srgbClr val="0B7C02"/>
    <a:srgbClr val="0D8F03"/>
    <a:srgbClr val="D7F735"/>
    <a:srgbClr val="CAF933"/>
    <a:srgbClr val="C8F6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0" autoAdjust="0"/>
  </p:normalViewPr>
  <p:slideViewPr>
    <p:cSldViewPr>
      <p:cViewPr>
        <p:scale>
          <a:sx n="78" d="100"/>
          <a:sy n="78" d="100"/>
        </p:scale>
        <p:origin x="-114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934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9E339-1A27-46E2-9E5F-0889FCE3CD86}" type="datetimeFigureOut">
              <a:rPr kumimoji="1" lang="ja-JP" altLang="en-US" smtClean="0"/>
              <a:t>2016/7/7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6617B7-ECD6-43D7-9548-896A619799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93250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9721-31E0-4FA7-A56B-C4BCDD204217}" type="datetimeFigureOut">
              <a:rPr kumimoji="1" lang="ja-JP" altLang="en-US" smtClean="0"/>
              <a:t>2016/7/7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C548F-88DE-4EDA-AA2E-A5DC836957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395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AB03F0-7275-4A0B-8396-BF7DFB07D183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873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B966F-CD36-4B1B-8BFA-53519B36B88C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812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37081-1E12-4ADC-A16D-3C11C40D210D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23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2F664-0B6E-40DF-B079-589C3E7B25D8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0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0DBF-67D0-4DF4-9934-1676F051351D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37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429D-3341-4D1D-88ED-928CABCBE319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569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07B7A-E93E-4A83-A7C4-7F3F8C2273CC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030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8F24F-4980-413A-A1E9-D7201AD5354C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376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14C5F-17AA-4249-8F5D-2F86C997B543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219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8D3CE-2308-45AE-A26C-FEF836539DCF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64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F23B-6178-43F4-AE41-DAEF45AAE90B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53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AB886-FF16-4359-AA66-309CCBBF6FA6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82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50B73-1DDC-48C4-973E-09B30649A3B3}" type="datetime1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2016/7/7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lang="ja-JP" alt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847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41" r:id="rId1"/>
    <p:sldLayoutId id="2147484142" r:id="rId2"/>
    <p:sldLayoutId id="2147484143" r:id="rId3"/>
    <p:sldLayoutId id="2147484144" r:id="rId4"/>
    <p:sldLayoutId id="2147484145" r:id="rId5"/>
    <p:sldLayoutId id="2147484146" r:id="rId6"/>
    <p:sldLayoutId id="2147484147" r:id="rId7"/>
    <p:sldLayoutId id="2147484148" r:id="rId8"/>
    <p:sldLayoutId id="2147484149" r:id="rId9"/>
    <p:sldLayoutId id="2147484150" r:id="rId10"/>
    <p:sldLayoutId id="21474841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コンテンツ プレースホルダ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9598" y="2043622"/>
            <a:ext cx="1491059" cy="1371973"/>
          </a:xfrm>
          <a:prstGeom prst="rect">
            <a:avLst/>
          </a:prstGeom>
        </p:spPr>
      </p:pic>
      <p:sp>
        <p:nvSpPr>
          <p:cNvPr id="47" name="コンテンツ プレースホルダー 46"/>
          <p:cNvSpPr>
            <a:spLocks noGrp="1"/>
          </p:cNvSpPr>
          <p:nvPr>
            <p:ph idx="1"/>
          </p:nvPr>
        </p:nvSpPr>
        <p:spPr>
          <a:xfrm>
            <a:off x="971661" y="2905857"/>
            <a:ext cx="6631461" cy="386089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05" y="88576"/>
            <a:ext cx="8942517" cy="645038"/>
          </a:xfrm>
          <a:solidFill>
            <a:srgbClr val="FFFF0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ja-JP" altLang="en-US" sz="1800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高</a:t>
            </a:r>
            <a:r>
              <a:rPr lang="ja-JP" altLang="en-US" sz="1800" b="1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次脳機能障がい</a:t>
            </a:r>
            <a:r>
              <a:rPr lang="ja-JP" altLang="en-US" sz="18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及びその関連障がいに</a:t>
            </a:r>
            <a:r>
              <a:rPr lang="ja-JP" altLang="en-US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対する支援体制</a:t>
            </a:r>
            <a:r>
              <a:rPr kumimoji="1" lang="ja-JP" altLang="en-US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＜イメージ</a:t>
            </a:r>
            <a:r>
              <a:rPr kumimoji="1" lang="ja-JP" altLang="en-US" sz="1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＞ </a:t>
            </a:r>
            <a:endParaRPr kumimoji="1" lang="ja-JP" altLang="en-US" sz="1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1405" y="1132163"/>
            <a:ext cx="8599037" cy="1127844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endParaRPr lang="en-US" altLang="ja-JP" sz="1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●　診断・治療・医学的助言・・・・・・・・・・・・・・・・・・・・・・急性期・総合医療センター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●　相談支援・企画部門（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人材養成・支援体制強化策立案</a:t>
            </a:r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）・・</a:t>
            </a:r>
            <a:r>
              <a:rPr lang="ja-JP" altLang="en-US" sz="14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障がい</a:t>
            </a:r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者自立相談支援センター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●　訓練（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自立訓練・施設入所支援</a:t>
            </a:r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）・調整部門（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事務局</a:t>
            </a:r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）・・・・・・</a:t>
            </a:r>
            <a:r>
              <a:rPr lang="ja-JP" altLang="en-US" sz="14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障がい</a:t>
            </a:r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者自立センター</a:t>
            </a:r>
            <a:endParaRPr lang="ja-JP" altLang="en-US" sz="1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425105" y="899648"/>
            <a:ext cx="4104456" cy="50405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障がい</a:t>
            </a:r>
            <a:r>
              <a:rPr lang="ja-JP" altLang="en-US" sz="16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者医療・リハビリテーションセンター</a:t>
            </a:r>
            <a:endParaRPr lang="ja-JP" altLang="en-US" sz="16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1086" y="943337"/>
            <a:ext cx="2016329" cy="468052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white"/>
                </a:solidFill>
              </a:rPr>
              <a:t>広域的な支援体制</a:t>
            </a:r>
            <a:endParaRPr lang="ja-JP" altLang="en-US" sz="1600" dirty="0">
              <a:solidFill>
                <a:prstClr val="white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3471326" y="4303123"/>
            <a:ext cx="1357869" cy="976745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高次脳機能障がい</a:t>
            </a:r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者</a:t>
            </a:r>
            <a:endParaRPr lang="en-US" altLang="ja-JP" sz="11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ニーズ</a:t>
            </a:r>
            <a:endParaRPr lang="en-US" altLang="ja-JP" sz="11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在宅</a:t>
            </a:r>
            <a:endParaRPr lang="en-US" altLang="ja-JP" sz="11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・ｹｱﾎｰﾑ</a:t>
            </a:r>
            <a:r>
              <a:rPr lang="en-US" altLang="ja-JP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)</a:t>
            </a:r>
            <a:endParaRPr lang="ja-JP" altLang="en-US" sz="11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5" name="円/楕円 24"/>
          <p:cNvSpPr/>
          <p:nvPr/>
        </p:nvSpPr>
        <p:spPr>
          <a:xfrm>
            <a:off x="2411760" y="3501008"/>
            <a:ext cx="3367919" cy="24875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2" name="円/楕円 21"/>
          <p:cNvSpPr/>
          <p:nvPr/>
        </p:nvSpPr>
        <p:spPr>
          <a:xfrm>
            <a:off x="3435891" y="2972294"/>
            <a:ext cx="1393304" cy="88875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8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行政機関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福祉事務所</a:t>
            </a:r>
            <a:endParaRPr lang="en-US" altLang="ja-JP" sz="10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保健所・保健センター等）</a:t>
            </a:r>
            <a:endParaRPr lang="en-US" altLang="ja-JP" sz="10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endParaRPr lang="ja-JP" altLang="en-US" sz="1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2083657" y="3415596"/>
            <a:ext cx="1306427" cy="86409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教育機関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教育委員会、学校、教育相談センター）</a:t>
            </a:r>
            <a:endParaRPr lang="ja-JP" altLang="en-US" sz="10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0" name="円/楕円 19"/>
          <p:cNvSpPr/>
          <p:nvPr/>
        </p:nvSpPr>
        <p:spPr>
          <a:xfrm>
            <a:off x="1599350" y="4336570"/>
            <a:ext cx="1676506" cy="96849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就労支援機関</a:t>
            </a:r>
            <a:endParaRPr lang="en-US" altLang="ja-JP" sz="10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9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障がい</a:t>
            </a:r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者就労支援センター、障がい者就業・生活支援センター、企業等）</a:t>
            </a:r>
            <a:endParaRPr lang="ja-JP" altLang="en-US" sz="9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8" name="円/楕円 17"/>
          <p:cNvSpPr/>
          <p:nvPr/>
        </p:nvSpPr>
        <p:spPr>
          <a:xfrm>
            <a:off x="2133613" y="5346531"/>
            <a:ext cx="1378434" cy="94114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障がい</a:t>
            </a:r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福祉サービス</a:t>
            </a:r>
            <a:endParaRPr lang="en-US" altLang="ja-JP" sz="12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8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8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ホームヘルプ、ショートステイ、自立訓練、就労移行等</a:t>
            </a:r>
            <a:r>
              <a:rPr lang="en-US" altLang="ja-JP" sz="8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)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3571420" y="5661248"/>
            <a:ext cx="1393304" cy="86409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介護保険サービス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ホームヘルプ、デイケア等）</a:t>
            </a:r>
            <a:endParaRPr lang="en-US" altLang="ja-JP" sz="10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endParaRPr lang="ja-JP" altLang="en-US" sz="1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4975462" y="5305067"/>
            <a:ext cx="1224136" cy="98469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医療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機関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急性期・回復期病院、診療所等</a:t>
            </a:r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)</a:t>
            </a:r>
            <a:endParaRPr lang="ja-JP" altLang="en-US" sz="10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32" name="直線コネクタ 31"/>
          <p:cNvCxnSpPr>
            <a:stCxn id="18" idx="7"/>
            <a:endCxn id="13" idx="3"/>
          </p:cNvCxnSpPr>
          <p:nvPr/>
        </p:nvCxnSpPr>
        <p:spPr>
          <a:xfrm flipV="1">
            <a:off x="3310180" y="5136827"/>
            <a:ext cx="360001" cy="347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 flipV="1">
            <a:off x="3083769" y="4820819"/>
            <a:ext cx="41381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>
            <a:stCxn id="23" idx="5"/>
            <a:endCxn id="13" idx="1"/>
          </p:cNvCxnSpPr>
          <p:nvPr/>
        </p:nvCxnSpPr>
        <p:spPr>
          <a:xfrm>
            <a:off x="3198762" y="4153148"/>
            <a:ext cx="471419" cy="293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>
            <a:endCxn id="13" idx="0"/>
          </p:cNvCxnSpPr>
          <p:nvPr/>
        </p:nvCxnSpPr>
        <p:spPr>
          <a:xfrm>
            <a:off x="4150261" y="3785318"/>
            <a:ext cx="0" cy="5178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/>
          <p:cNvCxnSpPr>
            <a:stCxn id="21" idx="3"/>
            <a:endCxn id="13" idx="7"/>
          </p:cNvCxnSpPr>
          <p:nvPr/>
        </p:nvCxnSpPr>
        <p:spPr>
          <a:xfrm flipH="1">
            <a:off x="4630340" y="4094544"/>
            <a:ext cx="555151" cy="351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コネクタ 50"/>
          <p:cNvCxnSpPr/>
          <p:nvPr/>
        </p:nvCxnSpPr>
        <p:spPr>
          <a:xfrm flipH="1" flipV="1">
            <a:off x="4861294" y="4810851"/>
            <a:ext cx="598336" cy="99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線コネクタ 52"/>
          <p:cNvCxnSpPr/>
          <p:nvPr/>
        </p:nvCxnSpPr>
        <p:spPr>
          <a:xfrm flipH="1" flipV="1">
            <a:off x="4716016" y="5051735"/>
            <a:ext cx="689938" cy="4562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直線コネクタ 54"/>
          <p:cNvCxnSpPr/>
          <p:nvPr/>
        </p:nvCxnSpPr>
        <p:spPr>
          <a:xfrm flipV="1">
            <a:off x="4186098" y="5279868"/>
            <a:ext cx="0" cy="626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下矢印 71"/>
          <p:cNvSpPr/>
          <p:nvPr/>
        </p:nvSpPr>
        <p:spPr>
          <a:xfrm>
            <a:off x="4230775" y="2294777"/>
            <a:ext cx="1921570" cy="714216"/>
          </a:xfrm>
          <a:prstGeom prst="down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援助・助言</a:t>
            </a:r>
            <a:endParaRPr lang="ja-JP" altLang="en-US" sz="12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135081" y="2574958"/>
            <a:ext cx="476479" cy="3878377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prstClr val="white"/>
                </a:solidFill>
              </a:rPr>
              <a:t>圏域単位の支援体制</a:t>
            </a:r>
            <a:endParaRPr lang="ja-JP" altLang="en-US" sz="1600" dirty="0">
              <a:solidFill>
                <a:prstClr val="white"/>
              </a:solidFill>
            </a:endParaRPr>
          </a:p>
        </p:txBody>
      </p:sp>
      <p:sp>
        <p:nvSpPr>
          <p:cNvPr id="59" name="角丸四角形 58"/>
          <p:cNvSpPr/>
          <p:nvPr/>
        </p:nvSpPr>
        <p:spPr>
          <a:xfrm>
            <a:off x="995669" y="3847644"/>
            <a:ext cx="1312890" cy="35716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復学・就職</a:t>
            </a:r>
            <a:endParaRPr lang="ja-JP" altLang="en-US" sz="16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3643410" y="5379541"/>
            <a:ext cx="1185785" cy="35371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ホームヘルプショート等</a:t>
            </a:r>
            <a:endParaRPr lang="ja-JP" altLang="en-US" sz="11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grpSp>
        <p:nvGrpSpPr>
          <p:cNvPr id="48" name="Group 118"/>
          <p:cNvGrpSpPr>
            <a:grpSpLocks/>
          </p:cNvGrpSpPr>
          <p:nvPr/>
        </p:nvGrpSpPr>
        <p:grpSpPr bwMode="auto">
          <a:xfrm>
            <a:off x="6628343" y="2801836"/>
            <a:ext cx="454058" cy="521545"/>
            <a:chOff x="4905" y="2126"/>
            <a:chExt cx="372" cy="856"/>
          </a:xfrm>
        </p:grpSpPr>
        <p:sp>
          <p:nvSpPr>
            <p:cNvPr id="57" name="AutoShape 66"/>
            <p:cNvSpPr>
              <a:spLocks noChangeArrowheads="1"/>
            </p:cNvSpPr>
            <p:nvPr/>
          </p:nvSpPr>
          <p:spPr bwMode="auto">
            <a:xfrm>
              <a:off x="5094" y="2736"/>
              <a:ext cx="115" cy="246"/>
            </a:xfrm>
            <a:custGeom>
              <a:avLst/>
              <a:gdLst>
                <a:gd name="T0" fmla="*/ 101 w 21600"/>
                <a:gd name="T1" fmla="*/ 123 h 21600"/>
                <a:gd name="T2" fmla="*/ 58 w 21600"/>
                <a:gd name="T3" fmla="*/ 246 h 21600"/>
                <a:gd name="T4" fmla="*/ 14 w 21600"/>
                <a:gd name="T5" fmla="*/ 123 h 21600"/>
                <a:gd name="T6" fmla="*/ 5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8 w 21600"/>
                <a:gd name="T13" fmla="*/ 4478 h 21600"/>
                <a:gd name="T14" fmla="*/ 17092 w 21600"/>
                <a:gd name="T15" fmla="*/ 171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0" name="Oval 62"/>
            <p:cNvSpPr>
              <a:spLocks noChangeArrowheads="1"/>
            </p:cNvSpPr>
            <p:nvPr/>
          </p:nvSpPr>
          <p:spPr bwMode="auto">
            <a:xfrm>
              <a:off x="4978" y="2126"/>
              <a:ext cx="231" cy="231"/>
            </a:xfrm>
            <a:prstGeom prst="ellipse">
              <a:avLst/>
            </a:pr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2" name="AutoShape 63"/>
            <p:cNvSpPr>
              <a:spLocks noChangeArrowheads="1"/>
            </p:cNvSpPr>
            <p:nvPr/>
          </p:nvSpPr>
          <p:spPr bwMode="auto">
            <a:xfrm rot="-5400000">
              <a:off x="4937" y="2348"/>
              <a:ext cx="313" cy="297"/>
            </a:xfrm>
            <a:prstGeom prst="flowChartDelay">
              <a:avLst/>
            </a:pr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4" name="Rectangle 64"/>
            <p:cNvSpPr>
              <a:spLocks noChangeArrowheads="1"/>
            </p:cNvSpPr>
            <p:nvPr/>
          </p:nvSpPr>
          <p:spPr bwMode="auto">
            <a:xfrm>
              <a:off x="4963" y="2642"/>
              <a:ext cx="265" cy="203"/>
            </a:xfrm>
            <a:prstGeom prst="rect">
              <a:avLst/>
            </a:pr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56" name="AutoShape 65"/>
            <p:cNvSpPr>
              <a:spLocks noChangeArrowheads="1"/>
            </p:cNvSpPr>
            <p:nvPr/>
          </p:nvSpPr>
          <p:spPr bwMode="auto">
            <a:xfrm>
              <a:off x="4978" y="2736"/>
              <a:ext cx="116" cy="246"/>
            </a:xfrm>
            <a:custGeom>
              <a:avLst/>
              <a:gdLst>
                <a:gd name="T0" fmla="*/ 101 w 21600"/>
                <a:gd name="T1" fmla="*/ 123 h 21600"/>
                <a:gd name="T2" fmla="*/ 58 w 21600"/>
                <a:gd name="T3" fmla="*/ 246 h 21600"/>
                <a:gd name="T4" fmla="*/ 14 w 21600"/>
                <a:gd name="T5" fmla="*/ 123 h 21600"/>
                <a:gd name="T6" fmla="*/ 58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469 w 21600"/>
                <a:gd name="T13" fmla="*/ 4478 h 21600"/>
                <a:gd name="T14" fmla="*/ 17131 w 21600"/>
                <a:gd name="T15" fmla="*/ 1712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62" name="AutoShape 67"/>
            <p:cNvSpPr>
              <a:spLocks noChangeArrowheads="1"/>
            </p:cNvSpPr>
            <p:nvPr/>
          </p:nvSpPr>
          <p:spPr bwMode="auto">
            <a:xfrm rot="1800000">
              <a:off x="4905" y="2366"/>
              <a:ext cx="81" cy="326"/>
            </a:xfrm>
            <a:prstGeom prst="roundRect">
              <a:avLst>
                <a:gd name="adj" fmla="val 50000"/>
              </a:avLst>
            </a:pr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  <p:sp>
          <p:nvSpPr>
            <p:cNvPr id="63" name="AutoShape 68"/>
            <p:cNvSpPr>
              <a:spLocks noChangeArrowheads="1"/>
            </p:cNvSpPr>
            <p:nvPr/>
          </p:nvSpPr>
          <p:spPr bwMode="auto">
            <a:xfrm rot="19800000" flipH="1">
              <a:off x="5196" y="2366"/>
              <a:ext cx="81" cy="326"/>
            </a:xfrm>
            <a:prstGeom prst="roundRect">
              <a:avLst>
                <a:gd name="adj" fmla="val 50000"/>
              </a:avLst>
            </a:prstGeom>
            <a:solidFill>
              <a:srgbClr val="FF33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ja-JP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5pPr>
              <a:lvl6pPr marL="22860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6pPr>
              <a:lvl7pPr marL="27432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7pPr>
              <a:lvl8pPr marL="32004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8pPr>
              <a:lvl9pPr marL="3657600" algn="l" defTabSz="914400" rtl="0" eaLnBrk="1" latinLnBrk="0" hangingPunct="1">
                <a:defRPr kumimoji="1" kern="1200">
                  <a:solidFill>
                    <a:schemeClr val="tx1"/>
                  </a:solidFill>
                  <a:latin typeface="Arial" charset="0"/>
                  <a:ea typeface="ＭＳ Ｐゴシック" charset="-128"/>
                  <a:cs typeface="+mn-cs"/>
                </a:defRPr>
              </a:lvl9pPr>
            </a:lstStyle>
            <a:p>
              <a:endParaRPr lang="ja-JP" altLang="en-US">
                <a:solidFill>
                  <a:prstClr val="white"/>
                </a:solidFill>
              </a:endParaRPr>
            </a:p>
          </p:txBody>
        </p:sp>
      </p:grpSp>
      <p:sp>
        <p:nvSpPr>
          <p:cNvPr id="65" name="角丸四角形 64"/>
          <p:cNvSpPr/>
          <p:nvPr/>
        </p:nvSpPr>
        <p:spPr>
          <a:xfrm>
            <a:off x="3435891" y="3729000"/>
            <a:ext cx="1481257" cy="48848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障がい</a:t>
            </a:r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者手帳・福祉サービス決定等</a:t>
            </a:r>
            <a:endParaRPr lang="ja-JP" altLang="en-US" sz="12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6002798" y="5595265"/>
            <a:ext cx="1185785" cy="46159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診断・評価、</a:t>
            </a:r>
            <a:endParaRPr lang="en-US" altLang="ja-JP" sz="11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外来、通所リハ</a:t>
            </a:r>
            <a:endParaRPr lang="ja-JP" altLang="en-US" sz="11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522806" y="4552790"/>
            <a:ext cx="1312890" cy="35716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復職・就労</a:t>
            </a:r>
            <a:endParaRPr lang="ja-JP" altLang="en-US" sz="16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1026862" y="5710401"/>
            <a:ext cx="1312890" cy="357164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在宅支援</a:t>
            </a:r>
            <a:endParaRPr lang="en-US" altLang="ja-JP" sz="12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社会的リハ</a:t>
            </a:r>
            <a:endParaRPr lang="ja-JP" altLang="en-US" sz="12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3" name="上矢印 72"/>
          <p:cNvSpPr/>
          <p:nvPr/>
        </p:nvSpPr>
        <p:spPr>
          <a:xfrm>
            <a:off x="2690259" y="2242687"/>
            <a:ext cx="1762321" cy="680266"/>
          </a:xfrm>
          <a:prstGeom prst="upArrow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相　談</a:t>
            </a:r>
            <a:endParaRPr lang="ja-JP" altLang="en-US" sz="12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2988227" y="1303635"/>
            <a:ext cx="2791452" cy="256580"/>
          </a:xfrm>
          <a:prstGeom prst="roundRect">
            <a:avLst/>
          </a:prstGeom>
          <a:solidFill>
            <a:schemeClr val="tx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err="1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高次脳機能障がい</a:t>
            </a:r>
            <a:r>
              <a:rPr lang="ja-JP" altLang="en-US" sz="14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支援拠点機関</a:t>
            </a:r>
            <a:endParaRPr lang="ja-JP" altLang="en-US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二方向矢印 4"/>
          <p:cNvSpPr/>
          <p:nvPr/>
        </p:nvSpPr>
        <p:spPr>
          <a:xfrm rot="16200000">
            <a:off x="6325304" y="1063646"/>
            <a:ext cx="2313321" cy="2392723"/>
          </a:xfrm>
          <a:prstGeom prst="leftUpArrow">
            <a:avLst>
              <a:gd name="adj1" fmla="val 34626"/>
              <a:gd name="adj2" fmla="val 25000"/>
              <a:gd name="adj3" fmla="val 26047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514518" y="1265726"/>
            <a:ext cx="2135924" cy="425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ネットワーク全体会議、等</a:t>
            </a:r>
            <a:endParaRPr lang="en-US" altLang="ja-JP" sz="9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9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（現状・課題の吸い上げ、フィードバック）</a:t>
            </a:r>
            <a:endParaRPr lang="en-US" altLang="ja-JP" sz="900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endParaRPr lang="ja-JP" altLang="en-US" sz="10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1" name="角丸四角形 70"/>
          <p:cNvSpPr/>
          <p:nvPr/>
        </p:nvSpPr>
        <p:spPr>
          <a:xfrm>
            <a:off x="7582480" y="5201330"/>
            <a:ext cx="1266972" cy="1138089"/>
          </a:xfrm>
          <a:prstGeom prst="roundRect">
            <a:avLst/>
          </a:prstGeom>
          <a:solidFill>
            <a:schemeClr val="tx1"/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b="1" u="sng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市町村自立支援協議会部会等</a:t>
            </a:r>
            <a:endParaRPr lang="en-US" altLang="ja-JP" sz="1000" b="1" u="sng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</a:t>
            </a:r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地域課題の提起</a:t>
            </a:r>
            <a:endParaRPr lang="en-US" altLang="ja-JP" sz="9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・対応方法、地域   </a:t>
            </a:r>
            <a:endParaRPr lang="en-US" altLang="ja-JP" sz="9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en-US" altLang="ja-JP" sz="9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en-US" altLang="ja-JP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資源活用方法等</a:t>
            </a:r>
            <a:endParaRPr lang="en-US" altLang="ja-JP" sz="9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9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　</a:t>
            </a:r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検討</a:t>
            </a:r>
            <a:endParaRPr lang="en-US" altLang="ja-JP" sz="9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endParaRPr lang="ja-JP" altLang="en-US" sz="10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0" name="曲折矢印 69"/>
          <p:cNvSpPr/>
          <p:nvPr/>
        </p:nvSpPr>
        <p:spPr>
          <a:xfrm rot="5400000">
            <a:off x="6460737" y="2927892"/>
            <a:ext cx="800253" cy="3988158"/>
          </a:xfrm>
          <a:prstGeom prst="bentArrow">
            <a:avLst>
              <a:gd name="adj1" fmla="val 25000"/>
              <a:gd name="adj2" fmla="val 47020"/>
              <a:gd name="adj3" fmla="val 25000"/>
              <a:gd name="adj4" fmla="val 485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5220072" y="4295719"/>
            <a:ext cx="1195551" cy="93348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各種相談機関</a:t>
            </a:r>
            <a:endParaRPr lang="en-US" altLang="ja-JP" sz="11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8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8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基幹相談支援センター・地域活動支援センター等</a:t>
            </a:r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)</a:t>
            </a:r>
            <a:endParaRPr lang="ja-JP" altLang="en-US" sz="10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514518" y="1551580"/>
            <a:ext cx="2004985" cy="6154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・支援ツールの作成、配布。</a:t>
            </a:r>
            <a:endParaRPr lang="en-US" altLang="ja-JP" sz="800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・支援プログラム開発・普及</a:t>
            </a:r>
            <a:endParaRPr lang="en-US" altLang="ja-JP" sz="800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・実地研修等人材養成（支援者、医師等）</a:t>
            </a:r>
            <a:endParaRPr lang="en-US" altLang="ja-JP" sz="800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r>
              <a:rPr lang="ja-JP" altLang="en-US" sz="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・地域コーディネーター拠点の養成及び</a:t>
            </a:r>
            <a:r>
              <a:rPr lang="en-US" altLang="ja-JP" sz="800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SV</a:t>
            </a:r>
            <a:endParaRPr lang="ja-JP" altLang="en-US" sz="8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9" name="左右矢印 18"/>
          <p:cNvSpPr/>
          <p:nvPr/>
        </p:nvSpPr>
        <p:spPr>
          <a:xfrm rot="18992326">
            <a:off x="4306281" y="3362109"/>
            <a:ext cx="2507924" cy="484632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0" name="角丸四角形 59"/>
          <p:cNvSpPr/>
          <p:nvPr/>
        </p:nvSpPr>
        <p:spPr>
          <a:xfrm>
            <a:off x="6228184" y="4429886"/>
            <a:ext cx="1185785" cy="503585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関連制度の</a:t>
            </a:r>
            <a:endParaRPr lang="en-US" altLang="ja-JP" sz="11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活用等</a:t>
            </a:r>
            <a:endParaRPr lang="ja-JP" altLang="en-US" sz="11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8" name="角丸四角形 67"/>
          <p:cNvSpPr/>
          <p:nvPr/>
        </p:nvSpPr>
        <p:spPr>
          <a:xfrm>
            <a:off x="633554" y="2396115"/>
            <a:ext cx="2354673" cy="1019482"/>
          </a:xfrm>
          <a:prstGeom prst="roundRect">
            <a:avLst/>
          </a:prstGeom>
          <a:solidFill>
            <a:schemeClr val="tx2">
              <a:lumMod val="10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000" b="1" u="sng" dirty="0" smtClean="0">
                <a:solidFill>
                  <a:prstClr val="white"/>
                </a:solidFill>
              </a:rPr>
              <a:t>中核的な拠点が主導で実施</a:t>
            </a:r>
            <a:endParaRPr lang="en-US" altLang="ja-JP" sz="1000" b="1" u="sng" dirty="0" smtClean="0">
              <a:solidFill>
                <a:prstClr val="white"/>
              </a:solidFill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ネットワーク</a:t>
            </a:r>
            <a:r>
              <a:rPr lang="ja-JP" altLang="en-US" sz="900" b="1" dirty="0">
                <a:solidFill>
                  <a:prstClr val="white"/>
                </a:solidFill>
              </a:rPr>
              <a:t>を支える仕組みづくりの</a:t>
            </a:r>
            <a:r>
              <a:rPr lang="ja-JP" altLang="en-US" sz="900" b="1" dirty="0" smtClean="0">
                <a:solidFill>
                  <a:prstClr val="white"/>
                </a:solidFill>
              </a:rPr>
              <a:t>検討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支援</a:t>
            </a:r>
            <a:r>
              <a:rPr lang="ja-JP" altLang="en-US" sz="900" b="1" u="sng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機関</a:t>
            </a:r>
            <a:r>
              <a:rPr lang="ja-JP" altLang="en-US" sz="900" b="1" u="sng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の発掘、働きかけ</a:t>
            </a:r>
            <a:endParaRPr lang="en-US" altLang="ja-JP" sz="900" b="1" u="sng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ネットワーク会議、症例事例検討会等の開催、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研修会、国リハ研修会参加</a:t>
            </a:r>
            <a:endParaRPr lang="ja-JP" altLang="en-US" sz="900" b="1" dirty="0">
              <a:solidFill>
                <a:prstClr val="white"/>
              </a:solidFill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618378" y="2284040"/>
            <a:ext cx="1577357" cy="172195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ネットワーク内容</a:t>
            </a:r>
            <a:endParaRPr lang="ja-JP" altLang="en-US" sz="11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7160735" y="3153072"/>
            <a:ext cx="1955155" cy="1489791"/>
          </a:xfrm>
          <a:prstGeom prst="roundRect">
            <a:avLst/>
          </a:prstGeom>
          <a:solidFill>
            <a:schemeClr val="tx2">
              <a:lumMod val="10000"/>
            </a:schemeClr>
          </a:solidFill>
          <a:ln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 smtClean="0">
                <a:solidFill>
                  <a:prstClr val="white"/>
                </a:solidFill>
              </a:rPr>
              <a:t>・　地域コーディネーター拠点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>
                <a:solidFill>
                  <a:prstClr val="white"/>
                </a:solidFill>
              </a:rPr>
              <a:t>　</a:t>
            </a:r>
            <a:r>
              <a:rPr lang="ja-JP" altLang="en-US" sz="900" b="1" dirty="0" smtClean="0">
                <a:solidFill>
                  <a:prstClr val="white"/>
                </a:solidFill>
              </a:rPr>
              <a:t>　の設置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・　支援機関等との連携調整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>
                <a:solidFill>
                  <a:prstClr val="white"/>
                </a:solidFill>
              </a:rPr>
              <a:t>　</a:t>
            </a:r>
            <a:r>
              <a:rPr lang="ja-JP" altLang="en-US" sz="900" b="1" dirty="0" smtClean="0">
                <a:solidFill>
                  <a:prstClr val="white"/>
                </a:solidFill>
              </a:rPr>
              <a:t>　（市町村調整含む）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・　</a:t>
            </a:r>
            <a:r>
              <a:rPr lang="ja-JP" altLang="en-US" sz="900" b="1" dirty="0" err="1" smtClean="0">
                <a:solidFill>
                  <a:prstClr val="white"/>
                </a:solidFill>
              </a:rPr>
              <a:t>高次脳機能障がい</a:t>
            </a:r>
            <a:r>
              <a:rPr lang="ja-JP" altLang="en-US" sz="900" b="1" dirty="0" smtClean="0">
                <a:solidFill>
                  <a:prstClr val="white"/>
                </a:solidFill>
              </a:rPr>
              <a:t>者への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>
                <a:solidFill>
                  <a:prstClr val="white"/>
                </a:solidFill>
              </a:rPr>
              <a:t>　</a:t>
            </a:r>
            <a:r>
              <a:rPr lang="ja-JP" altLang="en-US" sz="900" b="1" dirty="0" smtClean="0">
                <a:solidFill>
                  <a:prstClr val="white"/>
                </a:solidFill>
              </a:rPr>
              <a:t>　ネットワーク活用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>
                <a:solidFill>
                  <a:prstClr val="white"/>
                </a:solidFill>
              </a:rPr>
              <a:t>　</a:t>
            </a:r>
            <a:r>
              <a:rPr lang="ja-JP" altLang="en-US" sz="900" b="1" dirty="0" smtClean="0">
                <a:solidFill>
                  <a:prstClr val="white"/>
                </a:solidFill>
              </a:rPr>
              <a:t>（コーディネート機能の発揮）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・　ネットワーク内活用ツールの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>
                <a:solidFill>
                  <a:prstClr val="white"/>
                </a:solidFill>
              </a:rPr>
              <a:t>　</a:t>
            </a:r>
            <a:r>
              <a:rPr lang="ja-JP" altLang="en-US" sz="900" b="1" dirty="0" smtClean="0">
                <a:solidFill>
                  <a:prstClr val="white"/>
                </a:solidFill>
              </a:rPr>
              <a:t>　開発</a:t>
            </a:r>
            <a:endParaRPr lang="en-US" altLang="ja-JP" sz="900" b="1" dirty="0" smtClean="0">
              <a:solidFill>
                <a:prstClr val="white"/>
              </a:solidFill>
            </a:endParaRPr>
          </a:p>
          <a:p>
            <a:r>
              <a:rPr lang="ja-JP" altLang="en-US" sz="900" b="1" dirty="0" smtClean="0">
                <a:solidFill>
                  <a:prstClr val="white"/>
                </a:solidFill>
              </a:rPr>
              <a:t>・　ネットワーク構築の推進</a:t>
            </a:r>
            <a:endParaRPr lang="ja-JP" altLang="en-US" sz="900" b="1" dirty="0">
              <a:solidFill>
                <a:prstClr val="white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229270" y="3023555"/>
            <a:ext cx="1733542" cy="172196"/>
          </a:xfrm>
          <a:prstGeom prst="rect">
            <a:avLst/>
          </a:prstGeom>
          <a:solidFill>
            <a:schemeClr val="tx1">
              <a:lumMod val="95000"/>
            </a:schemeClr>
          </a:solidFill>
          <a:ln w="9525">
            <a:solidFill>
              <a:schemeClr val="bg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地域コーディネーター拠点</a:t>
            </a:r>
            <a:endParaRPr lang="ja-JP" altLang="en-US" sz="11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1" name="円/楕円 20"/>
          <p:cNvSpPr/>
          <p:nvPr/>
        </p:nvSpPr>
        <p:spPr>
          <a:xfrm>
            <a:off x="5004048" y="3356992"/>
            <a:ext cx="1238971" cy="864096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8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endParaRPr lang="en-US" altLang="ja-JP" sz="8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当事者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家　　族</a:t>
            </a:r>
            <a:endParaRPr lang="en-US" altLang="ja-JP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</a:t>
            </a:r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当事者団体</a:t>
            </a:r>
            <a:endParaRPr lang="en-US" altLang="ja-JP" sz="10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家族会</a:t>
            </a:r>
            <a:r>
              <a:rPr lang="en-US" altLang="ja-JP" sz="10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)</a:t>
            </a:r>
          </a:p>
          <a:p>
            <a:pPr algn="ctr"/>
            <a:endParaRPr lang="ja-JP" altLang="en-US" sz="14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6595690" y="603149"/>
            <a:ext cx="2440805" cy="317041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府障がい</a:t>
            </a:r>
            <a:r>
              <a:rPr lang="ja-JP" altLang="en-US" sz="105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者自立支援協議会</a:t>
            </a:r>
            <a:r>
              <a:rPr lang="ja-JP" altLang="en-US" sz="105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部会、</a:t>
            </a:r>
            <a:r>
              <a:rPr lang="en-US" altLang="ja-JP" sz="105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WG</a:t>
            </a:r>
            <a:endParaRPr lang="en-US" altLang="ja-JP" sz="105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6888114" y="872403"/>
            <a:ext cx="1547896" cy="21266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ja-JP" altLang="en-US" sz="900" b="1" dirty="0" smtClean="0">
                <a:solidFill>
                  <a:prstClr val="black">
                    <a:lumMod val="95000"/>
                    <a:lumOff val="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現状・課題への助言</a:t>
            </a:r>
            <a:endParaRPr lang="en-US" altLang="ja-JP" sz="900" b="1" dirty="0" smtClean="0">
              <a:solidFill>
                <a:prstClr val="black">
                  <a:lumMod val="95000"/>
                  <a:lumOff val="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ja-JP" altLang="en-US" sz="10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6071948" y="3809132"/>
            <a:ext cx="1185785" cy="39567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ピアサポート</a:t>
            </a:r>
            <a:endParaRPr lang="en-US" altLang="ja-JP" sz="12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ja-JP" altLang="en-US" sz="12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家族支援</a:t>
            </a:r>
            <a:endParaRPr lang="ja-JP" altLang="en-US" sz="1200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766911" y="999326"/>
            <a:ext cx="346249" cy="1802510"/>
          </a:xfrm>
          <a:prstGeom prst="rect">
            <a:avLst/>
          </a:prstGeom>
          <a:solidFill>
            <a:schemeClr val="tx1"/>
          </a:solidFill>
          <a:ln w="25400">
            <a:solidFill>
              <a:srgbClr val="0070C0"/>
            </a:solidFill>
          </a:ln>
        </p:spPr>
        <p:txBody>
          <a:bodyPr vert="eaVert" wrap="square" rtlCol="0">
            <a:spAutoFit/>
          </a:bodyPr>
          <a:lstStyle/>
          <a:p>
            <a:pPr algn="ctr"/>
            <a:r>
              <a:rPr lang="ja-JP" altLang="en-US" sz="1050" dirty="0" smtClean="0">
                <a:solidFill>
                  <a:prstClr val="black"/>
                </a:solidFill>
              </a:rPr>
              <a:t>府こころの健康総合センター</a:t>
            </a:r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78" name="上下矢印 77"/>
          <p:cNvSpPr/>
          <p:nvPr/>
        </p:nvSpPr>
        <p:spPr>
          <a:xfrm rot="5211791">
            <a:off x="8575043" y="1541285"/>
            <a:ext cx="297418" cy="321663"/>
          </a:xfrm>
          <a:prstGeom prst="upDownArrow">
            <a:avLst>
              <a:gd name="adj1" fmla="val 26415"/>
              <a:gd name="adj2" fmla="val 40173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6" name="上下矢印 25"/>
          <p:cNvSpPr/>
          <p:nvPr/>
        </p:nvSpPr>
        <p:spPr>
          <a:xfrm>
            <a:off x="8193694" y="851435"/>
            <a:ext cx="484632" cy="609523"/>
          </a:xfrm>
          <a:prstGeom prst="upDownArrow">
            <a:avLst>
              <a:gd name="adj1" fmla="val 26415"/>
              <a:gd name="adj2" fmla="val 40173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8096040" y="99152"/>
            <a:ext cx="988503" cy="2923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00" dirty="0" smtClean="0">
                <a:solidFill>
                  <a:schemeClr val="bg1"/>
                </a:solidFill>
              </a:rPr>
              <a:t>参考</a:t>
            </a:r>
            <a:r>
              <a:rPr kumimoji="1" lang="ja-JP" altLang="en-US" sz="1300" dirty="0" smtClean="0">
                <a:solidFill>
                  <a:schemeClr val="bg1"/>
                </a:solidFill>
              </a:rPr>
              <a:t>資料２</a:t>
            </a:r>
            <a:endParaRPr kumimoji="1" lang="ja-JP" altLang="en-US" sz="1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60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5BD07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2963</TotalTime>
  <Words>332</Words>
  <Application>Microsoft Office PowerPoint</Application>
  <PresentationFormat>画面に合わせる (4:3)</PresentationFormat>
  <Paragraphs>85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高次脳機能障がい及びその関連障がいに対する支援体制＜イメージ＞ </vt:lpstr>
    </vt:vector>
  </TitlesOfParts>
  <Company>大阪府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高次脳機能障がい支援普及事業のついて 　　　　　　支援拠点機関の役割と地域連携 　　　　　　　　　（地域支援ナットワーク）</dc:title>
  <dc:creator>大阪府</dc:creator>
  <cp:lastModifiedBy>HOSTNAME</cp:lastModifiedBy>
  <cp:revision>232</cp:revision>
  <cp:lastPrinted>2016-07-05T07:45:51Z</cp:lastPrinted>
  <dcterms:created xsi:type="dcterms:W3CDTF">2012-06-01T04:27:56Z</dcterms:created>
  <dcterms:modified xsi:type="dcterms:W3CDTF">2016-07-07T08:33:35Z</dcterms:modified>
</cp:coreProperties>
</file>

<file path=userCustomization/customUI.xml><?xml version="1.0" encoding="utf-8"?>
<mso:customUI xmlns:mso="http://schemas.microsoft.com/office/2006/01/customui">
  <mso:ribbon>
    <mso:qat>
      <mso:documentControls>
        <mso:control idQ="mso:Undo" visible="true"/>
      </mso:documentControls>
    </mso:qat>
  </mso:ribbon>
</mso:customUI>
</file>