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A13C-B5B9-4E54-9652-9BBFFBD1E5B3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B03F0-7275-4A0B-8396-BF7DFB07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94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03F0-7275-4A0B-8396-BF7DFB07D18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87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966F-CD36-4B1B-8BFA-53519B36B88C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7081-1E12-4ADC-A16D-3C11C40D210D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F664-0B6E-40DF-B079-589C3E7B25D8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0DBF-67D0-4DF4-9934-1676F051351D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429D-3341-4D1D-88ED-928CABCBE319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7B7A-E93E-4A83-A7C4-7F3F8C2273CC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F24F-4980-413A-A1E9-D7201AD5354C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4C5F-17AA-4249-8F5D-2F86C997B543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D3CE-2308-45AE-A26C-FEF836539DCF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23B-6178-43F4-AE41-DAEF45AAE90B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B886-FF16-4359-AA66-309CCBBF6FA6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40000">
              <a:schemeClr val="tx1"/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0B73-1DDC-48C4-973E-09B30649A3B3}" type="datetime1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コンテンツ プレースホルダ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598" y="2043622"/>
            <a:ext cx="1491059" cy="1371973"/>
          </a:xfrm>
          <a:prstGeom prst="rect">
            <a:avLst/>
          </a:prstGeom>
        </p:spPr>
      </p:pic>
      <p:sp>
        <p:nvSpPr>
          <p:cNvPr id="47" name="コンテンツ プレースホルダー 46"/>
          <p:cNvSpPr>
            <a:spLocks noGrp="1"/>
          </p:cNvSpPr>
          <p:nvPr>
            <p:ph idx="1"/>
          </p:nvPr>
        </p:nvSpPr>
        <p:spPr>
          <a:xfrm>
            <a:off x="971661" y="2905857"/>
            <a:ext cx="6631461" cy="38608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42517" cy="645038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ja-JP" altLang="en-US" sz="1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高次脳機能障がい</a:t>
            </a:r>
            <a:r>
              <a:rPr lang="ja-JP" altLang="en-US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及びその関連障がいに</a:t>
            </a:r>
            <a:r>
              <a:rPr lang="ja-JP" altLang="en-US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対する支援体制（案）</a:t>
            </a:r>
            <a:r>
              <a:rPr kumimoji="1" lang="ja-JP" altLang="en-US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＜イメージ＞</a:t>
            </a:r>
            <a:endParaRPr kumimoji="1" lang="ja-JP" altLang="en-US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05" y="1156196"/>
            <a:ext cx="8938891" cy="11206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altLang="ja-JP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●　診断・治療・医学的助言・・・・・・・・・・・・・・・・・・・・・・急性期・総合医療センター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●　相談支援・企画部門（</a:t>
            </a:r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人材養成・支援体制強化策立案</a:t>
            </a:r>
            <a:r>
              <a:rPr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）・・</a:t>
            </a:r>
            <a:r>
              <a:rPr lang="ja-JP" altLang="en-US" sz="1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者自立相談支援センター</a:t>
            </a:r>
            <a:endParaRPr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●　訓練（</a:t>
            </a:r>
            <a:r>
              <a:rPr kumimoji="1"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自立訓練・施設入所支援</a:t>
            </a:r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）・調整部門（</a:t>
            </a:r>
            <a:r>
              <a:rPr kumimoji="1"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事務局</a:t>
            </a:r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）・・・・・・</a:t>
            </a:r>
            <a:r>
              <a:rPr kumimoji="1" lang="ja-JP" altLang="en-US" sz="1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者自立センター</a:t>
            </a:r>
            <a:endParaRPr kumimoji="1" lang="ja-JP" alt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25105" y="899648"/>
            <a:ext cx="410445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kumimoji="1" lang="ja-JP" altLang="en-US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者医療・リハビリテーションセンター</a:t>
            </a:r>
            <a:endParaRPr kumimoji="1" lang="ja-JP" altLang="en-US" sz="1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1086" y="943337"/>
            <a:ext cx="2016329" cy="46805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広域的な支援体制</a:t>
            </a:r>
            <a:endParaRPr kumimoji="1" lang="ja-JP" altLang="en-US" sz="1600" dirty="0"/>
          </a:p>
        </p:txBody>
      </p:sp>
      <p:sp>
        <p:nvSpPr>
          <p:cNvPr id="13" name="円/楕円 12"/>
          <p:cNvSpPr/>
          <p:nvPr/>
        </p:nvSpPr>
        <p:spPr>
          <a:xfrm>
            <a:off x="3471326" y="4303123"/>
            <a:ext cx="1357869" cy="97674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高次脳機能障がい</a:t>
            </a:r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</a:t>
            </a:r>
            <a:endParaRPr kumimoji="1"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ニーズ</a:t>
            </a:r>
            <a:endParaRPr kumimoji="1"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在宅</a:t>
            </a:r>
            <a:endParaRPr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・ｹｱﾎｰﾑ</a:t>
            </a:r>
            <a:r>
              <a:rPr lang="en-US" altLang="ja-JP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2411760" y="3501008"/>
            <a:ext cx="3367919" cy="24875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435891" y="2972294"/>
            <a:ext cx="1393304" cy="88875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行政機関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kumimoji="1"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福祉事務所</a:t>
            </a:r>
            <a:endParaRPr kumimoji="1" lang="en-US" altLang="ja-JP" sz="10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保健所・保健センター等）</a:t>
            </a:r>
            <a:endParaRPr kumimoji="1" lang="en-US" altLang="ja-JP" sz="10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kumimoji="1" lang="ja-JP" alt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2083657" y="3415596"/>
            <a:ext cx="1306427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教育機関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教育委員会、学校、教育相談センター）</a:t>
            </a:r>
            <a:endParaRPr kumimoji="1" lang="ja-JP" altLang="en-US" sz="1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599350" y="4336570"/>
            <a:ext cx="1676506" cy="96849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就労支援機関</a:t>
            </a:r>
            <a:endParaRPr lang="en-US" altLang="ja-JP" sz="10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9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者就労支援センター、障がい者就業・生活支援センター、企業等）</a:t>
            </a:r>
            <a:endParaRPr kumimoji="1" lang="ja-JP" altLang="en-US" sz="9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133613" y="5346531"/>
            <a:ext cx="1378434" cy="94114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福祉サービス</a:t>
            </a:r>
            <a:endParaRPr kumimoji="1" lang="en-US" altLang="ja-JP" sz="1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ホームヘルプ、ショートステイ、自立訓練、就労移行等</a:t>
            </a:r>
            <a:r>
              <a:rPr lang="en-US" altLang="ja-JP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kumimoji="1" lang="en-US" altLang="ja-JP" sz="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3571420" y="5661248"/>
            <a:ext cx="1393304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介護保険サービス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ホームヘルプ、デイケア等）</a:t>
            </a:r>
            <a:endParaRPr kumimoji="1" lang="en-US" altLang="ja-JP" sz="10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kumimoji="1" lang="ja-JP" alt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975462" y="5305067"/>
            <a:ext cx="1224136" cy="98469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医療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機関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急性期・回復期病院、診療所等</a:t>
            </a:r>
            <a:r>
              <a:rPr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kumimoji="1" lang="ja-JP" altLang="en-US" sz="1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直線コネクタ 31"/>
          <p:cNvCxnSpPr>
            <a:stCxn id="18" idx="7"/>
            <a:endCxn id="13" idx="3"/>
          </p:cNvCxnSpPr>
          <p:nvPr/>
        </p:nvCxnSpPr>
        <p:spPr>
          <a:xfrm flipV="1">
            <a:off x="3310180" y="5136827"/>
            <a:ext cx="360001" cy="34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3083769" y="4820819"/>
            <a:ext cx="41381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23" idx="5"/>
            <a:endCxn id="13" idx="1"/>
          </p:cNvCxnSpPr>
          <p:nvPr/>
        </p:nvCxnSpPr>
        <p:spPr>
          <a:xfrm>
            <a:off x="3198762" y="4153148"/>
            <a:ext cx="471419" cy="29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13" idx="0"/>
          </p:cNvCxnSpPr>
          <p:nvPr/>
        </p:nvCxnSpPr>
        <p:spPr>
          <a:xfrm>
            <a:off x="4150261" y="3785318"/>
            <a:ext cx="0" cy="51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21" idx="3"/>
            <a:endCxn id="13" idx="7"/>
          </p:cNvCxnSpPr>
          <p:nvPr/>
        </p:nvCxnSpPr>
        <p:spPr>
          <a:xfrm flipH="1">
            <a:off x="4630340" y="4094544"/>
            <a:ext cx="555151" cy="351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4861294" y="4810851"/>
            <a:ext cx="598336" cy="9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4716016" y="5051735"/>
            <a:ext cx="689938" cy="456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4186098" y="5279868"/>
            <a:ext cx="0" cy="6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下矢印 71"/>
          <p:cNvSpPr/>
          <p:nvPr/>
        </p:nvSpPr>
        <p:spPr>
          <a:xfrm>
            <a:off x="4230775" y="2294777"/>
            <a:ext cx="1921570" cy="714216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援助・助言</a:t>
            </a:r>
            <a:endParaRPr kumimoji="1" lang="ja-JP" altLang="en-US" sz="1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35081" y="2574958"/>
            <a:ext cx="476479" cy="3878377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圏域単位の支援体制</a:t>
            </a:r>
            <a:endParaRPr kumimoji="1" lang="ja-JP" altLang="en-US" sz="1600" dirty="0"/>
          </a:p>
        </p:txBody>
      </p:sp>
      <p:sp>
        <p:nvSpPr>
          <p:cNvPr id="59" name="角丸四角形 58"/>
          <p:cNvSpPr/>
          <p:nvPr/>
        </p:nvSpPr>
        <p:spPr>
          <a:xfrm>
            <a:off x="995669" y="3847644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復学・就職</a:t>
            </a:r>
            <a:endParaRPr kumimoji="1" lang="ja-JP" altLang="en-US" sz="1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643410" y="5379541"/>
            <a:ext cx="1185785" cy="35371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ホームヘルプショート等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8" name="Group 118"/>
          <p:cNvGrpSpPr>
            <a:grpSpLocks/>
          </p:cNvGrpSpPr>
          <p:nvPr/>
        </p:nvGrpSpPr>
        <p:grpSpPr bwMode="auto">
          <a:xfrm>
            <a:off x="6628343" y="2801836"/>
            <a:ext cx="454058" cy="521545"/>
            <a:chOff x="4905" y="2126"/>
            <a:chExt cx="372" cy="856"/>
          </a:xfrm>
        </p:grpSpPr>
        <p:sp>
          <p:nvSpPr>
            <p:cNvPr id="57" name="AutoShape 66"/>
            <p:cNvSpPr>
              <a:spLocks noChangeArrowheads="1"/>
            </p:cNvSpPr>
            <p:nvPr/>
          </p:nvSpPr>
          <p:spPr bwMode="auto">
            <a:xfrm>
              <a:off x="5094" y="2736"/>
              <a:ext cx="115" cy="246"/>
            </a:xfrm>
            <a:custGeom>
              <a:avLst/>
              <a:gdLst>
                <a:gd name="T0" fmla="*/ 101 w 21600"/>
                <a:gd name="T1" fmla="*/ 123 h 21600"/>
                <a:gd name="T2" fmla="*/ 58 w 21600"/>
                <a:gd name="T3" fmla="*/ 246 h 21600"/>
                <a:gd name="T4" fmla="*/ 14 w 21600"/>
                <a:gd name="T5" fmla="*/ 123 h 21600"/>
                <a:gd name="T6" fmla="*/ 5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8 w 21600"/>
                <a:gd name="T13" fmla="*/ 4478 h 21600"/>
                <a:gd name="T14" fmla="*/ 17092 w 21600"/>
                <a:gd name="T15" fmla="*/ 171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0" name="Oval 62"/>
            <p:cNvSpPr>
              <a:spLocks noChangeArrowheads="1"/>
            </p:cNvSpPr>
            <p:nvPr/>
          </p:nvSpPr>
          <p:spPr bwMode="auto">
            <a:xfrm>
              <a:off x="4978" y="2126"/>
              <a:ext cx="231" cy="231"/>
            </a:xfrm>
            <a:prstGeom prst="ellipse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52" name="AutoShape 63"/>
            <p:cNvSpPr>
              <a:spLocks noChangeArrowheads="1"/>
            </p:cNvSpPr>
            <p:nvPr/>
          </p:nvSpPr>
          <p:spPr bwMode="auto">
            <a:xfrm rot="-5400000">
              <a:off x="4937" y="2348"/>
              <a:ext cx="313" cy="297"/>
            </a:xfrm>
            <a:prstGeom prst="flowChartDelay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4963" y="2642"/>
              <a:ext cx="265" cy="203"/>
            </a:xfrm>
            <a:prstGeom prst="rect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56" name="AutoShape 65"/>
            <p:cNvSpPr>
              <a:spLocks noChangeArrowheads="1"/>
            </p:cNvSpPr>
            <p:nvPr/>
          </p:nvSpPr>
          <p:spPr bwMode="auto">
            <a:xfrm>
              <a:off x="4978" y="2736"/>
              <a:ext cx="116" cy="246"/>
            </a:xfrm>
            <a:custGeom>
              <a:avLst/>
              <a:gdLst>
                <a:gd name="T0" fmla="*/ 101 w 21600"/>
                <a:gd name="T1" fmla="*/ 123 h 21600"/>
                <a:gd name="T2" fmla="*/ 58 w 21600"/>
                <a:gd name="T3" fmla="*/ 246 h 21600"/>
                <a:gd name="T4" fmla="*/ 14 w 21600"/>
                <a:gd name="T5" fmla="*/ 123 h 21600"/>
                <a:gd name="T6" fmla="*/ 5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69 w 21600"/>
                <a:gd name="T13" fmla="*/ 4478 h 21600"/>
                <a:gd name="T14" fmla="*/ 17131 w 21600"/>
                <a:gd name="T15" fmla="*/ 171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2" name="AutoShape 67"/>
            <p:cNvSpPr>
              <a:spLocks noChangeArrowheads="1"/>
            </p:cNvSpPr>
            <p:nvPr/>
          </p:nvSpPr>
          <p:spPr bwMode="auto">
            <a:xfrm rot="1800000">
              <a:off x="4905" y="2366"/>
              <a:ext cx="81" cy="326"/>
            </a:xfrm>
            <a:prstGeom prst="roundRect">
              <a:avLst>
                <a:gd name="adj" fmla="val 50000"/>
              </a:avLst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63" name="AutoShape 68"/>
            <p:cNvSpPr>
              <a:spLocks noChangeArrowheads="1"/>
            </p:cNvSpPr>
            <p:nvPr/>
          </p:nvSpPr>
          <p:spPr bwMode="auto">
            <a:xfrm rot="19800000" flipH="1">
              <a:off x="5196" y="2366"/>
              <a:ext cx="81" cy="326"/>
            </a:xfrm>
            <a:prstGeom prst="roundRect">
              <a:avLst>
                <a:gd name="adj" fmla="val 50000"/>
              </a:avLst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65" name="角丸四角形 64"/>
          <p:cNvSpPr/>
          <p:nvPr/>
        </p:nvSpPr>
        <p:spPr>
          <a:xfrm>
            <a:off x="3435891" y="3729000"/>
            <a:ext cx="1481257" cy="48848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障がい</a:t>
            </a:r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者手帳・福祉サービス決定等</a:t>
            </a:r>
            <a:endParaRPr kumimoji="1" lang="ja-JP" altLang="en-US" sz="1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002798" y="5595265"/>
            <a:ext cx="1185785" cy="46159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診断・評価、</a:t>
            </a:r>
            <a:endParaRPr kumimoji="1"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外来、通所リハ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522806" y="4552790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復職</a:t>
            </a:r>
            <a:r>
              <a:rPr kumimoji="1" lang="ja-JP" altLang="en-US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・就労</a:t>
            </a:r>
            <a:endParaRPr kumimoji="1" lang="ja-JP" altLang="en-US" sz="1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026862" y="5710401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在宅支援</a:t>
            </a:r>
            <a:endParaRPr kumimoji="1" lang="en-US" altLang="ja-JP" sz="1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社会的リハ</a:t>
            </a:r>
            <a:endParaRPr kumimoji="1" lang="ja-JP" altLang="en-US" sz="1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上矢印 72"/>
          <p:cNvSpPr/>
          <p:nvPr/>
        </p:nvSpPr>
        <p:spPr>
          <a:xfrm>
            <a:off x="2690259" y="2242687"/>
            <a:ext cx="1762321" cy="680266"/>
          </a:xfrm>
          <a:prstGeom prst="up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相　談</a:t>
            </a:r>
            <a:endParaRPr kumimoji="1" lang="ja-JP" altLang="en-US" sz="1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988227" y="1303635"/>
            <a:ext cx="2791452" cy="25658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高次脳機能障がい</a:t>
            </a:r>
            <a:r>
              <a:rPr kumimoji="1" lang="ja-JP" alt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支援拠点機関</a:t>
            </a:r>
            <a:endParaRPr kumimoji="1" lang="ja-JP" alt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二方向矢印 4"/>
          <p:cNvSpPr/>
          <p:nvPr/>
        </p:nvSpPr>
        <p:spPr>
          <a:xfrm rot="16200000">
            <a:off x="6446462" y="942490"/>
            <a:ext cx="2313321" cy="2635039"/>
          </a:xfrm>
          <a:prstGeom prst="leftUpArrow">
            <a:avLst>
              <a:gd name="adj1" fmla="val 34626"/>
              <a:gd name="adj2" fmla="val 25000"/>
              <a:gd name="adj3" fmla="val 2604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612540" y="1265726"/>
            <a:ext cx="2135924" cy="425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ネットワーク全体会議、等</a:t>
            </a:r>
            <a:endParaRPr kumimoji="1"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9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（現状・課題の吸い上げ、フィードバック）</a:t>
            </a:r>
            <a:endParaRPr kumimoji="1" lang="en-US" altLang="ja-JP" sz="9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kumimoji="1" lang="ja-JP" altLang="en-US" sz="1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7582480" y="5201330"/>
            <a:ext cx="1266972" cy="1138089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市町村自立支援協議会部会等</a:t>
            </a:r>
            <a:endParaRPr kumimoji="1" lang="en-US" altLang="ja-JP" sz="1000" b="1" u="sng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地域課題の提起</a:t>
            </a:r>
            <a:endParaRPr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・対応方法、地域   </a:t>
            </a:r>
            <a:endParaRPr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altLang="ja-JP" sz="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ja-JP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資源活用方法等</a:t>
            </a:r>
            <a:endParaRPr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　</a:t>
            </a:r>
            <a:r>
              <a:rPr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検討</a:t>
            </a:r>
            <a:endParaRPr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kumimoji="1" lang="ja-JP" altLang="en-US" sz="1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曲折矢印 69"/>
          <p:cNvSpPr/>
          <p:nvPr/>
        </p:nvSpPr>
        <p:spPr>
          <a:xfrm rot="5400000">
            <a:off x="6455246" y="2891335"/>
            <a:ext cx="800253" cy="3988158"/>
          </a:xfrm>
          <a:prstGeom prst="bentArrow">
            <a:avLst>
              <a:gd name="adj1" fmla="val 25000"/>
              <a:gd name="adj2" fmla="val 47020"/>
              <a:gd name="adj3" fmla="val 25000"/>
              <a:gd name="adj4" fmla="val 48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220072" y="4295719"/>
            <a:ext cx="1195551" cy="93348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各種相談機関</a:t>
            </a:r>
            <a:endParaRPr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en-US" altLang="ja-JP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基幹相談支援センター・</a:t>
            </a:r>
            <a:r>
              <a:rPr kumimoji="1" lang="ja-JP" altLang="en-US" sz="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地域活動支援センター等</a:t>
            </a:r>
            <a:r>
              <a:rPr kumimoji="1"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kumimoji="1" lang="ja-JP" altLang="en-US" sz="1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743479" y="1576188"/>
            <a:ext cx="2004985" cy="615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</a:t>
            </a:r>
            <a:r>
              <a:rPr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支援ツールの</a:t>
            </a:r>
            <a:r>
              <a:rPr kumimoji="1"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作成、配布。</a:t>
            </a:r>
            <a:endParaRPr kumimoji="1" lang="en-US" altLang="ja-JP" sz="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・支援プログラム開発・普及</a:t>
            </a:r>
            <a:endParaRPr lang="en-US" altLang="ja-JP" sz="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・実地研修等人材養成（支援者、医師等）</a:t>
            </a:r>
            <a:endParaRPr kumimoji="1" lang="en-US" altLang="ja-JP" sz="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・地域コーディネーター拠点の養成及び</a:t>
            </a:r>
            <a:r>
              <a:rPr lang="en-US" altLang="ja-JP" sz="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SV</a:t>
            </a:r>
            <a:endParaRPr kumimoji="1" lang="ja-JP" altLang="en-US" sz="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左右矢印 18"/>
          <p:cNvSpPr/>
          <p:nvPr/>
        </p:nvSpPr>
        <p:spPr>
          <a:xfrm rot="18992326">
            <a:off x="4306281" y="3362109"/>
            <a:ext cx="2507924" cy="4846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6228184" y="4429886"/>
            <a:ext cx="1185785" cy="50358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関連制度の</a:t>
            </a:r>
            <a:endParaRPr kumimoji="1" lang="en-US" altLang="ja-JP" sz="11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活用等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33554" y="2396115"/>
            <a:ext cx="2354673" cy="101948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 smtClean="0">
                <a:solidFill>
                  <a:schemeClr val="tx1"/>
                </a:solidFill>
              </a:rPr>
              <a:t>中核的な拠点が主導で実施</a:t>
            </a:r>
            <a:endParaRPr lang="en-US" altLang="ja-JP" sz="1000" b="1" u="sng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ネットワーク</a:t>
            </a:r>
            <a:r>
              <a:rPr lang="ja-JP" altLang="en-US" sz="900" b="1" dirty="0">
                <a:solidFill>
                  <a:schemeClr val="tx1"/>
                </a:solidFill>
              </a:rPr>
              <a:t>を支える仕組みづくりの</a:t>
            </a:r>
            <a:r>
              <a:rPr lang="ja-JP" altLang="en-US" sz="900" b="1" dirty="0" smtClean="0">
                <a:solidFill>
                  <a:schemeClr val="tx1"/>
                </a:solidFill>
              </a:rPr>
              <a:t>検討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支援</a:t>
            </a:r>
            <a:r>
              <a:rPr lang="ja-JP" altLang="en-US" sz="9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機関</a:t>
            </a:r>
            <a:r>
              <a:rPr lang="ja-JP" altLang="en-US" sz="9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の発掘、働きかけ</a:t>
            </a:r>
            <a:endParaRPr lang="en-US" altLang="ja-JP" sz="9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ネットワーク会議、症例事例検討会等の開催、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研修会、国リハ研修会参加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18378" y="2284040"/>
            <a:ext cx="1577357" cy="172195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ネットワーク内容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160735" y="3153072"/>
            <a:ext cx="1955155" cy="1433807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schemeClr val="tx1"/>
                </a:solidFill>
              </a:rPr>
              <a:t>・　地域コーディネーター拠点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の設置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　支援機関等との連携調整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（市町村調整含む）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　</a:t>
            </a:r>
            <a:r>
              <a:rPr lang="ja-JP" altLang="en-US" sz="900" b="1" dirty="0" err="1" smtClean="0">
                <a:solidFill>
                  <a:schemeClr val="tx1"/>
                </a:solidFill>
              </a:rPr>
              <a:t>高次脳機能障がい</a:t>
            </a:r>
            <a:r>
              <a:rPr lang="ja-JP" altLang="en-US" sz="900" b="1" dirty="0" smtClean="0">
                <a:solidFill>
                  <a:schemeClr val="tx1"/>
                </a:solidFill>
              </a:rPr>
              <a:t>者への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ネットワーク活用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（コーディネート機能の発揮）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　ネットワーク内活用ツールの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開発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　ネットワーク構築の推進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229270" y="3023555"/>
            <a:ext cx="1733542" cy="172196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地域コーディネーター拠点</a:t>
            </a:r>
            <a:endParaRPr kumimoji="1" lang="ja-JP" altLang="en-US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004048" y="3356992"/>
            <a:ext cx="1238971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en-US" altLang="ja-JP" sz="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当事者</a:t>
            </a:r>
            <a:endParaRPr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家　　族</a:t>
            </a:r>
            <a:endParaRPr kumimoji="1" lang="en-US" altLang="ja-JP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当事者団体</a:t>
            </a:r>
            <a:endParaRPr lang="en-US" altLang="ja-JP" sz="10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家族会</a:t>
            </a:r>
            <a:r>
              <a:rPr kumimoji="1" lang="en-US" altLang="ja-JP" sz="1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ctr"/>
            <a:endParaRPr kumimoji="1" lang="ja-JP" alt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595690" y="603149"/>
            <a:ext cx="2440805" cy="31704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府障がい</a:t>
            </a:r>
            <a:r>
              <a:rPr lang="ja-JP" altLang="en-US" sz="105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者自立支援協議会</a:t>
            </a:r>
            <a:r>
              <a:rPr lang="ja-JP" altLang="en-US" sz="105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部会、</a:t>
            </a:r>
            <a:r>
              <a:rPr lang="en-US" altLang="ja-JP" sz="105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WG</a:t>
            </a:r>
            <a:endParaRPr lang="en-US" altLang="ja-JP" sz="105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上下矢印 25"/>
          <p:cNvSpPr/>
          <p:nvPr/>
        </p:nvSpPr>
        <p:spPr>
          <a:xfrm>
            <a:off x="8436010" y="851435"/>
            <a:ext cx="484632" cy="609523"/>
          </a:xfrm>
          <a:prstGeom prst="upDownArrow">
            <a:avLst>
              <a:gd name="adj1" fmla="val 26415"/>
              <a:gd name="adj2" fmla="val 40173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6888114" y="872403"/>
            <a:ext cx="1547896" cy="2126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9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現状・課題への助言</a:t>
            </a:r>
            <a:endParaRPr kumimoji="1" lang="en-US" altLang="ja-JP" sz="9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ja-JP" altLang="en-US" sz="1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071948" y="3809132"/>
            <a:ext cx="1185785" cy="3956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ピアサポート</a:t>
            </a:r>
            <a:endParaRPr kumimoji="1" lang="en-US" altLang="ja-JP" sz="1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家族支援</a:t>
            </a:r>
            <a:endParaRPr kumimoji="1" lang="ja-JP" altLang="en-US" sz="1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テキスト ボックス 26"/>
          <p:cNvSpPr txBox="1"/>
          <p:nvPr/>
        </p:nvSpPr>
        <p:spPr>
          <a:xfrm>
            <a:off x="8295361" y="279299"/>
            <a:ext cx="820529" cy="32385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bg1"/>
                </a:solidFill>
                <a:effectLst/>
                <a:latin typeface="Century"/>
                <a:ea typeface="ＭＳ 明朝"/>
                <a:cs typeface="Times New Roman"/>
              </a:rPr>
              <a:t>資料</a:t>
            </a:r>
            <a:r>
              <a:rPr lang="en-US" altLang="ja-JP" sz="1050" kern="100" dirty="0" smtClean="0">
                <a:solidFill>
                  <a:schemeClr val="bg1"/>
                </a:solidFill>
                <a:effectLst/>
                <a:latin typeface="Century"/>
                <a:ea typeface="ＭＳ 明朝"/>
                <a:cs typeface="Times New Roman"/>
              </a:rPr>
              <a:t>10-2</a:t>
            </a:r>
            <a:r>
              <a:rPr lang="en-US" sz="1050" kern="100" dirty="0" smtClean="0">
                <a:effectLst/>
                <a:latin typeface="Century"/>
                <a:ea typeface="ＭＳ 明朝"/>
                <a:cs typeface="Times New Roman"/>
              </a:rPr>
              <a:t>2</a:t>
            </a:r>
            <a:r>
              <a:rPr lang="ja-JP" sz="1050" kern="100" dirty="0">
                <a:effectLst/>
                <a:latin typeface="Century"/>
                <a:ea typeface="ＭＳ 明朝"/>
                <a:cs typeface="Times New Roman"/>
              </a:rPr>
              <a:t>－</a:t>
            </a:r>
            <a:r>
              <a:rPr lang="en-US" sz="1050" kern="100" dirty="0">
                <a:effectLst/>
                <a:latin typeface="Century"/>
                <a:ea typeface="ＭＳ 明朝"/>
                <a:cs typeface="Times New Roman"/>
              </a:rPr>
              <a:t>2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50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5BD07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</TotalTime>
  <Words>329</Words>
  <Application>Microsoft Office PowerPoint</Application>
  <PresentationFormat>画面に合わせる (4:3)</PresentationFormat>
  <Paragraphs>84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高次脳機能障がい及びその関連障がいに対する支援体制（案）＜イメージ＞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高次脳機能障がい地域支援ネットワーク体制整備事業8,000千円 （高次脳機能障がい支援普及事業費1,600千円の内数）</dc:title>
  <dc:creator>元木　順子</dc:creator>
  <cp:lastModifiedBy>HOSTNAME</cp:lastModifiedBy>
  <cp:revision>128</cp:revision>
  <cp:lastPrinted>2015-06-30T06:40:37Z</cp:lastPrinted>
  <dcterms:created xsi:type="dcterms:W3CDTF">2012-08-21T05:51:12Z</dcterms:created>
  <dcterms:modified xsi:type="dcterms:W3CDTF">2015-06-30T06:40:39Z</dcterms:modified>
</cp:coreProperties>
</file>