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7B97A13C-B5B9-4E54-9652-9BBFFBD1E5B3}" type="datetimeFigureOut">
              <a:rPr kumimoji="1" lang="ja-JP" altLang="en-US" smtClean="0"/>
              <a:t>2014/7/24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7CAB03F0-7275-4A0B-8396-BF7DFB07D183}" type="slidenum">
              <a:rPr kumimoji="1" lang="ja-JP" altLang="en-US" smtClean="0"/>
              <a:t>‹#›</a:t>
            </a:fld>
            <a:endParaRPr kumimoji="1" lang="ja-JP" altLang="en-US"/>
          </a:p>
        </p:txBody>
      </p:sp>
    </p:spTree>
    <p:extLst>
      <p:ext uri="{BB962C8B-B14F-4D97-AF65-F5344CB8AC3E}">
        <p14:creationId xmlns:p14="http://schemas.microsoft.com/office/powerpoint/2010/main" val="36369429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CAB03F0-7275-4A0B-8396-BF7DFB07D183}" type="slidenum">
              <a:rPr kumimoji="1" lang="ja-JP" altLang="en-US" smtClean="0"/>
              <a:t>2</a:t>
            </a:fld>
            <a:endParaRPr kumimoji="1" lang="ja-JP" altLang="en-US"/>
          </a:p>
        </p:txBody>
      </p:sp>
    </p:spTree>
    <p:extLst>
      <p:ext uri="{BB962C8B-B14F-4D97-AF65-F5344CB8AC3E}">
        <p14:creationId xmlns:p14="http://schemas.microsoft.com/office/powerpoint/2010/main" val="928873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24B966F-CD36-4B1B-8BFA-53519B36B88C}" type="datetime1">
              <a:rPr kumimoji="1" lang="ja-JP" altLang="en-US" smtClean="0"/>
              <a:t>2014/7/24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3E637081-1E12-4ADC-A16D-3C11C40D210D}" type="datetime1">
              <a:rPr kumimoji="1" lang="ja-JP" altLang="en-US" smtClean="0"/>
              <a:t>2014/7/24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852F664-0B6E-40DF-B079-589C3E7B25D8}" type="datetime1">
              <a:rPr kumimoji="1" lang="ja-JP" altLang="en-US" smtClean="0"/>
              <a:t>2014/7/24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02A0DBF-67D0-4DF4-9934-1676F051351D}" type="datetime1">
              <a:rPr kumimoji="1" lang="ja-JP" altLang="en-US" smtClean="0"/>
              <a:t>2014/7/24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6E1429D-3341-4D1D-88ED-928CABCBE319}" type="datetime1">
              <a:rPr kumimoji="1" lang="ja-JP" altLang="en-US" smtClean="0"/>
              <a:t>2014/7/24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7F07B7A-E93E-4A83-A7C4-7F3F8C2273CC}" type="datetime1">
              <a:rPr kumimoji="1" lang="ja-JP" altLang="en-US" smtClean="0"/>
              <a:t>2014/7/24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2D8F24F-4980-413A-A1E9-D7201AD5354C}" type="datetime1">
              <a:rPr kumimoji="1" lang="ja-JP" altLang="en-US" smtClean="0"/>
              <a:t>2014/7/24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1514C5F-17AA-4249-8F5D-2F86C997B543}" type="datetime1">
              <a:rPr kumimoji="1" lang="ja-JP" altLang="en-US" smtClean="0"/>
              <a:t>2014/7/24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C88D3CE-2308-45AE-A26C-FEF836539DCF}" type="datetime1">
              <a:rPr kumimoji="1" lang="ja-JP" altLang="en-US" smtClean="0"/>
              <a:t>2014/7/24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8FAF23B-6178-43F4-AE41-DAEF45AAE90B}" type="datetime1">
              <a:rPr kumimoji="1" lang="ja-JP" altLang="en-US" smtClean="0"/>
              <a:t>2014/7/24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BBAB886-FF16-4359-AA66-309CCBBF6FA6}" type="datetime1">
              <a:rPr kumimoji="1" lang="ja-JP" altLang="en-US" smtClean="0"/>
              <a:t>2014/7/24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250B73-1DDC-48C4-973E-09B30649A3B3}" type="datetime1">
              <a:rPr kumimoji="1" lang="ja-JP" altLang="en-US" smtClean="0"/>
              <a:t>2014/7/24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0214" y="3640297"/>
            <a:ext cx="8925775" cy="2463928"/>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smtClean="0">
              <a:solidFill>
                <a:schemeClr val="bg1">
                  <a:lumMod val="95000"/>
                  <a:lumOff val="5000"/>
                </a:schemeClr>
              </a:solidFill>
            </a:endParaRPr>
          </a:p>
          <a:p>
            <a:endParaRPr lang="en-US" altLang="ja-JP" sz="900" dirty="0" smtClean="0">
              <a:solidFill>
                <a:schemeClr val="bg1">
                  <a:lumMod val="95000"/>
                  <a:lumOff val="5000"/>
                </a:schemeClr>
              </a:solidFill>
            </a:endParaRPr>
          </a:p>
          <a:p>
            <a:endParaRPr lang="en-US" altLang="ja-JP" sz="900" u="sng" dirty="0" smtClean="0">
              <a:solidFill>
                <a:schemeClr val="bg1">
                  <a:lumMod val="95000"/>
                  <a:lumOff val="5000"/>
                </a:schemeClr>
              </a:solidFill>
            </a:endParaRPr>
          </a:p>
          <a:p>
            <a:endParaRPr kumimoji="1" lang="ja-JP" altLang="en-US" dirty="0">
              <a:solidFill>
                <a:schemeClr val="bg1">
                  <a:lumMod val="95000"/>
                  <a:lumOff val="5000"/>
                </a:schemeClr>
              </a:solidFill>
            </a:endParaRPr>
          </a:p>
        </p:txBody>
      </p:sp>
      <p:sp>
        <p:nvSpPr>
          <p:cNvPr id="2" name="タイトル 1"/>
          <p:cNvSpPr>
            <a:spLocks noGrp="1"/>
          </p:cNvSpPr>
          <p:nvPr>
            <p:ph type="ctrTitle"/>
          </p:nvPr>
        </p:nvSpPr>
        <p:spPr>
          <a:xfrm>
            <a:off x="67606" y="86045"/>
            <a:ext cx="8926247" cy="720079"/>
          </a:xfrm>
          <a:solidFill>
            <a:srgbClr val="FFFF00"/>
          </a:solidFill>
          <a:ln>
            <a:solidFill>
              <a:srgbClr val="FFFF00"/>
            </a:solidFill>
          </a:ln>
        </p:spPr>
        <p:txBody>
          <a:bodyPr>
            <a:normAutofit fontScale="90000"/>
          </a:bodyPr>
          <a:lstStyle/>
          <a:p>
            <a:r>
              <a:rPr lang="ja-JP" altLang="en-US" sz="1800" b="1" dirty="0" err="1" smtClean="0">
                <a:solidFill>
                  <a:schemeClr val="bg1">
                    <a:lumMod val="95000"/>
                    <a:lumOff val="5000"/>
                  </a:schemeClr>
                </a:solidFill>
              </a:rPr>
              <a:t>高</a:t>
            </a:r>
            <a:r>
              <a:rPr lang="ja-JP" altLang="en-US" sz="1800" b="1" dirty="0" err="1" smtClean="0">
                <a:solidFill>
                  <a:schemeClr val="bg1">
                    <a:lumMod val="95000"/>
                    <a:lumOff val="5000"/>
                  </a:schemeClr>
                </a:solidFill>
              </a:rPr>
              <a:t>次脳機能障がい</a:t>
            </a:r>
            <a:r>
              <a:rPr lang="ja-JP" altLang="en-US" sz="1800" b="1" dirty="0" smtClean="0">
                <a:solidFill>
                  <a:schemeClr val="bg1">
                    <a:lumMod val="95000"/>
                    <a:lumOff val="5000"/>
                  </a:schemeClr>
                </a:solidFill>
              </a:rPr>
              <a:t>支援普及事業（地域支援ネットワーク体制整備） </a:t>
            </a:r>
            <a:r>
              <a:rPr lang="en-US" altLang="ja-JP" sz="1400" b="1" dirty="0" smtClean="0">
                <a:solidFill>
                  <a:schemeClr val="bg1">
                    <a:lumMod val="95000"/>
                    <a:lumOff val="5000"/>
                  </a:schemeClr>
                </a:solidFill>
              </a:rPr>
              <a:t/>
            </a:r>
            <a:br>
              <a:rPr lang="en-US" altLang="ja-JP" sz="1400" b="1" dirty="0" smtClean="0">
                <a:solidFill>
                  <a:schemeClr val="bg1">
                    <a:lumMod val="95000"/>
                    <a:lumOff val="5000"/>
                  </a:schemeClr>
                </a:solidFill>
              </a:rPr>
            </a:br>
            <a:r>
              <a:rPr lang="en-US" altLang="ja-JP" sz="1300" b="1" u="sng" dirty="0">
                <a:solidFill>
                  <a:schemeClr val="bg1">
                    <a:lumMod val="95000"/>
                    <a:lumOff val="5000"/>
                  </a:schemeClr>
                </a:solidFill>
              </a:rPr>
              <a:t>4,112</a:t>
            </a:r>
            <a:r>
              <a:rPr lang="ja-JP" altLang="en-US" sz="1300" b="1" u="sng" dirty="0" smtClean="0">
                <a:solidFill>
                  <a:schemeClr val="bg1">
                    <a:lumMod val="95000"/>
                    <a:lumOff val="5000"/>
                  </a:schemeClr>
                </a:solidFill>
              </a:rPr>
              <a:t>千円　（</a:t>
            </a:r>
            <a:r>
              <a:rPr lang="ja-JP" altLang="en-US" sz="1300" b="1" u="sng" dirty="0" err="1">
                <a:solidFill>
                  <a:schemeClr val="bg1">
                    <a:lumMod val="95000"/>
                    <a:lumOff val="5000"/>
                  </a:schemeClr>
                </a:solidFill>
              </a:rPr>
              <a:t>高次脳機能障がい</a:t>
            </a:r>
            <a:r>
              <a:rPr lang="ja-JP" altLang="en-US" sz="1300" b="1" u="sng" dirty="0">
                <a:solidFill>
                  <a:schemeClr val="bg1">
                    <a:lumMod val="95000"/>
                    <a:lumOff val="5000"/>
                  </a:schemeClr>
                </a:solidFill>
              </a:rPr>
              <a:t>支援普及</a:t>
            </a:r>
            <a:r>
              <a:rPr lang="ja-JP" altLang="en-US" sz="1300" b="1" u="sng" dirty="0" smtClean="0">
                <a:solidFill>
                  <a:schemeClr val="bg1">
                    <a:lumMod val="95000"/>
                    <a:lumOff val="5000"/>
                  </a:schemeClr>
                </a:solidFill>
              </a:rPr>
              <a:t>事業費　</a:t>
            </a:r>
            <a:r>
              <a:rPr lang="en-US" altLang="ja-JP" sz="1300" b="1" u="sng" dirty="0" smtClean="0">
                <a:solidFill>
                  <a:schemeClr val="bg1">
                    <a:lumMod val="95000"/>
                    <a:lumOff val="5000"/>
                  </a:schemeClr>
                </a:solidFill>
              </a:rPr>
              <a:t>10,708</a:t>
            </a:r>
            <a:r>
              <a:rPr lang="ja-JP" altLang="en-US" sz="1300" b="1" u="sng" dirty="0" smtClean="0">
                <a:solidFill>
                  <a:schemeClr val="bg1">
                    <a:lumMod val="95000"/>
                    <a:lumOff val="5000"/>
                  </a:schemeClr>
                </a:solidFill>
              </a:rPr>
              <a:t>千円の内数　　国庫</a:t>
            </a:r>
            <a:r>
              <a:rPr lang="en-US" altLang="ja-JP" sz="1300" b="1" u="sng" dirty="0" smtClean="0">
                <a:solidFill>
                  <a:schemeClr val="bg1">
                    <a:lumMod val="95000"/>
                    <a:lumOff val="5000"/>
                  </a:schemeClr>
                </a:solidFill>
              </a:rPr>
              <a:t>1/2</a:t>
            </a:r>
            <a:r>
              <a:rPr lang="ja-JP" altLang="en-US" sz="1300" b="1" u="sng" dirty="0" smtClean="0">
                <a:solidFill>
                  <a:schemeClr val="bg1">
                    <a:lumMod val="95000"/>
                    <a:lumOff val="5000"/>
                  </a:schemeClr>
                </a:solidFill>
              </a:rPr>
              <a:t>）</a:t>
            </a:r>
            <a:r>
              <a:rPr lang="en-US" altLang="ja-JP" sz="1050" b="1" u="sng" dirty="0" smtClean="0">
                <a:solidFill>
                  <a:schemeClr val="bg1">
                    <a:lumMod val="95000"/>
                    <a:lumOff val="5000"/>
                  </a:schemeClr>
                </a:solidFill>
              </a:rPr>
              <a:t/>
            </a:r>
            <a:br>
              <a:rPr lang="en-US" altLang="ja-JP" sz="1050" b="1" u="sng" dirty="0" smtClean="0">
                <a:solidFill>
                  <a:schemeClr val="bg1">
                    <a:lumMod val="95000"/>
                    <a:lumOff val="5000"/>
                  </a:schemeClr>
                </a:solidFill>
              </a:rPr>
            </a:br>
            <a:endParaRPr kumimoji="1" lang="ja-JP" altLang="en-US" sz="1050" b="1" u="sng" dirty="0">
              <a:solidFill>
                <a:schemeClr val="bg1">
                  <a:lumMod val="95000"/>
                  <a:lumOff val="5000"/>
                </a:schemeClr>
              </a:solidFill>
            </a:endParaRPr>
          </a:p>
        </p:txBody>
      </p:sp>
      <p:sp>
        <p:nvSpPr>
          <p:cNvPr id="4" name="正方形/長方形 3"/>
          <p:cNvSpPr/>
          <p:nvPr/>
        </p:nvSpPr>
        <p:spPr>
          <a:xfrm>
            <a:off x="41518" y="885793"/>
            <a:ext cx="4386466" cy="275450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900" b="1" u="sng" dirty="0" smtClean="0">
              <a:solidFill>
                <a:schemeClr val="bg1">
                  <a:lumMod val="95000"/>
                  <a:lumOff val="5000"/>
                </a:schemeClr>
              </a:solidFill>
            </a:endParaRPr>
          </a:p>
          <a:p>
            <a:r>
              <a:rPr lang="en-US" altLang="ja-JP" sz="900" b="1" u="sng" dirty="0" smtClean="0">
                <a:solidFill>
                  <a:schemeClr val="bg1">
                    <a:lumMod val="95000"/>
                    <a:lumOff val="5000"/>
                  </a:schemeClr>
                </a:solidFill>
              </a:rPr>
              <a:t>【</a:t>
            </a:r>
            <a:r>
              <a:rPr lang="ja-JP" altLang="en-US" sz="900" b="1" u="sng" dirty="0" err="1">
                <a:solidFill>
                  <a:schemeClr val="bg1">
                    <a:lumMod val="95000"/>
                    <a:lumOff val="5000"/>
                  </a:schemeClr>
                </a:solidFill>
              </a:rPr>
              <a:t>高次脳機能障がい</a:t>
            </a:r>
            <a:r>
              <a:rPr lang="ja-JP" altLang="en-US" sz="900" b="1" u="sng" dirty="0">
                <a:solidFill>
                  <a:schemeClr val="bg1">
                    <a:lumMod val="95000"/>
                    <a:lumOff val="5000"/>
                  </a:schemeClr>
                </a:solidFill>
              </a:rPr>
              <a:t>支援普及事業について</a:t>
            </a:r>
            <a:r>
              <a:rPr lang="en-US" altLang="ja-JP" sz="900" b="1" u="sng" dirty="0">
                <a:solidFill>
                  <a:schemeClr val="bg1">
                    <a:lumMod val="95000"/>
                    <a:lumOff val="5000"/>
                  </a:schemeClr>
                </a:solidFill>
              </a:rPr>
              <a:t>】</a:t>
            </a:r>
          </a:p>
          <a:p>
            <a:r>
              <a:rPr lang="ja-JP" altLang="en-US" sz="900" dirty="0">
                <a:solidFill>
                  <a:schemeClr val="bg1">
                    <a:lumMod val="95000"/>
                    <a:lumOff val="5000"/>
                  </a:schemeClr>
                </a:solidFill>
              </a:rPr>
              <a:t>障害者自立支援法第</a:t>
            </a:r>
            <a:r>
              <a:rPr lang="en-US" altLang="ja-JP" sz="900" dirty="0">
                <a:solidFill>
                  <a:schemeClr val="bg1">
                    <a:lumMod val="95000"/>
                    <a:lumOff val="5000"/>
                  </a:schemeClr>
                </a:solidFill>
              </a:rPr>
              <a:t>78</a:t>
            </a:r>
            <a:r>
              <a:rPr lang="ja-JP" altLang="en-US" sz="900" dirty="0">
                <a:solidFill>
                  <a:schemeClr val="bg1">
                    <a:lumMod val="95000"/>
                    <a:lumOff val="5000"/>
                  </a:schemeClr>
                </a:solidFill>
              </a:rPr>
              <a:t>条・・・都道府県が</a:t>
            </a:r>
            <a:r>
              <a:rPr lang="ja-JP" altLang="en-US" sz="900" dirty="0" smtClean="0">
                <a:solidFill>
                  <a:schemeClr val="bg1">
                    <a:lumMod val="95000"/>
                    <a:lumOff val="5000"/>
                  </a:schemeClr>
                </a:solidFill>
              </a:rPr>
              <a:t>行わなければならない専門</a:t>
            </a:r>
            <a:r>
              <a:rPr lang="ja-JP" altLang="en-US" sz="900" dirty="0">
                <a:solidFill>
                  <a:schemeClr val="bg1">
                    <a:lumMod val="95000"/>
                    <a:lumOff val="5000"/>
                  </a:schemeClr>
                </a:solidFill>
              </a:rPr>
              <a:t>相談</a:t>
            </a:r>
            <a:r>
              <a:rPr lang="ja-JP" altLang="en-US" sz="900" dirty="0" smtClean="0">
                <a:solidFill>
                  <a:schemeClr val="bg1">
                    <a:lumMod val="95000"/>
                    <a:lumOff val="5000"/>
                  </a:schemeClr>
                </a:solidFill>
              </a:rPr>
              <a:t>支援事業</a:t>
            </a:r>
            <a:endParaRPr lang="en-US" altLang="ja-JP" sz="900" dirty="0">
              <a:solidFill>
                <a:schemeClr val="bg1">
                  <a:lumMod val="95000"/>
                  <a:lumOff val="5000"/>
                </a:schemeClr>
              </a:solidFill>
            </a:endParaRPr>
          </a:p>
          <a:p>
            <a:r>
              <a:rPr lang="ja-JP" altLang="en-US" sz="900" dirty="0">
                <a:solidFill>
                  <a:schemeClr val="bg1">
                    <a:lumMod val="95000"/>
                    <a:lumOff val="5000"/>
                  </a:schemeClr>
                </a:solidFill>
              </a:rPr>
              <a:t>●　支援拠点機関にコーディネーターを配置。</a:t>
            </a:r>
            <a:endParaRPr lang="en-US" altLang="ja-JP" sz="900" dirty="0">
              <a:solidFill>
                <a:schemeClr val="bg1">
                  <a:lumMod val="95000"/>
                  <a:lumOff val="5000"/>
                </a:schemeClr>
              </a:solidFill>
            </a:endParaRPr>
          </a:p>
          <a:p>
            <a:r>
              <a:rPr lang="ja-JP" altLang="en-US" sz="900" dirty="0">
                <a:solidFill>
                  <a:schemeClr val="bg1">
                    <a:lumMod val="95000"/>
                    <a:lumOff val="5000"/>
                  </a:schemeClr>
                </a:solidFill>
              </a:rPr>
              <a:t>●　</a:t>
            </a:r>
            <a:r>
              <a:rPr lang="ja-JP" altLang="en-US" sz="900" dirty="0" err="1">
                <a:solidFill>
                  <a:schemeClr val="bg1">
                    <a:lumMod val="95000"/>
                    <a:lumOff val="5000"/>
                  </a:schemeClr>
                </a:solidFill>
              </a:rPr>
              <a:t>高次脳機能障がい</a:t>
            </a:r>
            <a:r>
              <a:rPr lang="ja-JP" altLang="en-US" sz="900" dirty="0">
                <a:solidFill>
                  <a:schemeClr val="bg1">
                    <a:lumMod val="95000"/>
                    <a:lumOff val="5000"/>
                  </a:schemeClr>
                </a:solidFill>
              </a:rPr>
              <a:t>者に対し、専門的な相談支援を実施。</a:t>
            </a:r>
            <a:endParaRPr lang="en-US" altLang="ja-JP" sz="900" dirty="0">
              <a:solidFill>
                <a:schemeClr val="bg1">
                  <a:lumMod val="95000"/>
                  <a:lumOff val="5000"/>
                </a:schemeClr>
              </a:solidFill>
            </a:endParaRPr>
          </a:p>
          <a:p>
            <a:r>
              <a:rPr lang="ja-JP" altLang="en-US" sz="900" dirty="0">
                <a:solidFill>
                  <a:schemeClr val="bg1">
                    <a:lumMod val="95000"/>
                    <a:lumOff val="5000"/>
                  </a:schemeClr>
                </a:solidFill>
              </a:rPr>
              <a:t>●　関係機関との支援ネットワークの構築・・・二次医療圏域（</a:t>
            </a:r>
            <a:r>
              <a:rPr lang="en-US" altLang="ja-JP" sz="900" dirty="0">
                <a:solidFill>
                  <a:schemeClr val="bg1">
                    <a:lumMod val="95000"/>
                    <a:lumOff val="5000"/>
                  </a:schemeClr>
                </a:solidFill>
              </a:rPr>
              <a:t>8</a:t>
            </a:r>
            <a:r>
              <a:rPr lang="ja-JP" altLang="en-US" sz="900" dirty="0">
                <a:solidFill>
                  <a:schemeClr val="bg1">
                    <a:lumMod val="95000"/>
                    <a:lumOff val="5000"/>
                  </a:schemeClr>
                </a:solidFill>
              </a:rPr>
              <a:t>圏域）ごとに</a:t>
            </a:r>
            <a:r>
              <a:rPr lang="ja-JP" altLang="en-US" sz="900" dirty="0" smtClean="0">
                <a:solidFill>
                  <a:schemeClr val="bg1">
                    <a:lumMod val="95000"/>
                    <a:lumOff val="5000"/>
                  </a:schemeClr>
                </a:solidFill>
              </a:rPr>
              <a:t>情報</a:t>
            </a:r>
            <a:r>
              <a:rPr lang="en-US" altLang="ja-JP" sz="900" dirty="0" smtClean="0">
                <a:solidFill>
                  <a:schemeClr val="bg1">
                    <a:lumMod val="95000"/>
                    <a:lumOff val="5000"/>
                  </a:schemeClr>
                </a:solidFill>
              </a:rPr>
              <a:t> </a:t>
            </a:r>
            <a:r>
              <a:rPr lang="ja-JP" altLang="en-US" sz="900" dirty="0" smtClean="0">
                <a:solidFill>
                  <a:schemeClr val="bg1">
                    <a:lumMod val="95000"/>
                    <a:lumOff val="5000"/>
                  </a:schemeClr>
                </a:solidFill>
              </a:rPr>
              <a:t>交換会　　</a:t>
            </a:r>
            <a:endParaRPr lang="en-US" altLang="ja-JP" sz="900" dirty="0" smtClean="0">
              <a:solidFill>
                <a:schemeClr val="bg1">
                  <a:lumMod val="95000"/>
                  <a:lumOff val="5000"/>
                </a:schemeClr>
              </a:solidFill>
            </a:endParaRPr>
          </a:p>
          <a:p>
            <a:r>
              <a:rPr lang="ja-JP" altLang="en-US" sz="900" dirty="0">
                <a:solidFill>
                  <a:schemeClr val="bg1">
                    <a:lumMod val="95000"/>
                    <a:lumOff val="5000"/>
                  </a:schemeClr>
                </a:solidFill>
              </a:rPr>
              <a:t>　</a:t>
            </a:r>
            <a:r>
              <a:rPr lang="ja-JP" altLang="en-US" sz="900" dirty="0" smtClean="0">
                <a:solidFill>
                  <a:schemeClr val="bg1">
                    <a:lumMod val="95000"/>
                    <a:lumOff val="5000"/>
                  </a:schemeClr>
                </a:solidFill>
              </a:rPr>
              <a:t>　 に</a:t>
            </a:r>
            <a:r>
              <a:rPr lang="ja-JP" altLang="en-US" sz="900" dirty="0">
                <a:solidFill>
                  <a:schemeClr val="bg1">
                    <a:lumMod val="95000"/>
                    <a:lumOff val="5000"/>
                  </a:schemeClr>
                </a:solidFill>
              </a:rPr>
              <a:t>あたるネットワーク会議を年</a:t>
            </a:r>
            <a:r>
              <a:rPr lang="en-US" altLang="ja-JP" sz="900" dirty="0">
                <a:solidFill>
                  <a:schemeClr val="bg1">
                    <a:lumMod val="95000"/>
                    <a:lumOff val="5000"/>
                  </a:schemeClr>
                </a:solidFill>
              </a:rPr>
              <a:t>1</a:t>
            </a:r>
            <a:r>
              <a:rPr lang="ja-JP" altLang="en-US" sz="900" dirty="0">
                <a:solidFill>
                  <a:schemeClr val="bg1">
                    <a:lumMod val="95000"/>
                    <a:lumOff val="5000"/>
                  </a:schemeClr>
                </a:solidFill>
              </a:rPr>
              <a:t>回開催。</a:t>
            </a:r>
            <a:endParaRPr lang="en-US" altLang="ja-JP" sz="900" dirty="0">
              <a:solidFill>
                <a:schemeClr val="bg1">
                  <a:lumMod val="95000"/>
                  <a:lumOff val="5000"/>
                </a:schemeClr>
              </a:solidFill>
            </a:endParaRPr>
          </a:p>
          <a:p>
            <a:r>
              <a:rPr lang="ja-JP" altLang="en-US" sz="900" dirty="0">
                <a:solidFill>
                  <a:schemeClr val="bg1">
                    <a:lumMod val="95000"/>
                    <a:lumOff val="5000"/>
                  </a:schemeClr>
                </a:solidFill>
              </a:rPr>
              <a:t>●　普及・啓発、</a:t>
            </a:r>
            <a:r>
              <a:rPr lang="ja-JP" altLang="en-US" sz="900" dirty="0" smtClean="0">
                <a:solidFill>
                  <a:schemeClr val="bg1">
                    <a:lumMod val="95000"/>
                    <a:lumOff val="5000"/>
                  </a:schemeClr>
                </a:solidFill>
              </a:rPr>
              <a:t>研修の実施。</a:t>
            </a:r>
            <a:endParaRPr lang="en-US" altLang="ja-JP" sz="900" dirty="0" smtClean="0">
              <a:solidFill>
                <a:schemeClr val="bg1">
                  <a:lumMod val="95000"/>
                  <a:lumOff val="5000"/>
                </a:schemeClr>
              </a:solidFill>
            </a:endParaRPr>
          </a:p>
          <a:p>
            <a:r>
              <a:rPr lang="ja-JP" altLang="en-US" sz="900" dirty="0" smtClean="0">
                <a:solidFill>
                  <a:schemeClr val="bg1">
                    <a:lumMod val="95000"/>
                    <a:lumOff val="5000"/>
                  </a:schemeClr>
                </a:solidFill>
              </a:rPr>
              <a:t>●　国立障害者リハビリテーションセンター開催のシンポジウム、研修会参加。</a:t>
            </a:r>
            <a:endParaRPr lang="en-US" altLang="ja-JP" sz="900" dirty="0" smtClean="0">
              <a:solidFill>
                <a:schemeClr val="bg1">
                  <a:lumMod val="95000"/>
                  <a:lumOff val="5000"/>
                </a:schemeClr>
              </a:solidFill>
            </a:endParaRPr>
          </a:p>
          <a:p>
            <a:endParaRPr lang="en-US" altLang="ja-JP" sz="900" dirty="0">
              <a:solidFill>
                <a:schemeClr val="bg1">
                  <a:lumMod val="95000"/>
                  <a:lumOff val="5000"/>
                </a:schemeClr>
              </a:solidFill>
            </a:endParaRPr>
          </a:p>
          <a:p>
            <a:r>
              <a:rPr lang="en-US" altLang="ja-JP" sz="900" b="1" dirty="0" smtClean="0">
                <a:solidFill>
                  <a:schemeClr val="bg1">
                    <a:lumMod val="95000"/>
                    <a:lumOff val="5000"/>
                  </a:schemeClr>
                </a:solidFill>
              </a:rPr>
              <a:t>【</a:t>
            </a:r>
            <a:r>
              <a:rPr lang="ja-JP" altLang="en-US" sz="900" b="1" dirty="0" err="1" smtClean="0">
                <a:solidFill>
                  <a:schemeClr val="bg1">
                    <a:lumMod val="95000"/>
                    <a:lumOff val="5000"/>
                  </a:schemeClr>
                </a:solidFill>
              </a:rPr>
              <a:t>高次脳機能障がい</a:t>
            </a:r>
            <a:r>
              <a:rPr lang="ja-JP" altLang="en-US" sz="900" b="1" dirty="0" smtClean="0">
                <a:solidFill>
                  <a:schemeClr val="bg1">
                    <a:lumMod val="95000"/>
                    <a:lumOff val="5000"/>
                  </a:schemeClr>
                </a:solidFill>
              </a:rPr>
              <a:t>者の</a:t>
            </a:r>
            <a:r>
              <a:rPr lang="ja-JP" altLang="en-US" sz="900" b="1" dirty="0">
                <a:solidFill>
                  <a:schemeClr val="bg1">
                    <a:lumMod val="95000"/>
                    <a:lumOff val="5000"/>
                  </a:schemeClr>
                </a:solidFill>
              </a:rPr>
              <a:t>現状</a:t>
            </a:r>
            <a:r>
              <a:rPr lang="ja-JP" altLang="en-US" sz="900" b="1" dirty="0" smtClean="0">
                <a:solidFill>
                  <a:schemeClr val="bg1">
                    <a:lumMod val="95000"/>
                    <a:lumOff val="5000"/>
                  </a:schemeClr>
                </a:solidFill>
              </a:rPr>
              <a:t>等</a:t>
            </a:r>
            <a:r>
              <a:rPr lang="en-US" altLang="ja-JP" sz="900" b="1" dirty="0" smtClean="0">
                <a:solidFill>
                  <a:schemeClr val="bg1">
                    <a:lumMod val="95000"/>
                    <a:lumOff val="5000"/>
                  </a:schemeClr>
                </a:solidFill>
              </a:rPr>
              <a:t>】</a:t>
            </a:r>
          </a:p>
          <a:p>
            <a:r>
              <a:rPr lang="ja-JP" altLang="en-US" sz="900" dirty="0" smtClean="0">
                <a:solidFill>
                  <a:schemeClr val="bg1">
                    <a:lumMod val="95000"/>
                    <a:lumOff val="5000"/>
                  </a:schemeClr>
                </a:solidFill>
              </a:rPr>
              <a:t>●　</a:t>
            </a:r>
            <a:r>
              <a:rPr lang="ja-JP" altLang="en-US" sz="900" dirty="0" err="1" smtClean="0">
                <a:solidFill>
                  <a:schemeClr val="bg1">
                    <a:lumMod val="95000"/>
                    <a:lumOff val="5000"/>
                  </a:schemeClr>
                </a:solidFill>
              </a:rPr>
              <a:t>高次脳機能障がい</a:t>
            </a:r>
            <a:r>
              <a:rPr lang="ja-JP" altLang="en-US" sz="900" dirty="0" smtClean="0">
                <a:solidFill>
                  <a:schemeClr val="bg1">
                    <a:lumMod val="95000"/>
                    <a:lumOff val="5000"/>
                  </a:schemeClr>
                </a:solidFill>
              </a:rPr>
              <a:t>者・・・約</a:t>
            </a:r>
            <a:r>
              <a:rPr lang="en-US" altLang="ja-JP" sz="900" dirty="0" smtClean="0">
                <a:solidFill>
                  <a:schemeClr val="bg1">
                    <a:lumMod val="95000"/>
                    <a:lumOff val="5000"/>
                  </a:schemeClr>
                </a:solidFill>
              </a:rPr>
              <a:t>34,600</a:t>
            </a:r>
            <a:r>
              <a:rPr lang="ja-JP" altLang="en-US" sz="900" dirty="0" smtClean="0">
                <a:solidFill>
                  <a:schemeClr val="bg1">
                    <a:lumMod val="95000"/>
                    <a:lumOff val="5000"/>
                  </a:schemeClr>
                </a:solidFill>
              </a:rPr>
              <a:t>人、（約</a:t>
            </a:r>
            <a:r>
              <a:rPr lang="en-US" altLang="ja-JP" sz="900" dirty="0" smtClean="0">
                <a:solidFill>
                  <a:schemeClr val="bg1">
                    <a:lumMod val="95000"/>
                    <a:lumOff val="5000"/>
                  </a:schemeClr>
                </a:solidFill>
              </a:rPr>
              <a:t>2,100</a:t>
            </a:r>
            <a:r>
              <a:rPr lang="ja-JP" altLang="en-US" sz="900" dirty="0" smtClean="0">
                <a:solidFill>
                  <a:schemeClr val="bg1">
                    <a:lumMod val="95000"/>
                    <a:lumOff val="5000"/>
                  </a:schemeClr>
                </a:solidFill>
              </a:rPr>
              <a:t>人</a:t>
            </a:r>
            <a:r>
              <a:rPr lang="en-US" altLang="ja-JP" sz="900" dirty="0" smtClean="0">
                <a:solidFill>
                  <a:schemeClr val="bg1">
                    <a:lumMod val="95000"/>
                    <a:lumOff val="5000"/>
                  </a:schemeClr>
                </a:solidFill>
              </a:rPr>
              <a:t>/</a:t>
            </a:r>
            <a:r>
              <a:rPr lang="ja-JP" altLang="en-US" sz="900" dirty="0" smtClean="0">
                <a:solidFill>
                  <a:schemeClr val="bg1">
                    <a:lumMod val="95000"/>
                    <a:lumOff val="5000"/>
                  </a:schemeClr>
                </a:solidFill>
              </a:rPr>
              <a:t>年間発生）</a:t>
            </a:r>
            <a:r>
              <a:rPr lang="en-US" altLang="ja-JP" sz="900" dirty="0" smtClean="0">
                <a:solidFill>
                  <a:schemeClr val="bg1">
                    <a:lumMod val="95000"/>
                    <a:lumOff val="5000"/>
                  </a:schemeClr>
                </a:solidFill>
              </a:rPr>
              <a:t>【</a:t>
            </a:r>
            <a:r>
              <a:rPr lang="ja-JP" altLang="en-US" sz="900" dirty="0" smtClean="0">
                <a:solidFill>
                  <a:schemeClr val="bg1">
                    <a:lumMod val="95000"/>
                    <a:lumOff val="5000"/>
                  </a:schemeClr>
                </a:solidFill>
              </a:rPr>
              <a:t>推計</a:t>
            </a:r>
            <a:r>
              <a:rPr lang="en-US" altLang="ja-JP" sz="900" dirty="0" smtClean="0">
                <a:solidFill>
                  <a:schemeClr val="bg1">
                    <a:lumMod val="95000"/>
                    <a:lumOff val="5000"/>
                  </a:schemeClr>
                </a:solidFill>
              </a:rPr>
              <a:t>】</a:t>
            </a:r>
          </a:p>
          <a:p>
            <a:r>
              <a:rPr kumimoji="1" lang="ja-JP" altLang="en-US" sz="900" dirty="0" smtClean="0">
                <a:solidFill>
                  <a:schemeClr val="bg1">
                    <a:lumMod val="95000"/>
                    <a:lumOff val="5000"/>
                  </a:schemeClr>
                </a:solidFill>
              </a:rPr>
              <a:t>●　</a:t>
            </a:r>
            <a:r>
              <a:rPr lang="ja-JP" altLang="en-US" sz="900" dirty="0" smtClean="0">
                <a:solidFill>
                  <a:schemeClr val="bg1">
                    <a:lumMod val="95000"/>
                    <a:lumOff val="5000"/>
                  </a:schemeClr>
                </a:solidFill>
              </a:rPr>
              <a:t>高次脳機能障がいと診断できる医療機関が少ない。⇒診断が難しい。</a:t>
            </a:r>
            <a:endParaRPr kumimoji="1" lang="en-US" altLang="ja-JP" sz="900" dirty="0" smtClean="0">
              <a:solidFill>
                <a:schemeClr val="bg1">
                  <a:lumMod val="95000"/>
                  <a:lumOff val="5000"/>
                </a:schemeClr>
              </a:solidFill>
            </a:endParaRPr>
          </a:p>
          <a:p>
            <a:r>
              <a:rPr lang="ja-JP" altLang="en-US" sz="900" dirty="0" smtClean="0">
                <a:solidFill>
                  <a:schemeClr val="bg1">
                    <a:lumMod val="95000"/>
                    <a:lumOff val="5000"/>
                  </a:schemeClr>
                </a:solidFill>
              </a:rPr>
              <a:t>●　地域で</a:t>
            </a:r>
            <a:r>
              <a:rPr lang="ja-JP" altLang="en-US" sz="900" dirty="0" err="1" smtClean="0">
                <a:solidFill>
                  <a:schemeClr val="bg1">
                    <a:lumMod val="95000"/>
                    <a:lumOff val="5000"/>
                  </a:schemeClr>
                </a:solidFill>
              </a:rPr>
              <a:t>高次脳機能障がい</a:t>
            </a:r>
            <a:r>
              <a:rPr lang="ja-JP" altLang="en-US" sz="900" dirty="0" smtClean="0">
                <a:solidFill>
                  <a:schemeClr val="bg1">
                    <a:lumMod val="95000"/>
                    <a:lumOff val="5000"/>
                  </a:schemeClr>
                </a:solidFill>
              </a:rPr>
              <a:t>者を受け入れるところが少ない。⇒脳損傷の部位や重症</a:t>
            </a:r>
            <a:endParaRPr lang="en-US" altLang="ja-JP" sz="900" dirty="0" smtClean="0">
              <a:solidFill>
                <a:schemeClr val="bg1">
                  <a:lumMod val="95000"/>
                  <a:lumOff val="5000"/>
                </a:schemeClr>
              </a:solidFill>
            </a:endParaRPr>
          </a:p>
          <a:p>
            <a:r>
              <a:rPr lang="ja-JP" altLang="en-US" sz="900" dirty="0">
                <a:solidFill>
                  <a:schemeClr val="bg1">
                    <a:lumMod val="95000"/>
                    <a:lumOff val="5000"/>
                  </a:schemeClr>
                </a:solidFill>
              </a:rPr>
              <a:t>　</a:t>
            </a:r>
            <a:r>
              <a:rPr lang="ja-JP" altLang="en-US" sz="900" dirty="0" smtClean="0">
                <a:solidFill>
                  <a:schemeClr val="bg1">
                    <a:lumMod val="95000"/>
                    <a:lumOff val="5000"/>
                  </a:schemeClr>
                </a:solidFill>
              </a:rPr>
              <a:t>　 度により症状は様々。</a:t>
            </a:r>
            <a:endParaRPr lang="en-US" altLang="ja-JP" sz="900" dirty="0" smtClean="0">
              <a:solidFill>
                <a:schemeClr val="bg1">
                  <a:lumMod val="95000"/>
                  <a:lumOff val="5000"/>
                </a:schemeClr>
              </a:solidFill>
            </a:endParaRPr>
          </a:p>
          <a:p>
            <a:r>
              <a:rPr lang="ja-JP" altLang="en-US" sz="900" dirty="0" smtClean="0">
                <a:solidFill>
                  <a:schemeClr val="bg1">
                    <a:lumMod val="95000"/>
                    <a:lumOff val="5000"/>
                  </a:schemeClr>
                </a:solidFill>
              </a:rPr>
              <a:t>●　平成</a:t>
            </a:r>
            <a:r>
              <a:rPr lang="en-US" altLang="ja-JP" sz="900" dirty="0" smtClean="0">
                <a:solidFill>
                  <a:schemeClr val="bg1">
                    <a:lumMod val="95000"/>
                    <a:lumOff val="5000"/>
                  </a:schemeClr>
                </a:solidFill>
              </a:rPr>
              <a:t>24</a:t>
            </a:r>
            <a:r>
              <a:rPr lang="ja-JP" altLang="en-US" sz="900" dirty="0" smtClean="0">
                <a:solidFill>
                  <a:schemeClr val="bg1">
                    <a:lumMod val="95000"/>
                    <a:lumOff val="5000"/>
                  </a:schemeClr>
                </a:solidFill>
              </a:rPr>
              <a:t>年度に４つの医療圏域（豊能、三島、南河内、堺）で住まいの場を整備。 </a:t>
            </a:r>
            <a:endParaRPr kumimoji="1" lang="en-US" altLang="ja-JP" sz="900" dirty="0" smtClean="0">
              <a:solidFill>
                <a:schemeClr val="bg1">
                  <a:lumMod val="95000"/>
                  <a:lumOff val="5000"/>
                </a:schemeClr>
              </a:solidFill>
            </a:endParaRPr>
          </a:p>
          <a:p>
            <a:r>
              <a:rPr kumimoji="1" lang="ja-JP" altLang="en-US" sz="900" dirty="0" smtClean="0">
                <a:solidFill>
                  <a:schemeClr val="bg1">
                    <a:lumMod val="95000"/>
                    <a:lumOff val="5000"/>
                  </a:schemeClr>
                </a:solidFill>
              </a:rPr>
              <a:t>●　第</a:t>
            </a:r>
            <a:r>
              <a:rPr kumimoji="1" lang="en-US" altLang="ja-JP" sz="900" dirty="0" smtClean="0">
                <a:solidFill>
                  <a:schemeClr val="bg1">
                    <a:lumMod val="95000"/>
                    <a:lumOff val="5000"/>
                  </a:schemeClr>
                </a:solidFill>
              </a:rPr>
              <a:t>4</a:t>
            </a:r>
            <a:r>
              <a:rPr kumimoji="1" lang="ja-JP" altLang="en-US" sz="900" dirty="0" smtClean="0">
                <a:solidFill>
                  <a:schemeClr val="bg1">
                    <a:lumMod val="95000"/>
                    <a:lumOff val="5000"/>
                  </a:schemeClr>
                </a:solidFill>
              </a:rPr>
              <a:t>次</a:t>
            </a:r>
            <a:r>
              <a:rPr kumimoji="1" lang="ja-JP" altLang="en-US" sz="900" dirty="0" err="1" smtClean="0">
                <a:solidFill>
                  <a:schemeClr val="bg1">
                    <a:lumMod val="95000"/>
                    <a:lumOff val="5000"/>
                  </a:schemeClr>
                </a:solidFill>
              </a:rPr>
              <a:t>大阪府障がい</a:t>
            </a:r>
            <a:r>
              <a:rPr kumimoji="1" lang="ja-JP" altLang="en-US" sz="900" dirty="0" smtClean="0">
                <a:solidFill>
                  <a:schemeClr val="bg1">
                    <a:lumMod val="95000"/>
                    <a:lumOff val="5000"/>
                  </a:schemeClr>
                </a:solidFill>
              </a:rPr>
              <a:t>者計画の中で、最重点施策として位置づけ。</a:t>
            </a:r>
            <a:endParaRPr kumimoji="1" lang="en-US" altLang="ja-JP" sz="900" dirty="0" smtClean="0">
              <a:solidFill>
                <a:schemeClr val="bg1">
                  <a:lumMod val="95000"/>
                  <a:lumOff val="5000"/>
                </a:schemeClr>
              </a:solidFill>
            </a:endParaRPr>
          </a:p>
          <a:p>
            <a:endParaRPr kumimoji="1" lang="ja-JP" altLang="en-US" dirty="0">
              <a:solidFill>
                <a:schemeClr val="bg1">
                  <a:lumMod val="95000"/>
                  <a:lumOff val="5000"/>
                </a:schemeClr>
              </a:solidFill>
            </a:endParaRPr>
          </a:p>
        </p:txBody>
      </p:sp>
      <p:sp>
        <p:nvSpPr>
          <p:cNvPr id="5" name="円/楕円 4"/>
          <p:cNvSpPr/>
          <p:nvPr/>
        </p:nvSpPr>
        <p:spPr>
          <a:xfrm>
            <a:off x="67606" y="598823"/>
            <a:ext cx="1475425" cy="414602"/>
          </a:xfrm>
          <a:prstGeom prst="ellipse">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lumMod val="95000"/>
                    <a:lumOff val="5000"/>
                  </a:schemeClr>
                </a:solidFill>
              </a:rPr>
              <a:t>現　　　状</a:t>
            </a:r>
            <a:endParaRPr kumimoji="1" lang="ja-JP" altLang="en-US" sz="1050" b="1" dirty="0">
              <a:solidFill>
                <a:schemeClr val="bg1">
                  <a:lumMod val="95000"/>
                  <a:lumOff val="5000"/>
                </a:schemeClr>
              </a:solidFill>
            </a:endParaRPr>
          </a:p>
        </p:txBody>
      </p:sp>
      <p:sp>
        <p:nvSpPr>
          <p:cNvPr id="14" name="角丸四角形 13"/>
          <p:cNvSpPr/>
          <p:nvPr/>
        </p:nvSpPr>
        <p:spPr>
          <a:xfrm>
            <a:off x="67606" y="6174319"/>
            <a:ext cx="8880697" cy="622767"/>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lumMod val="95000"/>
                    <a:lumOff val="5000"/>
                  </a:schemeClr>
                </a:solidFill>
              </a:rPr>
              <a:t>身近な地域で支える体制を構築することにより支援が充実＝「施策の谷間」の支援充実</a:t>
            </a:r>
            <a:endParaRPr kumimoji="1" lang="ja-JP" altLang="en-US" b="1" dirty="0">
              <a:solidFill>
                <a:schemeClr val="bg1">
                  <a:lumMod val="95000"/>
                  <a:lumOff val="5000"/>
                </a:schemeClr>
              </a:solidFill>
            </a:endParaRPr>
          </a:p>
        </p:txBody>
      </p:sp>
      <p:sp>
        <p:nvSpPr>
          <p:cNvPr id="11" name="正方形/長方形 10"/>
          <p:cNvSpPr/>
          <p:nvPr/>
        </p:nvSpPr>
        <p:spPr>
          <a:xfrm>
            <a:off x="4521797" y="876383"/>
            <a:ext cx="4454192" cy="276391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400" dirty="0" smtClean="0">
              <a:solidFill>
                <a:schemeClr val="bg1">
                  <a:lumMod val="95000"/>
                  <a:lumOff val="5000"/>
                </a:schemeClr>
              </a:solidFill>
            </a:endParaRPr>
          </a:p>
          <a:p>
            <a:r>
              <a:rPr lang="ja-JP" altLang="en-US" sz="900" dirty="0" smtClean="0">
                <a:solidFill>
                  <a:schemeClr val="bg1">
                    <a:lumMod val="95000"/>
                    <a:lumOff val="5000"/>
                  </a:schemeClr>
                </a:solidFill>
              </a:rPr>
              <a:t>●　 高次脳機能障がいの症状は多様であり、さらに、障がいの重さ、発症・受傷からの期　　　　</a:t>
            </a:r>
            <a:endParaRPr lang="en-US" altLang="ja-JP" sz="900" dirty="0" smtClean="0">
              <a:solidFill>
                <a:schemeClr val="bg1">
                  <a:lumMod val="95000"/>
                  <a:lumOff val="5000"/>
                </a:schemeClr>
              </a:solidFill>
            </a:endParaRPr>
          </a:p>
          <a:p>
            <a:r>
              <a:rPr lang="ja-JP" altLang="en-US" sz="900" dirty="0">
                <a:solidFill>
                  <a:schemeClr val="bg1">
                    <a:lumMod val="95000"/>
                    <a:lumOff val="5000"/>
                  </a:schemeClr>
                </a:solidFill>
              </a:rPr>
              <a:t>　</a:t>
            </a:r>
            <a:r>
              <a:rPr lang="ja-JP" altLang="en-US" sz="900" dirty="0" smtClean="0">
                <a:solidFill>
                  <a:schemeClr val="bg1">
                    <a:lumMod val="95000"/>
                    <a:lumOff val="5000"/>
                  </a:schemeClr>
                </a:solidFill>
              </a:rPr>
              <a:t>　間やそれ以前の生活、年齢や家族構成、生活環境により、地域生活を送る上での支 </a:t>
            </a:r>
            <a:endParaRPr lang="en-US" altLang="ja-JP" sz="900" dirty="0" smtClean="0">
              <a:solidFill>
                <a:schemeClr val="bg1">
                  <a:lumMod val="95000"/>
                  <a:lumOff val="5000"/>
                </a:schemeClr>
              </a:solidFill>
            </a:endParaRPr>
          </a:p>
          <a:p>
            <a:r>
              <a:rPr lang="en-US" altLang="ja-JP" sz="900" dirty="0">
                <a:solidFill>
                  <a:schemeClr val="bg1">
                    <a:lumMod val="95000"/>
                    <a:lumOff val="5000"/>
                  </a:schemeClr>
                </a:solidFill>
              </a:rPr>
              <a:t> </a:t>
            </a:r>
            <a:r>
              <a:rPr lang="en-US" altLang="ja-JP" sz="900" dirty="0" smtClean="0">
                <a:solidFill>
                  <a:schemeClr val="bg1">
                    <a:lumMod val="95000"/>
                    <a:lumOff val="5000"/>
                  </a:schemeClr>
                </a:solidFill>
              </a:rPr>
              <a:t>     </a:t>
            </a:r>
            <a:r>
              <a:rPr lang="ja-JP" altLang="en-US" sz="900" dirty="0" smtClean="0">
                <a:solidFill>
                  <a:schemeClr val="bg1">
                    <a:lumMod val="95000"/>
                    <a:lumOff val="5000"/>
                  </a:schemeClr>
                </a:solidFill>
              </a:rPr>
              <a:t>援ニーズも多岐にわたることから、医療・保健・福祉・労働・教育その他多くの機関の連 </a:t>
            </a:r>
            <a:endParaRPr lang="en-US" altLang="ja-JP" sz="900" dirty="0" smtClean="0">
              <a:solidFill>
                <a:schemeClr val="bg1">
                  <a:lumMod val="95000"/>
                  <a:lumOff val="5000"/>
                </a:schemeClr>
              </a:solidFill>
            </a:endParaRPr>
          </a:p>
          <a:p>
            <a:r>
              <a:rPr lang="en-US" altLang="ja-JP" sz="900" dirty="0">
                <a:solidFill>
                  <a:schemeClr val="bg1">
                    <a:lumMod val="95000"/>
                    <a:lumOff val="5000"/>
                  </a:schemeClr>
                </a:solidFill>
              </a:rPr>
              <a:t> </a:t>
            </a:r>
            <a:r>
              <a:rPr lang="en-US" altLang="ja-JP" sz="900" dirty="0" smtClean="0">
                <a:solidFill>
                  <a:schemeClr val="bg1">
                    <a:lumMod val="95000"/>
                    <a:lumOff val="5000"/>
                  </a:schemeClr>
                </a:solidFill>
              </a:rPr>
              <a:t>     </a:t>
            </a:r>
            <a:r>
              <a:rPr lang="ja-JP" altLang="en-US" sz="900" dirty="0" smtClean="0">
                <a:solidFill>
                  <a:schemeClr val="bg1">
                    <a:lumMod val="95000"/>
                    <a:lumOff val="5000"/>
                  </a:schemeClr>
                </a:solidFill>
              </a:rPr>
              <a:t>携による長期間の継続的な関わりを可能とする支援体制の整備が必要。⇒支援事例</a:t>
            </a:r>
            <a:endParaRPr lang="en-US" altLang="ja-JP" sz="900" dirty="0" smtClean="0">
              <a:solidFill>
                <a:schemeClr val="bg1">
                  <a:lumMod val="95000"/>
                  <a:lumOff val="5000"/>
                </a:schemeClr>
              </a:solidFill>
            </a:endParaRPr>
          </a:p>
          <a:p>
            <a:r>
              <a:rPr lang="en-US" altLang="ja-JP" sz="900" dirty="0">
                <a:solidFill>
                  <a:schemeClr val="bg1">
                    <a:lumMod val="95000"/>
                    <a:lumOff val="5000"/>
                  </a:schemeClr>
                </a:solidFill>
              </a:rPr>
              <a:t> </a:t>
            </a:r>
            <a:r>
              <a:rPr lang="en-US" altLang="ja-JP" sz="900" dirty="0" smtClean="0">
                <a:solidFill>
                  <a:schemeClr val="bg1">
                    <a:lumMod val="95000"/>
                    <a:lumOff val="5000"/>
                  </a:schemeClr>
                </a:solidFill>
              </a:rPr>
              <a:t>     </a:t>
            </a:r>
            <a:r>
              <a:rPr lang="ja-JP" altLang="en-US" sz="900" dirty="0" smtClean="0">
                <a:solidFill>
                  <a:schemeClr val="bg1">
                    <a:lumMod val="95000"/>
                    <a:lumOff val="5000"/>
                  </a:schemeClr>
                </a:solidFill>
              </a:rPr>
              <a:t>等の積み重ね、多機関、多職種がチームを組んで対応。</a:t>
            </a:r>
            <a:endParaRPr lang="en-US" altLang="ja-JP" sz="900" dirty="0" smtClean="0">
              <a:solidFill>
                <a:schemeClr val="bg1">
                  <a:lumMod val="95000"/>
                  <a:lumOff val="5000"/>
                </a:schemeClr>
              </a:solidFill>
            </a:endParaRPr>
          </a:p>
          <a:p>
            <a:endParaRPr lang="en-US" altLang="ja-JP" sz="900" dirty="0">
              <a:solidFill>
                <a:schemeClr val="bg1">
                  <a:lumMod val="95000"/>
                  <a:lumOff val="5000"/>
                </a:schemeClr>
              </a:solidFill>
            </a:endParaRPr>
          </a:p>
          <a:p>
            <a:r>
              <a:rPr lang="ja-JP" altLang="en-US" sz="900" dirty="0" smtClean="0">
                <a:solidFill>
                  <a:schemeClr val="bg1">
                    <a:lumMod val="95000"/>
                    <a:lumOff val="5000"/>
                  </a:schemeClr>
                </a:solidFill>
              </a:rPr>
              <a:t>●　 毎年度</a:t>
            </a:r>
            <a:r>
              <a:rPr lang="ja-JP" altLang="en-US" sz="900" dirty="0">
                <a:solidFill>
                  <a:schemeClr val="bg1">
                    <a:lumMod val="95000"/>
                    <a:lumOff val="5000"/>
                  </a:schemeClr>
                </a:solidFill>
              </a:rPr>
              <a:t>、</a:t>
            </a:r>
            <a:r>
              <a:rPr lang="ja-JP" altLang="en-US" sz="900" dirty="0" err="1">
                <a:solidFill>
                  <a:schemeClr val="bg1">
                    <a:lumMod val="95000"/>
                    <a:lumOff val="5000"/>
                  </a:schemeClr>
                </a:solidFill>
              </a:rPr>
              <a:t>高次脳機能障がい</a:t>
            </a:r>
            <a:r>
              <a:rPr lang="ja-JP" altLang="en-US" sz="900" dirty="0">
                <a:solidFill>
                  <a:schemeClr val="bg1">
                    <a:lumMod val="95000"/>
                    <a:lumOff val="5000"/>
                  </a:schemeClr>
                </a:solidFill>
              </a:rPr>
              <a:t>支援拠点機関の相談部門である障がい者</a:t>
            </a:r>
            <a:r>
              <a:rPr lang="ja-JP" altLang="en-US" sz="900" dirty="0" smtClean="0">
                <a:solidFill>
                  <a:schemeClr val="bg1">
                    <a:lumMod val="95000"/>
                    <a:lumOff val="5000"/>
                  </a:schemeClr>
                </a:solidFill>
              </a:rPr>
              <a:t>自立相談支援  </a:t>
            </a:r>
            <a:endParaRPr lang="en-US" altLang="ja-JP" sz="900" dirty="0" smtClean="0">
              <a:solidFill>
                <a:schemeClr val="bg1">
                  <a:lumMod val="95000"/>
                  <a:lumOff val="5000"/>
                </a:schemeClr>
              </a:solidFill>
            </a:endParaRPr>
          </a:p>
          <a:p>
            <a:r>
              <a:rPr lang="en-US" altLang="ja-JP" sz="900" dirty="0">
                <a:solidFill>
                  <a:schemeClr val="bg1">
                    <a:lumMod val="95000"/>
                    <a:lumOff val="5000"/>
                  </a:schemeClr>
                </a:solidFill>
              </a:rPr>
              <a:t> </a:t>
            </a:r>
            <a:r>
              <a:rPr lang="en-US" altLang="ja-JP" sz="900" dirty="0" smtClean="0">
                <a:solidFill>
                  <a:schemeClr val="bg1">
                    <a:lumMod val="95000"/>
                    <a:lumOff val="5000"/>
                  </a:schemeClr>
                </a:solidFill>
              </a:rPr>
              <a:t>     </a:t>
            </a:r>
            <a:r>
              <a:rPr lang="ja-JP" altLang="en-US" sz="900" dirty="0" smtClean="0">
                <a:solidFill>
                  <a:schemeClr val="bg1">
                    <a:lumMod val="95000"/>
                    <a:lumOff val="5000"/>
                  </a:schemeClr>
                </a:solidFill>
              </a:rPr>
              <a:t>センター</a:t>
            </a:r>
            <a:r>
              <a:rPr lang="ja-JP" altLang="en-US" sz="900" dirty="0">
                <a:solidFill>
                  <a:schemeClr val="bg1">
                    <a:lumMod val="95000"/>
                    <a:lumOff val="5000"/>
                  </a:schemeClr>
                </a:solidFill>
              </a:rPr>
              <a:t>が中心となり、全体会議及び各圏域ごとのネットワーク</a:t>
            </a:r>
            <a:r>
              <a:rPr lang="ja-JP" altLang="en-US" sz="900" dirty="0" smtClean="0">
                <a:solidFill>
                  <a:schemeClr val="bg1">
                    <a:lumMod val="95000"/>
                    <a:lumOff val="5000"/>
                  </a:schemeClr>
                </a:solidFill>
              </a:rPr>
              <a:t>会議を</a:t>
            </a:r>
            <a:r>
              <a:rPr lang="en-US" altLang="ja-JP" sz="900" dirty="0">
                <a:solidFill>
                  <a:schemeClr val="bg1">
                    <a:lumMod val="95000"/>
                    <a:lumOff val="5000"/>
                  </a:schemeClr>
                </a:solidFill>
              </a:rPr>
              <a:t>1</a:t>
            </a:r>
            <a:r>
              <a:rPr lang="ja-JP" altLang="en-US" sz="900" dirty="0">
                <a:solidFill>
                  <a:schemeClr val="bg1">
                    <a:lumMod val="95000"/>
                    <a:lumOff val="5000"/>
                  </a:schemeClr>
                </a:solidFill>
              </a:rPr>
              <a:t>回</a:t>
            </a:r>
            <a:r>
              <a:rPr lang="ja-JP" altLang="en-US" sz="900" dirty="0" smtClean="0">
                <a:solidFill>
                  <a:schemeClr val="bg1">
                    <a:lumMod val="95000"/>
                    <a:lumOff val="5000"/>
                  </a:schemeClr>
                </a:solidFill>
              </a:rPr>
              <a:t>／年、開催し </a:t>
            </a:r>
            <a:endParaRPr lang="en-US" altLang="ja-JP" sz="900" dirty="0" smtClean="0">
              <a:solidFill>
                <a:schemeClr val="bg1">
                  <a:lumMod val="95000"/>
                  <a:lumOff val="5000"/>
                </a:schemeClr>
              </a:solidFill>
            </a:endParaRPr>
          </a:p>
          <a:p>
            <a:r>
              <a:rPr lang="en-US" altLang="ja-JP" sz="900" dirty="0">
                <a:solidFill>
                  <a:schemeClr val="bg1">
                    <a:lumMod val="95000"/>
                    <a:lumOff val="5000"/>
                  </a:schemeClr>
                </a:solidFill>
              </a:rPr>
              <a:t> </a:t>
            </a:r>
            <a:r>
              <a:rPr lang="en-US" altLang="ja-JP" sz="900" dirty="0" smtClean="0">
                <a:solidFill>
                  <a:schemeClr val="bg1">
                    <a:lumMod val="95000"/>
                    <a:lumOff val="5000"/>
                  </a:schemeClr>
                </a:solidFill>
              </a:rPr>
              <a:t>     </a:t>
            </a:r>
            <a:r>
              <a:rPr lang="ja-JP" altLang="en-US" sz="900" dirty="0" smtClean="0">
                <a:solidFill>
                  <a:schemeClr val="bg1">
                    <a:lumMod val="95000"/>
                    <a:lumOff val="5000"/>
                  </a:schemeClr>
                </a:solidFill>
              </a:rPr>
              <a:t>ていたが、上記課題を解決するには各地域の支援ネットワークに中核的拠点を定め、</a:t>
            </a:r>
            <a:endParaRPr lang="en-US" altLang="ja-JP" sz="900" dirty="0" smtClean="0">
              <a:solidFill>
                <a:schemeClr val="bg1">
                  <a:lumMod val="95000"/>
                  <a:lumOff val="5000"/>
                </a:schemeClr>
              </a:solidFill>
            </a:endParaRPr>
          </a:p>
          <a:p>
            <a:r>
              <a:rPr lang="ja-JP" altLang="en-US" sz="900" dirty="0">
                <a:solidFill>
                  <a:schemeClr val="bg1">
                    <a:lumMod val="95000"/>
                    <a:lumOff val="5000"/>
                  </a:schemeClr>
                </a:solidFill>
              </a:rPr>
              <a:t>　</a:t>
            </a:r>
            <a:r>
              <a:rPr lang="ja-JP" altLang="en-US" sz="900" dirty="0" smtClean="0">
                <a:solidFill>
                  <a:schemeClr val="bg1">
                    <a:lumMod val="95000"/>
                    <a:lumOff val="5000"/>
                  </a:schemeClr>
                </a:solidFill>
              </a:rPr>
              <a:t>　 関係機関が主体的にネットワークを運営することが必要。⇒長期間の継続的な関わり</a:t>
            </a:r>
            <a:endParaRPr lang="en-US" altLang="ja-JP" sz="900" dirty="0" smtClean="0">
              <a:solidFill>
                <a:schemeClr val="bg1">
                  <a:lumMod val="95000"/>
                  <a:lumOff val="5000"/>
                </a:schemeClr>
              </a:solidFill>
            </a:endParaRPr>
          </a:p>
          <a:p>
            <a:r>
              <a:rPr lang="ja-JP" altLang="en-US" sz="900" dirty="0">
                <a:solidFill>
                  <a:schemeClr val="bg1">
                    <a:lumMod val="95000"/>
                    <a:lumOff val="5000"/>
                  </a:schemeClr>
                </a:solidFill>
              </a:rPr>
              <a:t>　</a:t>
            </a:r>
            <a:r>
              <a:rPr lang="ja-JP" altLang="en-US" sz="900" dirty="0" smtClean="0">
                <a:solidFill>
                  <a:schemeClr val="bg1">
                    <a:lumMod val="95000"/>
                    <a:lumOff val="5000"/>
                  </a:schemeClr>
                </a:solidFill>
              </a:rPr>
              <a:t>　が実現。</a:t>
            </a:r>
            <a:endParaRPr lang="en-US" altLang="ja-JP" sz="900" dirty="0">
              <a:solidFill>
                <a:schemeClr val="bg1">
                  <a:lumMod val="95000"/>
                  <a:lumOff val="5000"/>
                </a:schemeClr>
              </a:solidFill>
            </a:endParaRPr>
          </a:p>
          <a:p>
            <a:endParaRPr lang="en-US" altLang="ja-JP" sz="900" dirty="0" smtClean="0">
              <a:solidFill>
                <a:schemeClr val="bg1">
                  <a:lumMod val="95000"/>
                  <a:lumOff val="5000"/>
                </a:schemeClr>
              </a:solidFill>
            </a:endParaRPr>
          </a:p>
          <a:p>
            <a:r>
              <a:rPr lang="ja-JP" altLang="en-US" sz="900" dirty="0" smtClean="0">
                <a:solidFill>
                  <a:schemeClr val="bg1">
                    <a:lumMod val="95000"/>
                    <a:lumOff val="5000"/>
                  </a:schemeClr>
                </a:solidFill>
              </a:rPr>
              <a:t>●   平成</a:t>
            </a:r>
            <a:r>
              <a:rPr lang="en-US" altLang="ja-JP" sz="900" dirty="0" smtClean="0">
                <a:solidFill>
                  <a:schemeClr val="bg1">
                    <a:lumMod val="95000"/>
                    <a:lumOff val="5000"/>
                  </a:schemeClr>
                </a:solidFill>
              </a:rPr>
              <a:t>22</a:t>
            </a:r>
            <a:r>
              <a:rPr lang="ja-JP" altLang="en-US" sz="900" dirty="0" smtClean="0">
                <a:solidFill>
                  <a:schemeClr val="bg1">
                    <a:lumMod val="95000"/>
                    <a:lumOff val="5000"/>
                  </a:schemeClr>
                </a:solidFill>
              </a:rPr>
              <a:t>年</a:t>
            </a:r>
            <a:r>
              <a:rPr lang="en-US" altLang="ja-JP" sz="900" dirty="0" smtClean="0">
                <a:solidFill>
                  <a:schemeClr val="bg1">
                    <a:lumMod val="95000"/>
                    <a:lumOff val="5000"/>
                  </a:schemeClr>
                </a:solidFill>
              </a:rPr>
              <a:t>9</a:t>
            </a:r>
            <a:r>
              <a:rPr lang="ja-JP" altLang="en-US" sz="900" dirty="0" smtClean="0">
                <a:solidFill>
                  <a:schemeClr val="bg1">
                    <a:lumMod val="95000"/>
                    <a:lumOff val="5000"/>
                  </a:schemeClr>
                </a:solidFill>
              </a:rPr>
              <a:t>月議会健康福祉常任委員会で、「</a:t>
            </a:r>
            <a:r>
              <a:rPr lang="ja-JP" altLang="en-US" sz="900" dirty="0" err="1" smtClean="0">
                <a:solidFill>
                  <a:schemeClr val="bg1">
                    <a:lumMod val="95000"/>
                    <a:lumOff val="5000"/>
                  </a:schemeClr>
                </a:solidFill>
              </a:rPr>
              <a:t>高次脳機能障がい</a:t>
            </a:r>
            <a:r>
              <a:rPr lang="ja-JP" altLang="en-US" sz="900" dirty="0" smtClean="0">
                <a:solidFill>
                  <a:schemeClr val="bg1">
                    <a:lumMod val="95000"/>
                    <a:lumOff val="5000"/>
                  </a:schemeClr>
                </a:solidFill>
              </a:rPr>
              <a:t>地域支援ネットワーク</a:t>
            </a:r>
            <a:endParaRPr lang="en-US" altLang="ja-JP" sz="900" dirty="0" smtClean="0">
              <a:solidFill>
                <a:schemeClr val="bg1">
                  <a:lumMod val="95000"/>
                  <a:lumOff val="5000"/>
                </a:schemeClr>
              </a:solidFill>
            </a:endParaRPr>
          </a:p>
          <a:p>
            <a:r>
              <a:rPr kumimoji="1" lang="ja-JP" altLang="en-US" sz="900" dirty="0">
                <a:solidFill>
                  <a:schemeClr val="bg1">
                    <a:lumMod val="95000"/>
                    <a:lumOff val="5000"/>
                  </a:schemeClr>
                </a:solidFill>
              </a:rPr>
              <a:t>　</a:t>
            </a:r>
            <a:r>
              <a:rPr kumimoji="1" lang="ja-JP" altLang="en-US" sz="900" dirty="0" smtClean="0">
                <a:solidFill>
                  <a:schemeClr val="bg1">
                    <a:lumMod val="95000"/>
                    <a:lumOff val="5000"/>
                  </a:schemeClr>
                </a:solidFill>
              </a:rPr>
              <a:t>　の中核的機関が必要である旨」答弁。</a:t>
            </a:r>
            <a:endParaRPr kumimoji="1" lang="en-US" altLang="ja-JP" sz="900" dirty="0" smtClean="0">
              <a:solidFill>
                <a:schemeClr val="bg1">
                  <a:lumMod val="95000"/>
                  <a:lumOff val="5000"/>
                </a:schemeClr>
              </a:solidFill>
            </a:endParaRPr>
          </a:p>
          <a:p>
            <a:endParaRPr lang="en-US" altLang="ja-JP" sz="900" dirty="0">
              <a:solidFill>
                <a:schemeClr val="bg1">
                  <a:lumMod val="95000"/>
                  <a:lumOff val="5000"/>
                </a:schemeClr>
              </a:solidFill>
            </a:endParaRPr>
          </a:p>
          <a:p>
            <a:r>
              <a:rPr kumimoji="1" lang="ja-JP" altLang="en-US" sz="900" dirty="0" smtClean="0">
                <a:solidFill>
                  <a:schemeClr val="bg1">
                    <a:lumMod val="95000"/>
                    <a:lumOff val="5000"/>
                  </a:schemeClr>
                </a:solidFill>
              </a:rPr>
              <a:t>●　高次脳機能障がい</a:t>
            </a:r>
            <a:r>
              <a:rPr lang="ja-JP" altLang="en-US" sz="900" dirty="0" smtClean="0">
                <a:solidFill>
                  <a:schemeClr val="bg1">
                    <a:lumMod val="95000"/>
                    <a:lumOff val="5000"/>
                  </a:schemeClr>
                </a:solidFill>
              </a:rPr>
              <a:t>は、</a:t>
            </a:r>
            <a:r>
              <a:rPr lang="ja-JP" altLang="en-US" sz="900" dirty="0" err="1" smtClean="0">
                <a:solidFill>
                  <a:schemeClr val="bg1">
                    <a:lumMod val="95000"/>
                    <a:lumOff val="5000"/>
                  </a:schemeClr>
                </a:solidFill>
              </a:rPr>
              <a:t>認知障がいを</a:t>
            </a:r>
            <a:r>
              <a:rPr lang="ja-JP" altLang="en-US" sz="900" dirty="0" smtClean="0">
                <a:solidFill>
                  <a:schemeClr val="bg1">
                    <a:lumMod val="95000"/>
                    <a:lumOff val="5000"/>
                  </a:schemeClr>
                </a:solidFill>
              </a:rPr>
              <a:t>主たる要因として、日常生活及び社会生活への　</a:t>
            </a:r>
            <a:endParaRPr lang="en-US" altLang="ja-JP" sz="900" dirty="0" smtClean="0">
              <a:solidFill>
                <a:schemeClr val="bg1">
                  <a:lumMod val="95000"/>
                  <a:lumOff val="5000"/>
                </a:schemeClr>
              </a:solidFill>
            </a:endParaRPr>
          </a:p>
          <a:p>
            <a:r>
              <a:rPr lang="ja-JP" altLang="en-US" sz="900" dirty="0">
                <a:solidFill>
                  <a:schemeClr val="bg1">
                    <a:lumMod val="95000"/>
                    <a:lumOff val="5000"/>
                  </a:schemeClr>
                </a:solidFill>
              </a:rPr>
              <a:t>　</a:t>
            </a:r>
            <a:r>
              <a:rPr lang="ja-JP" altLang="en-US" sz="900" dirty="0" smtClean="0">
                <a:solidFill>
                  <a:schemeClr val="bg1">
                    <a:lumMod val="95000"/>
                    <a:lumOff val="5000"/>
                  </a:schemeClr>
                </a:solidFill>
              </a:rPr>
              <a:t>　適応に困難を有する障がいであるため、支援を必要とする</a:t>
            </a:r>
            <a:r>
              <a:rPr lang="ja-JP" altLang="en-US" sz="900" dirty="0" err="1" smtClean="0">
                <a:solidFill>
                  <a:schemeClr val="bg1">
                    <a:lumMod val="95000"/>
                    <a:lumOff val="5000"/>
                  </a:schemeClr>
                </a:solidFill>
              </a:rPr>
              <a:t>障がい</a:t>
            </a:r>
            <a:r>
              <a:rPr lang="ja-JP" altLang="en-US" sz="900" dirty="0" smtClean="0">
                <a:solidFill>
                  <a:schemeClr val="bg1">
                    <a:lumMod val="95000"/>
                    <a:lumOff val="5000"/>
                  </a:schemeClr>
                </a:solidFill>
              </a:rPr>
              <a:t>者は潜在的に数多</a:t>
            </a:r>
            <a:endParaRPr lang="en-US" altLang="ja-JP" sz="900" dirty="0" smtClean="0">
              <a:solidFill>
                <a:schemeClr val="bg1">
                  <a:lumMod val="95000"/>
                  <a:lumOff val="5000"/>
                </a:schemeClr>
              </a:solidFill>
            </a:endParaRPr>
          </a:p>
          <a:p>
            <a:r>
              <a:rPr lang="ja-JP" altLang="en-US" sz="900" dirty="0">
                <a:solidFill>
                  <a:schemeClr val="bg1">
                    <a:lumMod val="95000"/>
                    <a:lumOff val="5000"/>
                  </a:schemeClr>
                </a:solidFill>
              </a:rPr>
              <a:t>　</a:t>
            </a:r>
            <a:r>
              <a:rPr lang="ja-JP" altLang="en-US" sz="900" dirty="0" smtClean="0">
                <a:solidFill>
                  <a:schemeClr val="bg1">
                    <a:lumMod val="95000"/>
                    <a:lumOff val="5000"/>
                  </a:schemeClr>
                </a:solidFill>
              </a:rPr>
              <a:t>　</a:t>
            </a:r>
            <a:r>
              <a:rPr lang="ja-JP" altLang="en-US" sz="900" dirty="0" err="1" smtClean="0">
                <a:solidFill>
                  <a:schemeClr val="bg1">
                    <a:lumMod val="95000"/>
                    <a:lumOff val="5000"/>
                  </a:schemeClr>
                </a:solidFill>
              </a:rPr>
              <a:t>く</a:t>
            </a:r>
            <a:r>
              <a:rPr lang="ja-JP" altLang="en-US" sz="900" dirty="0" smtClean="0">
                <a:solidFill>
                  <a:schemeClr val="bg1">
                    <a:lumMod val="95000"/>
                    <a:lumOff val="5000"/>
                  </a:schemeClr>
                </a:solidFill>
              </a:rPr>
              <a:t>存在する。⇒引き続きの重点施策が必要。</a:t>
            </a:r>
            <a:endParaRPr kumimoji="1" lang="en-US" altLang="ja-JP" sz="900" dirty="0" smtClean="0">
              <a:solidFill>
                <a:schemeClr val="bg1">
                  <a:lumMod val="95000"/>
                  <a:lumOff val="5000"/>
                </a:schemeClr>
              </a:solidFill>
            </a:endParaRPr>
          </a:p>
          <a:p>
            <a:endParaRPr kumimoji="1" lang="ja-JP" altLang="en-US" dirty="0">
              <a:solidFill>
                <a:schemeClr val="bg1">
                  <a:lumMod val="95000"/>
                  <a:lumOff val="5000"/>
                </a:schemeClr>
              </a:solidFill>
            </a:endParaRPr>
          </a:p>
        </p:txBody>
      </p:sp>
      <p:sp>
        <p:nvSpPr>
          <p:cNvPr id="6" name="正方形/長方形 5"/>
          <p:cNvSpPr/>
          <p:nvPr/>
        </p:nvSpPr>
        <p:spPr>
          <a:xfrm>
            <a:off x="2411760" y="628024"/>
            <a:ext cx="4608512" cy="414602"/>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err="1" smtClean="0">
                <a:solidFill>
                  <a:schemeClr val="bg1">
                    <a:lumMod val="95000"/>
                    <a:lumOff val="5000"/>
                  </a:schemeClr>
                </a:solidFill>
              </a:rPr>
              <a:t>障がい</a:t>
            </a:r>
            <a:r>
              <a:rPr kumimoji="1" lang="ja-JP" altLang="en-US" b="1" dirty="0" smtClean="0">
                <a:solidFill>
                  <a:schemeClr val="bg1">
                    <a:lumMod val="95000"/>
                    <a:lumOff val="5000"/>
                  </a:schemeClr>
                </a:solidFill>
              </a:rPr>
              <a:t>福祉施策の「谷間」にある</a:t>
            </a:r>
            <a:endParaRPr kumimoji="1" lang="ja-JP" altLang="en-US" b="1" dirty="0">
              <a:solidFill>
                <a:schemeClr val="bg1">
                  <a:lumMod val="95000"/>
                  <a:lumOff val="5000"/>
                </a:schemeClr>
              </a:solidFill>
            </a:endParaRPr>
          </a:p>
        </p:txBody>
      </p:sp>
      <p:sp>
        <p:nvSpPr>
          <p:cNvPr id="10" name="円/楕円 9"/>
          <p:cNvSpPr/>
          <p:nvPr/>
        </p:nvSpPr>
        <p:spPr>
          <a:xfrm>
            <a:off x="7553407" y="598823"/>
            <a:ext cx="1475425" cy="443803"/>
          </a:xfrm>
          <a:prstGeom prst="ellipse">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lumMod val="95000"/>
                    <a:lumOff val="5000"/>
                  </a:schemeClr>
                </a:solidFill>
              </a:rPr>
              <a:t>課　　　題</a:t>
            </a:r>
            <a:endParaRPr kumimoji="1" lang="ja-JP" altLang="en-US" sz="1050" b="1" dirty="0">
              <a:solidFill>
                <a:schemeClr val="bg1">
                  <a:lumMod val="95000"/>
                  <a:lumOff val="5000"/>
                </a:schemeClr>
              </a:solidFill>
            </a:endParaRPr>
          </a:p>
        </p:txBody>
      </p:sp>
      <p:sp>
        <p:nvSpPr>
          <p:cNvPr id="3" name="正方形/長方形 2"/>
          <p:cNvSpPr/>
          <p:nvPr/>
        </p:nvSpPr>
        <p:spPr>
          <a:xfrm>
            <a:off x="84559" y="4872261"/>
            <a:ext cx="8880697" cy="114866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900" dirty="0" smtClean="0">
              <a:solidFill>
                <a:schemeClr val="bg1">
                  <a:lumMod val="95000"/>
                  <a:lumOff val="5000"/>
                </a:schemeClr>
              </a:solidFill>
            </a:endParaRPr>
          </a:p>
          <a:p>
            <a:r>
              <a:rPr lang="ja-JP" altLang="en-US" sz="900" dirty="0" smtClean="0">
                <a:solidFill>
                  <a:schemeClr val="bg1">
                    <a:lumMod val="95000"/>
                    <a:lumOff val="5000"/>
                  </a:schemeClr>
                </a:solidFill>
              </a:rPr>
              <a:t>●　府内医療圏域全てに</a:t>
            </a:r>
            <a:r>
              <a:rPr lang="ja-JP" altLang="en-US" sz="900" dirty="0" err="1" smtClean="0">
                <a:solidFill>
                  <a:schemeClr val="bg1">
                    <a:lumMod val="95000"/>
                    <a:lumOff val="5000"/>
                  </a:schemeClr>
                </a:solidFill>
              </a:rPr>
              <a:t>高次脳機能障がい</a:t>
            </a:r>
            <a:r>
              <a:rPr lang="ja-JP" altLang="en-US" sz="900" dirty="0" smtClean="0">
                <a:solidFill>
                  <a:schemeClr val="bg1">
                    <a:lumMod val="95000"/>
                    <a:lumOff val="5000"/>
                  </a:schemeClr>
                </a:solidFill>
              </a:rPr>
              <a:t>者を受け入れる住まいの場を整備することにより、診断から治療、日中活動の場、住まいの場までトータルな支援体制が整備。</a:t>
            </a:r>
            <a:endParaRPr lang="en-US" altLang="ja-JP" sz="900" dirty="0" smtClean="0">
              <a:solidFill>
                <a:schemeClr val="bg1">
                  <a:lumMod val="95000"/>
                  <a:lumOff val="5000"/>
                </a:schemeClr>
              </a:solidFill>
            </a:endParaRPr>
          </a:p>
          <a:p>
            <a:r>
              <a:rPr lang="ja-JP" altLang="en-US" sz="900" dirty="0" smtClean="0">
                <a:solidFill>
                  <a:schemeClr val="bg1">
                    <a:lumMod val="95000"/>
                    <a:lumOff val="5000"/>
                  </a:schemeClr>
                </a:solidFill>
              </a:rPr>
              <a:t>●</a:t>
            </a:r>
            <a:r>
              <a:rPr lang="ja-JP" altLang="en-US" sz="900" dirty="0">
                <a:solidFill>
                  <a:schemeClr val="bg1">
                    <a:lumMod val="95000"/>
                    <a:lumOff val="5000"/>
                  </a:schemeClr>
                </a:solidFill>
              </a:rPr>
              <a:t>　</a:t>
            </a:r>
            <a:r>
              <a:rPr lang="ja-JP" altLang="en-US" sz="900" dirty="0" smtClean="0">
                <a:solidFill>
                  <a:schemeClr val="bg1">
                    <a:lumMod val="95000"/>
                    <a:lumOff val="5000"/>
                  </a:schemeClr>
                </a:solidFill>
              </a:rPr>
              <a:t>８つの二次医療圏域で中核的拠点を中心に地域ネットワーク整備がされることにより、従来は適切な相談窓口や障がい福祉サービスにたどり着くまで相当の時間や労力を要して</a:t>
            </a:r>
            <a:endParaRPr lang="en-US" altLang="ja-JP" sz="900" dirty="0" smtClean="0">
              <a:solidFill>
                <a:schemeClr val="bg1">
                  <a:lumMod val="95000"/>
                  <a:lumOff val="5000"/>
                </a:schemeClr>
              </a:solidFill>
            </a:endParaRPr>
          </a:p>
          <a:p>
            <a:r>
              <a:rPr lang="ja-JP" altLang="en-US" sz="900" dirty="0">
                <a:solidFill>
                  <a:schemeClr val="bg1">
                    <a:lumMod val="95000"/>
                    <a:lumOff val="5000"/>
                  </a:schemeClr>
                </a:solidFill>
              </a:rPr>
              <a:t>　</a:t>
            </a:r>
            <a:r>
              <a:rPr lang="ja-JP" altLang="en-US" sz="900" dirty="0" smtClean="0">
                <a:solidFill>
                  <a:schemeClr val="bg1">
                    <a:lumMod val="95000"/>
                    <a:lumOff val="5000"/>
                  </a:schemeClr>
                </a:solidFill>
              </a:rPr>
              <a:t>　いたものが、身近な地域で支援やサービスを受けることができるようになる。</a:t>
            </a:r>
            <a:endParaRPr lang="en-US" altLang="ja-JP" sz="900" dirty="0">
              <a:solidFill>
                <a:schemeClr val="bg1">
                  <a:lumMod val="95000"/>
                  <a:lumOff val="5000"/>
                </a:schemeClr>
              </a:solidFill>
            </a:endParaRPr>
          </a:p>
          <a:p>
            <a:r>
              <a:rPr lang="ja-JP" altLang="en-US" sz="900" dirty="0">
                <a:solidFill>
                  <a:schemeClr val="bg1">
                    <a:lumMod val="95000"/>
                    <a:lumOff val="5000"/>
                  </a:schemeClr>
                </a:solidFill>
              </a:rPr>
              <a:t>●　</a:t>
            </a:r>
            <a:r>
              <a:rPr lang="ja-JP" altLang="en-US" sz="900" dirty="0" smtClean="0">
                <a:solidFill>
                  <a:schemeClr val="bg1">
                    <a:lumMod val="95000"/>
                    <a:lumOff val="5000"/>
                  </a:schemeClr>
                </a:solidFill>
              </a:rPr>
              <a:t>地域ネットワークの地域課題は、既存の</a:t>
            </a:r>
            <a:r>
              <a:rPr lang="ja-JP" altLang="en-US" sz="900" dirty="0" err="1" smtClean="0">
                <a:solidFill>
                  <a:schemeClr val="bg1">
                    <a:lumMod val="95000"/>
                    <a:lumOff val="5000"/>
                  </a:schemeClr>
                </a:solidFill>
              </a:rPr>
              <a:t>高次脳機能障がい</a:t>
            </a:r>
            <a:r>
              <a:rPr lang="ja-JP" altLang="en-US" sz="900" dirty="0" smtClean="0">
                <a:solidFill>
                  <a:schemeClr val="bg1">
                    <a:lumMod val="95000"/>
                    <a:lumOff val="5000"/>
                  </a:schemeClr>
                </a:solidFill>
              </a:rPr>
              <a:t>ネットワーク全体会議で集約・検討し、高次脳機能障がいの基本的理解、受け入れ機関の情報提供等、就労に至るまで　</a:t>
            </a:r>
            <a:endParaRPr lang="en-US" altLang="ja-JP" sz="900" dirty="0" smtClean="0">
              <a:solidFill>
                <a:schemeClr val="bg1">
                  <a:lumMod val="95000"/>
                  <a:lumOff val="5000"/>
                </a:schemeClr>
              </a:solidFill>
            </a:endParaRPr>
          </a:p>
          <a:p>
            <a:r>
              <a:rPr lang="ja-JP" altLang="en-US" sz="900" dirty="0">
                <a:solidFill>
                  <a:schemeClr val="bg1">
                    <a:lumMod val="95000"/>
                    <a:lumOff val="5000"/>
                  </a:schemeClr>
                </a:solidFill>
              </a:rPr>
              <a:t>　</a:t>
            </a:r>
            <a:r>
              <a:rPr lang="ja-JP" altLang="en-US" sz="900" dirty="0" smtClean="0">
                <a:solidFill>
                  <a:schemeClr val="bg1">
                    <a:lumMod val="95000"/>
                    <a:lumOff val="5000"/>
                  </a:schemeClr>
                </a:solidFill>
              </a:rPr>
              <a:t>　の援助法などをまとめた</a:t>
            </a:r>
            <a:r>
              <a:rPr lang="ja-JP" altLang="en-US" sz="900" dirty="0" err="1" smtClean="0">
                <a:solidFill>
                  <a:schemeClr val="bg1">
                    <a:lumMod val="95000"/>
                    <a:lumOff val="5000"/>
                  </a:schemeClr>
                </a:solidFill>
              </a:rPr>
              <a:t>高次脳機能障がい</a:t>
            </a:r>
            <a:r>
              <a:rPr lang="ja-JP" altLang="en-US" sz="900" dirty="0" smtClean="0">
                <a:solidFill>
                  <a:schemeClr val="bg1">
                    <a:lumMod val="95000"/>
                    <a:lumOff val="5000"/>
                  </a:schemeClr>
                </a:solidFill>
              </a:rPr>
              <a:t>者支援ハンドブック等を作成する際に反映するとともに必要な支援ツール随時開発。</a:t>
            </a:r>
            <a:endParaRPr lang="en-US" altLang="ja-JP" sz="900" dirty="0">
              <a:solidFill>
                <a:schemeClr val="bg1">
                  <a:lumMod val="95000"/>
                  <a:lumOff val="5000"/>
                </a:schemeClr>
              </a:solidFill>
            </a:endParaRPr>
          </a:p>
          <a:p>
            <a:r>
              <a:rPr lang="ja-JP" altLang="en-US" sz="900" dirty="0">
                <a:solidFill>
                  <a:schemeClr val="bg1">
                    <a:lumMod val="95000"/>
                    <a:lumOff val="5000"/>
                  </a:schemeClr>
                </a:solidFill>
              </a:rPr>
              <a:t>●　平成</a:t>
            </a:r>
            <a:r>
              <a:rPr lang="en-US" altLang="ja-JP" sz="900" dirty="0">
                <a:solidFill>
                  <a:schemeClr val="bg1">
                    <a:lumMod val="95000"/>
                    <a:lumOff val="5000"/>
                  </a:schemeClr>
                </a:solidFill>
              </a:rPr>
              <a:t>26</a:t>
            </a:r>
            <a:r>
              <a:rPr lang="ja-JP" altLang="en-US" sz="900" dirty="0">
                <a:solidFill>
                  <a:schemeClr val="bg1">
                    <a:lumMod val="95000"/>
                    <a:lumOff val="5000"/>
                  </a:schemeClr>
                </a:solidFill>
              </a:rPr>
              <a:t>年度以降は市町村自立支援協</a:t>
            </a:r>
            <a:r>
              <a:rPr lang="ja-JP" altLang="en-US" sz="900" dirty="0" smtClean="0">
                <a:solidFill>
                  <a:schemeClr val="bg1">
                    <a:lumMod val="95000"/>
                    <a:lumOff val="5000"/>
                  </a:schemeClr>
                </a:solidFill>
              </a:rPr>
              <a:t>議会部会等とも連携することで、各ネットワークの地域課題を共有し自立的運営が可能となるよう検討する。⇒地域</a:t>
            </a:r>
            <a:r>
              <a:rPr lang="ja-JP" altLang="en-US" sz="900" dirty="0">
                <a:solidFill>
                  <a:schemeClr val="bg1">
                    <a:lumMod val="95000"/>
                    <a:lumOff val="5000"/>
                  </a:schemeClr>
                </a:solidFill>
              </a:rPr>
              <a:t>で切れ目ない支援を</a:t>
            </a:r>
            <a:r>
              <a:rPr lang="ja-JP" altLang="en-US" sz="900" dirty="0" smtClean="0">
                <a:solidFill>
                  <a:schemeClr val="bg1">
                    <a:lumMod val="95000"/>
                    <a:lumOff val="5000"/>
                  </a:schemeClr>
                </a:solidFill>
              </a:rPr>
              <a:t>受</a:t>
            </a:r>
            <a:endParaRPr lang="en-US" altLang="ja-JP" sz="900" dirty="0" smtClean="0">
              <a:solidFill>
                <a:schemeClr val="bg1">
                  <a:lumMod val="95000"/>
                  <a:lumOff val="5000"/>
                </a:schemeClr>
              </a:solidFill>
            </a:endParaRPr>
          </a:p>
          <a:p>
            <a:r>
              <a:rPr lang="ja-JP" altLang="en-US" sz="900" dirty="0">
                <a:solidFill>
                  <a:schemeClr val="bg1">
                    <a:lumMod val="95000"/>
                    <a:lumOff val="5000"/>
                  </a:schemeClr>
                </a:solidFill>
              </a:rPr>
              <a:t>　</a:t>
            </a:r>
            <a:r>
              <a:rPr lang="ja-JP" altLang="en-US" sz="900" dirty="0" smtClean="0">
                <a:solidFill>
                  <a:schemeClr val="bg1">
                    <a:lumMod val="95000"/>
                    <a:lumOff val="5000"/>
                  </a:schemeClr>
                </a:solidFill>
              </a:rPr>
              <a:t>　　ける</a:t>
            </a:r>
            <a:r>
              <a:rPr lang="ja-JP" altLang="en-US" sz="900" dirty="0">
                <a:solidFill>
                  <a:schemeClr val="bg1">
                    <a:lumMod val="95000"/>
                    <a:lumOff val="5000"/>
                  </a:schemeClr>
                </a:solidFill>
              </a:rPr>
              <a:t>ことを目指す。</a:t>
            </a:r>
            <a:endParaRPr lang="en-US" altLang="ja-JP" sz="900" dirty="0">
              <a:solidFill>
                <a:schemeClr val="bg1">
                  <a:lumMod val="95000"/>
                  <a:lumOff val="5000"/>
                </a:schemeClr>
              </a:solidFill>
            </a:endParaRPr>
          </a:p>
        </p:txBody>
      </p:sp>
      <p:sp>
        <p:nvSpPr>
          <p:cNvPr id="17" name="正方形/長方形 16"/>
          <p:cNvSpPr/>
          <p:nvPr/>
        </p:nvSpPr>
        <p:spPr>
          <a:xfrm>
            <a:off x="84560" y="3775581"/>
            <a:ext cx="8880697" cy="95646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900" dirty="0" smtClean="0">
              <a:solidFill>
                <a:schemeClr val="bg1">
                  <a:lumMod val="95000"/>
                  <a:lumOff val="5000"/>
                </a:schemeClr>
              </a:solidFill>
            </a:endParaRPr>
          </a:p>
          <a:p>
            <a:r>
              <a:rPr lang="ja-JP" altLang="en-US" sz="1200" dirty="0" smtClean="0">
                <a:solidFill>
                  <a:schemeClr val="bg1">
                    <a:lumMod val="95000"/>
                    <a:lumOff val="5000"/>
                  </a:schemeClr>
                </a:solidFill>
              </a:rPr>
              <a:t>●</a:t>
            </a:r>
            <a:r>
              <a:rPr lang="ja-JP" altLang="en-US" sz="1200" dirty="0">
                <a:solidFill>
                  <a:schemeClr val="bg1">
                    <a:lumMod val="95000"/>
                    <a:lumOff val="5000"/>
                  </a:schemeClr>
                </a:solidFill>
              </a:rPr>
              <a:t>　</a:t>
            </a:r>
            <a:r>
              <a:rPr lang="ja-JP" altLang="en-US" sz="1200" dirty="0" smtClean="0">
                <a:solidFill>
                  <a:schemeClr val="bg1">
                    <a:lumMod val="95000"/>
                    <a:lumOff val="5000"/>
                  </a:schemeClr>
                </a:solidFill>
              </a:rPr>
              <a:t>７つの</a:t>
            </a:r>
            <a:r>
              <a:rPr lang="ja-JP" altLang="en-US" sz="1200" dirty="0">
                <a:solidFill>
                  <a:schemeClr val="bg1">
                    <a:lumMod val="95000"/>
                    <a:lumOff val="5000"/>
                  </a:schemeClr>
                </a:solidFill>
              </a:rPr>
              <a:t>二次</a:t>
            </a:r>
            <a:r>
              <a:rPr lang="ja-JP" altLang="en-US" sz="1200" dirty="0" smtClean="0">
                <a:solidFill>
                  <a:schemeClr val="bg1">
                    <a:lumMod val="95000"/>
                    <a:lumOff val="5000"/>
                  </a:schemeClr>
                </a:solidFill>
              </a:rPr>
              <a:t>医療圏域で</a:t>
            </a:r>
            <a:r>
              <a:rPr lang="ja-JP" altLang="en-US" sz="1200" dirty="0" err="1" smtClean="0">
                <a:solidFill>
                  <a:schemeClr val="bg1">
                    <a:lumMod val="95000"/>
                    <a:lumOff val="5000"/>
                  </a:schemeClr>
                </a:solidFill>
              </a:rPr>
              <a:t>高次脳機能障がい</a:t>
            </a:r>
            <a:r>
              <a:rPr lang="ja-JP" altLang="en-US" sz="1200" dirty="0" smtClean="0">
                <a:solidFill>
                  <a:schemeClr val="bg1">
                    <a:lumMod val="95000"/>
                    <a:lumOff val="5000"/>
                  </a:schemeClr>
                </a:solidFill>
              </a:rPr>
              <a:t>及びその関連障がい支援に先進的に取り組んでいる医療法人や社会福祉法人、自治体等を中核的拠点</a:t>
            </a:r>
            <a:r>
              <a:rPr lang="ja-JP" altLang="en-US" sz="1200" dirty="0">
                <a:solidFill>
                  <a:schemeClr val="bg1">
                    <a:lumMod val="95000"/>
                    <a:lumOff val="5000"/>
                  </a:schemeClr>
                </a:solidFill>
              </a:rPr>
              <a:t>として</a:t>
            </a:r>
            <a:r>
              <a:rPr lang="ja-JP" altLang="en-US" sz="1200" dirty="0" smtClean="0">
                <a:solidFill>
                  <a:schemeClr val="bg1">
                    <a:lumMod val="95000"/>
                    <a:lumOff val="5000"/>
                  </a:schemeClr>
                </a:solidFill>
              </a:rPr>
              <a:t>定め地域</a:t>
            </a:r>
            <a:r>
              <a:rPr lang="ja-JP" altLang="en-US" sz="1200" dirty="0">
                <a:solidFill>
                  <a:schemeClr val="bg1">
                    <a:lumMod val="95000"/>
                    <a:lumOff val="5000"/>
                  </a:schemeClr>
                </a:solidFill>
              </a:rPr>
              <a:t>支援</a:t>
            </a:r>
            <a:r>
              <a:rPr lang="ja-JP" altLang="en-US" sz="1200" dirty="0" smtClean="0">
                <a:solidFill>
                  <a:schemeClr val="bg1">
                    <a:lumMod val="95000"/>
                    <a:lumOff val="5000"/>
                  </a:schemeClr>
                </a:solidFill>
              </a:rPr>
              <a:t>ネットワークの自立的運営の構築を図る。　　　　</a:t>
            </a:r>
            <a:endParaRPr lang="en-US" altLang="ja-JP" sz="1200" dirty="0" smtClean="0">
              <a:solidFill>
                <a:schemeClr val="bg1">
                  <a:lumMod val="95000"/>
                  <a:lumOff val="5000"/>
                </a:schemeClr>
              </a:solidFill>
            </a:endParaRPr>
          </a:p>
          <a:p>
            <a:r>
              <a:rPr lang="ja-JP" altLang="en-US" sz="1200" dirty="0" smtClean="0">
                <a:solidFill>
                  <a:schemeClr val="bg1">
                    <a:lumMod val="95000"/>
                    <a:lumOff val="5000"/>
                  </a:schemeClr>
                </a:solidFill>
              </a:rPr>
              <a:t>　</a:t>
            </a:r>
            <a:r>
              <a:rPr lang="ja-JP" altLang="en-US" sz="1200" b="1" dirty="0" smtClean="0">
                <a:solidFill>
                  <a:schemeClr val="bg1">
                    <a:lumMod val="95000"/>
                    <a:lumOff val="5000"/>
                  </a:schemeClr>
                </a:solidFill>
              </a:rPr>
              <a:t>圏域地域支援ネットワーク体制整備費　　</a:t>
            </a:r>
            <a:r>
              <a:rPr lang="en-US" altLang="ja-JP" sz="1200" b="1" dirty="0">
                <a:solidFill>
                  <a:schemeClr val="bg1">
                    <a:lumMod val="95000"/>
                    <a:lumOff val="5000"/>
                  </a:schemeClr>
                </a:solidFill>
              </a:rPr>
              <a:t>4,112</a:t>
            </a:r>
            <a:r>
              <a:rPr lang="ja-JP" altLang="en-US" sz="1200" b="1" dirty="0" smtClean="0">
                <a:solidFill>
                  <a:schemeClr val="bg1">
                    <a:lumMod val="95000"/>
                    <a:lumOff val="5000"/>
                  </a:schemeClr>
                </a:solidFill>
              </a:rPr>
              <a:t>千円⇒（</a:t>
            </a:r>
            <a:r>
              <a:rPr lang="en-US" altLang="ja-JP" sz="1200" b="1" dirty="0">
                <a:solidFill>
                  <a:schemeClr val="bg1">
                    <a:lumMod val="95000"/>
                    <a:lumOff val="5000"/>
                  </a:schemeClr>
                </a:solidFill>
              </a:rPr>
              <a:t>500,600</a:t>
            </a:r>
            <a:r>
              <a:rPr lang="ja-JP" altLang="en-US" sz="1200" b="1" dirty="0" smtClean="0">
                <a:solidFill>
                  <a:schemeClr val="bg1">
                    <a:lumMod val="95000"/>
                    <a:lumOff val="5000"/>
                  </a:schemeClr>
                </a:solidFill>
              </a:rPr>
              <a:t>円</a:t>
            </a:r>
            <a:r>
              <a:rPr lang="en-US" altLang="ja-JP" sz="1200" b="1" dirty="0" smtClean="0">
                <a:solidFill>
                  <a:schemeClr val="bg1">
                    <a:lumMod val="95000"/>
                    <a:lumOff val="5000"/>
                  </a:schemeClr>
                </a:solidFill>
              </a:rPr>
              <a:t>×</a:t>
            </a:r>
            <a:r>
              <a:rPr lang="en-US" altLang="ja-JP" sz="1200" b="1" dirty="0">
                <a:solidFill>
                  <a:schemeClr val="bg1">
                    <a:lumMod val="95000"/>
                    <a:lumOff val="5000"/>
                  </a:schemeClr>
                </a:solidFill>
              </a:rPr>
              <a:t>6</a:t>
            </a:r>
            <a:r>
              <a:rPr lang="ja-JP" altLang="en-US" sz="1200" b="1" dirty="0" smtClean="0">
                <a:solidFill>
                  <a:schemeClr val="bg1">
                    <a:lumMod val="95000"/>
                    <a:lumOff val="5000"/>
                  </a:schemeClr>
                </a:solidFill>
              </a:rPr>
              <a:t>圏域</a:t>
            </a:r>
            <a:r>
              <a:rPr lang="en-US" altLang="ja-JP" sz="1200" b="1" dirty="0" smtClean="0">
                <a:solidFill>
                  <a:schemeClr val="bg1">
                    <a:lumMod val="95000"/>
                    <a:lumOff val="5000"/>
                  </a:schemeClr>
                </a:solidFill>
              </a:rPr>
              <a:t>+</a:t>
            </a:r>
            <a:r>
              <a:rPr lang="ja-JP" altLang="en-US" sz="1200" b="1" dirty="0" smtClean="0">
                <a:solidFill>
                  <a:schemeClr val="bg1">
                    <a:lumMod val="95000"/>
                    <a:lumOff val="5000"/>
                  </a:schemeClr>
                </a:solidFill>
              </a:rPr>
              <a:t>堺市）</a:t>
            </a:r>
            <a:endParaRPr lang="en-US" altLang="ja-JP" sz="1200" b="1" dirty="0" smtClean="0">
              <a:solidFill>
                <a:schemeClr val="bg1">
                  <a:lumMod val="95000"/>
                  <a:lumOff val="5000"/>
                </a:schemeClr>
              </a:solidFill>
            </a:endParaRPr>
          </a:p>
          <a:p>
            <a:r>
              <a:rPr lang="ja-JP" altLang="en-US" sz="1200" b="1" dirty="0">
                <a:solidFill>
                  <a:schemeClr val="bg1">
                    <a:lumMod val="95000"/>
                    <a:lumOff val="5000"/>
                  </a:schemeClr>
                </a:solidFill>
              </a:rPr>
              <a:t>　</a:t>
            </a:r>
            <a:r>
              <a:rPr lang="ja-JP" altLang="en-US" sz="1200" b="1" dirty="0" smtClean="0">
                <a:solidFill>
                  <a:schemeClr val="bg1">
                    <a:lumMod val="95000"/>
                    <a:lumOff val="5000"/>
                  </a:schemeClr>
                </a:solidFill>
              </a:rPr>
              <a:t>　　　　　　　　　　　　　　　　　　　　　　　　　　　　</a:t>
            </a:r>
            <a:r>
              <a:rPr lang="ja-JP" altLang="en-US" sz="1200" b="1" smtClean="0">
                <a:solidFill>
                  <a:schemeClr val="bg1">
                    <a:lumMod val="95000"/>
                    <a:lumOff val="5000"/>
                  </a:schemeClr>
                </a:solidFill>
              </a:rPr>
              <a:t>　</a:t>
            </a:r>
            <a:r>
              <a:rPr lang="ja-JP" altLang="en-US" sz="1200" b="1" dirty="0" smtClean="0">
                <a:solidFill>
                  <a:schemeClr val="bg1">
                    <a:lumMod val="95000"/>
                    <a:lumOff val="5000"/>
                  </a:schemeClr>
                </a:solidFill>
              </a:rPr>
              <a:t>　</a:t>
            </a:r>
            <a:r>
              <a:rPr lang="ja-JP" altLang="en-US" sz="1200" b="1" dirty="0">
                <a:solidFill>
                  <a:schemeClr val="bg1">
                    <a:lumMod val="95000"/>
                    <a:lumOff val="5000"/>
                  </a:schemeClr>
                </a:solidFill>
              </a:rPr>
              <a:t>（既存事業：</a:t>
            </a:r>
            <a:r>
              <a:rPr lang="ja-JP" altLang="en-US" sz="1200" b="1" dirty="0" err="1">
                <a:solidFill>
                  <a:schemeClr val="bg1">
                    <a:lumMod val="95000"/>
                    <a:lumOff val="5000"/>
                  </a:schemeClr>
                </a:solidFill>
              </a:rPr>
              <a:t>高次脳機能障がい</a:t>
            </a:r>
            <a:r>
              <a:rPr lang="ja-JP" altLang="en-US" sz="1200" b="1" dirty="0">
                <a:solidFill>
                  <a:schemeClr val="bg1">
                    <a:lumMod val="95000"/>
                    <a:lumOff val="5000"/>
                  </a:schemeClr>
                </a:solidFill>
              </a:rPr>
              <a:t>及びその関連障がいに対する支援普及事業費の内数）</a:t>
            </a:r>
            <a:r>
              <a:rPr lang="en-US" altLang="ja-JP" sz="1200" b="1" dirty="0">
                <a:solidFill>
                  <a:schemeClr val="bg1">
                    <a:lumMod val="95000"/>
                    <a:lumOff val="5000"/>
                  </a:schemeClr>
                </a:solidFill>
              </a:rPr>
              <a:t/>
            </a:r>
            <a:br>
              <a:rPr lang="en-US" altLang="ja-JP" sz="1200" b="1" dirty="0">
                <a:solidFill>
                  <a:schemeClr val="bg1">
                    <a:lumMod val="95000"/>
                    <a:lumOff val="5000"/>
                  </a:schemeClr>
                </a:solidFill>
              </a:rPr>
            </a:br>
            <a:endParaRPr lang="en-US" altLang="ja-JP" sz="1200" b="1" dirty="0">
              <a:solidFill>
                <a:schemeClr val="bg1">
                  <a:lumMod val="95000"/>
                  <a:lumOff val="5000"/>
                </a:schemeClr>
              </a:solidFill>
            </a:endParaRPr>
          </a:p>
        </p:txBody>
      </p:sp>
      <p:sp>
        <p:nvSpPr>
          <p:cNvPr id="7" name="円/楕円 6"/>
          <p:cNvSpPr/>
          <p:nvPr/>
        </p:nvSpPr>
        <p:spPr>
          <a:xfrm>
            <a:off x="115890" y="3441297"/>
            <a:ext cx="1597173" cy="400772"/>
          </a:xfrm>
          <a:prstGeom prst="ellipse">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50" b="1" dirty="0" smtClean="0">
              <a:solidFill>
                <a:schemeClr val="bg1">
                  <a:lumMod val="95000"/>
                  <a:lumOff val="5000"/>
                </a:schemeClr>
              </a:solidFill>
            </a:endParaRPr>
          </a:p>
          <a:p>
            <a:pPr algn="ctr"/>
            <a:r>
              <a:rPr lang="ja-JP" altLang="en-US" sz="1050" b="1" dirty="0" smtClean="0">
                <a:solidFill>
                  <a:schemeClr val="bg1">
                    <a:lumMod val="95000"/>
                    <a:lumOff val="5000"/>
                  </a:schemeClr>
                </a:solidFill>
              </a:rPr>
              <a:t>事業内容</a:t>
            </a:r>
            <a:endParaRPr lang="en-US" altLang="ja-JP" sz="1050" b="1" dirty="0" smtClean="0">
              <a:solidFill>
                <a:schemeClr val="bg1">
                  <a:lumMod val="95000"/>
                  <a:lumOff val="5000"/>
                </a:schemeClr>
              </a:solidFill>
            </a:endParaRPr>
          </a:p>
          <a:p>
            <a:pPr algn="ctr"/>
            <a:endParaRPr kumimoji="1" lang="ja-JP" altLang="en-US" sz="1050" b="1" dirty="0">
              <a:solidFill>
                <a:schemeClr val="bg1">
                  <a:lumMod val="95000"/>
                  <a:lumOff val="5000"/>
                </a:schemeClr>
              </a:solidFill>
            </a:endParaRPr>
          </a:p>
        </p:txBody>
      </p:sp>
      <p:sp>
        <p:nvSpPr>
          <p:cNvPr id="18" name="円/楕円 17"/>
          <p:cNvSpPr/>
          <p:nvPr/>
        </p:nvSpPr>
        <p:spPr>
          <a:xfrm>
            <a:off x="84561" y="4611190"/>
            <a:ext cx="1607120" cy="400772"/>
          </a:xfrm>
          <a:prstGeom prst="ellipse">
            <a:avLst/>
          </a:prstGeom>
          <a:solidFill>
            <a:schemeClr val="accent5">
              <a:lumMod val="20000"/>
              <a:lumOff val="8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b="1" dirty="0" smtClean="0">
                <a:solidFill>
                  <a:schemeClr val="bg1">
                    <a:lumMod val="95000"/>
                    <a:lumOff val="5000"/>
                  </a:schemeClr>
                </a:solidFill>
              </a:rPr>
              <a:t>効　　　果</a:t>
            </a:r>
            <a:endParaRPr kumimoji="1" lang="ja-JP" altLang="en-US" sz="1050" b="1" dirty="0">
              <a:solidFill>
                <a:schemeClr val="bg1">
                  <a:lumMod val="95000"/>
                  <a:lumOff val="5000"/>
                </a:schemeClr>
              </a:solidFill>
            </a:endParaRPr>
          </a:p>
        </p:txBody>
      </p:sp>
      <p:sp>
        <p:nvSpPr>
          <p:cNvPr id="13" name="下矢印 12"/>
          <p:cNvSpPr/>
          <p:nvPr/>
        </p:nvSpPr>
        <p:spPr>
          <a:xfrm>
            <a:off x="3901033" y="6020926"/>
            <a:ext cx="1224136" cy="288393"/>
          </a:xfrm>
          <a:prstGeom prst="downArrow">
            <a:avLst/>
          </a:prstGeom>
          <a:solidFill>
            <a:schemeClr val="tx2">
              <a:lumMod val="2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2" name="テキスト ボックス 11"/>
          <p:cNvSpPr txBox="1"/>
          <p:nvPr/>
        </p:nvSpPr>
        <p:spPr>
          <a:xfrm>
            <a:off x="7980966" y="109436"/>
            <a:ext cx="1019613" cy="276999"/>
          </a:xfrm>
          <a:prstGeom prst="rect">
            <a:avLst/>
          </a:prstGeom>
          <a:noFill/>
          <a:ln>
            <a:solidFill>
              <a:schemeClr val="bg1"/>
            </a:solidFill>
          </a:ln>
        </p:spPr>
        <p:txBody>
          <a:bodyPr wrap="square" rtlCol="0">
            <a:spAutoFit/>
          </a:bodyPr>
          <a:lstStyle/>
          <a:p>
            <a:r>
              <a:rPr kumimoji="1" lang="ja-JP" altLang="en-US" sz="1200" dirty="0" smtClean="0">
                <a:solidFill>
                  <a:schemeClr val="bg1"/>
                </a:solidFill>
              </a:rPr>
              <a:t>資料１０－１</a:t>
            </a:r>
            <a:endParaRPr kumimoji="1" lang="ja-JP" altLang="en-US" sz="1200" dirty="0">
              <a:solidFill>
                <a:schemeClr val="bg1"/>
              </a:solidFill>
            </a:endParaRPr>
          </a:p>
        </p:txBody>
      </p:sp>
    </p:spTree>
    <p:extLst>
      <p:ext uri="{BB962C8B-B14F-4D97-AF65-F5344CB8AC3E}">
        <p14:creationId xmlns:p14="http://schemas.microsoft.com/office/powerpoint/2010/main" val="34938226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 name="コンテンツ プレースホルダー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9598" y="2043622"/>
            <a:ext cx="1491059" cy="1371973"/>
          </a:xfrm>
          <a:prstGeom prst="rect">
            <a:avLst/>
          </a:prstGeom>
        </p:spPr>
      </p:pic>
      <p:sp>
        <p:nvSpPr>
          <p:cNvPr id="47" name="コンテンツ プレースホルダー 46"/>
          <p:cNvSpPr>
            <a:spLocks noGrp="1"/>
          </p:cNvSpPr>
          <p:nvPr>
            <p:ph idx="1"/>
          </p:nvPr>
        </p:nvSpPr>
        <p:spPr>
          <a:xfrm>
            <a:off x="971661" y="2905857"/>
            <a:ext cx="6631461" cy="386089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sp>
        <p:nvSpPr>
          <p:cNvPr id="2" name="タイトル 1"/>
          <p:cNvSpPr>
            <a:spLocks noGrp="1"/>
          </p:cNvSpPr>
          <p:nvPr>
            <p:ph type="title"/>
          </p:nvPr>
        </p:nvSpPr>
        <p:spPr>
          <a:xfrm>
            <a:off x="107504" y="116632"/>
            <a:ext cx="8942517" cy="645038"/>
          </a:xfrm>
          <a:solidFill>
            <a:srgbClr val="FFFF00"/>
          </a:solidFill>
          <a:ln>
            <a:solidFill>
              <a:srgbClr val="FFFF00"/>
            </a:solidFill>
          </a:ln>
        </p:spPr>
        <p:txBody>
          <a:bodyPr>
            <a:normAutofit/>
          </a:bodyPr>
          <a:lstStyle/>
          <a:p>
            <a:r>
              <a:rPr lang="ja-JP" altLang="en-US" sz="1800" b="1" dirty="0" err="1">
                <a:solidFill>
                  <a:schemeClr val="bg1">
                    <a:lumMod val="95000"/>
                    <a:lumOff val="5000"/>
                  </a:schemeClr>
                </a:solidFill>
              </a:rPr>
              <a:t>高次脳機能障がい</a:t>
            </a:r>
            <a:r>
              <a:rPr lang="ja-JP" altLang="en-US" sz="1800" b="1" dirty="0">
                <a:solidFill>
                  <a:schemeClr val="bg1">
                    <a:lumMod val="95000"/>
                    <a:lumOff val="5000"/>
                  </a:schemeClr>
                </a:solidFill>
              </a:rPr>
              <a:t>及びその関連障がいに</a:t>
            </a:r>
            <a:r>
              <a:rPr lang="ja-JP" altLang="en-US" sz="1800" b="1" dirty="0" smtClean="0">
                <a:solidFill>
                  <a:schemeClr val="bg1">
                    <a:lumMod val="95000"/>
                    <a:lumOff val="5000"/>
                  </a:schemeClr>
                </a:solidFill>
              </a:rPr>
              <a:t>対する地域支援ネットワーク</a:t>
            </a:r>
            <a:r>
              <a:rPr kumimoji="1" lang="ja-JP" altLang="en-US" sz="1800" b="1" dirty="0" smtClean="0">
                <a:solidFill>
                  <a:schemeClr val="bg1">
                    <a:lumMod val="95000"/>
                    <a:lumOff val="5000"/>
                  </a:schemeClr>
                </a:solidFill>
              </a:rPr>
              <a:t>＜イメージ＞</a:t>
            </a:r>
            <a:endParaRPr kumimoji="1" lang="ja-JP" altLang="en-US" sz="1800" b="1" dirty="0">
              <a:solidFill>
                <a:schemeClr val="bg1">
                  <a:lumMod val="95000"/>
                  <a:lumOff val="5000"/>
                </a:schemeClr>
              </a:solidFill>
            </a:endParaRPr>
          </a:p>
        </p:txBody>
      </p:sp>
      <p:sp>
        <p:nvSpPr>
          <p:cNvPr id="8" name="正方形/長方形 7"/>
          <p:cNvSpPr/>
          <p:nvPr/>
        </p:nvSpPr>
        <p:spPr>
          <a:xfrm>
            <a:off x="51405" y="1156196"/>
            <a:ext cx="8938891" cy="1120675"/>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b="1" dirty="0" smtClean="0">
              <a:solidFill>
                <a:schemeClr val="bg1">
                  <a:lumMod val="95000"/>
                  <a:lumOff val="5000"/>
                </a:schemeClr>
              </a:solidFill>
            </a:endParaRPr>
          </a:p>
          <a:p>
            <a:endParaRPr lang="en-US" altLang="ja-JP" sz="1400" b="1" dirty="0">
              <a:solidFill>
                <a:schemeClr val="bg1">
                  <a:lumMod val="95000"/>
                  <a:lumOff val="5000"/>
                </a:schemeClr>
              </a:solidFill>
            </a:endParaRPr>
          </a:p>
          <a:p>
            <a:r>
              <a:rPr kumimoji="1" lang="ja-JP" altLang="en-US" sz="1400" b="1" dirty="0" smtClean="0">
                <a:solidFill>
                  <a:schemeClr val="bg1">
                    <a:lumMod val="95000"/>
                    <a:lumOff val="5000"/>
                  </a:schemeClr>
                </a:solidFill>
              </a:rPr>
              <a:t>●　診断・治療・医学的助言・・・・・・・・・・・・・・・・・・・・・・急性期・総合医療センター</a:t>
            </a:r>
            <a:endParaRPr kumimoji="1" lang="en-US" altLang="ja-JP" sz="1400" b="1" dirty="0" smtClean="0">
              <a:solidFill>
                <a:schemeClr val="bg1">
                  <a:lumMod val="95000"/>
                  <a:lumOff val="5000"/>
                </a:schemeClr>
              </a:solidFill>
            </a:endParaRPr>
          </a:p>
          <a:p>
            <a:r>
              <a:rPr lang="ja-JP" altLang="en-US" sz="1400" b="1" dirty="0" smtClean="0">
                <a:solidFill>
                  <a:schemeClr val="bg1">
                    <a:lumMod val="95000"/>
                    <a:lumOff val="5000"/>
                  </a:schemeClr>
                </a:solidFill>
              </a:rPr>
              <a:t>●　相談支援・企画部門（</a:t>
            </a:r>
            <a:r>
              <a:rPr lang="ja-JP" altLang="en-US" sz="1000" b="1" dirty="0" smtClean="0">
                <a:solidFill>
                  <a:schemeClr val="bg1">
                    <a:lumMod val="95000"/>
                    <a:lumOff val="5000"/>
                  </a:schemeClr>
                </a:solidFill>
              </a:rPr>
              <a:t>人材養成・支援体制強化策立案</a:t>
            </a:r>
            <a:r>
              <a:rPr lang="ja-JP" altLang="en-US" sz="1400" b="1" dirty="0" smtClean="0">
                <a:solidFill>
                  <a:schemeClr val="bg1">
                    <a:lumMod val="95000"/>
                    <a:lumOff val="5000"/>
                  </a:schemeClr>
                </a:solidFill>
              </a:rPr>
              <a:t>）・・</a:t>
            </a:r>
            <a:r>
              <a:rPr lang="ja-JP" altLang="en-US" sz="1400" b="1" dirty="0" err="1" smtClean="0">
                <a:solidFill>
                  <a:schemeClr val="bg1">
                    <a:lumMod val="95000"/>
                    <a:lumOff val="5000"/>
                  </a:schemeClr>
                </a:solidFill>
              </a:rPr>
              <a:t>障がい</a:t>
            </a:r>
            <a:r>
              <a:rPr lang="ja-JP" altLang="en-US" sz="1400" b="1" dirty="0" smtClean="0">
                <a:solidFill>
                  <a:schemeClr val="bg1">
                    <a:lumMod val="95000"/>
                    <a:lumOff val="5000"/>
                  </a:schemeClr>
                </a:solidFill>
              </a:rPr>
              <a:t>者自立相談支援センター</a:t>
            </a:r>
            <a:endParaRPr lang="en-US" altLang="ja-JP" sz="1400" b="1" dirty="0" smtClean="0">
              <a:solidFill>
                <a:schemeClr val="bg1">
                  <a:lumMod val="95000"/>
                  <a:lumOff val="5000"/>
                </a:schemeClr>
              </a:solidFill>
            </a:endParaRPr>
          </a:p>
          <a:p>
            <a:r>
              <a:rPr kumimoji="1" lang="ja-JP" altLang="en-US" sz="1400" b="1" dirty="0" smtClean="0">
                <a:solidFill>
                  <a:schemeClr val="bg1">
                    <a:lumMod val="95000"/>
                    <a:lumOff val="5000"/>
                  </a:schemeClr>
                </a:solidFill>
              </a:rPr>
              <a:t>●　訓練（</a:t>
            </a:r>
            <a:r>
              <a:rPr kumimoji="1" lang="ja-JP" altLang="en-US" sz="1000" b="1" dirty="0" smtClean="0">
                <a:solidFill>
                  <a:schemeClr val="bg1">
                    <a:lumMod val="95000"/>
                    <a:lumOff val="5000"/>
                  </a:schemeClr>
                </a:solidFill>
              </a:rPr>
              <a:t>自立訓練・施設入所支援</a:t>
            </a:r>
            <a:r>
              <a:rPr kumimoji="1" lang="ja-JP" altLang="en-US" sz="1400" b="1" dirty="0" smtClean="0">
                <a:solidFill>
                  <a:schemeClr val="bg1">
                    <a:lumMod val="95000"/>
                    <a:lumOff val="5000"/>
                  </a:schemeClr>
                </a:solidFill>
              </a:rPr>
              <a:t>）・調整部門（</a:t>
            </a:r>
            <a:r>
              <a:rPr kumimoji="1" lang="ja-JP" altLang="en-US" sz="1000" b="1" dirty="0" smtClean="0">
                <a:solidFill>
                  <a:schemeClr val="bg1">
                    <a:lumMod val="95000"/>
                    <a:lumOff val="5000"/>
                  </a:schemeClr>
                </a:solidFill>
              </a:rPr>
              <a:t>事務局</a:t>
            </a:r>
            <a:r>
              <a:rPr kumimoji="1" lang="ja-JP" altLang="en-US" sz="1400" b="1" dirty="0" smtClean="0">
                <a:solidFill>
                  <a:schemeClr val="bg1">
                    <a:lumMod val="95000"/>
                    <a:lumOff val="5000"/>
                  </a:schemeClr>
                </a:solidFill>
              </a:rPr>
              <a:t>）・・・・・・</a:t>
            </a:r>
            <a:r>
              <a:rPr kumimoji="1" lang="ja-JP" altLang="en-US" sz="1400" b="1" dirty="0" err="1" smtClean="0">
                <a:solidFill>
                  <a:schemeClr val="bg1">
                    <a:lumMod val="95000"/>
                    <a:lumOff val="5000"/>
                  </a:schemeClr>
                </a:solidFill>
              </a:rPr>
              <a:t>障がい</a:t>
            </a:r>
            <a:r>
              <a:rPr kumimoji="1" lang="ja-JP" altLang="en-US" sz="1400" b="1" dirty="0" smtClean="0">
                <a:solidFill>
                  <a:schemeClr val="bg1">
                    <a:lumMod val="95000"/>
                    <a:lumOff val="5000"/>
                  </a:schemeClr>
                </a:solidFill>
              </a:rPr>
              <a:t>者自立センター</a:t>
            </a:r>
            <a:endParaRPr kumimoji="1" lang="ja-JP" altLang="en-US" sz="1400" b="1" dirty="0">
              <a:solidFill>
                <a:schemeClr val="bg1">
                  <a:lumMod val="95000"/>
                  <a:lumOff val="5000"/>
                </a:schemeClr>
              </a:solidFill>
            </a:endParaRPr>
          </a:p>
        </p:txBody>
      </p:sp>
      <p:sp>
        <p:nvSpPr>
          <p:cNvPr id="7" name="正方形/長方形 6"/>
          <p:cNvSpPr/>
          <p:nvPr/>
        </p:nvSpPr>
        <p:spPr>
          <a:xfrm>
            <a:off x="2425105" y="899648"/>
            <a:ext cx="4104456" cy="504056"/>
          </a:xfrm>
          <a:prstGeom prst="rect">
            <a:avLst/>
          </a:prstGeom>
          <a:solidFill>
            <a:schemeClr val="accent1">
              <a:lumMod val="60000"/>
              <a:lumOff val="40000"/>
            </a:schemeClr>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err="1" smtClean="0">
                <a:solidFill>
                  <a:schemeClr val="bg1">
                    <a:lumMod val="95000"/>
                    <a:lumOff val="5000"/>
                  </a:schemeClr>
                </a:solidFill>
              </a:rPr>
              <a:t>障がい</a:t>
            </a:r>
            <a:r>
              <a:rPr kumimoji="1" lang="ja-JP" altLang="en-US" sz="1600" b="1" dirty="0" smtClean="0">
                <a:solidFill>
                  <a:schemeClr val="bg1">
                    <a:lumMod val="95000"/>
                    <a:lumOff val="5000"/>
                  </a:schemeClr>
                </a:solidFill>
              </a:rPr>
              <a:t>者医療・リハビリテーションセンター</a:t>
            </a:r>
            <a:endParaRPr kumimoji="1" lang="ja-JP" altLang="en-US" sz="1600" b="1" dirty="0">
              <a:solidFill>
                <a:schemeClr val="bg1">
                  <a:lumMod val="95000"/>
                  <a:lumOff val="5000"/>
                </a:schemeClr>
              </a:solidFill>
            </a:endParaRPr>
          </a:p>
        </p:txBody>
      </p:sp>
      <p:sp>
        <p:nvSpPr>
          <p:cNvPr id="9" name="正方形/長方形 8"/>
          <p:cNvSpPr/>
          <p:nvPr/>
        </p:nvSpPr>
        <p:spPr>
          <a:xfrm>
            <a:off x="171086" y="943337"/>
            <a:ext cx="2016329" cy="468052"/>
          </a:xfrm>
          <a:prstGeom prst="rect">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広域的な支援体制</a:t>
            </a:r>
            <a:endParaRPr kumimoji="1" lang="ja-JP" altLang="en-US" sz="1600" dirty="0"/>
          </a:p>
        </p:txBody>
      </p:sp>
      <p:sp>
        <p:nvSpPr>
          <p:cNvPr id="13" name="円/楕円 12"/>
          <p:cNvSpPr/>
          <p:nvPr/>
        </p:nvSpPr>
        <p:spPr>
          <a:xfrm>
            <a:off x="3471326" y="4303123"/>
            <a:ext cx="1357869" cy="976745"/>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err="1" smtClean="0">
                <a:solidFill>
                  <a:schemeClr val="bg1">
                    <a:lumMod val="95000"/>
                    <a:lumOff val="5000"/>
                  </a:schemeClr>
                </a:solidFill>
              </a:rPr>
              <a:t>高次脳機能障がい</a:t>
            </a:r>
            <a:r>
              <a:rPr kumimoji="1" lang="ja-JP" altLang="en-US" sz="1100" b="1" dirty="0" smtClean="0">
                <a:solidFill>
                  <a:schemeClr val="bg1">
                    <a:lumMod val="95000"/>
                    <a:lumOff val="5000"/>
                  </a:schemeClr>
                </a:solidFill>
              </a:rPr>
              <a:t>者</a:t>
            </a:r>
            <a:endParaRPr kumimoji="1" lang="en-US" altLang="ja-JP" sz="1100" b="1" dirty="0" smtClean="0">
              <a:solidFill>
                <a:schemeClr val="bg1">
                  <a:lumMod val="95000"/>
                  <a:lumOff val="5000"/>
                </a:schemeClr>
              </a:solidFill>
            </a:endParaRPr>
          </a:p>
          <a:p>
            <a:pPr algn="ctr"/>
            <a:r>
              <a:rPr kumimoji="1" lang="ja-JP" altLang="en-US" sz="1100" b="1" dirty="0" smtClean="0">
                <a:solidFill>
                  <a:schemeClr val="bg1">
                    <a:lumMod val="95000"/>
                    <a:lumOff val="5000"/>
                  </a:schemeClr>
                </a:solidFill>
              </a:rPr>
              <a:t>ニーズ</a:t>
            </a:r>
            <a:endParaRPr kumimoji="1" lang="en-US" altLang="ja-JP" sz="1100" b="1" dirty="0" smtClean="0">
              <a:solidFill>
                <a:schemeClr val="bg1">
                  <a:lumMod val="95000"/>
                  <a:lumOff val="5000"/>
                </a:schemeClr>
              </a:solidFill>
            </a:endParaRPr>
          </a:p>
          <a:p>
            <a:pPr algn="ctr"/>
            <a:r>
              <a:rPr lang="en-US" altLang="ja-JP" sz="1100" b="1" dirty="0" smtClean="0">
                <a:solidFill>
                  <a:schemeClr val="bg1">
                    <a:lumMod val="95000"/>
                    <a:lumOff val="5000"/>
                  </a:schemeClr>
                </a:solidFill>
              </a:rPr>
              <a:t>(</a:t>
            </a:r>
            <a:r>
              <a:rPr lang="ja-JP" altLang="en-US" sz="1100" b="1" dirty="0" smtClean="0">
                <a:solidFill>
                  <a:schemeClr val="bg1">
                    <a:lumMod val="95000"/>
                    <a:lumOff val="5000"/>
                  </a:schemeClr>
                </a:solidFill>
              </a:rPr>
              <a:t>在宅</a:t>
            </a:r>
            <a:endParaRPr lang="en-US" altLang="ja-JP" sz="1100" b="1" dirty="0" smtClean="0">
              <a:solidFill>
                <a:schemeClr val="bg1">
                  <a:lumMod val="95000"/>
                  <a:lumOff val="5000"/>
                </a:schemeClr>
              </a:solidFill>
            </a:endParaRPr>
          </a:p>
          <a:p>
            <a:pPr algn="ctr"/>
            <a:r>
              <a:rPr lang="ja-JP" altLang="en-US" sz="1100" b="1" dirty="0" smtClean="0">
                <a:solidFill>
                  <a:schemeClr val="bg1">
                    <a:lumMod val="95000"/>
                    <a:lumOff val="5000"/>
                  </a:schemeClr>
                </a:solidFill>
              </a:rPr>
              <a:t>・ｹｱﾎｰﾑ</a:t>
            </a:r>
            <a:r>
              <a:rPr lang="en-US" altLang="ja-JP" sz="1100" b="1" dirty="0" smtClean="0">
                <a:solidFill>
                  <a:schemeClr val="bg1">
                    <a:lumMod val="95000"/>
                    <a:lumOff val="5000"/>
                  </a:schemeClr>
                </a:solidFill>
              </a:rPr>
              <a:t>)</a:t>
            </a:r>
            <a:endParaRPr kumimoji="1" lang="ja-JP" altLang="en-US" sz="1100" b="1" dirty="0">
              <a:solidFill>
                <a:schemeClr val="bg1">
                  <a:lumMod val="95000"/>
                  <a:lumOff val="5000"/>
                </a:schemeClr>
              </a:solidFill>
            </a:endParaRPr>
          </a:p>
        </p:txBody>
      </p:sp>
      <p:sp>
        <p:nvSpPr>
          <p:cNvPr id="25" name="円/楕円 24"/>
          <p:cNvSpPr/>
          <p:nvPr/>
        </p:nvSpPr>
        <p:spPr>
          <a:xfrm>
            <a:off x="2411760" y="3501008"/>
            <a:ext cx="3367919" cy="248757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円/楕円 21"/>
          <p:cNvSpPr/>
          <p:nvPr/>
        </p:nvSpPr>
        <p:spPr>
          <a:xfrm>
            <a:off x="3435891" y="2972294"/>
            <a:ext cx="1393304" cy="888754"/>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800" b="1" dirty="0" smtClean="0">
              <a:solidFill>
                <a:schemeClr val="bg1">
                  <a:lumMod val="95000"/>
                  <a:lumOff val="5000"/>
                </a:schemeClr>
              </a:solidFill>
            </a:endParaRPr>
          </a:p>
          <a:p>
            <a:pPr algn="ctr"/>
            <a:r>
              <a:rPr kumimoji="1" lang="ja-JP" altLang="en-US" sz="1400" b="1" dirty="0" smtClean="0">
                <a:solidFill>
                  <a:schemeClr val="bg1">
                    <a:lumMod val="95000"/>
                    <a:lumOff val="5000"/>
                  </a:schemeClr>
                </a:solidFill>
              </a:rPr>
              <a:t>行政機関</a:t>
            </a:r>
            <a:endParaRPr kumimoji="1" lang="en-US" altLang="ja-JP" sz="1400" b="1" dirty="0" smtClean="0">
              <a:solidFill>
                <a:schemeClr val="bg1">
                  <a:lumMod val="95000"/>
                  <a:lumOff val="5000"/>
                </a:schemeClr>
              </a:solidFill>
            </a:endParaRPr>
          </a:p>
          <a:p>
            <a:pPr algn="ctr"/>
            <a:r>
              <a:rPr kumimoji="1" lang="en-US" altLang="ja-JP" sz="1000" b="1" dirty="0" smtClean="0">
                <a:solidFill>
                  <a:schemeClr val="bg1">
                    <a:lumMod val="95000"/>
                    <a:lumOff val="5000"/>
                  </a:schemeClr>
                </a:solidFill>
              </a:rPr>
              <a:t>(</a:t>
            </a:r>
            <a:r>
              <a:rPr kumimoji="1" lang="ja-JP" altLang="en-US" sz="1000" b="1" dirty="0" smtClean="0">
                <a:solidFill>
                  <a:schemeClr val="bg1">
                    <a:lumMod val="95000"/>
                    <a:lumOff val="5000"/>
                  </a:schemeClr>
                </a:solidFill>
              </a:rPr>
              <a:t>福祉事務所</a:t>
            </a:r>
            <a:endParaRPr kumimoji="1" lang="en-US" altLang="ja-JP" sz="1000" b="1" dirty="0" smtClean="0">
              <a:solidFill>
                <a:schemeClr val="bg1">
                  <a:lumMod val="95000"/>
                  <a:lumOff val="5000"/>
                </a:schemeClr>
              </a:solidFill>
            </a:endParaRPr>
          </a:p>
          <a:p>
            <a:pPr algn="ctr"/>
            <a:r>
              <a:rPr lang="ja-JP" altLang="en-US" sz="1000" b="1" dirty="0" smtClean="0">
                <a:solidFill>
                  <a:schemeClr val="bg1">
                    <a:lumMod val="95000"/>
                    <a:lumOff val="5000"/>
                  </a:schemeClr>
                </a:solidFill>
              </a:rPr>
              <a:t>保健所・保健センター等）</a:t>
            </a:r>
            <a:endParaRPr kumimoji="1" lang="en-US" altLang="ja-JP" sz="1000" b="1" dirty="0" smtClean="0">
              <a:solidFill>
                <a:schemeClr val="bg1">
                  <a:lumMod val="95000"/>
                  <a:lumOff val="5000"/>
                </a:schemeClr>
              </a:solidFill>
            </a:endParaRPr>
          </a:p>
          <a:p>
            <a:pPr algn="ctr"/>
            <a:endParaRPr kumimoji="1" lang="ja-JP" altLang="en-US" sz="1400" b="1" dirty="0">
              <a:solidFill>
                <a:schemeClr val="bg1">
                  <a:lumMod val="95000"/>
                  <a:lumOff val="5000"/>
                </a:schemeClr>
              </a:solidFill>
            </a:endParaRPr>
          </a:p>
        </p:txBody>
      </p:sp>
      <p:sp>
        <p:nvSpPr>
          <p:cNvPr id="23" name="円/楕円 22"/>
          <p:cNvSpPr/>
          <p:nvPr/>
        </p:nvSpPr>
        <p:spPr>
          <a:xfrm>
            <a:off x="2083657" y="3415596"/>
            <a:ext cx="1306427" cy="864096"/>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lumMod val="95000"/>
                    <a:lumOff val="5000"/>
                  </a:schemeClr>
                </a:solidFill>
              </a:rPr>
              <a:t>教育機関</a:t>
            </a:r>
            <a:endParaRPr kumimoji="1" lang="en-US" altLang="ja-JP" sz="1400" b="1" dirty="0" smtClean="0">
              <a:solidFill>
                <a:schemeClr val="bg1">
                  <a:lumMod val="95000"/>
                  <a:lumOff val="5000"/>
                </a:schemeClr>
              </a:solidFill>
            </a:endParaRPr>
          </a:p>
          <a:p>
            <a:pPr algn="ctr"/>
            <a:r>
              <a:rPr lang="en-US" altLang="ja-JP" sz="1000" b="1" dirty="0" smtClean="0">
                <a:solidFill>
                  <a:schemeClr val="bg1">
                    <a:lumMod val="95000"/>
                    <a:lumOff val="5000"/>
                  </a:schemeClr>
                </a:solidFill>
              </a:rPr>
              <a:t>(</a:t>
            </a:r>
            <a:r>
              <a:rPr lang="ja-JP" altLang="en-US" sz="1000" b="1" dirty="0" smtClean="0">
                <a:solidFill>
                  <a:schemeClr val="bg1">
                    <a:lumMod val="95000"/>
                    <a:lumOff val="5000"/>
                  </a:schemeClr>
                </a:solidFill>
              </a:rPr>
              <a:t>教育委員会、学校、教育相談センター）</a:t>
            </a:r>
            <a:endParaRPr kumimoji="1" lang="ja-JP" altLang="en-US" sz="1000" b="1" dirty="0">
              <a:solidFill>
                <a:schemeClr val="bg1">
                  <a:lumMod val="95000"/>
                  <a:lumOff val="5000"/>
                </a:schemeClr>
              </a:solidFill>
            </a:endParaRPr>
          </a:p>
        </p:txBody>
      </p:sp>
      <p:sp>
        <p:nvSpPr>
          <p:cNvPr id="20" name="円/楕円 19"/>
          <p:cNvSpPr/>
          <p:nvPr/>
        </p:nvSpPr>
        <p:spPr>
          <a:xfrm>
            <a:off x="1599350" y="4336570"/>
            <a:ext cx="1676506" cy="968497"/>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smtClean="0">
                <a:solidFill>
                  <a:schemeClr val="bg1">
                    <a:lumMod val="95000"/>
                    <a:lumOff val="5000"/>
                  </a:schemeClr>
                </a:solidFill>
              </a:rPr>
              <a:t>就労支援機関</a:t>
            </a:r>
            <a:endParaRPr lang="en-US" altLang="ja-JP" sz="1000" b="1" dirty="0" smtClean="0">
              <a:solidFill>
                <a:schemeClr val="bg1">
                  <a:lumMod val="95000"/>
                  <a:lumOff val="5000"/>
                </a:schemeClr>
              </a:solidFill>
            </a:endParaRPr>
          </a:p>
          <a:p>
            <a:pPr algn="ctr"/>
            <a:r>
              <a:rPr kumimoji="1" lang="en-US" altLang="ja-JP" sz="900" b="1" dirty="0" smtClean="0">
                <a:solidFill>
                  <a:schemeClr val="bg1">
                    <a:lumMod val="95000"/>
                    <a:lumOff val="5000"/>
                  </a:schemeClr>
                </a:solidFill>
              </a:rPr>
              <a:t>(</a:t>
            </a:r>
            <a:r>
              <a:rPr lang="ja-JP" altLang="en-US" sz="900" b="1" dirty="0" err="1" smtClean="0">
                <a:solidFill>
                  <a:schemeClr val="bg1">
                    <a:lumMod val="95000"/>
                    <a:lumOff val="5000"/>
                  </a:schemeClr>
                </a:solidFill>
              </a:rPr>
              <a:t>障がい</a:t>
            </a:r>
            <a:r>
              <a:rPr lang="ja-JP" altLang="en-US" sz="900" b="1" dirty="0" smtClean="0">
                <a:solidFill>
                  <a:schemeClr val="bg1">
                    <a:lumMod val="95000"/>
                    <a:lumOff val="5000"/>
                  </a:schemeClr>
                </a:solidFill>
              </a:rPr>
              <a:t>者就労支援センター、障がい者就業・生活支援センター、企業等）</a:t>
            </a:r>
            <a:endParaRPr kumimoji="1" lang="ja-JP" altLang="en-US" sz="900" b="1" dirty="0">
              <a:solidFill>
                <a:schemeClr val="bg1">
                  <a:lumMod val="95000"/>
                  <a:lumOff val="5000"/>
                </a:schemeClr>
              </a:solidFill>
            </a:endParaRPr>
          </a:p>
        </p:txBody>
      </p:sp>
      <p:sp>
        <p:nvSpPr>
          <p:cNvPr id="18" name="円/楕円 17"/>
          <p:cNvSpPr/>
          <p:nvPr/>
        </p:nvSpPr>
        <p:spPr>
          <a:xfrm>
            <a:off x="2133613" y="5346531"/>
            <a:ext cx="1378434" cy="941147"/>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err="1" smtClean="0">
                <a:solidFill>
                  <a:schemeClr val="bg1">
                    <a:lumMod val="95000"/>
                    <a:lumOff val="5000"/>
                  </a:schemeClr>
                </a:solidFill>
              </a:rPr>
              <a:t>障がい</a:t>
            </a:r>
            <a:r>
              <a:rPr kumimoji="1" lang="ja-JP" altLang="en-US" sz="1200" b="1" dirty="0" smtClean="0">
                <a:solidFill>
                  <a:schemeClr val="bg1">
                    <a:lumMod val="95000"/>
                    <a:lumOff val="5000"/>
                  </a:schemeClr>
                </a:solidFill>
              </a:rPr>
              <a:t>福祉サービス</a:t>
            </a:r>
            <a:endParaRPr kumimoji="1" lang="en-US" altLang="ja-JP" sz="1200" b="1" dirty="0" smtClean="0">
              <a:solidFill>
                <a:schemeClr val="bg1">
                  <a:lumMod val="95000"/>
                  <a:lumOff val="5000"/>
                </a:schemeClr>
              </a:solidFill>
            </a:endParaRPr>
          </a:p>
          <a:p>
            <a:pPr algn="ctr"/>
            <a:r>
              <a:rPr lang="en-US" altLang="ja-JP" sz="800" b="1" dirty="0" smtClean="0">
                <a:solidFill>
                  <a:schemeClr val="bg1">
                    <a:lumMod val="95000"/>
                    <a:lumOff val="5000"/>
                  </a:schemeClr>
                </a:solidFill>
              </a:rPr>
              <a:t>(</a:t>
            </a:r>
            <a:r>
              <a:rPr lang="ja-JP" altLang="en-US" sz="800" b="1" dirty="0" smtClean="0">
                <a:solidFill>
                  <a:schemeClr val="bg1">
                    <a:lumMod val="95000"/>
                    <a:lumOff val="5000"/>
                  </a:schemeClr>
                </a:solidFill>
              </a:rPr>
              <a:t>ホームヘルプ、ショートステイ、自立訓練、就労移行等</a:t>
            </a:r>
            <a:r>
              <a:rPr lang="en-US" altLang="ja-JP" sz="800" b="1" dirty="0" smtClean="0">
                <a:solidFill>
                  <a:schemeClr val="bg1">
                    <a:lumMod val="95000"/>
                    <a:lumOff val="5000"/>
                  </a:schemeClr>
                </a:solidFill>
              </a:rPr>
              <a:t>)</a:t>
            </a:r>
            <a:endParaRPr kumimoji="1" lang="en-US" altLang="ja-JP" sz="800" b="1" dirty="0" smtClean="0">
              <a:solidFill>
                <a:schemeClr val="bg1">
                  <a:lumMod val="95000"/>
                  <a:lumOff val="5000"/>
                </a:schemeClr>
              </a:solidFill>
            </a:endParaRPr>
          </a:p>
        </p:txBody>
      </p:sp>
      <p:sp>
        <p:nvSpPr>
          <p:cNvPr id="17" name="円/楕円 16"/>
          <p:cNvSpPr/>
          <p:nvPr/>
        </p:nvSpPr>
        <p:spPr>
          <a:xfrm>
            <a:off x="3571420" y="5661248"/>
            <a:ext cx="1393304" cy="864096"/>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400" b="1" dirty="0" smtClean="0">
              <a:solidFill>
                <a:schemeClr val="bg1">
                  <a:lumMod val="95000"/>
                  <a:lumOff val="5000"/>
                </a:schemeClr>
              </a:solidFill>
            </a:endParaRPr>
          </a:p>
          <a:p>
            <a:pPr algn="ctr"/>
            <a:r>
              <a:rPr kumimoji="1" lang="ja-JP" altLang="en-US" sz="1400" b="1" dirty="0" smtClean="0">
                <a:solidFill>
                  <a:schemeClr val="bg1">
                    <a:lumMod val="95000"/>
                    <a:lumOff val="5000"/>
                  </a:schemeClr>
                </a:solidFill>
              </a:rPr>
              <a:t>介護保険サービス</a:t>
            </a:r>
            <a:endParaRPr kumimoji="1" lang="en-US" altLang="ja-JP" sz="1400" b="1" dirty="0" smtClean="0">
              <a:solidFill>
                <a:schemeClr val="bg1">
                  <a:lumMod val="95000"/>
                  <a:lumOff val="5000"/>
                </a:schemeClr>
              </a:solidFill>
            </a:endParaRPr>
          </a:p>
          <a:p>
            <a:pPr algn="ctr"/>
            <a:r>
              <a:rPr lang="en-US" altLang="ja-JP" sz="1000" b="1" dirty="0" smtClean="0">
                <a:solidFill>
                  <a:schemeClr val="bg1">
                    <a:lumMod val="95000"/>
                    <a:lumOff val="5000"/>
                  </a:schemeClr>
                </a:solidFill>
              </a:rPr>
              <a:t>(</a:t>
            </a:r>
            <a:r>
              <a:rPr lang="ja-JP" altLang="en-US" sz="1000" b="1" dirty="0" smtClean="0">
                <a:solidFill>
                  <a:schemeClr val="bg1">
                    <a:lumMod val="95000"/>
                    <a:lumOff val="5000"/>
                  </a:schemeClr>
                </a:solidFill>
              </a:rPr>
              <a:t>ホームヘルプ、デイケア等）</a:t>
            </a:r>
            <a:endParaRPr kumimoji="1" lang="en-US" altLang="ja-JP" sz="1000" b="1" dirty="0" smtClean="0">
              <a:solidFill>
                <a:schemeClr val="bg1">
                  <a:lumMod val="95000"/>
                  <a:lumOff val="5000"/>
                </a:schemeClr>
              </a:solidFill>
            </a:endParaRPr>
          </a:p>
          <a:p>
            <a:pPr algn="ctr"/>
            <a:endParaRPr kumimoji="1" lang="ja-JP" altLang="en-US" sz="1400" b="1" dirty="0">
              <a:solidFill>
                <a:schemeClr val="bg1">
                  <a:lumMod val="95000"/>
                  <a:lumOff val="5000"/>
                </a:schemeClr>
              </a:solidFill>
            </a:endParaRPr>
          </a:p>
        </p:txBody>
      </p:sp>
      <p:sp>
        <p:nvSpPr>
          <p:cNvPr id="16" name="円/楕円 15"/>
          <p:cNvSpPr/>
          <p:nvPr/>
        </p:nvSpPr>
        <p:spPr>
          <a:xfrm>
            <a:off x="4975462" y="5305067"/>
            <a:ext cx="1224136" cy="984690"/>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lumMod val="95000"/>
                    <a:lumOff val="5000"/>
                  </a:schemeClr>
                </a:solidFill>
              </a:rPr>
              <a:t>医療</a:t>
            </a:r>
            <a:endParaRPr kumimoji="1" lang="en-US" altLang="ja-JP" sz="1400" b="1" dirty="0" smtClean="0">
              <a:solidFill>
                <a:schemeClr val="bg1">
                  <a:lumMod val="95000"/>
                  <a:lumOff val="5000"/>
                </a:schemeClr>
              </a:solidFill>
            </a:endParaRPr>
          </a:p>
          <a:p>
            <a:pPr algn="ctr"/>
            <a:r>
              <a:rPr kumimoji="1" lang="ja-JP" altLang="en-US" sz="1400" b="1" dirty="0" smtClean="0">
                <a:solidFill>
                  <a:schemeClr val="bg1">
                    <a:lumMod val="95000"/>
                    <a:lumOff val="5000"/>
                  </a:schemeClr>
                </a:solidFill>
              </a:rPr>
              <a:t>機関</a:t>
            </a:r>
            <a:endParaRPr kumimoji="1" lang="en-US" altLang="ja-JP" sz="1400" b="1" dirty="0" smtClean="0">
              <a:solidFill>
                <a:schemeClr val="bg1">
                  <a:lumMod val="95000"/>
                  <a:lumOff val="5000"/>
                </a:schemeClr>
              </a:solidFill>
            </a:endParaRPr>
          </a:p>
          <a:p>
            <a:pPr algn="ctr"/>
            <a:r>
              <a:rPr lang="en-US" altLang="ja-JP" sz="1000" b="1" dirty="0" smtClean="0">
                <a:solidFill>
                  <a:schemeClr val="bg1">
                    <a:lumMod val="95000"/>
                    <a:lumOff val="5000"/>
                  </a:schemeClr>
                </a:solidFill>
              </a:rPr>
              <a:t>(</a:t>
            </a:r>
            <a:r>
              <a:rPr lang="ja-JP" altLang="en-US" sz="1000" b="1" dirty="0" smtClean="0">
                <a:solidFill>
                  <a:schemeClr val="bg1">
                    <a:lumMod val="95000"/>
                    <a:lumOff val="5000"/>
                  </a:schemeClr>
                </a:solidFill>
              </a:rPr>
              <a:t>急性期・回復期病院、診療所等</a:t>
            </a:r>
            <a:r>
              <a:rPr lang="en-US" altLang="ja-JP" sz="1000" b="1" dirty="0" smtClean="0">
                <a:solidFill>
                  <a:schemeClr val="bg1">
                    <a:lumMod val="95000"/>
                    <a:lumOff val="5000"/>
                  </a:schemeClr>
                </a:solidFill>
              </a:rPr>
              <a:t>)</a:t>
            </a:r>
            <a:endParaRPr kumimoji="1" lang="ja-JP" altLang="en-US" sz="1000" b="1" dirty="0">
              <a:solidFill>
                <a:schemeClr val="bg1">
                  <a:lumMod val="95000"/>
                  <a:lumOff val="5000"/>
                </a:schemeClr>
              </a:solidFill>
            </a:endParaRPr>
          </a:p>
        </p:txBody>
      </p:sp>
      <p:cxnSp>
        <p:nvCxnSpPr>
          <p:cNvPr id="32" name="直線コネクタ 31"/>
          <p:cNvCxnSpPr>
            <a:stCxn id="18" idx="7"/>
            <a:endCxn id="13" idx="3"/>
          </p:cNvCxnSpPr>
          <p:nvPr/>
        </p:nvCxnSpPr>
        <p:spPr>
          <a:xfrm flipV="1">
            <a:off x="3310180" y="5136827"/>
            <a:ext cx="360001" cy="347532"/>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3083769" y="4820819"/>
            <a:ext cx="41381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線コネクタ 37"/>
          <p:cNvCxnSpPr>
            <a:stCxn id="23" idx="5"/>
            <a:endCxn id="13" idx="1"/>
          </p:cNvCxnSpPr>
          <p:nvPr/>
        </p:nvCxnSpPr>
        <p:spPr>
          <a:xfrm>
            <a:off x="3198762" y="4153148"/>
            <a:ext cx="471419" cy="293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直線コネクタ 45"/>
          <p:cNvCxnSpPr>
            <a:endCxn id="13" idx="0"/>
          </p:cNvCxnSpPr>
          <p:nvPr/>
        </p:nvCxnSpPr>
        <p:spPr>
          <a:xfrm>
            <a:off x="4150261" y="3785318"/>
            <a:ext cx="0" cy="517805"/>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直線コネクタ 48"/>
          <p:cNvCxnSpPr>
            <a:stCxn id="21" idx="3"/>
            <a:endCxn id="13" idx="7"/>
          </p:cNvCxnSpPr>
          <p:nvPr/>
        </p:nvCxnSpPr>
        <p:spPr>
          <a:xfrm flipH="1">
            <a:off x="4630340" y="4094544"/>
            <a:ext cx="555151" cy="351620"/>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H="1" flipV="1">
            <a:off x="4861294" y="4810851"/>
            <a:ext cx="598336" cy="9967"/>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flipH="1" flipV="1">
            <a:off x="4716016" y="5051735"/>
            <a:ext cx="689938" cy="456266"/>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V="1">
            <a:off x="4186098" y="5279868"/>
            <a:ext cx="0" cy="626448"/>
          </a:xfrm>
          <a:prstGeom prst="line">
            <a:avLst/>
          </a:prstGeom>
        </p:spPr>
        <p:style>
          <a:lnRef idx="1">
            <a:schemeClr val="accent1"/>
          </a:lnRef>
          <a:fillRef idx="0">
            <a:schemeClr val="accent1"/>
          </a:fillRef>
          <a:effectRef idx="0">
            <a:schemeClr val="accent1"/>
          </a:effectRef>
          <a:fontRef idx="minor">
            <a:schemeClr val="tx1"/>
          </a:fontRef>
        </p:style>
      </p:cxnSp>
      <p:sp>
        <p:nvSpPr>
          <p:cNvPr id="72" name="下矢印 71"/>
          <p:cNvSpPr/>
          <p:nvPr/>
        </p:nvSpPr>
        <p:spPr>
          <a:xfrm>
            <a:off x="4230775" y="2294777"/>
            <a:ext cx="1921570" cy="714216"/>
          </a:xfrm>
          <a:prstGeom prst="downArrow">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bg1">
                    <a:lumMod val="95000"/>
                    <a:lumOff val="5000"/>
                  </a:schemeClr>
                </a:solidFill>
              </a:rPr>
              <a:t>援助・助言</a:t>
            </a:r>
            <a:endParaRPr kumimoji="1" lang="ja-JP" altLang="en-US" sz="1200" b="1" dirty="0">
              <a:solidFill>
                <a:schemeClr val="bg1">
                  <a:lumMod val="95000"/>
                  <a:lumOff val="5000"/>
                </a:schemeClr>
              </a:solidFill>
            </a:endParaRPr>
          </a:p>
        </p:txBody>
      </p:sp>
      <p:sp>
        <p:nvSpPr>
          <p:cNvPr id="58" name="正方形/長方形 57"/>
          <p:cNvSpPr/>
          <p:nvPr/>
        </p:nvSpPr>
        <p:spPr>
          <a:xfrm>
            <a:off x="135081" y="2574958"/>
            <a:ext cx="476479" cy="3878377"/>
          </a:xfrm>
          <a:prstGeom prst="rect">
            <a:avLst/>
          </a:prstGeom>
          <a:solidFill>
            <a:schemeClr val="tx2">
              <a:lumMod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圏域単位の支援体制</a:t>
            </a:r>
            <a:endParaRPr kumimoji="1" lang="ja-JP" altLang="en-US" sz="1600" dirty="0"/>
          </a:p>
        </p:txBody>
      </p:sp>
      <p:sp>
        <p:nvSpPr>
          <p:cNvPr id="59" name="角丸四角形 58"/>
          <p:cNvSpPr/>
          <p:nvPr/>
        </p:nvSpPr>
        <p:spPr>
          <a:xfrm>
            <a:off x="995669" y="3847644"/>
            <a:ext cx="1312890" cy="357164"/>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lumMod val="95000"/>
                    <a:lumOff val="5000"/>
                  </a:schemeClr>
                </a:solidFill>
              </a:rPr>
              <a:t>復学・就職</a:t>
            </a:r>
            <a:endParaRPr kumimoji="1" lang="ja-JP" altLang="en-US" sz="1600" b="1" dirty="0">
              <a:solidFill>
                <a:schemeClr val="bg1">
                  <a:lumMod val="95000"/>
                  <a:lumOff val="5000"/>
                </a:schemeClr>
              </a:solidFill>
            </a:endParaRPr>
          </a:p>
        </p:txBody>
      </p:sp>
      <p:sp>
        <p:nvSpPr>
          <p:cNvPr id="61" name="角丸四角形 60"/>
          <p:cNvSpPr/>
          <p:nvPr/>
        </p:nvSpPr>
        <p:spPr>
          <a:xfrm>
            <a:off x="3643410" y="5379541"/>
            <a:ext cx="1185785" cy="35371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lumMod val="95000"/>
                    <a:lumOff val="5000"/>
                  </a:schemeClr>
                </a:solidFill>
              </a:rPr>
              <a:t>ホームヘルプショート等</a:t>
            </a:r>
            <a:endParaRPr kumimoji="1" lang="ja-JP" altLang="en-US" sz="1100" b="1" dirty="0">
              <a:solidFill>
                <a:schemeClr val="bg1">
                  <a:lumMod val="95000"/>
                  <a:lumOff val="5000"/>
                </a:schemeClr>
              </a:solidFill>
            </a:endParaRPr>
          </a:p>
        </p:txBody>
      </p:sp>
      <p:grpSp>
        <p:nvGrpSpPr>
          <p:cNvPr id="48" name="Group 118"/>
          <p:cNvGrpSpPr>
            <a:grpSpLocks/>
          </p:cNvGrpSpPr>
          <p:nvPr/>
        </p:nvGrpSpPr>
        <p:grpSpPr bwMode="auto">
          <a:xfrm>
            <a:off x="6628343" y="2801836"/>
            <a:ext cx="454058" cy="521545"/>
            <a:chOff x="4905" y="2126"/>
            <a:chExt cx="372" cy="856"/>
          </a:xfrm>
        </p:grpSpPr>
        <p:sp>
          <p:nvSpPr>
            <p:cNvPr id="57" name="AutoShape 66"/>
            <p:cNvSpPr>
              <a:spLocks noChangeArrowheads="1"/>
            </p:cNvSpPr>
            <p:nvPr/>
          </p:nvSpPr>
          <p:spPr bwMode="auto">
            <a:xfrm>
              <a:off x="5094" y="2736"/>
              <a:ext cx="115" cy="246"/>
            </a:xfrm>
            <a:custGeom>
              <a:avLst/>
              <a:gdLst>
                <a:gd name="T0" fmla="*/ 101 w 21600"/>
                <a:gd name="T1" fmla="*/ 123 h 21600"/>
                <a:gd name="T2" fmla="*/ 58 w 21600"/>
                <a:gd name="T3" fmla="*/ 246 h 21600"/>
                <a:gd name="T4" fmla="*/ 14 w 21600"/>
                <a:gd name="T5" fmla="*/ 123 h 21600"/>
                <a:gd name="T6" fmla="*/ 58 w 21600"/>
                <a:gd name="T7" fmla="*/ 0 h 21600"/>
                <a:gd name="T8" fmla="*/ 0 60000 65536"/>
                <a:gd name="T9" fmla="*/ 0 60000 65536"/>
                <a:gd name="T10" fmla="*/ 0 60000 65536"/>
                <a:gd name="T11" fmla="*/ 0 60000 65536"/>
                <a:gd name="T12" fmla="*/ 4508 w 21600"/>
                <a:gd name="T13" fmla="*/ 4478 h 21600"/>
                <a:gd name="T14" fmla="*/ 17092 w 21600"/>
                <a:gd name="T15" fmla="*/ 1712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endParaRPr lang="ja-JP" altLang="en-US"/>
            </a:p>
          </p:txBody>
        </p:sp>
        <p:sp>
          <p:nvSpPr>
            <p:cNvPr id="50" name="Oval 62"/>
            <p:cNvSpPr>
              <a:spLocks noChangeArrowheads="1"/>
            </p:cNvSpPr>
            <p:nvPr/>
          </p:nvSpPr>
          <p:spPr bwMode="auto">
            <a:xfrm>
              <a:off x="4978" y="2126"/>
              <a:ext cx="231" cy="231"/>
            </a:xfrm>
            <a:prstGeom prst="ellipse">
              <a:avLst/>
            </a:prstGeom>
            <a:solidFill>
              <a:srgbClr val="FF33CC"/>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eaLnBrk="1" hangingPunct="1"/>
              <a:endParaRPr lang="ja-JP" altLang="en-US"/>
            </a:p>
          </p:txBody>
        </p:sp>
        <p:sp>
          <p:nvSpPr>
            <p:cNvPr id="52" name="AutoShape 63"/>
            <p:cNvSpPr>
              <a:spLocks noChangeArrowheads="1"/>
            </p:cNvSpPr>
            <p:nvPr/>
          </p:nvSpPr>
          <p:spPr bwMode="auto">
            <a:xfrm rot="-5400000">
              <a:off x="4937" y="2348"/>
              <a:ext cx="313" cy="297"/>
            </a:xfrm>
            <a:prstGeom prst="flowChartDelay">
              <a:avLst/>
            </a:prstGeom>
            <a:solidFill>
              <a:srgbClr val="FF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eaLnBrk="1" hangingPunct="1"/>
              <a:endParaRPr lang="ja-JP" altLang="en-US"/>
            </a:p>
          </p:txBody>
        </p:sp>
        <p:sp>
          <p:nvSpPr>
            <p:cNvPr id="54" name="Rectangle 64"/>
            <p:cNvSpPr>
              <a:spLocks noChangeArrowheads="1"/>
            </p:cNvSpPr>
            <p:nvPr/>
          </p:nvSpPr>
          <p:spPr bwMode="auto">
            <a:xfrm>
              <a:off x="4963" y="2642"/>
              <a:ext cx="265" cy="203"/>
            </a:xfrm>
            <a:prstGeom prst="rect">
              <a:avLst/>
            </a:prstGeom>
            <a:solidFill>
              <a:srgbClr val="FF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eaLnBrk="1" hangingPunct="1"/>
              <a:endParaRPr lang="ja-JP" altLang="en-US"/>
            </a:p>
          </p:txBody>
        </p:sp>
        <p:sp>
          <p:nvSpPr>
            <p:cNvPr id="56" name="AutoShape 65"/>
            <p:cNvSpPr>
              <a:spLocks noChangeArrowheads="1"/>
            </p:cNvSpPr>
            <p:nvPr/>
          </p:nvSpPr>
          <p:spPr bwMode="auto">
            <a:xfrm>
              <a:off x="4978" y="2736"/>
              <a:ext cx="116" cy="246"/>
            </a:xfrm>
            <a:custGeom>
              <a:avLst/>
              <a:gdLst>
                <a:gd name="T0" fmla="*/ 101 w 21600"/>
                <a:gd name="T1" fmla="*/ 123 h 21600"/>
                <a:gd name="T2" fmla="*/ 58 w 21600"/>
                <a:gd name="T3" fmla="*/ 246 h 21600"/>
                <a:gd name="T4" fmla="*/ 14 w 21600"/>
                <a:gd name="T5" fmla="*/ 123 h 21600"/>
                <a:gd name="T6" fmla="*/ 58 w 21600"/>
                <a:gd name="T7" fmla="*/ 0 h 21600"/>
                <a:gd name="T8" fmla="*/ 0 60000 65536"/>
                <a:gd name="T9" fmla="*/ 0 60000 65536"/>
                <a:gd name="T10" fmla="*/ 0 60000 65536"/>
                <a:gd name="T11" fmla="*/ 0 60000 65536"/>
                <a:gd name="T12" fmla="*/ 4469 w 21600"/>
                <a:gd name="T13" fmla="*/ 4478 h 21600"/>
                <a:gd name="T14" fmla="*/ 17131 w 21600"/>
                <a:gd name="T15" fmla="*/ 17122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FF33CC"/>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endParaRPr lang="ja-JP" altLang="en-US"/>
            </a:p>
          </p:txBody>
        </p:sp>
        <p:sp>
          <p:nvSpPr>
            <p:cNvPr id="62" name="AutoShape 67"/>
            <p:cNvSpPr>
              <a:spLocks noChangeArrowheads="1"/>
            </p:cNvSpPr>
            <p:nvPr/>
          </p:nvSpPr>
          <p:spPr bwMode="auto">
            <a:xfrm rot="1800000">
              <a:off x="4905" y="2366"/>
              <a:ext cx="81" cy="326"/>
            </a:xfrm>
            <a:prstGeom prst="roundRect">
              <a:avLst>
                <a:gd name="adj" fmla="val 50000"/>
              </a:avLst>
            </a:prstGeom>
            <a:solidFill>
              <a:srgbClr val="FF33CC"/>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eaLnBrk="1" hangingPunct="1"/>
              <a:endParaRPr lang="ja-JP" altLang="en-US"/>
            </a:p>
          </p:txBody>
        </p:sp>
        <p:sp>
          <p:nvSpPr>
            <p:cNvPr id="63" name="AutoShape 68"/>
            <p:cNvSpPr>
              <a:spLocks noChangeArrowheads="1"/>
            </p:cNvSpPr>
            <p:nvPr/>
          </p:nvSpPr>
          <p:spPr bwMode="auto">
            <a:xfrm rot="19800000" flipH="1">
              <a:off x="5196" y="2366"/>
              <a:ext cx="81" cy="326"/>
            </a:xfrm>
            <a:prstGeom prst="roundRect">
              <a:avLst>
                <a:gd name="adj" fmla="val 50000"/>
              </a:avLst>
            </a:prstGeom>
            <a:solidFill>
              <a:srgbClr val="FF33CC"/>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eaLnBrk="1" hangingPunct="1"/>
              <a:endParaRPr lang="ja-JP" altLang="en-US"/>
            </a:p>
          </p:txBody>
        </p:sp>
      </p:grpSp>
      <p:sp>
        <p:nvSpPr>
          <p:cNvPr id="65" name="角丸四角形 64"/>
          <p:cNvSpPr/>
          <p:nvPr/>
        </p:nvSpPr>
        <p:spPr>
          <a:xfrm>
            <a:off x="3435891" y="3729000"/>
            <a:ext cx="1481257" cy="4884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err="1" smtClean="0">
                <a:solidFill>
                  <a:schemeClr val="bg1">
                    <a:lumMod val="95000"/>
                    <a:lumOff val="5000"/>
                  </a:schemeClr>
                </a:solidFill>
              </a:rPr>
              <a:t>障がい</a:t>
            </a:r>
            <a:r>
              <a:rPr kumimoji="1" lang="ja-JP" altLang="en-US" sz="1200" b="1" dirty="0" smtClean="0">
                <a:solidFill>
                  <a:schemeClr val="bg1">
                    <a:lumMod val="95000"/>
                    <a:lumOff val="5000"/>
                  </a:schemeClr>
                </a:solidFill>
              </a:rPr>
              <a:t>者手帳・福祉サービス決定等</a:t>
            </a:r>
            <a:endParaRPr kumimoji="1" lang="ja-JP" altLang="en-US" sz="1200" b="1" dirty="0">
              <a:solidFill>
                <a:schemeClr val="bg1">
                  <a:lumMod val="95000"/>
                  <a:lumOff val="5000"/>
                </a:schemeClr>
              </a:solidFill>
            </a:endParaRPr>
          </a:p>
        </p:txBody>
      </p:sp>
      <p:sp>
        <p:nvSpPr>
          <p:cNvPr id="66" name="角丸四角形 65"/>
          <p:cNvSpPr/>
          <p:nvPr/>
        </p:nvSpPr>
        <p:spPr>
          <a:xfrm>
            <a:off x="6002798" y="5595265"/>
            <a:ext cx="1185785" cy="46159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lumMod val="95000"/>
                    <a:lumOff val="5000"/>
                  </a:schemeClr>
                </a:solidFill>
              </a:rPr>
              <a:t>診断・評価、</a:t>
            </a:r>
            <a:endParaRPr kumimoji="1" lang="en-US" altLang="ja-JP" sz="1100" b="1" dirty="0" smtClean="0">
              <a:solidFill>
                <a:schemeClr val="bg1">
                  <a:lumMod val="95000"/>
                  <a:lumOff val="5000"/>
                </a:schemeClr>
              </a:solidFill>
            </a:endParaRPr>
          </a:p>
          <a:p>
            <a:pPr algn="ctr"/>
            <a:r>
              <a:rPr kumimoji="1" lang="ja-JP" altLang="en-US" sz="1100" b="1" dirty="0" smtClean="0">
                <a:solidFill>
                  <a:schemeClr val="bg1">
                    <a:lumMod val="95000"/>
                    <a:lumOff val="5000"/>
                  </a:schemeClr>
                </a:solidFill>
              </a:rPr>
              <a:t>外来、通所リハ</a:t>
            </a:r>
            <a:endParaRPr kumimoji="1" lang="ja-JP" altLang="en-US" sz="1100" b="1" dirty="0">
              <a:solidFill>
                <a:schemeClr val="bg1">
                  <a:lumMod val="95000"/>
                  <a:lumOff val="5000"/>
                </a:schemeClr>
              </a:solidFill>
            </a:endParaRPr>
          </a:p>
        </p:txBody>
      </p:sp>
      <p:sp>
        <p:nvSpPr>
          <p:cNvPr id="67" name="角丸四角形 66"/>
          <p:cNvSpPr/>
          <p:nvPr/>
        </p:nvSpPr>
        <p:spPr>
          <a:xfrm>
            <a:off x="522806" y="4552790"/>
            <a:ext cx="1312890" cy="357164"/>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lumMod val="95000"/>
                    <a:lumOff val="5000"/>
                  </a:schemeClr>
                </a:solidFill>
              </a:rPr>
              <a:t>復職</a:t>
            </a:r>
            <a:r>
              <a:rPr kumimoji="1" lang="ja-JP" altLang="en-US" sz="1600" b="1" dirty="0" smtClean="0">
                <a:solidFill>
                  <a:schemeClr val="bg1">
                    <a:lumMod val="95000"/>
                    <a:lumOff val="5000"/>
                  </a:schemeClr>
                </a:solidFill>
              </a:rPr>
              <a:t>・就労</a:t>
            </a:r>
            <a:endParaRPr kumimoji="1" lang="ja-JP" altLang="en-US" sz="1600" b="1" dirty="0">
              <a:solidFill>
                <a:schemeClr val="bg1">
                  <a:lumMod val="95000"/>
                  <a:lumOff val="5000"/>
                </a:schemeClr>
              </a:solidFill>
            </a:endParaRPr>
          </a:p>
        </p:txBody>
      </p:sp>
      <p:sp>
        <p:nvSpPr>
          <p:cNvPr id="69" name="角丸四角形 68"/>
          <p:cNvSpPr/>
          <p:nvPr/>
        </p:nvSpPr>
        <p:spPr>
          <a:xfrm>
            <a:off x="1026862" y="5710401"/>
            <a:ext cx="1312890" cy="357164"/>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lumMod val="95000"/>
                    <a:lumOff val="5000"/>
                  </a:schemeClr>
                </a:solidFill>
              </a:rPr>
              <a:t>在宅支援</a:t>
            </a:r>
            <a:endParaRPr kumimoji="1" lang="en-US" altLang="ja-JP" sz="1200" b="1" dirty="0" smtClean="0">
              <a:solidFill>
                <a:schemeClr val="bg1">
                  <a:lumMod val="95000"/>
                  <a:lumOff val="5000"/>
                </a:schemeClr>
              </a:solidFill>
            </a:endParaRPr>
          </a:p>
          <a:p>
            <a:pPr algn="ctr"/>
            <a:r>
              <a:rPr kumimoji="1" lang="ja-JP" altLang="en-US" sz="1200" b="1" dirty="0" smtClean="0">
                <a:solidFill>
                  <a:schemeClr val="bg1">
                    <a:lumMod val="95000"/>
                    <a:lumOff val="5000"/>
                  </a:schemeClr>
                </a:solidFill>
              </a:rPr>
              <a:t>社会的リハ</a:t>
            </a:r>
            <a:endParaRPr kumimoji="1" lang="ja-JP" altLang="en-US" sz="1200" b="1" dirty="0">
              <a:solidFill>
                <a:schemeClr val="bg1">
                  <a:lumMod val="95000"/>
                  <a:lumOff val="5000"/>
                </a:schemeClr>
              </a:solidFill>
            </a:endParaRPr>
          </a:p>
        </p:txBody>
      </p:sp>
      <p:sp>
        <p:nvSpPr>
          <p:cNvPr id="73" name="上矢印 72"/>
          <p:cNvSpPr/>
          <p:nvPr/>
        </p:nvSpPr>
        <p:spPr>
          <a:xfrm>
            <a:off x="2690259" y="2242687"/>
            <a:ext cx="1762321" cy="680266"/>
          </a:xfrm>
          <a:prstGeom prst="upArrow">
            <a:avLst/>
          </a:prstGeom>
          <a:solidFill>
            <a:srgbClr val="FFFF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lumMod val="95000"/>
                    <a:lumOff val="5000"/>
                  </a:schemeClr>
                </a:solidFill>
              </a:rPr>
              <a:t>相　談</a:t>
            </a:r>
            <a:endParaRPr kumimoji="1" lang="ja-JP" altLang="en-US" sz="1200" b="1" dirty="0">
              <a:solidFill>
                <a:schemeClr val="bg1">
                  <a:lumMod val="95000"/>
                  <a:lumOff val="5000"/>
                </a:schemeClr>
              </a:solidFill>
            </a:endParaRPr>
          </a:p>
        </p:txBody>
      </p:sp>
      <p:sp>
        <p:nvSpPr>
          <p:cNvPr id="4" name="角丸四角形 3"/>
          <p:cNvSpPr/>
          <p:nvPr/>
        </p:nvSpPr>
        <p:spPr>
          <a:xfrm>
            <a:off x="2988227" y="1303635"/>
            <a:ext cx="2791452" cy="256580"/>
          </a:xfrm>
          <a:prstGeom prst="roundRect">
            <a:avLst/>
          </a:prstGeom>
          <a:solidFill>
            <a:schemeClr val="tx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err="1" smtClean="0">
                <a:solidFill>
                  <a:schemeClr val="bg1">
                    <a:lumMod val="95000"/>
                    <a:lumOff val="5000"/>
                  </a:schemeClr>
                </a:solidFill>
              </a:rPr>
              <a:t>高次脳機能障がい</a:t>
            </a:r>
            <a:r>
              <a:rPr kumimoji="1" lang="ja-JP" altLang="en-US" sz="1400" dirty="0" smtClean="0">
                <a:solidFill>
                  <a:schemeClr val="bg1">
                    <a:lumMod val="95000"/>
                    <a:lumOff val="5000"/>
                  </a:schemeClr>
                </a:solidFill>
              </a:rPr>
              <a:t>支援拠点機関</a:t>
            </a:r>
            <a:endParaRPr kumimoji="1" lang="ja-JP" altLang="en-US" sz="1400" dirty="0">
              <a:solidFill>
                <a:schemeClr val="bg1">
                  <a:lumMod val="95000"/>
                  <a:lumOff val="5000"/>
                </a:schemeClr>
              </a:solidFill>
            </a:endParaRPr>
          </a:p>
        </p:txBody>
      </p:sp>
      <p:sp>
        <p:nvSpPr>
          <p:cNvPr id="5" name="二方向矢印 4"/>
          <p:cNvSpPr/>
          <p:nvPr/>
        </p:nvSpPr>
        <p:spPr>
          <a:xfrm rot="16200000">
            <a:off x="6446462" y="942490"/>
            <a:ext cx="2313321" cy="2635039"/>
          </a:xfrm>
          <a:prstGeom prst="leftUpArrow">
            <a:avLst>
              <a:gd name="adj1" fmla="val 34626"/>
              <a:gd name="adj2" fmla="val 25000"/>
              <a:gd name="adj3" fmla="val 26047"/>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6612540" y="1265726"/>
            <a:ext cx="2135924" cy="4253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900" b="1" dirty="0" smtClean="0">
                <a:solidFill>
                  <a:schemeClr val="bg1">
                    <a:lumMod val="95000"/>
                    <a:lumOff val="5000"/>
                  </a:schemeClr>
                </a:solidFill>
              </a:rPr>
              <a:t>ネットワーク全体会議、等</a:t>
            </a:r>
            <a:endParaRPr kumimoji="1" lang="en-US" altLang="ja-JP" sz="900" b="1" dirty="0" smtClean="0">
              <a:solidFill>
                <a:schemeClr val="bg1">
                  <a:lumMod val="95000"/>
                  <a:lumOff val="5000"/>
                </a:schemeClr>
              </a:solidFill>
            </a:endParaRPr>
          </a:p>
          <a:p>
            <a:r>
              <a:rPr kumimoji="1" lang="ja-JP" altLang="en-US" sz="900" dirty="0" smtClean="0">
                <a:solidFill>
                  <a:schemeClr val="bg1">
                    <a:lumMod val="95000"/>
                    <a:lumOff val="5000"/>
                  </a:schemeClr>
                </a:solidFill>
              </a:rPr>
              <a:t>（現状・課題の吸い上げ、フィードバック）</a:t>
            </a:r>
            <a:endParaRPr kumimoji="1" lang="en-US" altLang="ja-JP" sz="900" dirty="0" smtClean="0">
              <a:solidFill>
                <a:schemeClr val="bg1">
                  <a:lumMod val="95000"/>
                  <a:lumOff val="5000"/>
                </a:schemeClr>
              </a:solidFill>
            </a:endParaRPr>
          </a:p>
          <a:p>
            <a:endParaRPr kumimoji="1" lang="ja-JP" altLang="en-US" sz="1000" dirty="0">
              <a:solidFill>
                <a:schemeClr val="bg1">
                  <a:lumMod val="95000"/>
                  <a:lumOff val="5000"/>
                </a:schemeClr>
              </a:solidFill>
            </a:endParaRPr>
          </a:p>
        </p:txBody>
      </p:sp>
      <p:sp>
        <p:nvSpPr>
          <p:cNvPr id="71" name="角丸四角形 70"/>
          <p:cNvSpPr/>
          <p:nvPr/>
        </p:nvSpPr>
        <p:spPr>
          <a:xfrm>
            <a:off x="7601936" y="5487815"/>
            <a:ext cx="1266972" cy="1138089"/>
          </a:xfrm>
          <a:prstGeom prst="roundRect">
            <a:avLst/>
          </a:prstGeom>
          <a:solidFill>
            <a:schemeClr val="tx1"/>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000" b="1" u="sng" dirty="0" smtClean="0">
                <a:solidFill>
                  <a:schemeClr val="bg1">
                    <a:lumMod val="95000"/>
                    <a:lumOff val="5000"/>
                  </a:schemeClr>
                </a:solidFill>
              </a:rPr>
              <a:t>市町村自立支援協議会部会等</a:t>
            </a:r>
            <a:endParaRPr kumimoji="1" lang="en-US" altLang="ja-JP" sz="1000" b="1" u="sng" dirty="0" smtClean="0">
              <a:solidFill>
                <a:schemeClr val="bg1">
                  <a:lumMod val="95000"/>
                  <a:lumOff val="5000"/>
                </a:schemeClr>
              </a:solidFill>
            </a:endParaRPr>
          </a:p>
          <a:p>
            <a:r>
              <a:rPr lang="ja-JP" altLang="en-US" sz="1000" b="1" dirty="0" smtClean="0">
                <a:solidFill>
                  <a:schemeClr val="bg1">
                    <a:lumMod val="95000"/>
                    <a:lumOff val="5000"/>
                  </a:schemeClr>
                </a:solidFill>
              </a:rPr>
              <a:t>・</a:t>
            </a:r>
            <a:r>
              <a:rPr lang="ja-JP" altLang="en-US" sz="900" b="1" dirty="0" smtClean="0">
                <a:solidFill>
                  <a:schemeClr val="bg1">
                    <a:lumMod val="95000"/>
                    <a:lumOff val="5000"/>
                  </a:schemeClr>
                </a:solidFill>
              </a:rPr>
              <a:t>地域課題の提起</a:t>
            </a:r>
            <a:endParaRPr lang="en-US" altLang="ja-JP" sz="900" b="1" dirty="0" smtClean="0">
              <a:solidFill>
                <a:schemeClr val="bg1">
                  <a:lumMod val="95000"/>
                  <a:lumOff val="5000"/>
                </a:schemeClr>
              </a:solidFill>
            </a:endParaRPr>
          </a:p>
          <a:p>
            <a:r>
              <a:rPr lang="ja-JP" altLang="en-US" sz="900" b="1" dirty="0" smtClean="0">
                <a:solidFill>
                  <a:schemeClr val="bg1">
                    <a:lumMod val="95000"/>
                    <a:lumOff val="5000"/>
                  </a:schemeClr>
                </a:solidFill>
              </a:rPr>
              <a:t>・対応方法、地域   </a:t>
            </a:r>
            <a:endParaRPr lang="en-US" altLang="ja-JP" sz="900" b="1" dirty="0" smtClean="0">
              <a:solidFill>
                <a:schemeClr val="bg1">
                  <a:lumMod val="95000"/>
                  <a:lumOff val="5000"/>
                </a:schemeClr>
              </a:solidFill>
            </a:endParaRPr>
          </a:p>
          <a:p>
            <a:r>
              <a:rPr lang="en-US" altLang="ja-JP" sz="900" b="1" dirty="0">
                <a:solidFill>
                  <a:schemeClr val="bg1">
                    <a:lumMod val="95000"/>
                    <a:lumOff val="5000"/>
                  </a:schemeClr>
                </a:solidFill>
              </a:rPr>
              <a:t> </a:t>
            </a:r>
            <a:r>
              <a:rPr lang="en-US" altLang="ja-JP" sz="900" b="1" dirty="0" smtClean="0">
                <a:solidFill>
                  <a:schemeClr val="bg1">
                    <a:lumMod val="95000"/>
                    <a:lumOff val="5000"/>
                  </a:schemeClr>
                </a:solidFill>
              </a:rPr>
              <a:t> </a:t>
            </a:r>
            <a:r>
              <a:rPr lang="ja-JP" altLang="en-US" sz="900" b="1" dirty="0" smtClean="0">
                <a:solidFill>
                  <a:schemeClr val="bg1">
                    <a:lumMod val="95000"/>
                    <a:lumOff val="5000"/>
                  </a:schemeClr>
                </a:solidFill>
              </a:rPr>
              <a:t>資源活用方法等</a:t>
            </a:r>
            <a:endParaRPr lang="en-US" altLang="ja-JP" sz="900" b="1" dirty="0" smtClean="0">
              <a:solidFill>
                <a:schemeClr val="bg1">
                  <a:lumMod val="95000"/>
                  <a:lumOff val="5000"/>
                </a:schemeClr>
              </a:solidFill>
            </a:endParaRPr>
          </a:p>
          <a:p>
            <a:r>
              <a:rPr lang="ja-JP" altLang="en-US" sz="900" b="1" dirty="0">
                <a:solidFill>
                  <a:schemeClr val="bg1">
                    <a:lumMod val="95000"/>
                    <a:lumOff val="5000"/>
                  </a:schemeClr>
                </a:solidFill>
              </a:rPr>
              <a:t>　</a:t>
            </a:r>
            <a:r>
              <a:rPr lang="ja-JP" altLang="en-US" sz="900" b="1" dirty="0" smtClean="0">
                <a:solidFill>
                  <a:schemeClr val="bg1">
                    <a:lumMod val="95000"/>
                    <a:lumOff val="5000"/>
                  </a:schemeClr>
                </a:solidFill>
              </a:rPr>
              <a:t>検討</a:t>
            </a:r>
            <a:endParaRPr lang="en-US" altLang="ja-JP" sz="900" b="1" dirty="0" smtClean="0">
              <a:solidFill>
                <a:schemeClr val="bg1">
                  <a:lumMod val="95000"/>
                  <a:lumOff val="5000"/>
                </a:schemeClr>
              </a:solidFill>
            </a:endParaRPr>
          </a:p>
          <a:p>
            <a:endParaRPr kumimoji="1" lang="ja-JP" altLang="en-US" sz="1000" b="1" dirty="0">
              <a:solidFill>
                <a:schemeClr val="bg1">
                  <a:lumMod val="95000"/>
                  <a:lumOff val="5000"/>
                </a:schemeClr>
              </a:solidFill>
            </a:endParaRPr>
          </a:p>
        </p:txBody>
      </p:sp>
      <p:sp>
        <p:nvSpPr>
          <p:cNvPr id="70" name="曲折矢印 69"/>
          <p:cNvSpPr/>
          <p:nvPr/>
        </p:nvSpPr>
        <p:spPr>
          <a:xfrm rot="5400000">
            <a:off x="6400957" y="3140272"/>
            <a:ext cx="800253" cy="3988158"/>
          </a:xfrm>
          <a:prstGeom prst="bentArrow">
            <a:avLst>
              <a:gd name="adj1" fmla="val 25000"/>
              <a:gd name="adj2" fmla="val 47020"/>
              <a:gd name="adj3" fmla="val 25000"/>
              <a:gd name="adj4" fmla="val 485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円/楕円 13"/>
          <p:cNvSpPr/>
          <p:nvPr/>
        </p:nvSpPr>
        <p:spPr>
          <a:xfrm>
            <a:off x="5220072" y="4295719"/>
            <a:ext cx="1195551" cy="933481"/>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schemeClr val="bg1">
                    <a:lumMod val="95000"/>
                    <a:lumOff val="5000"/>
                  </a:schemeClr>
                </a:solidFill>
              </a:rPr>
              <a:t>各種相談機関</a:t>
            </a:r>
            <a:endParaRPr lang="en-US" altLang="ja-JP" sz="1100" b="1" dirty="0" smtClean="0">
              <a:solidFill>
                <a:schemeClr val="bg1">
                  <a:lumMod val="95000"/>
                  <a:lumOff val="5000"/>
                </a:schemeClr>
              </a:solidFill>
            </a:endParaRPr>
          </a:p>
          <a:p>
            <a:pPr algn="ctr"/>
            <a:r>
              <a:rPr kumimoji="1" lang="en-US" altLang="ja-JP" sz="800" b="1" dirty="0" smtClean="0">
                <a:solidFill>
                  <a:schemeClr val="bg1">
                    <a:lumMod val="95000"/>
                    <a:lumOff val="5000"/>
                  </a:schemeClr>
                </a:solidFill>
              </a:rPr>
              <a:t>(</a:t>
            </a:r>
            <a:r>
              <a:rPr lang="ja-JP" altLang="en-US" sz="800" b="1" dirty="0" smtClean="0">
                <a:solidFill>
                  <a:schemeClr val="bg1">
                    <a:lumMod val="95000"/>
                    <a:lumOff val="5000"/>
                  </a:schemeClr>
                </a:solidFill>
              </a:rPr>
              <a:t>基幹相談支援センター・</a:t>
            </a:r>
            <a:r>
              <a:rPr kumimoji="1" lang="ja-JP" altLang="en-US" sz="800" b="1" dirty="0" smtClean="0">
                <a:solidFill>
                  <a:schemeClr val="bg1">
                    <a:lumMod val="95000"/>
                    <a:lumOff val="5000"/>
                  </a:schemeClr>
                </a:solidFill>
              </a:rPr>
              <a:t>地域活動支援センター等</a:t>
            </a:r>
            <a:r>
              <a:rPr kumimoji="1" lang="en-US" altLang="ja-JP" sz="1000" b="1" dirty="0" smtClean="0">
                <a:solidFill>
                  <a:schemeClr val="bg1">
                    <a:lumMod val="95000"/>
                    <a:lumOff val="5000"/>
                  </a:schemeClr>
                </a:solidFill>
              </a:rPr>
              <a:t>)</a:t>
            </a:r>
            <a:endParaRPr kumimoji="1" lang="ja-JP" altLang="en-US" sz="1000" b="1" dirty="0">
              <a:solidFill>
                <a:schemeClr val="bg1">
                  <a:lumMod val="95000"/>
                  <a:lumOff val="5000"/>
                </a:schemeClr>
              </a:solidFill>
            </a:endParaRPr>
          </a:p>
        </p:txBody>
      </p:sp>
      <p:sp>
        <p:nvSpPr>
          <p:cNvPr id="40" name="正方形/長方形 39"/>
          <p:cNvSpPr/>
          <p:nvPr/>
        </p:nvSpPr>
        <p:spPr>
          <a:xfrm>
            <a:off x="6743479" y="1576188"/>
            <a:ext cx="2004985" cy="615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dirty="0" smtClean="0">
                <a:solidFill>
                  <a:schemeClr val="bg1">
                    <a:lumMod val="95000"/>
                    <a:lumOff val="5000"/>
                  </a:schemeClr>
                </a:solidFill>
              </a:rPr>
              <a:t>・</a:t>
            </a:r>
            <a:r>
              <a:rPr lang="ja-JP" altLang="en-US" sz="800" dirty="0" smtClean="0">
                <a:solidFill>
                  <a:schemeClr val="bg1">
                    <a:lumMod val="95000"/>
                    <a:lumOff val="5000"/>
                  </a:schemeClr>
                </a:solidFill>
              </a:rPr>
              <a:t>支援ツールの</a:t>
            </a:r>
            <a:r>
              <a:rPr kumimoji="1" lang="ja-JP" altLang="en-US" sz="800" dirty="0" smtClean="0">
                <a:solidFill>
                  <a:schemeClr val="bg1">
                    <a:lumMod val="95000"/>
                    <a:lumOff val="5000"/>
                  </a:schemeClr>
                </a:solidFill>
              </a:rPr>
              <a:t>作成、配布。</a:t>
            </a:r>
            <a:endParaRPr kumimoji="1" lang="en-US" altLang="ja-JP" sz="800" dirty="0" smtClean="0">
              <a:solidFill>
                <a:schemeClr val="bg1">
                  <a:lumMod val="95000"/>
                  <a:lumOff val="5000"/>
                </a:schemeClr>
              </a:solidFill>
            </a:endParaRPr>
          </a:p>
          <a:p>
            <a:r>
              <a:rPr lang="ja-JP" altLang="en-US" sz="800" dirty="0" smtClean="0">
                <a:solidFill>
                  <a:schemeClr val="bg1">
                    <a:lumMod val="95000"/>
                    <a:lumOff val="5000"/>
                  </a:schemeClr>
                </a:solidFill>
              </a:rPr>
              <a:t>・支援プログラム開発・普及</a:t>
            </a:r>
            <a:endParaRPr lang="en-US" altLang="ja-JP" sz="800" dirty="0" smtClean="0">
              <a:solidFill>
                <a:schemeClr val="bg1">
                  <a:lumMod val="95000"/>
                  <a:lumOff val="5000"/>
                </a:schemeClr>
              </a:solidFill>
            </a:endParaRPr>
          </a:p>
          <a:p>
            <a:r>
              <a:rPr kumimoji="1" lang="ja-JP" altLang="en-US" sz="800" dirty="0" smtClean="0">
                <a:solidFill>
                  <a:schemeClr val="bg1">
                    <a:lumMod val="95000"/>
                    <a:lumOff val="5000"/>
                  </a:schemeClr>
                </a:solidFill>
              </a:rPr>
              <a:t>・実地研修等人材養成（支援者、医師等）</a:t>
            </a:r>
            <a:endParaRPr kumimoji="1" lang="en-US" altLang="ja-JP" sz="800" dirty="0" smtClean="0">
              <a:solidFill>
                <a:schemeClr val="bg1">
                  <a:lumMod val="95000"/>
                  <a:lumOff val="5000"/>
                </a:schemeClr>
              </a:solidFill>
            </a:endParaRPr>
          </a:p>
          <a:p>
            <a:r>
              <a:rPr lang="ja-JP" altLang="en-US" sz="800" dirty="0" smtClean="0">
                <a:solidFill>
                  <a:schemeClr val="bg1">
                    <a:lumMod val="95000"/>
                    <a:lumOff val="5000"/>
                  </a:schemeClr>
                </a:solidFill>
              </a:rPr>
              <a:t>・地域支援ネットワークへの</a:t>
            </a:r>
            <a:r>
              <a:rPr lang="en-US" altLang="ja-JP" sz="800" dirty="0" smtClean="0">
                <a:solidFill>
                  <a:schemeClr val="bg1">
                    <a:lumMod val="95000"/>
                    <a:lumOff val="5000"/>
                  </a:schemeClr>
                </a:solidFill>
              </a:rPr>
              <a:t>SV</a:t>
            </a:r>
            <a:endParaRPr kumimoji="1" lang="ja-JP" altLang="en-US" sz="800" dirty="0">
              <a:solidFill>
                <a:schemeClr val="bg1">
                  <a:lumMod val="95000"/>
                  <a:lumOff val="5000"/>
                </a:schemeClr>
              </a:solidFill>
            </a:endParaRPr>
          </a:p>
        </p:txBody>
      </p:sp>
      <p:sp>
        <p:nvSpPr>
          <p:cNvPr id="19" name="左右矢印 18"/>
          <p:cNvSpPr/>
          <p:nvPr/>
        </p:nvSpPr>
        <p:spPr>
          <a:xfrm rot="18992326">
            <a:off x="4306281" y="3362109"/>
            <a:ext cx="2507924" cy="484632"/>
          </a:xfrm>
          <a:prstGeom prst="lef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角丸四角形 59"/>
          <p:cNvSpPr/>
          <p:nvPr/>
        </p:nvSpPr>
        <p:spPr>
          <a:xfrm>
            <a:off x="6228184" y="4429886"/>
            <a:ext cx="1185785" cy="50358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lumMod val="95000"/>
                    <a:lumOff val="5000"/>
                  </a:schemeClr>
                </a:solidFill>
              </a:rPr>
              <a:t>関連制度の</a:t>
            </a:r>
            <a:endParaRPr kumimoji="1" lang="en-US" altLang="ja-JP" sz="1100" b="1" dirty="0" smtClean="0">
              <a:solidFill>
                <a:schemeClr val="bg1">
                  <a:lumMod val="95000"/>
                  <a:lumOff val="5000"/>
                </a:schemeClr>
              </a:solidFill>
            </a:endParaRPr>
          </a:p>
          <a:p>
            <a:pPr algn="ctr"/>
            <a:r>
              <a:rPr kumimoji="1" lang="ja-JP" altLang="en-US" sz="1100" b="1" dirty="0" smtClean="0">
                <a:solidFill>
                  <a:schemeClr val="bg1">
                    <a:lumMod val="95000"/>
                    <a:lumOff val="5000"/>
                  </a:schemeClr>
                </a:solidFill>
              </a:rPr>
              <a:t>活用等</a:t>
            </a:r>
            <a:endParaRPr kumimoji="1" lang="ja-JP" altLang="en-US" sz="1100" b="1" dirty="0">
              <a:solidFill>
                <a:schemeClr val="bg1">
                  <a:lumMod val="95000"/>
                  <a:lumOff val="5000"/>
                </a:schemeClr>
              </a:solidFill>
            </a:endParaRPr>
          </a:p>
        </p:txBody>
      </p:sp>
      <p:sp>
        <p:nvSpPr>
          <p:cNvPr id="68" name="角丸四角形 67"/>
          <p:cNvSpPr/>
          <p:nvPr/>
        </p:nvSpPr>
        <p:spPr>
          <a:xfrm>
            <a:off x="633554" y="2396115"/>
            <a:ext cx="2354673" cy="1019482"/>
          </a:xfrm>
          <a:prstGeom prst="roundRect">
            <a:avLst/>
          </a:prstGeom>
          <a:solidFill>
            <a:schemeClr val="tx2">
              <a:lumMod val="10000"/>
            </a:schemeClr>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b="1" u="sng" dirty="0" smtClean="0">
                <a:solidFill>
                  <a:schemeClr val="tx1"/>
                </a:solidFill>
              </a:rPr>
              <a:t>中核的な拠点が主導で実施</a:t>
            </a:r>
            <a:endParaRPr lang="en-US" altLang="ja-JP" sz="1000" b="1" u="sng" dirty="0" smtClean="0">
              <a:solidFill>
                <a:schemeClr val="tx1"/>
              </a:solidFill>
            </a:endParaRPr>
          </a:p>
          <a:p>
            <a:r>
              <a:rPr lang="ja-JP" altLang="en-US" sz="900" b="1" dirty="0" smtClean="0">
                <a:solidFill>
                  <a:schemeClr val="tx1"/>
                </a:solidFill>
              </a:rPr>
              <a:t>ネットワーク</a:t>
            </a:r>
            <a:r>
              <a:rPr lang="ja-JP" altLang="en-US" sz="900" b="1" dirty="0">
                <a:solidFill>
                  <a:schemeClr val="tx1"/>
                </a:solidFill>
              </a:rPr>
              <a:t>を支える仕組みづくりの</a:t>
            </a:r>
            <a:r>
              <a:rPr lang="ja-JP" altLang="en-US" sz="900" b="1" dirty="0" smtClean="0">
                <a:solidFill>
                  <a:schemeClr val="tx1"/>
                </a:solidFill>
              </a:rPr>
              <a:t>検討</a:t>
            </a:r>
            <a:endParaRPr lang="en-US" altLang="ja-JP" sz="900" b="1" dirty="0" smtClean="0">
              <a:solidFill>
                <a:schemeClr val="tx1"/>
              </a:solidFill>
            </a:endParaRPr>
          </a:p>
          <a:p>
            <a:r>
              <a:rPr lang="ja-JP" altLang="en-US" sz="900" b="1" u="sng" dirty="0" smtClean="0">
                <a:solidFill>
                  <a:schemeClr val="tx1"/>
                </a:solidFill>
                <a:effectLst>
                  <a:outerShdw blurRad="38100" dist="38100" dir="2700000" algn="tl">
                    <a:srgbClr val="000000">
                      <a:alpha val="43137"/>
                    </a:srgbClr>
                  </a:outerShdw>
                </a:effectLst>
              </a:rPr>
              <a:t>支援</a:t>
            </a:r>
            <a:r>
              <a:rPr lang="ja-JP" altLang="en-US" sz="900" b="1" u="sng" dirty="0">
                <a:solidFill>
                  <a:schemeClr val="tx1"/>
                </a:solidFill>
                <a:effectLst>
                  <a:outerShdw blurRad="38100" dist="38100" dir="2700000" algn="tl">
                    <a:srgbClr val="000000">
                      <a:alpha val="43137"/>
                    </a:srgbClr>
                  </a:outerShdw>
                </a:effectLst>
              </a:rPr>
              <a:t>機関</a:t>
            </a:r>
            <a:r>
              <a:rPr lang="ja-JP" altLang="en-US" sz="900" b="1" u="sng" dirty="0" smtClean="0">
                <a:solidFill>
                  <a:schemeClr val="tx1"/>
                </a:solidFill>
                <a:effectLst>
                  <a:outerShdw blurRad="38100" dist="38100" dir="2700000" algn="tl">
                    <a:srgbClr val="000000">
                      <a:alpha val="43137"/>
                    </a:srgbClr>
                  </a:outerShdw>
                </a:effectLst>
              </a:rPr>
              <a:t>の発掘、働きかけ</a:t>
            </a:r>
            <a:endParaRPr lang="en-US" altLang="ja-JP" sz="900" b="1" u="sng" dirty="0" smtClean="0">
              <a:solidFill>
                <a:schemeClr val="tx1"/>
              </a:solidFill>
              <a:effectLst>
                <a:outerShdw blurRad="38100" dist="38100" dir="2700000" algn="tl">
                  <a:srgbClr val="000000">
                    <a:alpha val="43137"/>
                  </a:srgbClr>
                </a:outerShdw>
              </a:effectLst>
            </a:endParaRPr>
          </a:p>
          <a:p>
            <a:r>
              <a:rPr lang="ja-JP" altLang="en-US" sz="900" b="1" dirty="0" smtClean="0">
                <a:solidFill>
                  <a:schemeClr val="tx1"/>
                </a:solidFill>
              </a:rPr>
              <a:t>ネットワーク会議、症例事例検討会等の開催、</a:t>
            </a:r>
            <a:endParaRPr lang="en-US" altLang="ja-JP" sz="900" b="1" dirty="0" smtClean="0">
              <a:solidFill>
                <a:schemeClr val="tx1"/>
              </a:solidFill>
            </a:endParaRPr>
          </a:p>
          <a:p>
            <a:r>
              <a:rPr lang="ja-JP" altLang="en-US" sz="900" b="1" dirty="0" smtClean="0">
                <a:solidFill>
                  <a:schemeClr val="tx1"/>
                </a:solidFill>
              </a:rPr>
              <a:t>研修会、国リハ研修会参加</a:t>
            </a:r>
            <a:endParaRPr lang="ja-JP" altLang="en-US" sz="900" b="1" dirty="0">
              <a:solidFill>
                <a:schemeClr val="tx1"/>
              </a:solidFill>
            </a:endParaRPr>
          </a:p>
        </p:txBody>
      </p:sp>
      <p:sp>
        <p:nvSpPr>
          <p:cNvPr id="74" name="正方形/長方形 73"/>
          <p:cNvSpPr/>
          <p:nvPr/>
        </p:nvSpPr>
        <p:spPr>
          <a:xfrm>
            <a:off x="618378" y="2284040"/>
            <a:ext cx="1577357" cy="172195"/>
          </a:xfrm>
          <a:prstGeom prst="rect">
            <a:avLst/>
          </a:prstGeom>
          <a:solidFill>
            <a:schemeClr val="tx1">
              <a:lumMod val="95000"/>
            </a:schemeClr>
          </a:solidFill>
          <a:ln w="9525">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lumMod val="95000"/>
                    <a:lumOff val="5000"/>
                  </a:schemeClr>
                </a:solidFill>
              </a:rPr>
              <a:t>ネットワーク内容</a:t>
            </a:r>
            <a:endParaRPr kumimoji="1" lang="ja-JP" altLang="en-US" sz="1100" b="1" dirty="0">
              <a:solidFill>
                <a:schemeClr val="bg1">
                  <a:lumMod val="95000"/>
                  <a:lumOff val="5000"/>
                </a:schemeClr>
              </a:solidFill>
            </a:endParaRPr>
          </a:p>
        </p:txBody>
      </p:sp>
      <p:sp>
        <p:nvSpPr>
          <p:cNvPr id="24" name="角丸四角形 23"/>
          <p:cNvSpPr/>
          <p:nvPr/>
        </p:nvSpPr>
        <p:spPr>
          <a:xfrm>
            <a:off x="7188583" y="3104523"/>
            <a:ext cx="1927307" cy="1175169"/>
          </a:xfrm>
          <a:prstGeom prst="roundRect">
            <a:avLst/>
          </a:prstGeom>
          <a:solidFill>
            <a:schemeClr val="tx2">
              <a:lumMod val="10000"/>
            </a:schemeClr>
          </a:solidFill>
          <a:ln>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900" b="1" dirty="0" smtClean="0">
                <a:solidFill>
                  <a:schemeClr val="tx1"/>
                </a:solidFill>
              </a:rPr>
              <a:t>・　支援のための作業部会等の</a:t>
            </a:r>
            <a:r>
              <a:rPr lang="en-US" altLang="ja-JP" sz="900" b="1" dirty="0" smtClean="0">
                <a:solidFill>
                  <a:schemeClr val="tx1"/>
                </a:solidFill>
              </a:rPr>
              <a:t/>
            </a:r>
            <a:br>
              <a:rPr lang="en-US" altLang="ja-JP" sz="900" b="1" dirty="0" smtClean="0">
                <a:solidFill>
                  <a:schemeClr val="tx1"/>
                </a:solidFill>
              </a:rPr>
            </a:br>
            <a:r>
              <a:rPr lang="ja-JP" altLang="en-US" sz="900" b="1" dirty="0" smtClean="0">
                <a:solidFill>
                  <a:schemeClr val="tx1"/>
                </a:solidFill>
              </a:rPr>
              <a:t>　設置</a:t>
            </a:r>
            <a:endParaRPr lang="en-US" altLang="ja-JP" sz="900" b="1" dirty="0" smtClean="0">
              <a:solidFill>
                <a:schemeClr val="tx1"/>
              </a:solidFill>
            </a:endParaRPr>
          </a:p>
          <a:p>
            <a:r>
              <a:rPr lang="ja-JP" altLang="en-US" sz="900" b="1" dirty="0" smtClean="0">
                <a:solidFill>
                  <a:schemeClr val="tx1"/>
                </a:solidFill>
              </a:rPr>
              <a:t>・　支援機関等との連携調整</a:t>
            </a:r>
            <a:endParaRPr lang="en-US" altLang="ja-JP" sz="900" b="1" dirty="0" smtClean="0">
              <a:solidFill>
                <a:schemeClr val="tx1"/>
              </a:solidFill>
            </a:endParaRPr>
          </a:p>
          <a:p>
            <a:r>
              <a:rPr lang="ja-JP" altLang="en-US" sz="900" b="1" dirty="0">
                <a:solidFill>
                  <a:schemeClr val="tx1"/>
                </a:solidFill>
              </a:rPr>
              <a:t>　</a:t>
            </a:r>
            <a:r>
              <a:rPr lang="ja-JP" altLang="en-US" sz="900" b="1" dirty="0" smtClean="0">
                <a:solidFill>
                  <a:schemeClr val="tx1"/>
                </a:solidFill>
              </a:rPr>
              <a:t>　（市町村調整含む）</a:t>
            </a:r>
            <a:endParaRPr lang="en-US" altLang="ja-JP" sz="900" b="1" dirty="0" smtClean="0">
              <a:solidFill>
                <a:schemeClr val="tx1"/>
              </a:solidFill>
            </a:endParaRPr>
          </a:p>
          <a:p>
            <a:r>
              <a:rPr lang="ja-JP" altLang="en-US" sz="900" b="1" dirty="0" smtClean="0">
                <a:solidFill>
                  <a:schemeClr val="tx1"/>
                </a:solidFill>
              </a:rPr>
              <a:t>・　　ネットワーク内活用ツールの</a:t>
            </a:r>
            <a:endParaRPr lang="en-US" altLang="ja-JP" sz="900" b="1" dirty="0" smtClean="0">
              <a:solidFill>
                <a:schemeClr val="tx1"/>
              </a:solidFill>
            </a:endParaRPr>
          </a:p>
          <a:p>
            <a:r>
              <a:rPr lang="ja-JP" altLang="en-US" sz="900" b="1" dirty="0">
                <a:solidFill>
                  <a:schemeClr val="tx1"/>
                </a:solidFill>
              </a:rPr>
              <a:t>　</a:t>
            </a:r>
            <a:r>
              <a:rPr lang="ja-JP" altLang="en-US" sz="900" b="1" dirty="0" smtClean="0">
                <a:solidFill>
                  <a:schemeClr val="tx1"/>
                </a:solidFill>
              </a:rPr>
              <a:t>　開発</a:t>
            </a:r>
            <a:r>
              <a:rPr lang="ja-JP" altLang="en-US" sz="900" b="1" dirty="0">
                <a:solidFill>
                  <a:schemeClr val="tx1"/>
                </a:solidFill>
              </a:rPr>
              <a:t>検討</a:t>
            </a:r>
            <a:endParaRPr lang="en-US" altLang="ja-JP" sz="900" b="1" dirty="0" smtClean="0">
              <a:solidFill>
                <a:schemeClr val="tx1"/>
              </a:solidFill>
            </a:endParaRPr>
          </a:p>
          <a:p>
            <a:r>
              <a:rPr lang="ja-JP" altLang="en-US" sz="900" b="1" dirty="0" smtClean="0">
                <a:solidFill>
                  <a:schemeClr val="tx1"/>
                </a:solidFill>
              </a:rPr>
              <a:t>・　ネットワーク構築の推進</a:t>
            </a:r>
            <a:endParaRPr lang="ja-JP" altLang="en-US" sz="900" b="1" dirty="0">
              <a:solidFill>
                <a:schemeClr val="tx1"/>
              </a:solidFill>
            </a:endParaRPr>
          </a:p>
        </p:txBody>
      </p:sp>
      <p:sp>
        <p:nvSpPr>
          <p:cNvPr id="10" name="正方形/長方形 9"/>
          <p:cNvSpPr/>
          <p:nvPr/>
        </p:nvSpPr>
        <p:spPr>
          <a:xfrm>
            <a:off x="7039681" y="3023555"/>
            <a:ext cx="2076209" cy="154512"/>
          </a:xfrm>
          <a:prstGeom prst="rect">
            <a:avLst/>
          </a:prstGeom>
          <a:solidFill>
            <a:schemeClr val="tx1">
              <a:lumMod val="95000"/>
            </a:schemeClr>
          </a:solidFill>
          <a:ln w="9525">
            <a:solidFill>
              <a:schemeClr val="bg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bg1">
                    <a:lumMod val="95000"/>
                    <a:lumOff val="5000"/>
                  </a:schemeClr>
                </a:solidFill>
              </a:rPr>
              <a:t>地域</a:t>
            </a:r>
            <a:r>
              <a:rPr lang="ja-JP" altLang="en-US" sz="1100" b="1" dirty="0" smtClean="0">
                <a:solidFill>
                  <a:schemeClr val="bg1">
                    <a:lumMod val="95000"/>
                    <a:lumOff val="5000"/>
                  </a:schemeClr>
                </a:solidFill>
              </a:rPr>
              <a:t>支援ネットワーク委託法人</a:t>
            </a:r>
            <a:endParaRPr kumimoji="1" lang="ja-JP" altLang="en-US" sz="1100" b="1" dirty="0">
              <a:solidFill>
                <a:schemeClr val="bg1">
                  <a:lumMod val="95000"/>
                  <a:lumOff val="5000"/>
                </a:schemeClr>
              </a:solidFill>
            </a:endParaRPr>
          </a:p>
        </p:txBody>
      </p:sp>
      <p:sp>
        <p:nvSpPr>
          <p:cNvPr id="21" name="円/楕円 20"/>
          <p:cNvSpPr/>
          <p:nvPr/>
        </p:nvSpPr>
        <p:spPr>
          <a:xfrm>
            <a:off x="5004048" y="3356992"/>
            <a:ext cx="1238971" cy="864096"/>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800" b="1" dirty="0" smtClean="0">
              <a:solidFill>
                <a:schemeClr val="bg1">
                  <a:lumMod val="95000"/>
                  <a:lumOff val="5000"/>
                </a:schemeClr>
              </a:solidFill>
            </a:endParaRPr>
          </a:p>
          <a:p>
            <a:pPr algn="ctr"/>
            <a:endParaRPr lang="en-US" altLang="ja-JP" sz="800" b="1" dirty="0">
              <a:solidFill>
                <a:schemeClr val="bg1">
                  <a:lumMod val="95000"/>
                  <a:lumOff val="5000"/>
                </a:schemeClr>
              </a:solidFill>
            </a:endParaRPr>
          </a:p>
          <a:p>
            <a:pPr algn="ctr"/>
            <a:r>
              <a:rPr lang="ja-JP" altLang="en-US" sz="1400" b="1" dirty="0" smtClean="0">
                <a:solidFill>
                  <a:schemeClr val="bg1">
                    <a:lumMod val="95000"/>
                    <a:lumOff val="5000"/>
                  </a:schemeClr>
                </a:solidFill>
              </a:rPr>
              <a:t>当事者</a:t>
            </a:r>
            <a:endParaRPr lang="en-US" altLang="ja-JP" sz="1400" b="1" dirty="0" smtClean="0">
              <a:solidFill>
                <a:schemeClr val="bg1">
                  <a:lumMod val="95000"/>
                  <a:lumOff val="5000"/>
                </a:schemeClr>
              </a:solidFill>
            </a:endParaRPr>
          </a:p>
          <a:p>
            <a:pPr algn="ctr"/>
            <a:r>
              <a:rPr kumimoji="1" lang="ja-JP" altLang="en-US" sz="1400" b="1" dirty="0" smtClean="0">
                <a:solidFill>
                  <a:schemeClr val="bg1">
                    <a:lumMod val="95000"/>
                    <a:lumOff val="5000"/>
                  </a:schemeClr>
                </a:solidFill>
              </a:rPr>
              <a:t>家　　族</a:t>
            </a:r>
            <a:endParaRPr kumimoji="1" lang="en-US" altLang="ja-JP" sz="1400" b="1" dirty="0" smtClean="0">
              <a:solidFill>
                <a:schemeClr val="bg1">
                  <a:lumMod val="95000"/>
                  <a:lumOff val="5000"/>
                </a:schemeClr>
              </a:solidFill>
            </a:endParaRPr>
          </a:p>
          <a:p>
            <a:pPr algn="ctr"/>
            <a:r>
              <a:rPr lang="en-US" altLang="ja-JP" sz="1000" b="1" dirty="0" smtClean="0">
                <a:solidFill>
                  <a:schemeClr val="bg1">
                    <a:lumMod val="95000"/>
                    <a:lumOff val="5000"/>
                  </a:schemeClr>
                </a:solidFill>
              </a:rPr>
              <a:t>(</a:t>
            </a:r>
            <a:r>
              <a:rPr lang="ja-JP" altLang="en-US" sz="1000" b="1" dirty="0" smtClean="0">
                <a:solidFill>
                  <a:schemeClr val="bg1">
                    <a:lumMod val="95000"/>
                    <a:lumOff val="5000"/>
                  </a:schemeClr>
                </a:solidFill>
              </a:rPr>
              <a:t>当事者団体</a:t>
            </a:r>
            <a:endParaRPr lang="en-US" altLang="ja-JP" sz="1000" b="1" dirty="0" smtClean="0">
              <a:solidFill>
                <a:schemeClr val="bg1">
                  <a:lumMod val="95000"/>
                  <a:lumOff val="5000"/>
                </a:schemeClr>
              </a:solidFill>
            </a:endParaRPr>
          </a:p>
          <a:p>
            <a:pPr algn="ctr"/>
            <a:r>
              <a:rPr kumimoji="1" lang="ja-JP" altLang="en-US" sz="1000" b="1" dirty="0" smtClean="0">
                <a:solidFill>
                  <a:schemeClr val="bg1">
                    <a:lumMod val="95000"/>
                    <a:lumOff val="5000"/>
                  </a:schemeClr>
                </a:solidFill>
              </a:rPr>
              <a:t>家族会</a:t>
            </a:r>
            <a:r>
              <a:rPr kumimoji="1" lang="en-US" altLang="ja-JP" sz="1000" b="1" dirty="0" smtClean="0">
                <a:solidFill>
                  <a:schemeClr val="bg1">
                    <a:lumMod val="95000"/>
                    <a:lumOff val="5000"/>
                  </a:schemeClr>
                </a:solidFill>
              </a:rPr>
              <a:t>)</a:t>
            </a:r>
          </a:p>
          <a:p>
            <a:pPr algn="ctr"/>
            <a:endParaRPr kumimoji="1" lang="ja-JP" altLang="en-US" sz="1400" b="1" dirty="0">
              <a:solidFill>
                <a:schemeClr val="bg1">
                  <a:lumMod val="95000"/>
                  <a:lumOff val="5000"/>
                </a:schemeClr>
              </a:solidFill>
            </a:endParaRPr>
          </a:p>
        </p:txBody>
      </p:sp>
      <p:sp>
        <p:nvSpPr>
          <p:cNvPr id="75" name="角丸四角形 74"/>
          <p:cNvSpPr/>
          <p:nvPr/>
        </p:nvSpPr>
        <p:spPr>
          <a:xfrm>
            <a:off x="6595690" y="603149"/>
            <a:ext cx="2440805" cy="31704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err="1">
                <a:solidFill>
                  <a:schemeClr val="bg1">
                    <a:lumMod val="95000"/>
                    <a:lumOff val="5000"/>
                  </a:schemeClr>
                </a:solidFill>
              </a:rPr>
              <a:t>府障がい</a:t>
            </a:r>
            <a:r>
              <a:rPr lang="ja-JP" altLang="en-US" sz="1050" b="1" dirty="0">
                <a:solidFill>
                  <a:schemeClr val="bg1">
                    <a:lumMod val="95000"/>
                    <a:lumOff val="5000"/>
                  </a:schemeClr>
                </a:solidFill>
              </a:rPr>
              <a:t>者自立支援協議会</a:t>
            </a:r>
            <a:r>
              <a:rPr lang="ja-JP" altLang="en-US" sz="1050" b="1" dirty="0" smtClean="0">
                <a:solidFill>
                  <a:schemeClr val="bg1">
                    <a:lumMod val="95000"/>
                    <a:lumOff val="5000"/>
                  </a:schemeClr>
                </a:solidFill>
              </a:rPr>
              <a:t>部会、</a:t>
            </a:r>
            <a:r>
              <a:rPr lang="en-US" altLang="ja-JP" sz="1050" b="1" dirty="0" smtClean="0">
                <a:solidFill>
                  <a:schemeClr val="bg1">
                    <a:lumMod val="95000"/>
                    <a:lumOff val="5000"/>
                  </a:schemeClr>
                </a:solidFill>
              </a:rPr>
              <a:t>WG</a:t>
            </a:r>
            <a:endParaRPr lang="en-US" altLang="ja-JP" sz="1050" b="1" dirty="0">
              <a:solidFill>
                <a:schemeClr val="bg1">
                  <a:lumMod val="95000"/>
                  <a:lumOff val="5000"/>
                </a:schemeClr>
              </a:solidFill>
            </a:endParaRPr>
          </a:p>
        </p:txBody>
      </p:sp>
      <p:sp>
        <p:nvSpPr>
          <p:cNvPr id="26" name="上下矢印 25"/>
          <p:cNvSpPr/>
          <p:nvPr/>
        </p:nvSpPr>
        <p:spPr>
          <a:xfrm>
            <a:off x="8436010" y="851435"/>
            <a:ext cx="484632" cy="609523"/>
          </a:xfrm>
          <a:prstGeom prst="upDownArrow">
            <a:avLst>
              <a:gd name="adj1" fmla="val 26415"/>
              <a:gd name="adj2" fmla="val 40173"/>
            </a:avLst>
          </a:prstGeom>
          <a:solidFill>
            <a:schemeClr val="accent5">
              <a:lumMod val="60000"/>
              <a:lumOff val="4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p:cNvSpPr/>
          <p:nvPr/>
        </p:nvSpPr>
        <p:spPr>
          <a:xfrm>
            <a:off x="6888114" y="872403"/>
            <a:ext cx="1547896" cy="212663"/>
          </a:xfrm>
          <a:prstGeom prst="rect">
            <a:avLst/>
          </a:prstGeom>
          <a:ln/>
        </p:spPr>
        <p:style>
          <a:lnRef idx="1">
            <a:schemeClr val="accent5"/>
          </a:lnRef>
          <a:fillRef idx="2">
            <a:schemeClr val="accent5"/>
          </a:fillRef>
          <a:effectRef idx="1">
            <a:schemeClr val="accent5"/>
          </a:effectRef>
          <a:fontRef idx="minor">
            <a:schemeClr val="dk1"/>
          </a:fontRef>
        </p:style>
        <p:txBody>
          <a:bodyPr rtlCol="0" anchor="t"/>
          <a:lstStyle/>
          <a:p>
            <a:pPr algn="ctr"/>
            <a:r>
              <a:rPr kumimoji="1" lang="ja-JP" altLang="en-US" sz="900" b="1" dirty="0" smtClean="0">
                <a:solidFill>
                  <a:schemeClr val="bg1">
                    <a:lumMod val="95000"/>
                    <a:lumOff val="5000"/>
                  </a:schemeClr>
                </a:solidFill>
                <a:effectLst>
                  <a:outerShdw blurRad="38100" dist="38100" dir="2700000" algn="tl">
                    <a:srgbClr val="000000">
                      <a:alpha val="43137"/>
                    </a:srgbClr>
                  </a:outerShdw>
                </a:effectLst>
              </a:rPr>
              <a:t>現状・課題への助言</a:t>
            </a:r>
            <a:endParaRPr kumimoji="1" lang="en-US" altLang="ja-JP" sz="900" b="1" dirty="0" smtClean="0">
              <a:solidFill>
                <a:schemeClr val="bg1">
                  <a:lumMod val="95000"/>
                  <a:lumOff val="5000"/>
                </a:schemeClr>
              </a:solidFill>
              <a:effectLst>
                <a:outerShdw blurRad="38100" dist="38100" dir="2700000" algn="tl">
                  <a:srgbClr val="000000">
                    <a:alpha val="43137"/>
                  </a:srgbClr>
                </a:outerShdw>
              </a:effectLst>
            </a:endParaRPr>
          </a:p>
          <a:p>
            <a:endParaRPr kumimoji="1" lang="ja-JP" altLang="en-US" sz="1000" dirty="0">
              <a:solidFill>
                <a:schemeClr val="bg1">
                  <a:lumMod val="95000"/>
                  <a:lumOff val="5000"/>
                </a:schemeClr>
              </a:solidFill>
            </a:endParaRPr>
          </a:p>
        </p:txBody>
      </p:sp>
      <p:sp>
        <p:nvSpPr>
          <p:cNvPr id="64" name="角丸四角形 63"/>
          <p:cNvSpPr/>
          <p:nvPr/>
        </p:nvSpPr>
        <p:spPr>
          <a:xfrm>
            <a:off x="6071948" y="3809132"/>
            <a:ext cx="1185785" cy="395676"/>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lumMod val="95000"/>
                    <a:lumOff val="5000"/>
                  </a:schemeClr>
                </a:solidFill>
              </a:rPr>
              <a:t>ピアサポート</a:t>
            </a:r>
            <a:endParaRPr kumimoji="1" lang="en-US" altLang="ja-JP" sz="1200" b="1" dirty="0" smtClean="0">
              <a:solidFill>
                <a:schemeClr val="bg1">
                  <a:lumMod val="95000"/>
                  <a:lumOff val="5000"/>
                </a:schemeClr>
              </a:solidFill>
            </a:endParaRPr>
          </a:p>
          <a:p>
            <a:pPr algn="ctr"/>
            <a:r>
              <a:rPr kumimoji="1" lang="ja-JP" altLang="en-US" sz="1200" b="1" dirty="0" smtClean="0">
                <a:solidFill>
                  <a:schemeClr val="bg1">
                    <a:lumMod val="95000"/>
                    <a:lumOff val="5000"/>
                  </a:schemeClr>
                </a:solidFill>
              </a:rPr>
              <a:t>家族支援</a:t>
            </a:r>
            <a:endParaRPr kumimoji="1" lang="ja-JP" altLang="en-US" sz="1200" b="1" dirty="0">
              <a:solidFill>
                <a:schemeClr val="bg1">
                  <a:lumMod val="95000"/>
                  <a:lumOff val="5000"/>
                </a:schemeClr>
              </a:solidFill>
            </a:endParaRPr>
          </a:p>
        </p:txBody>
      </p:sp>
    </p:spTree>
    <p:extLst>
      <p:ext uri="{BB962C8B-B14F-4D97-AF65-F5344CB8AC3E}">
        <p14:creationId xmlns:p14="http://schemas.microsoft.com/office/powerpoint/2010/main" val="3313847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073E87"/>
      </a:dk2>
      <a:lt2>
        <a:srgbClr val="C6E7FC"/>
      </a:lt2>
      <a:accent1>
        <a:srgbClr val="31B6FD"/>
      </a:accent1>
      <a:accent2>
        <a:srgbClr val="4584D3"/>
      </a:accent2>
      <a:accent3>
        <a:srgbClr val="5BD078"/>
      </a:accent3>
      <a:accent4>
        <a:srgbClr val="5BD078"/>
      </a:accent4>
      <a:accent5>
        <a:srgbClr val="F5C040"/>
      </a:accent5>
      <a:accent6>
        <a:srgbClr val="05E0DB"/>
      </a:accent6>
      <a:hlink>
        <a:srgbClr val="0080FF"/>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TotalTime>
  <Words>417</Words>
  <Application>Microsoft Office PowerPoint</Application>
  <PresentationFormat>画面に合わせる (4:3)</PresentationFormat>
  <Paragraphs>138</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高次脳機能障がい支援普及事業（地域支援ネットワーク体制整備）  4,112千円　（高次脳機能障がい支援普及事業費　10,708千円の内数　　国庫1/2） </vt:lpstr>
      <vt:lpstr>高次脳機能障がい及びその関連障がいに対する地域支援ネットワーク＜イメージ＞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高次脳機能障がい地域支援ネットワーク体制整備事業8,000千円 （高次脳機能障がい支援普及事業費1,600千円の内数）</dc:title>
  <dc:creator>元木　順子</dc:creator>
  <cp:lastModifiedBy>大阪府庁</cp:lastModifiedBy>
  <cp:revision>83</cp:revision>
  <cp:lastPrinted>2014-07-23T23:56:24Z</cp:lastPrinted>
  <dcterms:created xsi:type="dcterms:W3CDTF">2012-08-21T05:51:12Z</dcterms:created>
  <dcterms:modified xsi:type="dcterms:W3CDTF">2014-07-23T23:56:29Z</dcterms:modified>
</cp:coreProperties>
</file>