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801600" cy="9601200" type="A3"/>
  <p:notesSz cx="9939338" cy="14368463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F81BD"/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88" autoAdjust="0"/>
    <p:restoredTop sz="93993" autoAdjust="0"/>
  </p:normalViewPr>
  <p:slideViewPr>
    <p:cSldViewPr>
      <p:cViewPr varScale="1">
        <p:scale>
          <a:sx n="50" d="100"/>
          <a:sy n="50" d="100"/>
        </p:scale>
        <p:origin x="1788" y="6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800" b="1" dirty="0" smtClean="0"/>
              <a:t>【</a:t>
            </a:r>
            <a:r>
              <a:rPr lang="ja-JP" altLang="en-US" sz="800" b="1" dirty="0" smtClean="0"/>
              <a:t>刑法犯</a:t>
            </a:r>
            <a:r>
              <a:rPr lang="en-US" altLang="ja-JP" sz="800" b="1" dirty="0" smtClean="0"/>
              <a:t>】</a:t>
            </a:r>
          </a:p>
          <a:p>
            <a:pPr>
              <a:defRPr b="1"/>
            </a:pPr>
            <a:r>
              <a:rPr lang="ja-JP" altLang="en-US" sz="800" b="1" dirty="0" smtClean="0"/>
              <a:t>（人口</a:t>
            </a:r>
            <a:r>
              <a:rPr lang="en-US" altLang="ja-JP" sz="800" b="1" dirty="0" smtClean="0"/>
              <a:t>10</a:t>
            </a:r>
            <a:r>
              <a:rPr lang="ja-JP" altLang="en-US" sz="800" b="1" dirty="0" smtClean="0"/>
              <a:t>万人当たりの犯罪率）</a:t>
            </a:r>
            <a:endParaRPr lang="ja-JP" altLang="en-US" sz="800" b="1" dirty="0"/>
          </a:p>
        </c:rich>
      </c:tx>
      <c:layout>
        <c:manualLayout>
          <c:xMode val="edge"/>
          <c:yMode val="edge"/>
          <c:x val="0.3576142451035732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039518772218246"/>
          <c:y val="0.21485578697362076"/>
          <c:w val="0.6517945687299509"/>
          <c:h val="0.64349982905905501"/>
        </c:manualLayout>
      </c:layout>
      <c:lineChart>
        <c:grouping val="standard"/>
        <c:varyColors val="0"/>
        <c:ser>
          <c:idx val="0"/>
          <c:order val="0"/>
          <c:tx>
            <c:strRef>
              <c:f>Sheet1!$J$10</c:f>
              <c:strCache>
                <c:ptCount val="1"/>
                <c:pt idx="0">
                  <c:v>全国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layout>
                <c:manualLayout>
                  <c:x val="-0.2759578703703704"/>
                  <c:y val="-0.12276913189579584"/>
                </c:manualLayout>
              </c:layout>
              <c:tx>
                <c:rich>
                  <a:bodyPr/>
                  <a:lstStyle/>
                  <a:p>
                    <a:fld id="{FEEB4DAB-0C63-4187-9BF8-4CAFBE3484DE}" type="SERIESNAME">
                      <a:rPr lang="ja-JP" altLang="en-US"/>
                      <a:pPr/>
                      <a:t>[系列名]</a:t>
                    </a:fld>
                    <a:endParaRPr lang="ja-JP" altLang="en-US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799-4437-8AC2-645BB75E01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Sheet1!$K$9:$Q$9</c:f>
              <c:strCache>
                <c:ptCount val="7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</c:strCache>
            </c:strRef>
          </c:cat>
          <c:val>
            <c:numRef>
              <c:f>Sheet1!$K$10:$Q$10</c:f>
              <c:numCache>
                <c:formatCode>0.0_);[Red]\(0.0\)</c:formatCode>
                <c:ptCount val="7"/>
                <c:pt idx="0">
                  <c:v>1175.7</c:v>
                </c:pt>
                <c:pt idx="1">
                  <c:v>1099.7</c:v>
                </c:pt>
                <c:pt idx="2">
                  <c:v>1301.4000000000001</c:v>
                </c:pt>
                <c:pt idx="3">
                  <c:v>952.7</c:v>
                </c:pt>
                <c:pt idx="4">
                  <c:v>864.6</c:v>
                </c:pt>
                <c:pt idx="5">
                  <c:v>784.8</c:v>
                </c:pt>
                <c:pt idx="6">
                  <c:v>722.1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799-4437-8AC2-645BB75E0186}"/>
            </c:ext>
          </c:extLst>
        </c:ser>
        <c:ser>
          <c:idx val="1"/>
          <c:order val="1"/>
          <c:tx>
            <c:strRef>
              <c:f>Sheet1!$J$11</c:f>
              <c:strCache>
                <c:ptCount val="1"/>
                <c:pt idx="0">
                  <c:v>大阪府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layout>
                <c:manualLayout>
                  <c:x val="-0.21588259486016464"/>
                  <c:y val="-0.17079984261402814"/>
                </c:manualLayout>
              </c:layout>
              <c:tx>
                <c:rich>
                  <a:bodyPr/>
                  <a:lstStyle/>
                  <a:p>
                    <a:fld id="{05274C7F-30A1-4504-8761-185FDFB79DD6}" type="SERIESNAME">
                      <a:rPr lang="ja-JP" altLang="en-US"/>
                      <a:pPr/>
                      <a:t>[系列名]</a:t>
                    </a:fld>
                    <a:endParaRPr lang="ja-JP" altLang="en-US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505475581812421"/>
                      <c:h val="0.1813368236309010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799-4437-8AC2-645BB75E01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Sheet1!$K$9:$Q$9</c:f>
              <c:strCache>
                <c:ptCount val="7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</c:strCache>
            </c:strRef>
          </c:cat>
          <c:val>
            <c:numRef>
              <c:f>Sheet1!$K$11:$Q$11</c:f>
              <c:numCache>
                <c:formatCode>0.0_);[Red]\(0.0\)</c:formatCode>
                <c:ptCount val="7"/>
                <c:pt idx="0">
                  <c:v>2002.2</c:v>
                </c:pt>
                <c:pt idx="1">
                  <c:v>1896.3</c:v>
                </c:pt>
                <c:pt idx="2">
                  <c:v>1710.9</c:v>
                </c:pt>
                <c:pt idx="3">
                  <c:v>1677.1</c:v>
                </c:pt>
                <c:pt idx="4">
                  <c:v>1498.5</c:v>
                </c:pt>
                <c:pt idx="5">
                  <c:v>1381.6</c:v>
                </c:pt>
                <c:pt idx="6">
                  <c:v>1212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799-4437-8AC2-645BB75E01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48875663"/>
        <c:axId val="1448873999"/>
      </c:lineChart>
      <c:catAx>
        <c:axId val="14488756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48873999"/>
        <c:crosses val="autoZero"/>
        <c:auto val="1"/>
        <c:lblAlgn val="ctr"/>
        <c:lblOffset val="100"/>
        <c:noMultiLvlLbl val="0"/>
      </c:catAx>
      <c:valAx>
        <c:axId val="1448873999"/>
        <c:scaling>
          <c:orientation val="minMax"/>
          <c:max val="2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);[Red]\(0.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488756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800" b="1" dirty="0" smtClean="0"/>
              <a:t>【</a:t>
            </a:r>
            <a:r>
              <a:rPr lang="ja-JP" altLang="en-US" sz="800" b="1" dirty="0" smtClean="0"/>
              <a:t>凶悪犯</a:t>
            </a:r>
            <a:r>
              <a:rPr lang="en-US" altLang="ja-JP" sz="800" b="1" dirty="0" smtClean="0"/>
              <a:t>】</a:t>
            </a:r>
          </a:p>
          <a:p>
            <a:pPr>
              <a:defRPr sz="800" b="1"/>
            </a:pPr>
            <a:r>
              <a:rPr lang="ja-JP" altLang="en-US" sz="800" b="1" dirty="0" smtClean="0"/>
              <a:t>（人口</a:t>
            </a:r>
            <a:r>
              <a:rPr lang="en-US" altLang="ja-JP" sz="800" b="1" dirty="0" smtClean="0"/>
              <a:t>10</a:t>
            </a:r>
            <a:r>
              <a:rPr lang="ja-JP" altLang="en-US" sz="800" b="1" dirty="0" smtClean="0"/>
              <a:t>万人当たりの犯罪率）</a:t>
            </a:r>
            <a:endParaRPr lang="ja-JP" altLang="en-US" sz="800" b="1" dirty="0"/>
          </a:p>
        </c:rich>
      </c:tx>
      <c:layout>
        <c:manualLayout>
          <c:xMode val="edge"/>
          <c:yMode val="edge"/>
          <c:x val="0.26410925925925927"/>
          <c:y val="4.71225007090100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Sheet1!$J$14</c:f>
              <c:strCache>
                <c:ptCount val="1"/>
                <c:pt idx="0">
                  <c:v>全国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layout>
                <c:manualLayout>
                  <c:x val="-0.35533115477437793"/>
                  <c:y val="-0.112227890329372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3EE8550-7FD6-4CD3-9923-70C25B21E15B}" type="SERIESNAME">
                      <a:rPr lang="ja-JP" altLang="en-US"/>
                      <a:pPr>
                        <a:defRPr/>
                      </a:pPr>
                      <a:t>[系列名]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477935711791083"/>
                      <c:h val="0.119153023495261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A76-4F3D-92CF-40B2F18538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Sheet1!$K$13:$Q$13</c:f>
              <c:strCache>
                <c:ptCount val="7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</c:strCache>
            </c:strRef>
          </c:cat>
          <c:val>
            <c:numRef>
              <c:f>Sheet1!$K$14:$Q$14</c:f>
              <c:numCache>
                <c:formatCode>0.0_);[Red]\(0.0\)</c:formatCode>
                <c:ptCount val="7"/>
                <c:pt idx="0">
                  <c:v>5.5</c:v>
                </c:pt>
                <c:pt idx="1">
                  <c:v>5.5</c:v>
                </c:pt>
                <c:pt idx="2">
                  <c:v>5.3</c:v>
                </c:pt>
                <c:pt idx="3">
                  <c:v>5.0999999999999996</c:v>
                </c:pt>
                <c:pt idx="4">
                  <c:v>4.4000000000000004</c:v>
                </c:pt>
                <c:pt idx="5">
                  <c:v>4</c:v>
                </c:pt>
                <c:pt idx="6">
                  <c:v>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A76-4F3D-92CF-40B2F1853873}"/>
            </c:ext>
          </c:extLst>
        </c:ser>
        <c:ser>
          <c:idx val="1"/>
          <c:order val="1"/>
          <c:tx>
            <c:strRef>
              <c:f>Sheet1!$J$15</c:f>
              <c:strCache>
                <c:ptCount val="1"/>
                <c:pt idx="0">
                  <c:v>大阪府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layout>
                <c:manualLayout>
                  <c:x val="-0.30713602429199982"/>
                  <c:y val="-0.21060480321062949"/>
                </c:manualLayout>
              </c:layout>
              <c:tx>
                <c:rich>
                  <a:bodyPr/>
                  <a:lstStyle/>
                  <a:p>
                    <a:fld id="{C0CDA0A6-5646-442D-A1A9-D69BEE80B9A1}" type="SERIESNAME">
                      <a:rPr lang="ja-JP" altLang="en-US"/>
                      <a:pPr/>
                      <a:t>[系列名]</a:t>
                    </a:fld>
                    <a:endParaRPr lang="ja-JP" altLang="en-US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34157660792974"/>
                      <c:h val="0.1654900361947755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EA76-4F3D-92CF-40B2F18538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Sheet1!$K$13:$Q$13</c:f>
              <c:strCache>
                <c:ptCount val="7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</c:strCache>
            </c:strRef>
          </c:cat>
          <c:val>
            <c:numRef>
              <c:f>Sheet1!$K$15:$Q$15</c:f>
              <c:numCache>
                <c:formatCode>0.0_);[Red]\(0.0\)</c:formatCode>
                <c:ptCount val="7"/>
                <c:pt idx="0">
                  <c:v>10.9</c:v>
                </c:pt>
                <c:pt idx="1">
                  <c:v>12.7</c:v>
                </c:pt>
                <c:pt idx="2">
                  <c:v>11.3</c:v>
                </c:pt>
                <c:pt idx="3">
                  <c:v>10.7</c:v>
                </c:pt>
                <c:pt idx="4">
                  <c:v>9.6999999999999993</c:v>
                </c:pt>
                <c:pt idx="5">
                  <c:v>9</c:v>
                </c:pt>
                <c:pt idx="6">
                  <c:v>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A76-4F3D-92CF-40B2F18538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6669407"/>
        <c:axId val="1276670239"/>
      </c:lineChart>
      <c:catAx>
        <c:axId val="1276669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76670239"/>
        <c:crosses val="autoZero"/>
        <c:auto val="1"/>
        <c:lblAlgn val="ctr"/>
        <c:lblOffset val="100"/>
        <c:noMultiLvlLbl val="0"/>
      </c:catAx>
      <c:valAx>
        <c:axId val="12766702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);[Red]\(0.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76669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刑法犯</a:t>
            </a:r>
            <a:r>
              <a:rPr lang="en-US" altLang="ja-JP" sz="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pPr>
              <a:defRPr/>
            </a:pPr>
            <a:r>
              <a:rPr lang="ja-JP" altLang="en-US" sz="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（認知件数）</a:t>
            </a:r>
            <a:endParaRPr lang="ja-JP" altLang="en-US" sz="800" dirty="0"/>
          </a:p>
        </c:rich>
      </c:tx>
      <c:layout>
        <c:manualLayout>
          <c:xMode val="edge"/>
          <c:yMode val="edge"/>
          <c:x val="0.44646139568174092"/>
          <c:y val="3.83950798342396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5149120261092089"/>
          <c:y val="0.22396591990013992"/>
          <c:w val="0.6720844269838222"/>
          <c:h val="0.61213689772768132"/>
        </c:manualLayout>
      </c:layout>
      <c:lineChart>
        <c:grouping val="standard"/>
        <c:varyColors val="0"/>
        <c:ser>
          <c:idx val="0"/>
          <c:order val="0"/>
          <c:tx>
            <c:strRef>
              <c:f>Sheet1!$A$10</c:f>
              <c:strCache>
                <c:ptCount val="1"/>
                <c:pt idx="0">
                  <c:v>全国</c:v>
                </c:pt>
              </c:strCache>
            </c:strRef>
          </c:tx>
          <c:spPr>
            <a:ln w="28575" cap="rnd">
              <a:solidFill>
                <a:srgbClr val="4F81BD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layout>
                <c:manualLayout>
                  <c:x val="-0.2707195014073514"/>
                  <c:y val="-0.17793088908056537"/>
                </c:manualLayout>
              </c:layout>
              <c:tx>
                <c:rich>
                  <a:bodyPr/>
                  <a:lstStyle/>
                  <a:p>
                    <a:fld id="{384D3E2E-0EAD-4E7B-BBEB-3944558E55F7}" type="SERIESNAME">
                      <a:rPr lang="ja-JP" altLang="en-US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rPr>
                      <a:pPr/>
                      <a:t>[系列名]</a:t>
                    </a:fld>
                    <a:endParaRPr lang="ja-JP" altLang="en-US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31A-4268-B7D9-D43D640DB6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Sheet1!$B$9:$H$9</c:f>
              <c:strCache>
                <c:ptCount val="7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</c:strCache>
            </c:strRef>
          </c:cat>
          <c:val>
            <c:numRef>
              <c:f>Sheet1!$B$10:$H$10</c:f>
              <c:numCache>
                <c:formatCode>#,##0</c:formatCode>
                <c:ptCount val="7"/>
                <c:pt idx="0">
                  <c:v>1502951</c:v>
                </c:pt>
                <c:pt idx="1">
                  <c:v>1403167</c:v>
                </c:pt>
                <c:pt idx="2">
                  <c:v>1314140</c:v>
                </c:pt>
                <c:pt idx="3">
                  <c:v>1212163</c:v>
                </c:pt>
                <c:pt idx="4">
                  <c:v>1098969</c:v>
                </c:pt>
                <c:pt idx="5">
                  <c:v>996120</c:v>
                </c:pt>
                <c:pt idx="6">
                  <c:v>915042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1A-4268-B7D9-D43D640DB649}"/>
            </c:ext>
          </c:extLst>
        </c:ser>
        <c:ser>
          <c:idx val="1"/>
          <c:order val="1"/>
          <c:tx>
            <c:strRef>
              <c:f>Sheet1!$A$11</c:f>
              <c:strCache>
                <c:ptCount val="1"/>
                <c:pt idx="0">
                  <c:v>大阪府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layout>
                <c:manualLayout>
                  <c:x val="-0.31356944479617765"/>
                  <c:y val="-7.9082146616743329E-2"/>
                </c:manualLayout>
              </c:layout>
              <c:tx>
                <c:rich>
                  <a:bodyPr/>
                  <a:lstStyle/>
                  <a:p>
                    <a:fld id="{AF00ADC6-5800-43F4-8921-EB2AE6A605CC}" type="SERIESNAME">
                      <a:rPr lang="ja-JP" altLang="en-US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rPr>
                      <a:pPr/>
                      <a:t>[系列名]</a:t>
                    </a:fld>
                    <a:endParaRPr lang="ja-JP" altLang="en-US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31A-4268-B7D9-D43D640DB6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ea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Sheet1!$B$9:$H$9</c:f>
              <c:strCache>
                <c:ptCount val="7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</c:strCache>
            </c:strRef>
          </c:cat>
          <c:val>
            <c:numRef>
              <c:f>Sheet1!$B$11:$H$11</c:f>
              <c:numCache>
                <c:formatCode>#,##0</c:formatCode>
                <c:ptCount val="7"/>
                <c:pt idx="0">
                  <c:v>177397</c:v>
                </c:pt>
                <c:pt idx="1">
                  <c:v>168012</c:v>
                </c:pt>
                <c:pt idx="2">
                  <c:v>151413</c:v>
                </c:pt>
                <c:pt idx="3">
                  <c:v>148257</c:v>
                </c:pt>
                <c:pt idx="4">
                  <c:v>132471</c:v>
                </c:pt>
                <c:pt idx="5">
                  <c:v>122136</c:v>
                </c:pt>
                <c:pt idx="6">
                  <c:v>107023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31A-4268-B7D9-D43D640DB6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00160575"/>
        <c:axId val="1700152671"/>
      </c:lineChart>
      <c:catAx>
        <c:axId val="1700160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00152671"/>
        <c:crosses val="autoZero"/>
        <c:auto val="1"/>
        <c:lblAlgn val="ctr"/>
        <c:lblOffset val="100"/>
        <c:noMultiLvlLbl val="0"/>
      </c:catAx>
      <c:valAx>
        <c:axId val="17001526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00160575"/>
        <c:crosses val="autoZero"/>
        <c:crossBetween val="between"/>
        <c:majorUnit val="40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5"/>
            <a:ext cx="4306888" cy="719137"/>
          </a:xfrm>
          <a:prstGeom prst="rect">
            <a:avLst/>
          </a:prstGeom>
        </p:spPr>
        <p:txBody>
          <a:bodyPr vert="horz" lIns="91362" tIns="45682" rIns="91362" bIns="456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91" y="15"/>
            <a:ext cx="4308475" cy="719137"/>
          </a:xfrm>
          <a:prstGeom prst="rect">
            <a:avLst/>
          </a:prstGeom>
        </p:spPr>
        <p:txBody>
          <a:bodyPr vert="horz" lIns="91362" tIns="45682" rIns="91362" bIns="45682" rtlCol="0"/>
          <a:lstStyle>
            <a:lvl1pPr algn="r">
              <a:defRPr sz="1200"/>
            </a:lvl1pPr>
          </a:lstStyle>
          <a:p>
            <a:fld id="{12C35F4C-F7F5-40C3-BF8F-56F867D0C0F3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1077913"/>
            <a:ext cx="7183437" cy="5386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2" tIns="45682" rIns="91362" bIns="456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7" y="6824665"/>
            <a:ext cx="7951789" cy="6465889"/>
          </a:xfrm>
          <a:prstGeom prst="rect">
            <a:avLst/>
          </a:prstGeom>
        </p:spPr>
        <p:txBody>
          <a:bodyPr vert="horz" lIns="91362" tIns="45682" rIns="91362" bIns="456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13647739"/>
            <a:ext cx="4306888" cy="717550"/>
          </a:xfrm>
          <a:prstGeom prst="rect">
            <a:avLst/>
          </a:prstGeom>
        </p:spPr>
        <p:txBody>
          <a:bodyPr vert="horz" lIns="91362" tIns="45682" rIns="91362" bIns="456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91" y="13647739"/>
            <a:ext cx="4308475" cy="717550"/>
          </a:xfrm>
          <a:prstGeom prst="rect">
            <a:avLst/>
          </a:prstGeom>
        </p:spPr>
        <p:txBody>
          <a:bodyPr vert="horz" lIns="91362" tIns="45682" rIns="91362" bIns="45682" rtlCol="0" anchor="b"/>
          <a:lstStyle>
            <a:lvl1pPr algn="r">
              <a:defRPr sz="1200"/>
            </a:lvl1pPr>
          </a:lstStyle>
          <a:p>
            <a:fld id="{D494EB4B-5902-496A-98E4-E34585EB19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8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858152">
              <a:defRPr/>
            </a:pPr>
            <a:fld id="{D494EB4B-5902-496A-98E4-E34585EB1929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1858152">
                <a:defRPr/>
              </a:pPr>
              <a:t>1</a:t>
            </a:fld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0725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055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75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57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84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40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86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51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724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23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84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46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5C7F4-CA2E-4311-90BE-0C97D29E2975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83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6682866" y="764521"/>
            <a:ext cx="2284313" cy="284466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３．条例の</a:t>
            </a: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概要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4A7A90ED-280A-4054-8BBD-4D1E69846B96}"/>
              </a:ext>
            </a:extLst>
          </p:cNvPr>
          <p:cNvSpPr/>
          <p:nvPr/>
        </p:nvSpPr>
        <p:spPr>
          <a:xfrm>
            <a:off x="6682866" y="1167341"/>
            <a:ext cx="6039973" cy="8220999"/>
          </a:xfrm>
          <a:prstGeom prst="rect">
            <a:avLst/>
          </a:prstGeom>
          <a:ln w="12700" cmpd="dbl"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1549" y="1162093"/>
            <a:ext cx="6218958" cy="6662448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72000" rtlCol="0" anchor="t" anchorCtr="0"/>
          <a:lstStyle/>
          <a:p>
            <a:pPr marL="0" marR="0" lvl="0" indent="0" algn="l" defTabSz="128016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（犯罪被害者等を取り巻く現状）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 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1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1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1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1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1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（他都道府県における条例制定の進捗）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（条例制定を求める請願）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ja-JP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67680" y="795138"/>
            <a:ext cx="2764030" cy="275923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１．条例</a:t>
            </a: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制定の</a:t>
            </a: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背景と検討経過</a:t>
            </a:r>
            <a:endParaRPr kumimoji="1" lang="ja-JP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8" name="二等辺三角形 57"/>
          <p:cNvSpPr/>
          <p:nvPr/>
        </p:nvSpPr>
        <p:spPr>
          <a:xfrm rot="16200000" flipH="1" flipV="1">
            <a:off x="4857185" y="4989075"/>
            <a:ext cx="3312368" cy="206911"/>
          </a:xfrm>
          <a:prstGeom prst="triangle">
            <a:avLst>
              <a:gd name="adj" fmla="val 50648"/>
            </a:avLst>
          </a:prstGeom>
          <a:solidFill>
            <a:schemeClr val="accent5"/>
          </a:solidFill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E17B347B-1AA9-4BAF-AEF1-48AB2D03A08F}"/>
              </a:ext>
            </a:extLst>
          </p:cNvPr>
          <p:cNvSpPr txBox="1"/>
          <p:nvPr/>
        </p:nvSpPr>
        <p:spPr>
          <a:xfrm>
            <a:off x="6855328" y="1243093"/>
            <a:ext cx="2147218" cy="21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lIns="36000" rIns="36000" rtlCol="0" anchor="ctr">
            <a:spAutoFit/>
          </a:bodyPr>
          <a:lstStyle/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第１章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総則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78FC0D0-4033-442C-BE58-B3E7C7C29287}"/>
              </a:ext>
            </a:extLst>
          </p:cNvPr>
          <p:cNvSpPr txBox="1"/>
          <p:nvPr/>
        </p:nvSpPr>
        <p:spPr>
          <a:xfrm>
            <a:off x="6866086" y="4721351"/>
            <a:ext cx="2149010" cy="21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lIns="36000" rIns="36000" rtlCol="0" anchor="ctr">
            <a:spAutoFit/>
          </a:bodyPr>
          <a:lstStyle/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章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基本的な施策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68EA62A-D8F4-45DD-9732-5173E020D8AD}"/>
              </a:ext>
            </a:extLst>
          </p:cNvPr>
          <p:cNvSpPr txBox="1"/>
          <p:nvPr/>
        </p:nvSpPr>
        <p:spPr>
          <a:xfrm>
            <a:off x="6866086" y="6532715"/>
            <a:ext cx="2136460" cy="21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lIns="36000" rIns="36000" rtlCol="0" anchor="ctr">
            <a:spAutoFit/>
          </a:bodyPr>
          <a:lstStyle/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章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zh-TW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kumimoji="1" lang="zh-TW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角丸四角形 72">
            <a:extLst>
              <a:ext uri="{FF2B5EF4-FFF2-40B4-BE49-F238E27FC236}">
                <a16:creationId xmlns:a16="http://schemas.microsoft.com/office/drawing/2014/main" id="{CBA88C95-A858-432D-AF1B-87D3E6B64740}"/>
              </a:ext>
            </a:extLst>
          </p:cNvPr>
          <p:cNvSpPr/>
          <p:nvPr/>
        </p:nvSpPr>
        <p:spPr>
          <a:xfrm>
            <a:off x="6866086" y="5030529"/>
            <a:ext cx="5655581" cy="1368000"/>
          </a:xfrm>
          <a:prstGeom prst="roundRect">
            <a:avLst>
              <a:gd name="adj" fmla="val 4857"/>
            </a:avLst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128016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sng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府が講じる基本的な施策を規定（第９条～第</a:t>
            </a:r>
            <a:r>
              <a:rPr kumimoji="1" lang="en-US" altLang="ja-JP" sz="1100" b="1" i="0" u="sng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kumimoji="1" lang="ja-JP" altLang="en-US" sz="1100" b="1" i="0" u="sng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</a:t>
            </a:r>
            <a:r>
              <a:rPr kumimoji="1" lang="ja-JP" altLang="en-US" sz="110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en-US" altLang="ja-JP" sz="11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just" defTabSz="128016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　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相談及び情報の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提供等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経済的負担の軽減</a:t>
            </a:r>
            <a:endParaRPr kumimoji="1" lang="en-US" altLang="ja-JP" sz="1000" b="0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just" defTabSz="128016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■　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心身に受けた影響からの回復　　　　　　　　 ■　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府民の理解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の増進</a:t>
            </a:r>
            <a:endParaRPr kumimoji="1" lang="en-US" altLang="ja-JP" sz="1000" b="0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just" defTabSz="128016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　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安全の確保　　　　　　　　　　　　　　　　　　　■　民間支援団体に対する支援</a:t>
            </a:r>
            <a:endParaRPr kumimoji="1" lang="en-US" altLang="ja-JP" sz="1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just" defTabSz="128016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■　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居住の安定　　　　　　　　　　　　　　　　　　　■　人材の養成</a:t>
            </a:r>
            <a:endParaRPr kumimoji="1" lang="en-US" altLang="ja-JP" sz="1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just" defTabSz="128016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■　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雇用の安定　　　　　　　　　　　　　　　　　　　■　調査及び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情報の収集</a:t>
            </a:r>
            <a:endParaRPr kumimoji="1" lang="en-US" altLang="ja-JP" sz="1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角丸四角形 11">
            <a:extLst>
              <a:ext uri="{FF2B5EF4-FFF2-40B4-BE49-F238E27FC236}">
                <a16:creationId xmlns:a16="http://schemas.microsoft.com/office/drawing/2014/main" id="{C2211F54-57FC-4EA2-BECF-B02D2B307E70}"/>
              </a:ext>
            </a:extLst>
          </p:cNvPr>
          <p:cNvSpPr/>
          <p:nvPr/>
        </p:nvSpPr>
        <p:spPr>
          <a:xfrm>
            <a:off x="6846080" y="6796387"/>
            <a:ext cx="5668074" cy="1131233"/>
          </a:xfrm>
          <a:prstGeom prst="roundRect">
            <a:avLst>
              <a:gd name="adj" fmla="val 5028"/>
            </a:avLst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rtlCol="0" anchor="ctr"/>
          <a:lstStyle/>
          <a:p>
            <a:pPr marL="0" marR="0" lvl="0" indent="0" algn="l" defTabSz="128016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犯罪被害者等支援を推進するための体制等</a:t>
            </a:r>
            <a:r>
              <a:rPr kumimoji="1" lang="ja-JP" altLang="en-US" sz="11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ついて規定（第</a:t>
            </a:r>
            <a:r>
              <a:rPr kumimoji="1" lang="en-US" altLang="ja-JP" sz="11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条～第</a:t>
            </a:r>
            <a:r>
              <a:rPr kumimoji="1" lang="en-US" altLang="ja-JP" sz="11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</a:t>
            </a: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■　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早期援助団体及び関係市町村とともに、総合的な犯罪被害者等支援を一体となって実施するため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被害者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支援調整会議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を設置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　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情報の収集及び適切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　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財政上の措置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39924" y="8324196"/>
            <a:ext cx="6234088" cy="1064144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Ins="0" rtlCol="0" anchor="t" anchorCtr="0"/>
          <a:lstStyle/>
          <a:p>
            <a:pPr marL="0" marR="0" lvl="0" indent="0" algn="l" defTabSz="128016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ja-JP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just" defTabSz="128016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marL="0" marR="0" lvl="0" indent="0" algn="just" defTabSz="128016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sng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endParaRPr kumimoji="1" lang="ja-JP" altLang="ja-JP" sz="12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marL="0" marR="0" lvl="0" indent="0" algn="l" defTabSz="128016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just" defTabSz="128016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marL="0" marR="0" lvl="0" indent="0" algn="just" defTabSz="128016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marL="0" marR="0" lvl="0" indent="0" algn="just" defTabSz="128016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marL="182563" marR="0" lvl="0" indent="-182563" algn="just" defTabSz="128016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ja-JP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</a:p>
          <a:p>
            <a:pPr marL="0" marR="0" lvl="0" indent="0" algn="l" defTabSz="128016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147123" y="7978452"/>
            <a:ext cx="6354271" cy="1450769"/>
            <a:chOff x="33254" y="6112419"/>
            <a:chExt cx="6259575" cy="2505059"/>
          </a:xfrm>
        </p:grpSpPr>
        <p:sp>
          <p:nvSpPr>
            <p:cNvPr id="39" name="角丸四角形 38"/>
            <p:cNvSpPr/>
            <p:nvPr/>
          </p:nvSpPr>
          <p:spPr>
            <a:xfrm>
              <a:off x="33254" y="6112419"/>
              <a:ext cx="2551670" cy="491163"/>
            </a:xfrm>
            <a:prstGeom prst="roundRect">
              <a:avLst>
                <a:gd name="adj" fmla="val 50000"/>
              </a:avLst>
            </a:prstGeom>
            <a:solidFill>
              <a:schemeClr val="tx2"/>
            </a:solidFill>
            <a:ln>
              <a:noFill/>
            </a:ln>
            <a:effectLst>
              <a:reflection blurRad="6350" stA="52000" endA="300" endPos="35000" dir="5400000" sy="-100000" algn="bl" rotWithShape="0"/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l" defTabSz="128016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２</a:t>
              </a:r>
              <a:r>
                <a:rPr kumimoji="1" lang="ja-JP" altLang="en-US" sz="1300" b="1" i="0" u="none" strike="noStrike" kern="120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．条例の</a:t>
              </a:r>
              <a:r>
                <a:rPr kumimoji="1" lang="ja-JP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ポイント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92216" y="6709693"/>
              <a:ext cx="6164568" cy="6255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28016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〇</a:t>
              </a:r>
              <a:r>
                <a:rPr kumimoji="1" lang="ja-JP" alt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 </a:t>
              </a:r>
              <a:r>
                <a:rPr kumimoji="1" lang="ja-JP" altLang="en-US" sz="1200" b="1" i="0" u="sng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各</a:t>
              </a:r>
              <a:r>
                <a:rPr kumimoji="1" lang="ja-JP" altLang="ja-JP" sz="1200" b="1" i="0" u="sng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主体</a:t>
              </a:r>
              <a:r>
                <a:rPr kumimoji="1" lang="ja-JP" altLang="en-US" sz="1200" b="1" i="0" u="sng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の責務の明確化</a:t>
              </a:r>
              <a:r>
                <a:rPr kumimoji="1" lang="ja-JP" altLang="en-US" sz="12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</a:t>
              </a:r>
              <a:r>
                <a:rPr kumimoji="1" lang="en-US" altLang="ja-JP" sz="9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《</a:t>
              </a:r>
              <a:r>
                <a:rPr kumimoji="1" lang="ja-JP" altLang="en-US" sz="9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第４条～第７条</a:t>
              </a:r>
              <a:r>
                <a:rPr kumimoji="1" lang="en-US" altLang="ja-JP" sz="9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》</a:t>
              </a:r>
              <a:r>
                <a:rPr kumimoji="1" lang="ja-JP" altLang="en-US" sz="9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 </a:t>
              </a:r>
              <a:endParaRPr kumimoji="1" lang="ja-JP" altLang="ja-JP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92216" y="7156842"/>
              <a:ext cx="6200613" cy="6255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28016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〇</a:t>
              </a:r>
              <a:r>
                <a:rPr kumimoji="1" lang="ja-JP" altLang="en-US" sz="1200" b="1" i="0" u="none" strike="noStrike" kern="1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 </a:t>
              </a:r>
              <a:r>
                <a:rPr kumimoji="1" lang="ja-JP" altLang="en-US" sz="1200" b="1" i="0" u="sng" strike="noStrike" kern="1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府が講じる基本的な施策</a:t>
              </a:r>
              <a:r>
                <a:rPr kumimoji="1" lang="ja-JP" altLang="ja-JP" sz="1200" b="1" i="0" u="sng" strike="noStrike" kern="1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の</a:t>
              </a:r>
              <a:r>
                <a:rPr kumimoji="1" lang="ja-JP" altLang="en-US" sz="1200" b="1" i="0" u="sng" strike="noStrike" kern="1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明示　</a:t>
              </a:r>
              <a:r>
                <a:rPr kumimoji="1" lang="en-US" altLang="ja-JP" sz="900" b="1" i="0" u="sng" strike="noStrike" kern="1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《</a:t>
              </a:r>
              <a:r>
                <a:rPr kumimoji="1" lang="ja-JP" altLang="en-US" sz="900" b="1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第９条～第</a:t>
              </a:r>
              <a:r>
                <a:rPr kumimoji="1" lang="en-US" altLang="ja-JP" sz="900" b="1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18</a:t>
              </a:r>
              <a:r>
                <a:rPr kumimoji="1" lang="ja-JP" altLang="en-US" sz="900" b="1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条</a:t>
              </a:r>
              <a:r>
                <a:rPr kumimoji="1" lang="en-US" altLang="ja-JP" sz="900" b="1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》 </a:t>
              </a: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92216" y="7975988"/>
              <a:ext cx="6164568" cy="6255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2563" marR="0" lvl="0" indent="-182563" algn="just" defTabSz="128016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〇</a:t>
              </a:r>
              <a:r>
                <a:rPr kumimoji="1" lang="en-US" altLang="ja-JP" sz="1200" b="1" i="0" u="none" strike="noStrike" kern="1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 </a:t>
              </a:r>
              <a:r>
                <a:rPr kumimoji="1" lang="ja-JP" altLang="en-US" sz="1200" b="1" i="0" u="sng" strike="noStrike" kern="1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支援の</a:t>
              </a:r>
              <a:r>
                <a:rPr kumimoji="1" lang="en-US" altLang="ja-JP" sz="1200" b="1" i="0" u="sng" strike="noStrike" kern="1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PDCA</a:t>
              </a:r>
              <a:r>
                <a:rPr kumimoji="1" lang="ja-JP" altLang="en-US" sz="1200" b="1" i="0" u="sng" strike="noStrike" kern="1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サイクル</a:t>
              </a:r>
              <a:r>
                <a:rPr kumimoji="1" lang="ja-JP" altLang="en-US" sz="1200" b="1" i="0" u="sng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　</a:t>
              </a:r>
              <a:r>
                <a:rPr kumimoji="1" lang="en-US" altLang="ja-JP" sz="9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《</a:t>
              </a:r>
              <a:r>
                <a:rPr kumimoji="1" lang="ja-JP" altLang="en-US" sz="900" b="1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第８条</a:t>
              </a:r>
              <a:r>
                <a:rPr kumimoji="1" lang="en-US" altLang="ja-JP" sz="900" b="1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》</a:t>
              </a:r>
              <a:r>
                <a:rPr kumimoji="1" lang="ja-JP" altLang="en-US" sz="1000" b="1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 </a:t>
              </a:r>
              <a:endParaRPr kumimoji="1" lang="ja-JP" altLang="ja-JP" sz="1000" b="1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92216" y="7600987"/>
              <a:ext cx="6164568" cy="10164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128016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〇</a:t>
              </a:r>
              <a:r>
                <a:rPr kumimoji="1" lang="ja-JP" altLang="en-US" sz="1200" b="1" i="0" u="none" strike="noStrike" kern="1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 </a:t>
              </a:r>
              <a:r>
                <a:rPr kumimoji="1" lang="ja-JP" altLang="en-US" sz="1200" b="1" i="0" u="sng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関係機関等の</a:t>
              </a:r>
              <a:r>
                <a:rPr kumimoji="1" lang="ja-JP" altLang="ja-JP" sz="1200" b="1" i="0" u="sng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連携・協</a:t>
              </a:r>
              <a:r>
                <a:rPr kumimoji="1" lang="ja-JP" altLang="en-US" sz="1200" b="1" i="0" u="sng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力</a:t>
              </a:r>
              <a:r>
                <a:rPr kumimoji="1" lang="ja-JP" altLang="ja-JP" sz="1200" b="1" i="0" u="sng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による“</a:t>
              </a:r>
              <a:r>
                <a:rPr kumimoji="1" lang="ja-JP" altLang="en-US" sz="1200" b="1" i="0" u="sng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ワンストップ支援体制</a:t>
              </a:r>
              <a:r>
                <a:rPr kumimoji="1" lang="ja-JP" altLang="ja-JP" sz="1200" b="1" i="0" u="sng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”の構築</a:t>
              </a:r>
              <a:r>
                <a:rPr kumimoji="1" lang="ja-JP" altLang="en-US" sz="1200" b="1" i="0" u="sng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　</a:t>
              </a:r>
              <a:r>
                <a:rPr kumimoji="1" lang="en-US" altLang="ja-JP" sz="900" b="1" i="0" u="sng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《</a:t>
              </a:r>
              <a:r>
                <a:rPr kumimoji="1" lang="ja-JP" altLang="en-US" sz="9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第</a:t>
              </a:r>
              <a:r>
                <a:rPr kumimoji="1" lang="en-US" altLang="ja-JP" sz="9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19</a:t>
              </a:r>
              <a:r>
                <a:rPr kumimoji="1" lang="ja-JP" altLang="en-US" sz="9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条～第</a:t>
              </a:r>
              <a:r>
                <a:rPr kumimoji="1" lang="en-US" altLang="ja-JP" sz="9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21</a:t>
              </a:r>
              <a:r>
                <a:rPr kumimoji="1" lang="ja-JP" altLang="en-US" sz="9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条</a:t>
              </a:r>
              <a:r>
                <a:rPr kumimoji="1" lang="en-US" altLang="ja-JP" sz="9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》</a:t>
              </a:r>
              <a:r>
                <a:rPr kumimoji="1" lang="ja-JP" altLang="en-US" sz="9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 </a:t>
              </a:r>
              <a:endParaRPr kumimoji="1" lang="ja-JP" altLang="ja-JP" sz="900" b="1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endParaRPr>
            </a:p>
            <a:p>
              <a:pPr marL="0" marR="0" lvl="0" indent="0" algn="l" defTabSz="128016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icrosoft Himalaya" panose="01010100010101010101" pitchFamily="2" charset="0"/>
                </a:rPr>
                <a:t>　</a:t>
              </a:r>
              <a:endParaRPr kumimoji="1" lang="en-US" altLang="ja-JP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endParaRPr>
            </a:p>
          </p:txBody>
        </p:sp>
      </p:grpSp>
      <p:sp>
        <p:nvSpPr>
          <p:cNvPr id="62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6852327" y="1522015"/>
            <a:ext cx="5682573" cy="3110656"/>
          </a:xfrm>
          <a:prstGeom prst="roundRect">
            <a:avLst>
              <a:gd name="adj" fmla="val 2860"/>
            </a:avLst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Ins="36000" rtlCol="0" anchor="ctr"/>
          <a:lstStyle/>
          <a:p>
            <a:pPr marL="0" marR="0" lvl="0" indent="0" algn="l" defTabSz="128016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　目的、定義、基本理念を規定（第１条～第３条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 ■目　　　的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：犯罪被害者等の支援を総合的かつ計画的に推進し、もって犯罪被害者等が受けた被害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　　 回復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及び軽減並びに犯罪被害者等の生活の再建を図るとともに、誰もが安心して暮らす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こと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　　 が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できる社会の実現に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寄与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 ■基本理念：犯罪被害者等支援は、①犯罪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被害者等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の尊厳と権利が尊重され、②被害者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等が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置かれ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　　 </a:t>
            </a:r>
            <a:r>
              <a:rPr kumimoji="1" lang="ja-JP" alt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て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いる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状況・事情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に応じて適切に、③必要な支援が途切れることなく提供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されることを旨とし　　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　　 て、 ④関係者相互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の連携及び協力の下で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推進することを規定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　各主体の責務を規定（第４条～第７条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1" lang="ja-JP" altLang="en-US" sz="1000" b="0" i="0" u="none" strike="noStrike" kern="1200" cap="none" spc="-3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■　府の責務について規定</a:t>
            </a:r>
            <a:r>
              <a:rPr kumimoji="1" lang="en-US" altLang="ja-JP" sz="1000" b="0" i="0" u="none" strike="noStrike" kern="1200" cap="none" spc="-3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(</a:t>
            </a:r>
            <a:r>
              <a:rPr kumimoji="1" lang="ja-JP" altLang="en-US" sz="1000" b="0" i="0" u="none" strike="noStrike" kern="1200" cap="none" spc="-3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国、市町村、民間支援団体と</a:t>
            </a:r>
            <a:r>
              <a:rPr kumimoji="1" lang="ja-JP" altLang="en-US" sz="10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の適切な役割</a:t>
            </a:r>
            <a:r>
              <a:rPr kumimoji="1" lang="ja-JP" altLang="en-US" sz="1000" b="0" i="0" u="none" strike="noStrike" kern="1200" cap="none" spc="-3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分担を踏まえた施策の総合的な策</a:t>
            </a:r>
            <a:endParaRPr kumimoji="1" lang="en-US" altLang="ja-JP" sz="1000" b="0" i="0" u="none" strike="noStrike" kern="1200" cap="none" spc="-3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000" b="0" i="0" u="none" strike="noStrike" kern="1200" cap="none" spc="-3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定・実施、市町村に対する支援</a:t>
            </a:r>
            <a:r>
              <a:rPr kumimoji="1" lang="en-US" altLang="ja-JP" sz="1000" b="0" i="0" u="none" strike="noStrike" kern="1200" cap="none" spc="-3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)</a:t>
            </a: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■　府民、事業者、民間支援団体の責務について規定（犯罪被害者等への理解と府の施策への協力）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　支援に関する指針について規定（第８条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 </a:t>
            </a:r>
            <a:r>
              <a:rPr kumimoji="1" lang="ja-JP" altLang="en-US" sz="1000" b="0" i="0" u="none" strike="noStrike" kern="1200" cap="none" spc="-4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■　</a:t>
            </a:r>
            <a:r>
              <a:rPr kumimoji="1" lang="ja-JP" altLang="en-US" sz="10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犯罪被害者等支援を総合的かつ計画的に推進する</a:t>
            </a:r>
            <a:r>
              <a:rPr kumimoji="1" lang="ja-JP" altLang="en-US" sz="1000" b="0" i="0" u="none" strike="noStrike" kern="1200" cap="none" spc="-4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ための指針の策定、見直しについて規定</a:t>
            </a:r>
            <a:endParaRPr kumimoji="1" lang="en-US" altLang="ja-JP" sz="1000" b="0" i="0" u="none" strike="noStrike" kern="1200" cap="none" spc="-4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 ■　指針に基づいて実施する施策の実施状況の公表について規定</a:t>
            </a:r>
            <a:endParaRPr kumimoji="1" lang="en-US" altLang="ja-JP" sz="10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F68EA62A-D8F4-45DD-9732-5173E020D8AD}"/>
              </a:ext>
            </a:extLst>
          </p:cNvPr>
          <p:cNvSpPr txBox="1"/>
          <p:nvPr/>
        </p:nvSpPr>
        <p:spPr>
          <a:xfrm>
            <a:off x="6882276" y="8022286"/>
            <a:ext cx="2139623" cy="21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lIns="36000" rIns="36000" rtlCol="0" anchor="ctr">
            <a:spAutoFit/>
          </a:bodyPr>
          <a:lstStyle/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附則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角丸四角形 11">
            <a:extLst>
              <a:ext uri="{FF2B5EF4-FFF2-40B4-BE49-F238E27FC236}">
                <a16:creationId xmlns:a16="http://schemas.microsoft.com/office/drawing/2014/main" id="{C2211F54-57FC-4EA2-BECF-B02D2B307E70}"/>
              </a:ext>
            </a:extLst>
          </p:cNvPr>
          <p:cNvSpPr/>
          <p:nvPr/>
        </p:nvSpPr>
        <p:spPr>
          <a:xfrm>
            <a:off x="6866094" y="8332952"/>
            <a:ext cx="5668074" cy="792088"/>
          </a:xfrm>
          <a:prstGeom prst="roundRect">
            <a:avLst>
              <a:gd name="adj" fmla="val 8855"/>
            </a:avLst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rtlCol="0" anchor="ctr"/>
          <a:lstStyle/>
          <a:p>
            <a:pPr marL="0" marR="0" lvl="0" indent="0" algn="l" defTabSz="128016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施行</a:t>
            </a:r>
            <a:r>
              <a:rPr kumimoji="1" lang="ja-JP" altLang="en-US" sz="1100" b="1" i="0" u="sng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期日、取組</a:t>
            </a: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指針の経過措置について規定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　平成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日施行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現に定められている大阪府犯罪被害者等支援のための取組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指針の経過措置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Text Box 272"/>
          <p:cNvSpPr txBox="1">
            <a:spLocks noChangeArrowheads="1"/>
          </p:cNvSpPr>
          <p:nvPr/>
        </p:nvSpPr>
        <p:spPr bwMode="auto">
          <a:xfrm>
            <a:off x="236267" y="1492157"/>
            <a:ext cx="6094678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marL="0" marR="0" lvl="0" indent="0" algn="l" defTabSz="128016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■犯罪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被害者等の権利利益の保護を図るため、「犯罪被害者等基本法」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が平成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１６年１２月に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制定</a:t>
            </a:r>
            <a:endParaRPr kumimoji="1" lang="ja-JP" altLang="en-US" sz="1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■「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大阪府犯罪被害者等支援のための取組指針」を平成１８年１２月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に策定（平成</a:t>
            </a:r>
            <a:r>
              <a:rPr kumimoji="1" lang="en-US" altLang="ja-JP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r>
              <a:rPr kumimoji="1" lang="ja-JP" altLang="en-US" sz="1000" b="0" i="0" u="none" strike="noStrike" kern="1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改定）</a:t>
            </a:r>
            <a:endParaRPr kumimoji="1" lang="ja-JP" altLang="en-US" sz="1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■長期的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かつ総合的に講ずべき国の施策大綱「第３次犯罪被害者等基本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」が平成２８年４月閣議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決定</a:t>
            </a:r>
            <a:endParaRPr kumimoji="1" lang="en-US" altLang="ja-JP" sz="1000" b="0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■府内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の犯罪発生件数は全国の中でも高い傾向に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</a:t>
            </a:r>
            <a:endParaRPr kumimoji="1" lang="en-US" altLang="ja-JP" sz="1000" b="0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（下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グラフ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参照：刑法犯認知件数の推移（全国・大阪府）警察庁調べ）</a:t>
            </a:r>
            <a:endParaRPr kumimoji="1" lang="ja-JP" altLang="en-US" sz="1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Text Box 235"/>
          <p:cNvSpPr txBox="1">
            <a:spLocks noChangeArrowheads="1"/>
          </p:cNvSpPr>
          <p:nvPr/>
        </p:nvSpPr>
        <p:spPr bwMode="auto">
          <a:xfrm>
            <a:off x="381837" y="2509209"/>
            <a:ext cx="5154867" cy="592226"/>
          </a:xfrm>
          <a:prstGeom prst="rect">
            <a:avLst/>
          </a:prstGeom>
          <a:noFill/>
          <a:ln w="6350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36000" tIns="8890" rIns="0" bIns="8890" anchor="t" anchorCtr="0" upright="1">
            <a:noAutofit/>
          </a:bodyPr>
          <a:lstStyle/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２９年の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特徴</a:t>
            </a:r>
            <a:r>
              <a:rPr kumimoji="1" lang="en-US" altLang="ja-JP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00" b="0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・大阪府の刑法犯認知件数は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減少傾向に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、年間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kumimoji="1" 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万件が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発生（全国：約</a:t>
            </a:r>
            <a:r>
              <a:rPr kumimoji="1" lang="en-US" altLang="ja-JP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92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万件）</a:t>
            </a:r>
            <a:endParaRPr kumimoji="1" lang="ja-JP" altLang="en-US" sz="1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人口</a:t>
            </a:r>
            <a:r>
              <a:rPr kumimoji="1" 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1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万人当たり</a:t>
            </a: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の刑法犯・凶悪犯の犯罪率は、ともに全国平均を上回り、大阪府が最多</a:t>
            </a:r>
            <a:endParaRPr kumimoji="1" lang="ja-JP" altLang="en-US" sz="1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2006" y="5553749"/>
            <a:ext cx="54726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■平成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月現在、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道県において犯罪被害者支援に特化した条例を制定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2006" y="6067574"/>
            <a:ext cx="60337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■犯罪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被害者等の支援に関する条例の制定を求める請願が、平成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月定例会に提出され、全会一致で採択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67680" y="6775098"/>
            <a:ext cx="5628550" cy="141931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0" marR="0" lvl="0" indent="0" algn="l" defTabSz="128016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懇話会の開催）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名      称　「大阪府犯罪被害者等支援条例懇話会」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構成委員　犯罪被害者団体・民間支援団体の代表、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　　　　　　　学識経験者など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開催時期　平成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月～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　計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回開催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ja-JP" altLang="en-US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0" y="219095"/>
            <a:ext cx="12801601" cy="47704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8016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3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大阪府犯罪被害者等支援条例について</a:t>
            </a:r>
            <a:endParaRPr kumimoji="1" lang="ja-JP" altLang="en-US" sz="1600" b="1" i="0" u="none" strike="noStrike" kern="1200" cap="none" spc="3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36" name="グラフ 35"/>
          <p:cNvGraphicFramePr>
            <a:graphicFrameLocks/>
          </p:cNvGraphicFramePr>
          <p:nvPr>
            <p:extLst/>
          </p:nvPr>
        </p:nvGraphicFramePr>
        <p:xfrm>
          <a:off x="2253441" y="3218171"/>
          <a:ext cx="2060329" cy="1965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3322736" y="6844369"/>
            <a:ext cx="2862039" cy="905321"/>
          </a:xfrm>
          <a:prstGeom prst="rect">
            <a:avLst/>
          </a:prstGeom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54000" tIns="36000" rIns="36000" bIns="36000" rtlCol="0" anchor="t" anchorCtr="0"/>
          <a:lstStyle/>
          <a:p>
            <a:pPr marL="0" marR="0" lvl="0" indent="0" algn="l" defTabSz="128016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900" b="0" i="0" u="none" strike="noStrike" kern="120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</a:t>
            </a:r>
            <a:r>
              <a:rPr kumimoji="1" lang="ja-JP" altLang="en-US" sz="900" b="0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からの主な</a:t>
            </a:r>
            <a:r>
              <a:rPr kumimoji="1" lang="ja-JP" altLang="en-US" sz="900" b="0" i="0" u="none" strike="noStrike" kern="120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意見</a:t>
            </a:r>
            <a:r>
              <a:rPr kumimoji="1" lang="en-US" altLang="ja-JP" sz="900" b="0" i="0" u="none" strike="noStrike" kern="120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en-US" altLang="ja-JP" sz="900" b="0" i="0" u="none" strike="noStrike" kern="1200" cap="none" spc="-1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▪ 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犯罪被害者への府民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理解の増進に努めること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▪ 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経済的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負担の軽減など被害者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支援の充実に努めること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▪ 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府民に身近な市町村を府がしっかり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サポートしていくこと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▪ </a:t>
            </a:r>
            <a:r>
              <a:rPr kumimoji="1" lang="ja-JP" altLang="en-US" sz="900" b="0" i="0" u="none" strike="noStrike" kern="1200" cap="none" spc="-1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必要とする支援が受けられる総合的</a:t>
            </a:r>
            <a:r>
              <a:rPr kumimoji="1" lang="ja-JP" altLang="en-US" sz="900" b="0" i="0" u="none" strike="noStrike" kern="1200" cap="none" spc="-1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な支援体制を構築する</a:t>
            </a:r>
            <a:r>
              <a:rPr kumimoji="1" lang="ja-JP" altLang="en-US" sz="900" b="0" i="0" u="none" strike="noStrike" kern="1200" cap="none" spc="-1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</a:t>
            </a:r>
            <a:r>
              <a:rPr kumimoji="1" lang="ja-JP" altLang="en-US" sz="900" b="0" i="0" u="none" strike="noStrike" kern="120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800" b="0" i="0" u="none" strike="noStrike" kern="120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4" name="グラフ 43"/>
          <p:cNvGraphicFramePr>
            <a:graphicFrameLocks/>
          </p:cNvGraphicFramePr>
          <p:nvPr>
            <p:extLst/>
          </p:nvPr>
        </p:nvGraphicFramePr>
        <p:xfrm>
          <a:off x="4249913" y="3128507"/>
          <a:ext cx="2035801" cy="2066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3" name="Text Box 235"/>
          <p:cNvSpPr txBox="1">
            <a:spLocks noChangeArrowheads="1"/>
          </p:cNvSpPr>
          <p:nvPr/>
        </p:nvSpPr>
        <p:spPr bwMode="auto">
          <a:xfrm>
            <a:off x="4578195" y="5195371"/>
            <a:ext cx="1811797" cy="262097"/>
          </a:xfrm>
          <a:prstGeom prst="rect">
            <a:avLst/>
          </a:prstGeom>
          <a:noFill/>
          <a:ln w="6350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36000" tIns="8890" rIns="0" bIns="8890" anchor="t" anchorCtr="0" upright="1">
            <a:noAutofit/>
          </a:bodyPr>
          <a:lstStyle/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7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凶悪犯：殺人</a:t>
            </a:r>
            <a:r>
              <a:rPr kumimoji="1" lang="ja-JP" altLang="en-US" sz="7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、強盗、放火</a:t>
            </a:r>
            <a:r>
              <a:rPr kumimoji="1" lang="ja-JP" altLang="en-US" sz="7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、強制性交等</a:t>
            </a:r>
            <a:endParaRPr kumimoji="1" lang="ja-JP" altLang="en-US" sz="7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endParaRPr kumimoji="1" lang="ja-JP" altLang="en-US" sz="1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290142" y="6353227"/>
            <a:ext cx="4861271" cy="400110"/>
          </a:xfrm>
          <a:prstGeom prst="rect">
            <a:avLst/>
          </a:prstGeom>
          <a:noFill/>
        </p:spPr>
        <p:txBody>
          <a:bodyPr wrap="square" lIns="72000" rtlCol="0">
            <a:spAutoFit/>
          </a:bodyPr>
          <a:lstStyle/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▼被害者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支援の理念や基本方向、各主体の責務をより明確にし、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府民理解を増進</a:t>
            </a:r>
          </a:p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▼関係機関と一体となって総合的な支援を実施する体制を構築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被害者支援調整会議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43" name="右矢印 42"/>
          <p:cNvSpPr/>
          <p:nvPr/>
        </p:nvSpPr>
        <p:spPr>
          <a:xfrm>
            <a:off x="642069" y="6379498"/>
            <a:ext cx="648072" cy="323960"/>
          </a:xfrm>
          <a:prstGeom prst="rightArrow">
            <a:avLst>
              <a:gd name="adj1" fmla="val 62638"/>
              <a:gd name="adj2" fmla="val 50000"/>
            </a:avLst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72000" tIns="0" rIns="0" bIns="0" rtlCol="0" anchor="ctr" anchorCtr="0"/>
          <a:lstStyle/>
          <a:p>
            <a:pPr marL="0" marR="0" lvl="0" indent="0" algn="ctr" defTabSz="128016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条例化</a:t>
            </a:r>
          </a:p>
        </p:txBody>
      </p:sp>
      <p:graphicFrame>
        <p:nvGraphicFramePr>
          <p:cNvPr id="48" name="グラフ 47"/>
          <p:cNvGraphicFramePr>
            <a:graphicFrameLocks/>
          </p:cNvGraphicFramePr>
          <p:nvPr>
            <p:extLst/>
          </p:nvPr>
        </p:nvGraphicFramePr>
        <p:xfrm>
          <a:off x="195852" y="3127707"/>
          <a:ext cx="2336034" cy="2127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6091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/>
      </a:spPr>
      <a:bodyPr rtlCol="0" anchor="t" anchorCtr="0"/>
      <a:lstStyle>
        <a:defPPr algn="ctr">
          <a:lnSpc>
            <a:spcPts val="1300"/>
          </a:lnSpc>
          <a:defRPr kumimoji="1" sz="10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407</Words>
  <Application>Microsoft Office PowerPoint</Application>
  <PresentationFormat>A3 297x420 mm</PresentationFormat>
  <Paragraphs>114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游ゴシック</vt:lpstr>
      <vt:lpstr>Arial</vt:lpstr>
      <vt:lpstr>Calibri</vt:lpstr>
      <vt:lpstr>Microsoft Himalaya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2019-03-28T08:58:31Z</dcterms:created>
  <dcterms:modified xsi:type="dcterms:W3CDTF">2019-06-14T07:40:56Z</dcterms:modified>
</cp:coreProperties>
</file>