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0" r:id="rId1"/>
  </p:sldMasterIdLst>
  <p:notesMasterIdLst>
    <p:notesMasterId r:id="rId19"/>
  </p:notesMasterIdLst>
  <p:sldIdLst>
    <p:sldId id="256" r:id="rId2"/>
    <p:sldId id="257" r:id="rId3"/>
    <p:sldId id="259" r:id="rId4"/>
    <p:sldId id="258" r:id="rId5"/>
    <p:sldId id="260" r:id="rId6"/>
    <p:sldId id="261" r:id="rId7"/>
    <p:sldId id="286" r:id="rId8"/>
    <p:sldId id="288" r:id="rId9"/>
    <p:sldId id="262" r:id="rId10"/>
    <p:sldId id="287" r:id="rId11"/>
    <p:sldId id="289" r:id="rId12"/>
    <p:sldId id="263" r:id="rId13"/>
    <p:sldId id="264" r:id="rId14"/>
    <p:sldId id="265" r:id="rId15"/>
    <p:sldId id="274" r:id="rId16"/>
    <p:sldId id="290" r:id="rId17"/>
    <p:sldId id="284" r:id="rId18"/>
  </p:sldIdLst>
  <p:sldSz cx="9144000" cy="6858000" type="screen4x3"/>
  <p:notesSz cx="6738938" cy="98726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8585"/>
    <a:srgbClr val="F963E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A111915-BE36-4E01-A7E5-04B1672EAD32}" styleName="淡色スタイル 2 - アクセント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04" autoAdjust="0"/>
    <p:restoredTop sz="74406" autoAdjust="0"/>
  </p:normalViewPr>
  <p:slideViewPr>
    <p:cSldViewPr snapToGrid="0">
      <p:cViewPr>
        <p:scale>
          <a:sx n="75" d="100"/>
          <a:sy n="75" d="100"/>
        </p:scale>
        <p:origin x="1848" y="54"/>
      </p:cViewPr>
      <p:guideLst/>
    </p:cSldViewPr>
  </p:slideViewPr>
  <p:notesTextViewPr>
    <p:cViewPr>
      <p:scale>
        <a:sx n="1" d="1"/>
        <a:sy n="1" d="1"/>
      </p:scale>
      <p:origin x="0" y="0"/>
    </p:cViewPr>
  </p:notesTextViewPr>
  <p:notesViewPr>
    <p:cSldViewPr snapToGrid="0">
      <p:cViewPr varScale="1">
        <p:scale>
          <a:sx n="69" d="100"/>
          <a:sy n="69" d="100"/>
        </p:scale>
        <p:origin x="3082" y="8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19947" cy="495515"/>
          </a:xfrm>
          <a:prstGeom prst="rect">
            <a:avLst/>
          </a:prstGeom>
        </p:spPr>
        <p:txBody>
          <a:bodyPr vert="horz" lIns="90077" tIns="45038" rIns="90077" bIns="45038"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7434" y="0"/>
            <a:ext cx="2919947" cy="495515"/>
          </a:xfrm>
          <a:prstGeom prst="rect">
            <a:avLst/>
          </a:prstGeom>
        </p:spPr>
        <p:txBody>
          <a:bodyPr vert="horz" lIns="90077" tIns="45038" rIns="90077" bIns="45038" rtlCol="0"/>
          <a:lstStyle>
            <a:lvl1pPr algn="r">
              <a:defRPr sz="1200"/>
            </a:lvl1pPr>
          </a:lstStyle>
          <a:p>
            <a:fld id="{8E414AA7-80AD-46CA-BEE6-32EDDDB7D0EB}" type="datetimeFigureOut">
              <a:rPr kumimoji="1" lang="ja-JP" altLang="en-US" smtClean="0"/>
              <a:t>2024/7/19</a:t>
            </a:fld>
            <a:endParaRPr kumimoji="1" lang="ja-JP" altLang="en-US"/>
          </a:p>
        </p:txBody>
      </p:sp>
      <p:sp>
        <p:nvSpPr>
          <p:cNvPr id="4" name="スライド イメージ プレースホルダー 3"/>
          <p:cNvSpPr>
            <a:spLocks noGrp="1" noRot="1" noChangeAspect="1"/>
          </p:cNvSpPr>
          <p:nvPr>
            <p:ph type="sldImg" idx="2"/>
          </p:nvPr>
        </p:nvSpPr>
        <p:spPr>
          <a:xfrm>
            <a:off x="1149350" y="1233488"/>
            <a:ext cx="4441825" cy="3332162"/>
          </a:xfrm>
          <a:prstGeom prst="rect">
            <a:avLst/>
          </a:prstGeom>
          <a:noFill/>
          <a:ln w="12700">
            <a:solidFill>
              <a:prstClr val="black"/>
            </a:solidFill>
          </a:ln>
        </p:spPr>
        <p:txBody>
          <a:bodyPr vert="horz" lIns="90077" tIns="45038" rIns="90077" bIns="45038" rtlCol="0" anchor="ctr"/>
          <a:lstStyle/>
          <a:p>
            <a:endParaRPr lang="ja-JP" altLang="en-US"/>
          </a:p>
        </p:txBody>
      </p:sp>
      <p:sp>
        <p:nvSpPr>
          <p:cNvPr id="5" name="ノート プレースホルダー 4"/>
          <p:cNvSpPr>
            <a:spLocks noGrp="1"/>
          </p:cNvSpPr>
          <p:nvPr>
            <p:ph type="body" sz="quarter" idx="3"/>
          </p:nvPr>
        </p:nvSpPr>
        <p:spPr>
          <a:xfrm>
            <a:off x="674673" y="4751299"/>
            <a:ext cx="5391150" cy="3887283"/>
          </a:xfrm>
          <a:prstGeom prst="rect">
            <a:avLst/>
          </a:prstGeom>
        </p:spPr>
        <p:txBody>
          <a:bodyPr vert="horz" lIns="90077" tIns="45038" rIns="90077" bIns="45038"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377149"/>
            <a:ext cx="2919947" cy="495515"/>
          </a:xfrm>
          <a:prstGeom prst="rect">
            <a:avLst/>
          </a:prstGeom>
        </p:spPr>
        <p:txBody>
          <a:bodyPr vert="horz" lIns="90077" tIns="45038" rIns="90077" bIns="45038"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7434" y="9377149"/>
            <a:ext cx="2919947" cy="495515"/>
          </a:xfrm>
          <a:prstGeom prst="rect">
            <a:avLst/>
          </a:prstGeom>
        </p:spPr>
        <p:txBody>
          <a:bodyPr vert="horz" lIns="90077" tIns="45038" rIns="90077" bIns="45038" rtlCol="0" anchor="b"/>
          <a:lstStyle>
            <a:lvl1pPr algn="r">
              <a:defRPr sz="1200"/>
            </a:lvl1pPr>
          </a:lstStyle>
          <a:p>
            <a:fld id="{79FBA2BD-AAEA-4723-9919-3331ADFBDD3F}" type="slidenum">
              <a:rPr kumimoji="1" lang="ja-JP" altLang="en-US" smtClean="0"/>
              <a:t>‹#›</a:t>
            </a:fld>
            <a:endParaRPr kumimoji="1" lang="ja-JP" altLang="en-US"/>
          </a:p>
        </p:txBody>
      </p:sp>
    </p:spTree>
    <p:extLst>
      <p:ext uri="{BB962C8B-B14F-4D97-AF65-F5344CB8AC3E}">
        <p14:creationId xmlns:p14="http://schemas.microsoft.com/office/powerpoint/2010/main" val="147012949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9350" y="1233488"/>
            <a:ext cx="4441825" cy="3332162"/>
          </a:xfrm>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79FBA2BD-AAEA-4723-9919-3331ADFBDD3F}" type="slidenum">
              <a:rPr kumimoji="1" lang="ja-JP" altLang="en-US" smtClean="0"/>
              <a:t>1</a:t>
            </a:fld>
            <a:endParaRPr kumimoji="1" lang="ja-JP" altLang="en-US"/>
          </a:p>
        </p:txBody>
      </p:sp>
    </p:spTree>
    <p:extLst>
      <p:ext uri="{BB962C8B-B14F-4D97-AF65-F5344CB8AC3E}">
        <p14:creationId xmlns:p14="http://schemas.microsoft.com/office/powerpoint/2010/main" val="16060689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9350" y="1233488"/>
            <a:ext cx="4441825" cy="3332162"/>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79FBA2BD-AAEA-4723-9919-3331ADFBDD3F}" type="slidenum">
              <a:rPr kumimoji="1" lang="ja-JP" altLang="en-US" smtClean="0"/>
              <a:t>10</a:t>
            </a:fld>
            <a:endParaRPr kumimoji="1" lang="ja-JP" altLang="en-US"/>
          </a:p>
        </p:txBody>
      </p:sp>
    </p:spTree>
    <p:extLst>
      <p:ext uri="{BB962C8B-B14F-4D97-AF65-F5344CB8AC3E}">
        <p14:creationId xmlns:p14="http://schemas.microsoft.com/office/powerpoint/2010/main" val="33243235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9350" y="1233488"/>
            <a:ext cx="4441825" cy="3332162"/>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79FBA2BD-AAEA-4723-9919-3331ADFBDD3F}" type="slidenum">
              <a:rPr kumimoji="1" lang="ja-JP" altLang="en-US" smtClean="0"/>
              <a:t>11</a:t>
            </a:fld>
            <a:endParaRPr kumimoji="1" lang="ja-JP" altLang="en-US"/>
          </a:p>
        </p:txBody>
      </p:sp>
    </p:spTree>
    <p:extLst>
      <p:ext uri="{BB962C8B-B14F-4D97-AF65-F5344CB8AC3E}">
        <p14:creationId xmlns:p14="http://schemas.microsoft.com/office/powerpoint/2010/main" val="3694577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9350" y="1233488"/>
            <a:ext cx="4441825" cy="3332162"/>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79FBA2BD-AAEA-4723-9919-3331ADFBDD3F}" type="slidenum">
              <a:rPr kumimoji="1" lang="ja-JP" altLang="en-US" smtClean="0"/>
              <a:t>12</a:t>
            </a:fld>
            <a:endParaRPr kumimoji="1" lang="ja-JP" altLang="en-US"/>
          </a:p>
        </p:txBody>
      </p:sp>
    </p:spTree>
    <p:extLst>
      <p:ext uri="{BB962C8B-B14F-4D97-AF65-F5344CB8AC3E}">
        <p14:creationId xmlns:p14="http://schemas.microsoft.com/office/powerpoint/2010/main" val="35077357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9350" y="1233488"/>
            <a:ext cx="4441825" cy="3332162"/>
          </a:xfrm>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79FBA2BD-AAEA-4723-9919-3331ADFBDD3F}" type="slidenum">
              <a:rPr kumimoji="1" lang="ja-JP" altLang="en-US" smtClean="0"/>
              <a:t>13</a:t>
            </a:fld>
            <a:endParaRPr kumimoji="1" lang="ja-JP" altLang="en-US"/>
          </a:p>
        </p:txBody>
      </p:sp>
    </p:spTree>
    <p:extLst>
      <p:ext uri="{BB962C8B-B14F-4D97-AF65-F5344CB8AC3E}">
        <p14:creationId xmlns:p14="http://schemas.microsoft.com/office/powerpoint/2010/main" val="10284468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9350" y="1233488"/>
            <a:ext cx="4441825" cy="3332162"/>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79FBA2BD-AAEA-4723-9919-3331ADFBDD3F}" type="slidenum">
              <a:rPr kumimoji="1" lang="ja-JP" altLang="en-US" smtClean="0"/>
              <a:t>14</a:t>
            </a:fld>
            <a:endParaRPr kumimoji="1" lang="ja-JP" altLang="en-US"/>
          </a:p>
        </p:txBody>
      </p:sp>
    </p:spTree>
    <p:extLst>
      <p:ext uri="{BB962C8B-B14F-4D97-AF65-F5344CB8AC3E}">
        <p14:creationId xmlns:p14="http://schemas.microsoft.com/office/powerpoint/2010/main" val="31803623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9350" y="1233488"/>
            <a:ext cx="4441825" cy="3332162"/>
          </a:xfrm>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79FBA2BD-AAEA-4723-9919-3331ADFBDD3F}" type="slidenum">
              <a:rPr kumimoji="1" lang="ja-JP" altLang="en-US" smtClean="0"/>
              <a:t>15</a:t>
            </a:fld>
            <a:endParaRPr kumimoji="1" lang="ja-JP" altLang="en-US"/>
          </a:p>
        </p:txBody>
      </p:sp>
    </p:spTree>
    <p:extLst>
      <p:ext uri="{BB962C8B-B14F-4D97-AF65-F5344CB8AC3E}">
        <p14:creationId xmlns:p14="http://schemas.microsoft.com/office/powerpoint/2010/main" val="13546195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9350" y="1233488"/>
            <a:ext cx="4441825" cy="3332162"/>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79FBA2BD-AAEA-4723-9919-3331ADFBDD3F}" type="slidenum">
              <a:rPr kumimoji="1" lang="ja-JP" altLang="en-US" smtClean="0"/>
              <a:t>16</a:t>
            </a:fld>
            <a:endParaRPr kumimoji="1" lang="ja-JP" altLang="en-US"/>
          </a:p>
        </p:txBody>
      </p:sp>
    </p:spTree>
    <p:extLst>
      <p:ext uri="{BB962C8B-B14F-4D97-AF65-F5344CB8AC3E}">
        <p14:creationId xmlns:p14="http://schemas.microsoft.com/office/powerpoint/2010/main" val="28261265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9350" y="1233488"/>
            <a:ext cx="4441825" cy="3332162"/>
          </a:xfrm>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79FBA2BD-AAEA-4723-9919-3331ADFBDD3F}" type="slidenum">
              <a:rPr kumimoji="1" lang="ja-JP" altLang="en-US" smtClean="0"/>
              <a:t>17</a:t>
            </a:fld>
            <a:endParaRPr kumimoji="1" lang="ja-JP" altLang="en-US"/>
          </a:p>
        </p:txBody>
      </p:sp>
    </p:spTree>
    <p:extLst>
      <p:ext uri="{BB962C8B-B14F-4D97-AF65-F5344CB8AC3E}">
        <p14:creationId xmlns:p14="http://schemas.microsoft.com/office/powerpoint/2010/main" val="23285736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9350" y="1233488"/>
            <a:ext cx="4441825" cy="3332162"/>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79FBA2BD-AAEA-4723-9919-3331ADFBDD3F}" type="slidenum">
              <a:rPr kumimoji="1" lang="ja-JP" altLang="en-US" smtClean="0"/>
              <a:t>2</a:t>
            </a:fld>
            <a:endParaRPr kumimoji="1" lang="ja-JP" altLang="en-US"/>
          </a:p>
        </p:txBody>
      </p:sp>
    </p:spTree>
    <p:extLst>
      <p:ext uri="{BB962C8B-B14F-4D97-AF65-F5344CB8AC3E}">
        <p14:creationId xmlns:p14="http://schemas.microsoft.com/office/powerpoint/2010/main" val="5201770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9350" y="1233488"/>
            <a:ext cx="4441825" cy="3332162"/>
          </a:xfrm>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79FBA2BD-AAEA-4723-9919-3331ADFBDD3F}" type="slidenum">
              <a:rPr kumimoji="1" lang="ja-JP" altLang="en-US" smtClean="0"/>
              <a:t>3</a:t>
            </a:fld>
            <a:endParaRPr kumimoji="1" lang="ja-JP" altLang="en-US"/>
          </a:p>
        </p:txBody>
      </p:sp>
    </p:spTree>
    <p:extLst>
      <p:ext uri="{BB962C8B-B14F-4D97-AF65-F5344CB8AC3E}">
        <p14:creationId xmlns:p14="http://schemas.microsoft.com/office/powerpoint/2010/main" val="4095045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9350" y="1233488"/>
            <a:ext cx="4441825" cy="3332162"/>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79FBA2BD-AAEA-4723-9919-3331ADFBDD3F}" type="slidenum">
              <a:rPr kumimoji="1" lang="ja-JP" altLang="en-US" smtClean="0"/>
              <a:t>4</a:t>
            </a:fld>
            <a:endParaRPr kumimoji="1" lang="ja-JP" altLang="en-US"/>
          </a:p>
        </p:txBody>
      </p:sp>
    </p:spTree>
    <p:extLst>
      <p:ext uri="{BB962C8B-B14F-4D97-AF65-F5344CB8AC3E}">
        <p14:creationId xmlns:p14="http://schemas.microsoft.com/office/powerpoint/2010/main" val="12231576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9350" y="1233488"/>
            <a:ext cx="4441825" cy="3332162"/>
          </a:xfrm>
        </p:spPr>
      </p:sp>
      <p:sp>
        <p:nvSpPr>
          <p:cNvPr id="3" name="ノート プレースホルダー 2"/>
          <p:cNvSpPr>
            <a:spLocks noGrp="1"/>
          </p:cNvSpPr>
          <p:nvPr>
            <p:ph type="body" idx="1"/>
          </p:nvPr>
        </p:nvSpPr>
        <p:spPr/>
        <p:txBody>
          <a:bodyPr/>
          <a:lstStyle/>
          <a:p>
            <a:endParaRPr kumimoji="1" lang="ja-JP" altLang="en-US" sz="1200" dirty="0"/>
          </a:p>
        </p:txBody>
      </p:sp>
      <p:sp>
        <p:nvSpPr>
          <p:cNvPr id="4" name="スライド番号プレースホルダー 3"/>
          <p:cNvSpPr>
            <a:spLocks noGrp="1"/>
          </p:cNvSpPr>
          <p:nvPr>
            <p:ph type="sldNum" sz="quarter" idx="5"/>
          </p:nvPr>
        </p:nvSpPr>
        <p:spPr/>
        <p:txBody>
          <a:bodyPr/>
          <a:lstStyle/>
          <a:p>
            <a:fld id="{79FBA2BD-AAEA-4723-9919-3331ADFBDD3F}" type="slidenum">
              <a:rPr kumimoji="1" lang="ja-JP" altLang="en-US" smtClean="0"/>
              <a:t>5</a:t>
            </a:fld>
            <a:endParaRPr kumimoji="1" lang="ja-JP" altLang="en-US"/>
          </a:p>
        </p:txBody>
      </p:sp>
    </p:spTree>
    <p:extLst>
      <p:ext uri="{BB962C8B-B14F-4D97-AF65-F5344CB8AC3E}">
        <p14:creationId xmlns:p14="http://schemas.microsoft.com/office/powerpoint/2010/main" val="42560973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9350" y="1233488"/>
            <a:ext cx="4441825" cy="3332162"/>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79FBA2BD-AAEA-4723-9919-3331ADFBDD3F}" type="slidenum">
              <a:rPr kumimoji="1" lang="ja-JP" altLang="en-US" smtClean="0"/>
              <a:t>6</a:t>
            </a:fld>
            <a:endParaRPr kumimoji="1" lang="ja-JP" altLang="en-US"/>
          </a:p>
        </p:txBody>
      </p:sp>
    </p:spTree>
    <p:extLst>
      <p:ext uri="{BB962C8B-B14F-4D97-AF65-F5344CB8AC3E}">
        <p14:creationId xmlns:p14="http://schemas.microsoft.com/office/powerpoint/2010/main" val="24303900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9350" y="1233488"/>
            <a:ext cx="4441825" cy="3332162"/>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79FBA2BD-AAEA-4723-9919-3331ADFBDD3F}" type="slidenum">
              <a:rPr kumimoji="1" lang="ja-JP" altLang="en-US" smtClean="0"/>
              <a:t>7</a:t>
            </a:fld>
            <a:endParaRPr kumimoji="1" lang="ja-JP" altLang="en-US"/>
          </a:p>
        </p:txBody>
      </p:sp>
    </p:spTree>
    <p:extLst>
      <p:ext uri="{BB962C8B-B14F-4D97-AF65-F5344CB8AC3E}">
        <p14:creationId xmlns:p14="http://schemas.microsoft.com/office/powerpoint/2010/main" val="32721792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9350" y="1233488"/>
            <a:ext cx="4441825" cy="3332162"/>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79FBA2BD-AAEA-4723-9919-3331ADFBDD3F}" type="slidenum">
              <a:rPr kumimoji="1" lang="ja-JP" altLang="en-US" smtClean="0"/>
              <a:t>8</a:t>
            </a:fld>
            <a:endParaRPr kumimoji="1" lang="ja-JP" altLang="en-US"/>
          </a:p>
        </p:txBody>
      </p:sp>
    </p:spTree>
    <p:extLst>
      <p:ext uri="{BB962C8B-B14F-4D97-AF65-F5344CB8AC3E}">
        <p14:creationId xmlns:p14="http://schemas.microsoft.com/office/powerpoint/2010/main" val="29988449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9350" y="1233488"/>
            <a:ext cx="4441825" cy="3332162"/>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79FBA2BD-AAEA-4723-9919-3331ADFBDD3F}" type="slidenum">
              <a:rPr kumimoji="1" lang="ja-JP" altLang="en-US" smtClean="0"/>
              <a:t>9</a:t>
            </a:fld>
            <a:endParaRPr kumimoji="1" lang="ja-JP" altLang="en-US"/>
          </a:p>
        </p:txBody>
      </p:sp>
    </p:spTree>
    <p:extLst>
      <p:ext uri="{BB962C8B-B14F-4D97-AF65-F5344CB8AC3E}">
        <p14:creationId xmlns:p14="http://schemas.microsoft.com/office/powerpoint/2010/main" val="1618534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43958FD7-6BA3-40B0-ADF9-25F16333B991}" type="datetime1">
              <a:rPr kumimoji="1" lang="ja-JP" altLang="en-US" smtClean="0"/>
              <a:t>2024/7/19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E63EAE1-42B1-4AC0-9073-08FB6FD5889E}" type="slidenum">
              <a:rPr kumimoji="1" lang="ja-JP" altLang="en-US" smtClean="0"/>
              <a:t>‹#›</a:t>
            </a:fld>
            <a:endParaRPr kumimoji="1" lang="ja-JP" altLang="en-US"/>
          </a:p>
        </p:txBody>
      </p:sp>
    </p:spTree>
    <p:extLst>
      <p:ext uri="{BB962C8B-B14F-4D97-AF65-F5344CB8AC3E}">
        <p14:creationId xmlns:p14="http://schemas.microsoft.com/office/powerpoint/2010/main" val="7997041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F080959-1010-4F3E-B6FE-EC36D80F987A}" type="datetime1">
              <a:rPr kumimoji="1" lang="ja-JP" altLang="en-US" smtClean="0"/>
              <a:t>2024/7/19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E63EAE1-42B1-4AC0-9073-08FB6FD5889E}" type="slidenum">
              <a:rPr kumimoji="1" lang="ja-JP" altLang="en-US" smtClean="0"/>
              <a:t>‹#›</a:t>
            </a:fld>
            <a:endParaRPr kumimoji="1" lang="ja-JP" altLang="en-US"/>
          </a:p>
        </p:txBody>
      </p:sp>
    </p:spTree>
    <p:extLst>
      <p:ext uri="{BB962C8B-B14F-4D97-AF65-F5344CB8AC3E}">
        <p14:creationId xmlns:p14="http://schemas.microsoft.com/office/powerpoint/2010/main" val="27470728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0FC4151-17F7-4282-A569-D5FB2F031875}" type="datetime1">
              <a:rPr kumimoji="1" lang="ja-JP" altLang="en-US" smtClean="0"/>
              <a:t>2024/7/19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E63EAE1-42B1-4AC0-9073-08FB6FD5889E}" type="slidenum">
              <a:rPr kumimoji="1" lang="ja-JP" altLang="en-US" smtClean="0"/>
              <a:t>‹#›</a:t>
            </a:fld>
            <a:endParaRPr kumimoji="1" lang="ja-JP" altLang="en-US"/>
          </a:p>
        </p:txBody>
      </p:sp>
    </p:spTree>
    <p:extLst>
      <p:ext uri="{BB962C8B-B14F-4D97-AF65-F5344CB8AC3E}">
        <p14:creationId xmlns:p14="http://schemas.microsoft.com/office/powerpoint/2010/main" val="1855930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542BD9B-3E4F-4CD2-9F4B-C5307F0EB1CF}" type="datetime1">
              <a:rPr kumimoji="1" lang="ja-JP" altLang="en-US" smtClean="0"/>
              <a:t>2024/7/19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E63EAE1-42B1-4AC0-9073-08FB6FD5889E}" type="slidenum">
              <a:rPr kumimoji="1" lang="ja-JP" altLang="en-US" smtClean="0"/>
              <a:t>‹#›</a:t>
            </a:fld>
            <a:endParaRPr kumimoji="1" lang="ja-JP" altLang="en-US"/>
          </a:p>
        </p:txBody>
      </p:sp>
    </p:spTree>
    <p:extLst>
      <p:ext uri="{BB962C8B-B14F-4D97-AF65-F5344CB8AC3E}">
        <p14:creationId xmlns:p14="http://schemas.microsoft.com/office/powerpoint/2010/main" val="12053073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77FCBAEC-449A-4BBF-86FB-79F61D6190D3}" type="datetime1">
              <a:rPr kumimoji="1" lang="ja-JP" altLang="en-US" smtClean="0"/>
              <a:t>2024/7/19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E63EAE1-42B1-4AC0-9073-08FB6FD5889E}" type="slidenum">
              <a:rPr kumimoji="1" lang="ja-JP" altLang="en-US" smtClean="0"/>
              <a:t>‹#›</a:t>
            </a:fld>
            <a:endParaRPr kumimoji="1" lang="ja-JP" altLang="en-US"/>
          </a:p>
        </p:txBody>
      </p:sp>
    </p:spTree>
    <p:extLst>
      <p:ext uri="{BB962C8B-B14F-4D97-AF65-F5344CB8AC3E}">
        <p14:creationId xmlns:p14="http://schemas.microsoft.com/office/powerpoint/2010/main" val="192639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D68637A8-3CFC-43C6-BEF7-93A921438A73}" type="datetime1">
              <a:rPr kumimoji="1" lang="ja-JP" altLang="en-US" smtClean="0"/>
              <a:t>2024/7/19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E63EAE1-42B1-4AC0-9073-08FB6FD5889E}" type="slidenum">
              <a:rPr kumimoji="1" lang="ja-JP" altLang="en-US" smtClean="0"/>
              <a:t>‹#›</a:t>
            </a:fld>
            <a:endParaRPr kumimoji="1" lang="ja-JP" altLang="en-US"/>
          </a:p>
        </p:txBody>
      </p:sp>
    </p:spTree>
    <p:extLst>
      <p:ext uri="{BB962C8B-B14F-4D97-AF65-F5344CB8AC3E}">
        <p14:creationId xmlns:p14="http://schemas.microsoft.com/office/powerpoint/2010/main" val="12232782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A0BB435D-3A6D-4653-8780-C1BC642CB308}" type="datetime1">
              <a:rPr kumimoji="1" lang="ja-JP" altLang="en-US" smtClean="0"/>
              <a:t>2024/7/19</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7E63EAE1-42B1-4AC0-9073-08FB6FD5889E}" type="slidenum">
              <a:rPr kumimoji="1" lang="ja-JP" altLang="en-US" smtClean="0"/>
              <a:t>‹#›</a:t>
            </a:fld>
            <a:endParaRPr kumimoji="1" lang="ja-JP" altLang="en-US"/>
          </a:p>
        </p:txBody>
      </p:sp>
    </p:spTree>
    <p:extLst>
      <p:ext uri="{BB962C8B-B14F-4D97-AF65-F5344CB8AC3E}">
        <p14:creationId xmlns:p14="http://schemas.microsoft.com/office/powerpoint/2010/main" val="292134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32F2E1D5-6655-47B9-9F49-13590DF4658A}" type="datetime1">
              <a:rPr kumimoji="1" lang="ja-JP" altLang="en-US" smtClean="0"/>
              <a:t>2024/7/19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7E63EAE1-42B1-4AC0-9073-08FB6FD5889E}" type="slidenum">
              <a:rPr kumimoji="1" lang="ja-JP" altLang="en-US" smtClean="0"/>
              <a:t>‹#›</a:t>
            </a:fld>
            <a:endParaRPr kumimoji="1" lang="ja-JP" altLang="en-US"/>
          </a:p>
        </p:txBody>
      </p:sp>
    </p:spTree>
    <p:extLst>
      <p:ext uri="{BB962C8B-B14F-4D97-AF65-F5344CB8AC3E}">
        <p14:creationId xmlns:p14="http://schemas.microsoft.com/office/powerpoint/2010/main" val="39067388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54DBB4-505F-4AB8-BC56-F48C4636E342}" type="datetime1">
              <a:rPr kumimoji="1" lang="ja-JP" altLang="en-US" smtClean="0"/>
              <a:t>2024/7/19</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7E63EAE1-42B1-4AC0-9073-08FB6FD5889E}" type="slidenum">
              <a:rPr kumimoji="1" lang="ja-JP" altLang="en-US" smtClean="0"/>
              <a:t>‹#›</a:t>
            </a:fld>
            <a:endParaRPr kumimoji="1" lang="ja-JP" altLang="en-US"/>
          </a:p>
        </p:txBody>
      </p:sp>
    </p:spTree>
    <p:extLst>
      <p:ext uri="{BB962C8B-B14F-4D97-AF65-F5344CB8AC3E}">
        <p14:creationId xmlns:p14="http://schemas.microsoft.com/office/powerpoint/2010/main" val="6909390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95CC270-3274-424F-B9AF-5C58AACD7B74}" type="datetime1">
              <a:rPr kumimoji="1" lang="ja-JP" altLang="en-US" smtClean="0"/>
              <a:t>2024/7/19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E63EAE1-42B1-4AC0-9073-08FB6FD5889E}" type="slidenum">
              <a:rPr kumimoji="1" lang="ja-JP" altLang="en-US" smtClean="0"/>
              <a:t>‹#›</a:t>
            </a:fld>
            <a:endParaRPr kumimoji="1" lang="ja-JP" altLang="en-US"/>
          </a:p>
        </p:txBody>
      </p:sp>
    </p:spTree>
    <p:extLst>
      <p:ext uri="{BB962C8B-B14F-4D97-AF65-F5344CB8AC3E}">
        <p14:creationId xmlns:p14="http://schemas.microsoft.com/office/powerpoint/2010/main" val="14513847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0A788CB6-1F8B-40B9-9873-E57D18A51DD4}" type="datetime1">
              <a:rPr kumimoji="1" lang="ja-JP" altLang="en-US" smtClean="0"/>
              <a:t>2024/7/19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E63EAE1-42B1-4AC0-9073-08FB6FD5889E}" type="slidenum">
              <a:rPr kumimoji="1" lang="ja-JP" altLang="en-US" smtClean="0"/>
              <a:t>‹#›</a:t>
            </a:fld>
            <a:endParaRPr kumimoji="1" lang="ja-JP" altLang="en-US"/>
          </a:p>
        </p:txBody>
      </p:sp>
    </p:spTree>
    <p:extLst>
      <p:ext uri="{BB962C8B-B14F-4D97-AF65-F5344CB8AC3E}">
        <p14:creationId xmlns:p14="http://schemas.microsoft.com/office/powerpoint/2010/main" val="4565260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634D63-A8FF-4AB2-937F-BB153D422CE0}" type="datetime1">
              <a:rPr kumimoji="1" lang="ja-JP" altLang="en-US" smtClean="0"/>
              <a:t>2024/7/19</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63EAE1-42B1-4AC0-9073-08FB6FD5889E}" type="slidenum">
              <a:rPr kumimoji="1" lang="ja-JP" altLang="en-US" smtClean="0"/>
              <a:t>‹#›</a:t>
            </a:fld>
            <a:endParaRPr kumimoji="1" lang="ja-JP" altLang="en-US"/>
          </a:p>
        </p:txBody>
      </p:sp>
    </p:spTree>
    <p:extLst>
      <p:ext uri="{BB962C8B-B14F-4D97-AF65-F5344CB8AC3E}">
        <p14:creationId xmlns:p14="http://schemas.microsoft.com/office/powerpoint/2010/main" val="4048658691"/>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image" Target="../media/image10.png"/><Relationship Id="rId7" Type="http://schemas.openxmlformats.org/officeDocument/2006/relationships/hyperlink" Target="https://www.photolibrary.jp/mhd5/img189/450-2011013122094748896.jpg"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7.png"/><Relationship Id="rId4" Type="http://schemas.microsoft.com/office/2007/relationships/hdphoto" Target="../media/hdphoto2.wdp"/></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hyperlink" Target="https://www.photolibrary.jp/mhd5/img189/450-2011013122094748896.jpg"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2.jpg"/><Relationship Id="rId5" Type="http://schemas.openxmlformats.org/officeDocument/2006/relationships/image" Target="../media/image2.jpeg"/><Relationship Id="rId4" Type="http://schemas.openxmlformats.org/officeDocument/2006/relationships/hyperlink" Target="https://www.photolibrary.jp/mhd5/img189/450-2011013122094748896.jpg"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hyperlink" Target="https://www.photolibrary.jp/mhd5/img189/450-2011013122094748896.jp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hyperlink" Target="https://www.photolibrary.jp/mhd5/img189/450-2011013122094748896.jpg"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hyperlink" Target="https://www.photolibrary.jp/mhd5/img189/450-2011013122094748896.jpg"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hyperlink" Target="https://www.photolibrary.jp/mhd5/img189/450-2011013122094748896.jpg" TargetMode="Externa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hyperlink" Target="https://www.photolibrary.jp/mhd5/img189/450-2011013122094748896.jpg"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2.jpeg"/><Relationship Id="rId4" Type="http://schemas.openxmlformats.org/officeDocument/2006/relationships/hyperlink" Target="https://www.photolibrary.jp/mhd5/img189/450-2011013122094748896.jp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B703AC3-5A3F-4CDA-8412-3695245D964D}"/>
              </a:ext>
            </a:extLst>
          </p:cNvPr>
          <p:cNvSpPr>
            <a:spLocks noGrp="1"/>
          </p:cNvSpPr>
          <p:nvPr>
            <p:ph type="ctrTitle"/>
          </p:nvPr>
        </p:nvSpPr>
        <p:spPr>
          <a:xfrm>
            <a:off x="0" y="476738"/>
            <a:ext cx="9144000" cy="3574098"/>
          </a:xfrm>
        </p:spPr>
        <p:txBody>
          <a:bodyPr anchor="ctr">
            <a:normAutofit/>
          </a:bodyPr>
          <a:lstStyle/>
          <a:p>
            <a:pPr algn="ctr"/>
            <a:r>
              <a:rPr lang="ja-JP" altLang="en-US" sz="3600" b="1" dirty="0"/>
              <a:t>都市計画道路　大県本郷線・川北柏原線</a:t>
            </a:r>
            <a:br>
              <a:rPr lang="en-US" altLang="ja-JP" sz="3600" b="1" dirty="0"/>
            </a:br>
            <a:r>
              <a:rPr lang="ja-JP" altLang="en-US" sz="2800" b="1" dirty="0"/>
              <a:t>（国道２５号～国道１７０号</a:t>
            </a:r>
            <a:r>
              <a:rPr lang="en-US" altLang="ja-JP" sz="2800" b="1" dirty="0"/>
              <a:t>〔</a:t>
            </a:r>
            <a:r>
              <a:rPr lang="ja-JP" altLang="en-US" sz="2800" b="1" dirty="0"/>
              <a:t>大阪外環状線</a:t>
            </a:r>
            <a:r>
              <a:rPr lang="en-US" altLang="ja-JP" sz="2800" b="1" dirty="0"/>
              <a:t>〕</a:t>
            </a:r>
            <a:r>
              <a:rPr lang="ja-JP" altLang="en-US" sz="2800" b="1" dirty="0"/>
              <a:t>）</a:t>
            </a:r>
            <a:br>
              <a:rPr lang="en-US" altLang="ja-JP" sz="3200" b="1" dirty="0"/>
            </a:br>
            <a:br>
              <a:rPr lang="en-US" altLang="ja-JP" sz="3600" b="1" dirty="0"/>
            </a:br>
            <a:r>
              <a:rPr lang="ja-JP" altLang="en-US" sz="4800" b="1" dirty="0"/>
              <a:t>事業概要説明会</a:t>
            </a:r>
            <a:endParaRPr lang="ja-JP" altLang="en-US" sz="3600" b="1" dirty="0"/>
          </a:p>
        </p:txBody>
      </p:sp>
      <p:sp>
        <p:nvSpPr>
          <p:cNvPr id="3" name="字幕 2">
            <a:extLst>
              <a:ext uri="{FF2B5EF4-FFF2-40B4-BE49-F238E27FC236}">
                <a16:creationId xmlns:a16="http://schemas.microsoft.com/office/drawing/2014/main" id="{74D63D0F-2AD5-4711-8F73-E5A1EA262BBE}"/>
              </a:ext>
            </a:extLst>
          </p:cNvPr>
          <p:cNvSpPr>
            <a:spLocks noGrp="1"/>
          </p:cNvSpPr>
          <p:nvPr>
            <p:ph type="subTitle" idx="1"/>
          </p:nvPr>
        </p:nvSpPr>
        <p:spPr>
          <a:xfrm>
            <a:off x="0" y="4455621"/>
            <a:ext cx="9144000" cy="1429364"/>
          </a:xfrm>
        </p:spPr>
        <p:txBody>
          <a:bodyPr>
            <a:normAutofit/>
          </a:bodyPr>
          <a:lstStyle/>
          <a:p>
            <a:pPr algn="ctr"/>
            <a:r>
              <a:rPr lang="ja-JP" altLang="en-US" sz="3200" dirty="0"/>
              <a:t>令和６年６月２２日（土）</a:t>
            </a:r>
            <a:endParaRPr lang="en-US" altLang="ja-JP" sz="3200" dirty="0"/>
          </a:p>
          <a:p>
            <a:pPr algn="ctr"/>
            <a:r>
              <a:rPr lang="ja-JP" altLang="en-US" sz="3200" dirty="0"/>
              <a:t>大阪府八尾土木事務所</a:t>
            </a:r>
          </a:p>
        </p:txBody>
      </p:sp>
      <p:sp>
        <p:nvSpPr>
          <p:cNvPr id="4" name="スライド番号プレースホルダー 3">
            <a:extLst>
              <a:ext uri="{FF2B5EF4-FFF2-40B4-BE49-F238E27FC236}">
                <a16:creationId xmlns:a16="http://schemas.microsoft.com/office/drawing/2014/main" id="{96AB567F-BB3D-4312-9ACA-B6E0BB56A924}"/>
              </a:ext>
            </a:extLst>
          </p:cNvPr>
          <p:cNvSpPr>
            <a:spLocks noGrp="1"/>
          </p:cNvSpPr>
          <p:nvPr>
            <p:ph type="sldNum" sz="quarter" idx="12"/>
          </p:nvPr>
        </p:nvSpPr>
        <p:spPr/>
        <p:txBody>
          <a:bodyPr/>
          <a:lstStyle/>
          <a:p>
            <a:fld id="{7E63EAE1-42B1-4AC0-9073-08FB6FD5889E}" type="slidenum">
              <a:rPr kumimoji="1" lang="ja-JP" altLang="en-US" sz="1600" b="1" smtClean="0"/>
              <a:t>1</a:t>
            </a:fld>
            <a:endParaRPr kumimoji="1" lang="ja-JP" altLang="en-US" sz="1600" b="1" dirty="0"/>
          </a:p>
        </p:txBody>
      </p:sp>
    </p:spTree>
    <p:extLst>
      <p:ext uri="{BB962C8B-B14F-4D97-AF65-F5344CB8AC3E}">
        <p14:creationId xmlns:p14="http://schemas.microsoft.com/office/powerpoint/2010/main" val="22637738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E7C53E6B-1D24-4E15-840B-AA118F568637}"/>
              </a:ext>
            </a:extLst>
          </p:cNvPr>
          <p:cNvPicPr>
            <a:picLocks noChangeAspect="1"/>
          </p:cNvPicPr>
          <p:nvPr/>
        </p:nvPicPr>
        <p:blipFill rotWithShape="1">
          <a:blip r:embed="rId3">
            <a:alphaModFix/>
            <a:extLst>
              <a:ext uri="{BEBA8EAE-BF5A-486C-A8C5-ECC9F3942E4B}">
                <a14:imgProps xmlns:a14="http://schemas.microsoft.com/office/drawing/2010/main">
                  <a14:imgLayer r:embed="rId4">
                    <a14:imgEffect>
                      <a14:sharpenSoften amount="30000"/>
                    </a14:imgEffect>
                    <a14:imgEffect>
                      <a14:brightnessContrast bright="-30000" contrast="100000"/>
                    </a14:imgEffect>
                  </a14:imgLayer>
                </a14:imgProps>
              </a:ext>
            </a:extLst>
          </a:blip>
          <a:srcRect l="13852" t="23599" r="21924" b="6555"/>
          <a:stretch/>
        </p:blipFill>
        <p:spPr>
          <a:xfrm>
            <a:off x="0" y="1305540"/>
            <a:ext cx="7476750" cy="5082099"/>
          </a:xfrm>
          <a:prstGeom prst="rect">
            <a:avLst/>
          </a:prstGeom>
        </p:spPr>
      </p:pic>
      <p:pic>
        <p:nvPicPr>
          <p:cNvPr id="25" name="図 24">
            <a:extLst>
              <a:ext uri="{FF2B5EF4-FFF2-40B4-BE49-F238E27FC236}">
                <a16:creationId xmlns:a16="http://schemas.microsoft.com/office/drawing/2014/main" id="{842B041B-99DE-45FE-BC92-FC87EDD71C32}"/>
              </a:ext>
            </a:extLst>
          </p:cNvPr>
          <p:cNvPicPr>
            <a:picLocks noChangeAspect="1"/>
          </p:cNvPicPr>
          <p:nvPr/>
        </p:nvPicPr>
        <p:blipFill rotWithShape="1">
          <a:blip r:embed="rId5">
            <a:extLst>
              <a:ext uri="{BEBA8EAE-BF5A-486C-A8C5-ECC9F3942E4B}">
                <a14:imgProps xmlns:a14="http://schemas.microsoft.com/office/drawing/2010/main">
                  <a14:imgLayer r:embed="rId6">
                    <a14:imgEffect>
                      <a14:sharpenSoften amount="30000"/>
                    </a14:imgEffect>
                    <a14:imgEffect>
                      <a14:brightnessContrast bright="-30000" contrast="100000"/>
                    </a14:imgEffect>
                  </a14:imgLayer>
                </a14:imgProps>
              </a:ext>
            </a:extLst>
          </a:blip>
          <a:srcRect l="10719" t="21188" r="69207" b="17141"/>
          <a:stretch/>
        </p:blipFill>
        <p:spPr>
          <a:xfrm>
            <a:off x="6800146" y="1862859"/>
            <a:ext cx="2343854" cy="4500528"/>
          </a:xfrm>
          <a:prstGeom prst="rect">
            <a:avLst/>
          </a:prstGeom>
        </p:spPr>
      </p:pic>
      <p:sp>
        <p:nvSpPr>
          <p:cNvPr id="2" name="タイトル 1">
            <a:extLst>
              <a:ext uri="{FF2B5EF4-FFF2-40B4-BE49-F238E27FC236}">
                <a16:creationId xmlns:a16="http://schemas.microsoft.com/office/drawing/2014/main" id="{3A883124-A3E5-4303-AB9D-049D7899F3F4}"/>
              </a:ext>
            </a:extLst>
          </p:cNvPr>
          <p:cNvSpPr>
            <a:spLocks noGrp="1"/>
          </p:cNvSpPr>
          <p:nvPr>
            <p:ph type="title"/>
          </p:nvPr>
        </p:nvSpPr>
        <p:spPr>
          <a:xfrm>
            <a:off x="0" y="1"/>
            <a:ext cx="9144000" cy="769718"/>
          </a:xfrm>
        </p:spPr>
        <p:txBody>
          <a:bodyPr anchor="ctr">
            <a:normAutofit/>
          </a:bodyPr>
          <a:lstStyle/>
          <a:p>
            <a:r>
              <a:rPr lang="ja-JP" altLang="en-US" sz="4000" dirty="0"/>
              <a:t> </a:t>
            </a:r>
            <a:r>
              <a:rPr lang="ja-JP" altLang="en-US" sz="4000" b="1" dirty="0"/>
              <a:t>１</a:t>
            </a:r>
            <a:r>
              <a:rPr lang="en-US" altLang="ja-JP" sz="4000" b="1" dirty="0"/>
              <a:t>.</a:t>
            </a:r>
            <a:r>
              <a:rPr lang="ja-JP" altLang="en-US" sz="4000" b="1" dirty="0"/>
              <a:t> 事業概要（事業平面図②）</a:t>
            </a:r>
          </a:p>
        </p:txBody>
      </p:sp>
      <p:pic>
        <p:nvPicPr>
          <p:cNvPr id="11" name="Picture 4" descr="方角表示マーク イラスト素材">
            <a:hlinkClick r:id="rId7"/>
            <a:extLst>
              <a:ext uri="{FF2B5EF4-FFF2-40B4-BE49-F238E27FC236}">
                <a16:creationId xmlns:a16="http://schemas.microsoft.com/office/drawing/2014/main" id="{B2BC5638-FA38-45B2-BB9E-E83A52E45A6B}"/>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31529" t="13422" r="27323" b="13687"/>
          <a:stretch/>
        </p:blipFill>
        <p:spPr bwMode="auto">
          <a:xfrm>
            <a:off x="121055" y="1920155"/>
            <a:ext cx="441864" cy="787702"/>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4" name="テキスト ボックス 3">
            <a:extLst>
              <a:ext uri="{FF2B5EF4-FFF2-40B4-BE49-F238E27FC236}">
                <a16:creationId xmlns:a16="http://schemas.microsoft.com/office/drawing/2014/main" id="{9C7113A8-E2F9-47BF-8871-A1E4A0CEAAA3}"/>
              </a:ext>
            </a:extLst>
          </p:cNvPr>
          <p:cNvSpPr txBox="1"/>
          <p:nvPr/>
        </p:nvSpPr>
        <p:spPr>
          <a:xfrm>
            <a:off x="8173844" y="4818547"/>
            <a:ext cx="1082351" cy="369332"/>
          </a:xfrm>
          <a:prstGeom prst="rect">
            <a:avLst/>
          </a:prstGeom>
          <a:noFill/>
        </p:spPr>
        <p:txBody>
          <a:bodyPr wrap="square" rtlCol="0">
            <a:spAutoFit/>
          </a:bodyPr>
          <a:lstStyle/>
          <a:p>
            <a:r>
              <a:rPr kumimoji="1" lang="ja-JP" altLang="en-US" dirty="0">
                <a:latin typeface="HGPｺﾞｼｯｸM" panose="020B0600000000000000" pitchFamily="50" charset="-128"/>
                <a:ea typeface="HGPｺﾞｼｯｸM" panose="020B0600000000000000" pitchFamily="50" charset="-128"/>
              </a:rPr>
              <a:t>柏原市</a:t>
            </a:r>
          </a:p>
        </p:txBody>
      </p:sp>
      <p:sp>
        <p:nvSpPr>
          <p:cNvPr id="23" name="テキスト ボックス 22">
            <a:extLst>
              <a:ext uri="{FF2B5EF4-FFF2-40B4-BE49-F238E27FC236}">
                <a16:creationId xmlns:a16="http://schemas.microsoft.com/office/drawing/2014/main" id="{534C30B6-7560-4CDF-901D-BF4E6587CF5C}"/>
              </a:ext>
            </a:extLst>
          </p:cNvPr>
          <p:cNvSpPr txBox="1"/>
          <p:nvPr/>
        </p:nvSpPr>
        <p:spPr>
          <a:xfrm>
            <a:off x="5358555" y="4773739"/>
            <a:ext cx="1358819" cy="369332"/>
          </a:xfrm>
          <a:prstGeom prst="rect">
            <a:avLst/>
          </a:prstGeom>
          <a:noFill/>
        </p:spPr>
        <p:txBody>
          <a:bodyPr wrap="square" rtlCol="0">
            <a:spAutoFit/>
          </a:bodyPr>
          <a:lstStyle/>
          <a:p>
            <a:r>
              <a:rPr kumimoji="1" lang="ja-JP" altLang="en-US" dirty="0">
                <a:latin typeface="HGPｺﾞｼｯｸM" panose="020B0600000000000000" pitchFamily="50" charset="-128"/>
                <a:ea typeface="HGPｺﾞｼｯｸM" panose="020B0600000000000000" pitchFamily="50" charset="-128"/>
              </a:rPr>
              <a:t>藤井寺市</a:t>
            </a:r>
          </a:p>
        </p:txBody>
      </p:sp>
      <p:sp>
        <p:nvSpPr>
          <p:cNvPr id="24" name="テキスト ボックス 23">
            <a:extLst>
              <a:ext uri="{FF2B5EF4-FFF2-40B4-BE49-F238E27FC236}">
                <a16:creationId xmlns:a16="http://schemas.microsoft.com/office/drawing/2014/main" id="{CE941E1D-8082-4F33-BBA1-B1365E9E0F25}"/>
              </a:ext>
            </a:extLst>
          </p:cNvPr>
          <p:cNvSpPr txBox="1"/>
          <p:nvPr/>
        </p:nvSpPr>
        <p:spPr>
          <a:xfrm rot="18547427">
            <a:off x="1175904" y="2030440"/>
            <a:ext cx="1216927" cy="276999"/>
          </a:xfrm>
          <a:prstGeom prst="rect">
            <a:avLst/>
          </a:prstGeom>
          <a:solidFill>
            <a:schemeClr val="bg1"/>
          </a:solidFill>
        </p:spPr>
        <p:txBody>
          <a:bodyPr wrap="square" rtlCol="0">
            <a:spAutoFit/>
          </a:bodyPr>
          <a:lstStyle/>
          <a:p>
            <a:r>
              <a:rPr lang="ja-JP" altLang="en-US" sz="1200" dirty="0"/>
              <a:t>国道１７０号</a:t>
            </a:r>
          </a:p>
        </p:txBody>
      </p:sp>
      <p:sp>
        <p:nvSpPr>
          <p:cNvPr id="5" name="スライド番号プレースホルダー 4">
            <a:extLst>
              <a:ext uri="{FF2B5EF4-FFF2-40B4-BE49-F238E27FC236}">
                <a16:creationId xmlns:a16="http://schemas.microsoft.com/office/drawing/2014/main" id="{18ED7F98-07CD-4DCE-80FC-07D3FF337DB1}"/>
              </a:ext>
            </a:extLst>
          </p:cNvPr>
          <p:cNvSpPr>
            <a:spLocks noGrp="1"/>
          </p:cNvSpPr>
          <p:nvPr>
            <p:ph type="sldNum" sz="quarter" idx="12"/>
          </p:nvPr>
        </p:nvSpPr>
        <p:spPr/>
        <p:txBody>
          <a:bodyPr/>
          <a:lstStyle/>
          <a:p>
            <a:fld id="{7E63EAE1-42B1-4AC0-9073-08FB6FD5889E}" type="slidenum">
              <a:rPr kumimoji="1" lang="ja-JP" altLang="en-US" sz="1600" b="1" smtClean="0">
                <a:solidFill>
                  <a:schemeClr val="tx1"/>
                </a:solidFill>
              </a:rPr>
              <a:t>10</a:t>
            </a:fld>
            <a:endParaRPr kumimoji="1" lang="ja-JP" altLang="en-US" sz="1600" b="1" dirty="0">
              <a:solidFill>
                <a:schemeClr val="tx1"/>
              </a:solidFill>
            </a:endParaRPr>
          </a:p>
        </p:txBody>
      </p:sp>
      <p:sp>
        <p:nvSpPr>
          <p:cNvPr id="7" name="フリーフォーム: 図形 6">
            <a:extLst>
              <a:ext uri="{FF2B5EF4-FFF2-40B4-BE49-F238E27FC236}">
                <a16:creationId xmlns:a16="http://schemas.microsoft.com/office/drawing/2014/main" id="{DACBDAE8-430E-426F-8F7E-ACD2CD77F4DE}"/>
              </a:ext>
            </a:extLst>
          </p:cNvPr>
          <p:cNvSpPr/>
          <p:nvPr/>
        </p:nvSpPr>
        <p:spPr>
          <a:xfrm>
            <a:off x="-6220" y="2780522"/>
            <a:ext cx="8245151" cy="3554964"/>
          </a:xfrm>
          <a:custGeom>
            <a:avLst/>
            <a:gdLst>
              <a:gd name="connsiteX0" fmla="*/ 8397551 w 8397551"/>
              <a:gd name="connsiteY0" fmla="*/ 3554964 h 3554964"/>
              <a:gd name="connsiteX1" fmla="*/ 8322906 w 8397551"/>
              <a:gd name="connsiteY1" fmla="*/ 2463282 h 3554964"/>
              <a:gd name="connsiteX2" fmla="*/ 8369559 w 8397551"/>
              <a:gd name="connsiteY2" fmla="*/ 1474237 h 3554964"/>
              <a:gd name="connsiteX3" fmla="*/ 6615404 w 8397551"/>
              <a:gd name="connsiteY3" fmla="*/ 1464907 h 3554964"/>
              <a:gd name="connsiteX4" fmla="*/ 5980922 w 8397551"/>
              <a:gd name="connsiteY4" fmla="*/ 1455576 h 3554964"/>
              <a:gd name="connsiteX5" fmla="*/ 4954555 w 8397551"/>
              <a:gd name="connsiteY5" fmla="*/ 1502229 h 3554964"/>
              <a:gd name="connsiteX6" fmla="*/ 4282751 w 8397551"/>
              <a:gd name="connsiteY6" fmla="*/ 1474237 h 3554964"/>
              <a:gd name="connsiteX7" fmla="*/ 4124130 w 8397551"/>
              <a:gd name="connsiteY7" fmla="*/ 1436915 h 3554964"/>
              <a:gd name="connsiteX8" fmla="*/ 4152122 w 8397551"/>
              <a:gd name="connsiteY8" fmla="*/ 9331 h 3554964"/>
              <a:gd name="connsiteX9" fmla="*/ 1315616 w 8397551"/>
              <a:gd name="connsiteY9" fmla="*/ 0 h 3554964"/>
              <a:gd name="connsiteX10" fmla="*/ 1203649 w 8397551"/>
              <a:gd name="connsiteY10" fmla="*/ 1968760 h 3554964"/>
              <a:gd name="connsiteX11" fmla="*/ 0 w 8397551"/>
              <a:gd name="connsiteY11" fmla="*/ 1950098 h 3554964"/>
              <a:gd name="connsiteX0" fmla="*/ 8245151 w 8245151"/>
              <a:gd name="connsiteY0" fmla="*/ 3554964 h 3554964"/>
              <a:gd name="connsiteX1" fmla="*/ 8170506 w 8245151"/>
              <a:gd name="connsiteY1" fmla="*/ 2463282 h 3554964"/>
              <a:gd name="connsiteX2" fmla="*/ 8217159 w 8245151"/>
              <a:gd name="connsiteY2" fmla="*/ 1474237 h 3554964"/>
              <a:gd name="connsiteX3" fmla="*/ 6463004 w 8245151"/>
              <a:gd name="connsiteY3" fmla="*/ 1464907 h 3554964"/>
              <a:gd name="connsiteX4" fmla="*/ 5828522 w 8245151"/>
              <a:gd name="connsiteY4" fmla="*/ 1455576 h 3554964"/>
              <a:gd name="connsiteX5" fmla="*/ 4802155 w 8245151"/>
              <a:gd name="connsiteY5" fmla="*/ 1502229 h 3554964"/>
              <a:gd name="connsiteX6" fmla="*/ 4130351 w 8245151"/>
              <a:gd name="connsiteY6" fmla="*/ 1474237 h 3554964"/>
              <a:gd name="connsiteX7" fmla="*/ 3971730 w 8245151"/>
              <a:gd name="connsiteY7" fmla="*/ 1436915 h 3554964"/>
              <a:gd name="connsiteX8" fmla="*/ 3999722 w 8245151"/>
              <a:gd name="connsiteY8" fmla="*/ 9331 h 3554964"/>
              <a:gd name="connsiteX9" fmla="*/ 1163216 w 8245151"/>
              <a:gd name="connsiteY9" fmla="*/ 0 h 3554964"/>
              <a:gd name="connsiteX10" fmla="*/ 1051249 w 8245151"/>
              <a:gd name="connsiteY10" fmla="*/ 1968760 h 3554964"/>
              <a:gd name="connsiteX11" fmla="*/ 0 w 8245151"/>
              <a:gd name="connsiteY11" fmla="*/ 1950098 h 3554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45151" h="3554964">
                <a:moveTo>
                  <a:pt x="8245151" y="3554964"/>
                </a:moveTo>
                <a:lnTo>
                  <a:pt x="8170506" y="2463282"/>
                </a:lnTo>
                <a:lnTo>
                  <a:pt x="8217159" y="1474237"/>
                </a:lnTo>
                <a:lnTo>
                  <a:pt x="6463004" y="1464907"/>
                </a:lnTo>
                <a:lnTo>
                  <a:pt x="5828522" y="1455576"/>
                </a:lnTo>
                <a:lnTo>
                  <a:pt x="4802155" y="1502229"/>
                </a:lnTo>
                <a:lnTo>
                  <a:pt x="4130351" y="1474237"/>
                </a:lnTo>
                <a:lnTo>
                  <a:pt x="3971730" y="1436915"/>
                </a:lnTo>
                <a:lnTo>
                  <a:pt x="3999722" y="9331"/>
                </a:lnTo>
                <a:lnTo>
                  <a:pt x="1163216" y="0"/>
                </a:lnTo>
                <a:lnTo>
                  <a:pt x="1051249" y="1968760"/>
                </a:lnTo>
                <a:lnTo>
                  <a:pt x="0" y="1950098"/>
                </a:lnTo>
              </a:path>
            </a:pathLst>
          </a:custGeom>
          <a:noFill/>
          <a:ln w="38100">
            <a:solidFill>
              <a:srgbClr val="0070C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107948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A883124-A3E5-4303-AB9D-049D7899F3F4}"/>
              </a:ext>
            </a:extLst>
          </p:cNvPr>
          <p:cNvSpPr>
            <a:spLocks noGrp="1"/>
          </p:cNvSpPr>
          <p:nvPr>
            <p:ph type="title"/>
          </p:nvPr>
        </p:nvSpPr>
        <p:spPr>
          <a:xfrm>
            <a:off x="0" y="-13275"/>
            <a:ext cx="9144000" cy="782994"/>
          </a:xfrm>
        </p:spPr>
        <p:txBody>
          <a:bodyPr anchor="ctr">
            <a:normAutofit/>
          </a:bodyPr>
          <a:lstStyle/>
          <a:p>
            <a:r>
              <a:rPr lang="ja-JP" altLang="en-US" sz="4000" dirty="0"/>
              <a:t> </a:t>
            </a:r>
            <a:r>
              <a:rPr lang="ja-JP" altLang="en-US" sz="4000" b="1" dirty="0"/>
              <a:t>１</a:t>
            </a:r>
            <a:r>
              <a:rPr lang="en-US" altLang="ja-JP" sz="4000" b="1" dirty="0"/>
              <a:t>.</a:t>
            </a:r>
            <a:r>
              <a:rPr lang="ja-JP" altLang="en-US" sz="4000" b="1" dirty="0"/>
              <a:t> 事業概要（計画平面図②）</a:t>
            </a:r>
          </a:p>
        </p:txBody>
      </p:sp>
      <p:pic>
        <p:nvPicPr>
          <p:cNvPr id="7" name="コンテンツ プレースホルダー 6">
            <a:extLst>
              <a:ext uri="{FF2B5EF4-FFF2-40B4-BE49-F238E27FC236}">
                <a16:creationId xmlns:a16="http://schemas.microsoft.com/office/drawing/2014/main" id="{FE046777-2CAB-4A50-9E32-2739550406D8}"/>
              </a:ext>
            </a:extLst>
          </p:cNvPr>
          <p:cNvPicPr>
            <a:picLocks noGrp="1" noChangeAspect="1"/>
          </p:cNvPicPr>
          <p:nvPr>
            <p:ph idx="1"/>
          </p:nvPr>
        </p:nvPicPr>
        <p:blipFill rotWithShape="1">
          <a:blip r:embed="rId3"/>
          <a:srcRect l="1583" r="43052"/>
          <a:stretch/>
        </p:blipFill>
        <p:spPr>
          <a:xfrm>
            <a:off x="-1" y="828475"/>
            <a:ext cx="9144001" cy="5549191"/>
          </a:xfrm>
        </p:spPr>
      </p:pic>
      <p:pic>
        <p:nvPicPr>
          <p:cNvPr id="11" name="Picture 4" descr="方角表示マーク イラスト素材">
            <a:hlinkClick r:id="rId4"/>
            <a:extLst>
              <a:ext uri="{FF2B5EF4-FFF2-40B4-BE49-F238E27FC236}">
                <a16:creationId xmlns:a16="http://schemas.microsoft.com/office/drawing/2014/main" id="{B2BC5638-FA38-45B2-BB9E-E83A52E45A6B}"/>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1529" t="13422" r="27323" b="13687"/>
          <a:stretch/>
        </p:blipFill>
        <p:spPr bwMode="auto">
          <a:xfrm>
            <a:off x="121055" y="1920155"/>
            <a:ext cx="441864" cy="787702"/>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2" name="楕円 11">
            <a:extLst>
              <a:ext uri="{FF2B5EF4-FFF2-40B4-BE49-F238E27FC236}">
                <a16:creationId xmlns:a16="http://schemas.microsoft.com/office/drawing/2014/main" id="{AF8C10A3-E855-4B9C-A251-4E5EE91BBED3}"/>
              </a:ext>
            </a:extLst>
          </p:cNvPr>
          <p:cNvSpPr/>
          <p:nvPr/>
        </p:nvSpPr>
        <p:spPr>
          <a:xfrm>
            <a:off x="374226" y="3572770"/>
            <a:ext cx="812800" cy="81188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5" name="テキスト ボックス 14">
            <a:extLst>
              <a:ext uri="{FF2B5EF4-FFF2-40B4-BE49-F238E27FC236}">
                <a16:creationId xmlns:a16="http://schemas.microsoft.com/office/drawing/2014/main" id="{73559174-5912-49B8-B77A-8664C96639FB}"/>
              </a:ext>
            </a:extLst>
          </p:cNvPr>
          <p:cNvSpPr txBox="1"/>
          <p:nvPr/>
        </p:nvSpPr>
        <p:spPr>
          <a:xfrm>
            <a:off x="562919" y="4443408"/>
            <a:ext cx="1289455" cy="400110"/>
          </a:xfrm>
          <a:prstGeom prst="rect">
            <a:avLst/>
          </a:prstGeom>
          <a:solidFill>
            <a:schemeClr val="bg1"/>
          </a:solidFill>
        </p:spPr>
        <p:txBody>
          <a:bodyPr wrap="square" rtlCol="0">
            <a:spAutoFit/>
          </a:bodyPr>
          <a:lstStyle/>
          <a:p>
            <a:r>
              <a:rPr lang="ja-JP" altLang="en-US" sz="2000" b="1" dirty="0">
                <a:solidFill>
                  <a:srgbClr val="FF0000"/>
                </a:solidFill>
              </a:rPr>
              <a:t>交差部②</a:t>
            </a:r>
          </a:p>
        </p:txBody>
      </p:sp>
      <p:graphicFrame>
        <p:nvGraphicFramePr>
          <p:cNvPr id="18" name="表 18">
            <a:extLst>
              <a:ext uri="{FF2B5EF4-FFF2-40B4-BE49-F238E27FC236}">
                <a16:creationId xmlns:a16="http://schemas.microsoft.com/office/drawing/2014/main" id="{59D38BC9-DE20-4086-9BC4-E37FB240D033}"/>
              </a:ext>
            </a:extLst>
          </p:cNvPr>
          <p:cNvGraphicFramePr>
            <a:graphicFrameLocks noGrp="1"/>
          </p:cNvGraphicFramePr>
          <p:nvPr/>
        </p:nvGraphicFramePr>
        <p:xfrm>
          <a:off x="6941976" y="125478"/>
          <a:ext cx="2080969" cy="1486980"/>
        </p:xfrm>
        <a:graphic>
          <a:graphicData uri="http://schemas.openxmlformats.org/drawingml/2006/table">
            <a:tbl>
              <a:tblPr firstRow="1" bandRow="1">
                <a:tableStyleId>{5940675A-B579-460E-94D1-54222C63F5DA}</a:tableStyleId>
              </a:tblPr>
              <a:tblGrid>
                <a:gridCol w="755910">
                  <a:extLst>
                    <a:ext uri="{9D8B030D-6E8A-4147-A177-3AD203B41FA5}">
                      <a16:colId xmlns:a16="http://schemas.microsoft.com/office/drawing/2014/main" val="2433007089"/>
                    </a:ext>
                  </a:extLst>
                </a:gridCol>
                <a:gridCol w="1325059">
                  <a:extLst>
                    <a:ext uri="{9D8B030D-6E8A-4147-A177-3AD203B41FA5}">
                      <a16:colId xmlns:a16="http://schemas.microsoft.com/office/drawing/2014/main" val="4056878661"/>
                    </a:ext>
                  </a:extLst>
                </a:gridCol>
              </a:tblGrid>
              <a:tr h="373740">
                <a:tc gridSpan="2">
                  <a:txBody>
                    <a:bodyPr/>
                    <a:lstStyle/>
                    <a:p>
                      <a:pPr algn="ctr"/>
                      <a:r>
                        <a:rPr kumimoji="1" lang="ja-JP" altLang="en-US" sz="1600" dirty="0"/>
                        <a:t>凡例</a:t>
                      </a:r>
                    </a:p>
                  </a:txBody>
                  <a:tcPr>
                    <a:solidFill>
                      <a:schemeClr val="bg1"/>
                    </a:solidFill>
                  </a:tcPr>
                </a:tc>
                <a:tc hMerge="1">
                  <a:txBody>
                    <a:bodyPr/>
                    <a:lstStyle/>
                    <a:p>
                      <a:endParaRPr kumimoji="1" lang="ja-JP" altLang="en-US" dirty="0"/>
                    </a:p>
                  </a:txBody>
                  <a:tcPr/>
                </a:tc>
                <a:extLst>
                  <a:ext uri="{0D108BD9-81ED-4DB2-BD59-A6C34878D82A}">
                    <a16:rowId xmlns:a16="http://schemas.microsoft.com/office/drawing/2014/main" val="1278474310"/>
                  </a:ext>
                </a:extLst>
              </a:tr>
              <a:tr h="364504">
                <a:tc>
                  <a:txBody>
                    <a:bodyPr/>
                    <a:lstStyle/>
                    <a:p>
                      <a:pPr algn="ctr"/>
                      <a:endParaRPr kumimoji="1" lang="ja-JP" altLang="en-US" dirty="0"/>
                    </a:p>
                  </a:txBody>
                  <a:tcPr>
                    <a:solidFill>
                      <a:schemeClr val="bg1"/>
                    </a:solidFill>
                  </a:tcPr>
                </a:tc>
                <a:tc>
                  <a:txBody>
                    <a:bodyPr/>
                    <a:lstStyle/>
                    <a:p>
                      <a:pPr algn="ctr"/>
                      <a:r>
                        <a:rPr kumimoji="1" lang="ja-JP" altLang="en-US" sz="1600" dirty="0"/>
                        <a:t>道路</a:t>
                      </a:r>
                    </a:p>
                  </a:txBody>
                  <a:tcPr>
                    <a:solidFill>
                      <a:schemeClr val="bg1"/>
                    </a:solidFill>
                  </a:tcPr>
                </a:tc>
                <a:extLst>
                  <a:ext uri="{0D108BD9-81ED-4DB2-BD59-A6C34878D82A}">
                    <a16:rowId xmlns:a16="http://schemas.microsoft.com/office/drawing/2014/main" val="1256398440"/>
                  </a:ext>
                </a:extLst>
              </a:tr>
              <a:tr h="373740">
                <a:tc>
                  <a:txBody>
                    <a:bodyPr/>
                    <a:lstStyle/>
                    <a:p>
                      <a:pPr algn="ctr"/>
                      <a:endParaRPr kumimoji="1" lang="ja-JP" altLang="en-US" dirty="0"/>
                    </a:p>
                  </a:txBody>
                  <a:tcPr>
                    <a:solidFill>
                      <a:schemeClr val="bg1"/>
                    </a:solidFill>
                  </a:tcPr>
                </a:tc>
                <a:tc>
                  <a:txBody>
                    <a:bodyPr/>
                    <a:lstStyle/>
                    <a:p>
                      <a:pPr algn="ctr"/>
                      <a:r>
                        <a:rPr kumimoji="1" lang="ja-JP" altLang="en-US" sz="1600" dirty="0"/>
                        <a:t>歩道</a:t>
                      </a:r>
                    </a:p>
                  </a:txBody>
                  <a:tcPr>
                    <a:solidFill>
                      <a:schemeClr val="bg1"/>
                    </a:solidFill>
                  </a:tcPr>
                </a:tc>
                <a:extLst>
                  <a:ext uri="{0D108BD9-81ED-4DB2-BD59-A6C34878D82A}">
                    <a16:rowId xmlns:a16="http://schemas.microsoft.com/office/drawing/2014/main" val="1268573020"/>
                  </a:ext>
                </a:extLst>
              </a:tr>
              <a:tr h="373740">
                <a:tc>
                  <a:txBody>
                    <a:bodyPr/>
                    <a:lstStyle/>
                    <a:p>
                      <a:pPr algn="ctr"/>
                      <a:endParaRPr kumimoji="1" lang="ja-JP" altLang="en-US" dirty="0"/>
                    </a:p>
                  </a:txBody>
                  <a:tcPr>
                    <a:solidFill>
                      <a:schemeClr val="bg1"/>
                    </a:solidFill>
                  </a:tcPr>
                </a:tc>
                <a:tc>
                  <a:txBody>
                    <a:bodyPr/>
                    <a:lstStyle/>
                    <a:p>
                      <a:pPr algn="ctr"/>
                      <a:r>
                        <a:rPr kumimoji="1" lang="ja-JP" altLang="en-US" sz="1600" dirty="0"/>
                        <a:t>植樹帯</a:t>
                      </a:r>
                    </a:p>
                  </a:txBody>
                  <a:tcPr>
                    <a:solidFill>
                      <a:schemeClr val="bg1"/>
                    </a:solidFill>
                  </a:tcPr>
                </a:tc>
                <a:extLst>
                  <a:ext uri="{0D108BD9-81ED-4DB2-BD59-A6C34878D82A}">
                    <a16:rowId xmlns:a16="http://schemas.microsoft.com/office/drawing/2014/main" val="1333985167"/>
                  </a:ext>
                </a:extLst>
              </a:tr>
            </a:tbl>
          </a:graphicData>
        </a:graphic>
      </p:graphicFrame>
      <p:sp>
        <p:nvSpPr>
          <p:cNvPr id="19" name="正方形/長方形 18">
            <a:extLst>
              <a:ext uri="{FF2B5EF4-FFF2-40B4-BE49-F238E27FC236}">
                <a16:creationId xmlns:a16="http://schemas.microsoft.com/office/drawing/2014/main" id="{8C320581-792D-4C65-AE8F-4DB46A9044FC}"/>
              </a:ext>
            </a:extLst>
          </p:cNvPr>
          <p:cNvSpPr/>
          <p:nvPr/>
        </p:nvSpPr>
        <p:spPr>
          <a:xfrm>
            <a:off x="7012770" y="538402"/>
            <a:ext cx="602845" cy="269763"/>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0" name="正方形/長方形 19">
            <a:extLst>
              <a:ext uri="{FF2B5EF4-FFF2-40B4-BE49-F238E27FC236}">
                <a16:creationId xmlns:a16="http://schemas.microsoft.com/office/drawing/2014/main" id="{75F36421-96EE-4ECF-BF97-F04CC9087414}"/>
              </a:ext>
            </a:extLst>
          </p:cNvPr>
          <p:cNvSpPr/>
          <p:nvPr/>
        </p:nvSpPr>
        <p:spPr>
          <a:xfrm>
            <a:off x="7012769" y="907261"/>
            <a:ext cx="602845" cy="260736"/>
          </a:xfrm>
          <a:prstGeom prst="rect">
            <a:avLst/>
          </a:prstGeom>
          <a:solidFill>
            <a:srgbClr val="F963E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1" name="正方形/長方形 20">
            <a:extLst>
              <a:ext uri="{FF2B5EF4-FFF2-40B4-BE49-F238E27FC236}">
                <a16:creationId xmlns:a16="http://schemas.microsoft.com/office/drawing/2014/main" id="{F580061D-EF78-45F4-8664-0719A66CBC7A}"/>
              </a:ext>
            </a:extLst>
          </p:cNvPr>
          <p:cNvSpPr/>
          <p:nvPr/>
        </p:nvSpPr>
        <p:spPr>
          <a:xfrm>
            <a:off x="7012769" y="1282159"/>
            <a:ext cx="602845" cy="260737"/>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2" name="テキスト ボックス 21">
            <a:extLst>
              <a:ext uri="{FF2B5EF4-FFF2-40B4-BE49-F238E27FC236}">
                <a16:creationId xmlns:a16="http://schemas.microsoft.com/office/drawing/2014/main" id="{CBBB2739-1ED6-4501-8FB2-C30FF14ACCDE}"/>
              </a:ext>
            </a:extLst>
          </p:cNvPr>
          <p:cNvSpPr txBox="1"/>
          <p:nvPr/>
        </p:nvSpPr>
        <p:spPr>
          <a:xfrm>
            <a:off x="334885" y="6319598"/>
            <a:ext cx="7736095" cy="369332"/>
          </a:xfrm>
          <a:prstGeom prst="rect">
            <a:avLst/>
          </a:prstGeom>
          <a:noFill/>
        </p:spPr>
        <p:txBody>
          <a:bodyPr wrap="square" rtlCol="0">
            <a:spAutoFit/>
          </a:bodyPr>
          <a:lstStyle/>
          <a:p>
            <a:r>
              <a:rPr lang="en-US" altLang="ja-JP" dirty="0"/>
              <a:t>※</a:t>
            </a:r>
            <a:r>
              <a:rPr lang="ja-JP" altLang="en-US" dirty="0"/>
              <a:t>今後の設計及び関係機関協議等により、変更となる場合があります。</a:t>
            </a:r>
          </a:p>
        </p:txBody>
      </p:sp>
      <p:sp>
        <p:nvSpPr>
          <p:cNvPr id="4" name="テキスト ボックス 3">
            <a:extLst>
              <a:ext uri="{FF2B5EF4-FFF2-40B4-BE49-F238E27FC236}">
                <a16:creationId xmlns:a16="http://schemas.microsoft.com/office/drawing/2014/main" id="{9C7113A8-E2F9-47BF-8871-A1E4A0CEAAA3}"/>
              </a:ext>
            </a:extLst>
          </p:cNvPr>
          <p:cNvSpPr txBox="1"/>
          <p:nvPr/>
        </p:nvSpPr>
        <p:spPr>
          <a:xfrm>
            <a:off x="8173844" y="4818547"/>
            <a:ext cx="1082351" cy="369332"/>
          </a:xfrm>
          <a:prstGeom prst="rect">
            <a:avLst/>
          </a:prstGeom>
          <a:noFill/>
        </p:spPr>
        <p:txBody>
          <a:bodyPr wrap="square" rtlCol="0">
            <a:spAutoFit/>
          </a:bodyPr>
          <a:lstStyle/>
          <a:p>
            <a:r>
              <a:rPr kumimoji="1" lang="ja-JP" altLang="en-US" dirty="0">
                <a:latin typeface="HGPｺﾞｼｯｸM" panose="020B0600000000000000" pitchFamily="50" charset="-128"/>
                <a:ea typeface="HGPｺﾞｼｯｸM" panose="020B0600000000000000" pitchFamily="50" charset="-128"/>
              </a:rPr>
              <a:t>柏原市</a:t>
            </a:r>
          </a:p>
        </p:txBody>
      </p:sp>
      <p:sp>
        <p:nvSpPr>
          <p:cNvPr id="23" name="テキスト ボックス 22">
            <a:extLst>
              <a:ext uri="{FF2B5EF4-FFF2-40B4-BE49-F238E27FC236}">
                <a16:creationId xmlns:a16="http://schemas.microsoft.com/office/drawing/2014/main" id="{534C30B6-7560-4CDF-901D-BF4E6587CF5C}"/>
              </a:ext>
            </a:extLst>
          </p:cNvPr>
          <p:cNvSpPr txBox="1"/>
          <p:nvPr/>
        </p:nvSpPr>
        <p:spPr>
          <a:xfrm>
            <a:off x="5240864" y="4873057"/>
            <a:ext cx="1358819" cy="369332"/>
          </a:xfrm>
          <a:prstGeom prst="rect">
            <a:avLst/>
          </a:prstGeom>
          <a:noFill/>
        </p:spPr>
        <p:txBody>
          <a:bodyPr wrap="square" rtlCol="0">
            <a:spAutoFit/>
          </a:bodyPr>
          <a:lstStyle/>
          <a:p>
            <a:r>
              <a:rPr kumimoji="1" lang="ja-JP" altLang="en-US" dirty="0">
                <a:latin typeface="HGPｺﾞｼｯｸM" panose="020B0600000000000000" pitchFamily="50" charset="-128"/>
                <a:ea typeface="HGPｺﾞｼｯｸM" panose="020B0600000000000000" pitchFamily="50" charset="-128"/>
              </a:rPr>
              <a:t>藤井寺市</a:t>
            </a:r>
          </a:p>
        </p:txBody>
      </p:sp>
      <p:sp>
        <p:nvSpPr>
          <p:cNvPr id="24" name="テキスト ボックス 23">
            <a:extLst>
              <a:ext uri="{FF2B5EF4-FFF2-40B4-BE49-F238E27FC236}">
                <a16:creationId xmlns:a16="http://schemas.microsoft.com/office/drawing/2014/main" id="{CE941E1D-8082-4F33-BBA1-B1365E9E0F25}"/>
              </a:ext>
            </a:extLst>
          </p:cNvPr>
          <p:cNvSpPr txBox="1"/>
          <p:nvPr/>
        </p:nvSpPr>
        <p:spPr>
          <a:xfrm rot="18547427">
            <a:off x="1090568" y="3193801"/>
            <a:ext cx="1216927" cy="276999"/>
          </a:xfrm>
          <a:prstGeom prst="rect">
            <a:avLst/>
          </a:prstGeom>
          <a:solidFill>
            <a:schemeClr val="bg1"/>
          </a:solidFill>
        </p:spPr>
        <p:txBody>
          <a:bodyPr wrap="square" rtlCol="0">
            <a:spAutoFit/>
          </a:bodyPr>
          <a:lstStyle/>
          <a:p>
            <a:r>
              <a:rPr lang="ja-JP" altLang="en-US" sz="1200" dirty="0"/>
              <a:t>国道１７０号</a:t>
            </a:r>
          </a:p>
        </p:txBody>
      </p:sp>
      <p:sp>
        <p:nvSpPr>
          <p:cNvPr id="5" name="スライド番号プレースホルダー 4">
            <a:extLst>
              <a:ext uri="{FF2B5EF4-FFF2-40B4-BE49-F238E27FC236}">
                <a16:creationId xmlns:a16="http://schemas.microsoft.com/office/drawing/2014/main" id="{18ED7F98-07CD-4DCE-80FC-07D3FF337DB1}"/>
              </a:ext>
            </a:extLst>
          </p:cNvPr>
          <p:cNvSpPr>
            <a:spLocks noGrp="1"/>
          </p:cNvSpPr>
          <p:nvPr>
            <p:ph type="sldNum" sz="quarter" idx="12"/>
          </p:nvPr>
        </p:nvSpPr>
        <p:spPr/>
        <p:txBody>
          <a:bodyPr/>
          <a:lstStyle/>
          <a:p>
            <a:fld id="{7E63EAE1-42B1-4AC0-9073-08FB6FD5889E}" type="slidenum">
              <a:rPr kumimoji="1" lang="ja-JP" altLang="en-US" sz="1600" b="1" smtClean="0">
                <a:solidFill>
                  <a:schemeClr val="tx1"/>
                </a:solidFill>
              </a:rPr>
              <a:t>11</a:t>
            </a:fld>
            <a:endParaRPr kumimoji="1" lang="ja-JP" altLang="en-US" sz="1600" b="1" dirty="0">
              <a:solidFill>
                <a:schemeClr val="tx1"/>
              </a:solidFill>
            </a:endParaRPr>
          </a:p>
        </p:txBody>
      </p:sp>
      <p:sp>
        <p:nvSpPr>
          <p:cNvPr id="25" name="フリーフォーム: 図形 24">
            <a:extLst>
              <a:ext uri="{FF2B5EF4-FFF2-40B4-BE49-F238E27FC236}">
                <a16:creationId xmlns:a16="http://schemas.microsoft.com/office/drawing/2014/main" id="{7C2F2706-2ECC-4F89-8E89-B2CF4AA5DF33}"/>
              </a:ext>
            </a:extLst>
          </p:cNvPr>
          <p:cNvSpPr/>
          <p:nvPr/>
        </p:nvSpPr>
        <p:spPr>
          <a:xfrm>
            <a:off x="3306" y="2761860"/>
            <a:ext cx="8235625" cy="3554964"/>
          </a:xfrm>
          <a:custGeom>
            <a:avLst/>
            <a:gdLst>
              <a:gd name="connsiteX0" fmla="*/ 8397551 w 8397551"/>
              <a:gd name="connsiteY0" fmla="*/ 3554964 h 3554964"/>
              <a:gd name="connsiteX1" fmla="*/ 8322906 w 8397551"/>
              <a:gd name="connsiteY1" fmla="*/ 2463282 h 3554964"/>
              <a:gd name="connsiteX2" fmla="*/ 8369559 w 8397551"/>
              <a:gd name="connsiteY2" fmla="*/ 1474237 h 3554964"/>
              <a:gd name="connsiteX3" fmla="*/ 6615404 w 8397551"/>
              <a:gd name="connsiteY3" fmla="*/ 1464907 h 3554964"/>
              <a:gd name="connsiteX4" fmla="*/ 5980922 w 8397551"/>
              <a:gd name="connsiteY4" fmla="*/ 1455576 h 3554964"/>
              <a:gd name="connsiteX5" fmla="*/ 4954555 w 8397551"/>
              <a:gd name="connsiteY5" fmla="*/ 1502229 h 3554964"/>
              <a:gd name="connsiteX6" fmla="*/ 4282751 w 8397551"/>
              <a:gd name="connsiteY6" fmla="*/ 1474237 h 3554964"/>
              <a:gd name="connsiteX7" fmla="*/ 4124130 w 8397551"/>
              <a:gd name="connsiteY7" fmla="*/ 1436915 h 3554964"/>
              <a:gd name="connsiteX8" fmla="*/ 4152122 w 8397551"/>
              <a:gd name="connsiteY8" fmla="*/ 9331 h 3554964"/>
              <a:gd name="connsiteX9" fmla="*/ 1315616 w 8397551"/>
              <a:gd name="connsiteY9" fmla="*/ 0 h 3554964"/>
              <a:gd name="connsiteX10" fmla="*/ 1203649 w 8397551"/>
              <a:gd name="connsiteY10" fmla="*/ 1968760 h 3554964"/>
              <a:gd name="connsiteX11" fmla="*/ 0 w 8397551"/>
              <a:gd name="connsiteY11" fmla="*/ 1950098 h 3554964"/>
              <a:gd name="connsiteX0" fmla="*/ 8235625 w 8235625"/>
              <a:gd name="connsiteY0" fmla="*/ 3554964 h 3554964"/>
              <a:gd name="connsiteX1" fmla="*/ 8160980 w 8235625"/>
              <a:gd name="connsiteY1" fmla="*/ 2463282 h 3554964"/>
              <a:gd name="connsiteX2" fmla="*/ 8207633 w 8235625"/>
              <a:gd name="connsiteY2" fmla="*/ 1474237 h 3554964"/>
              <a:gd name="connsiteX3" fmla="*/ 6453478 w 8235625"/>
              <a:gd name="connsiteY3" fmla="*/ 1464907 h 3554964"/>
              <a:gd name="connsiteX4" fmla="*/ 5818996 w 8235625"/>
              <a:gd name="connsiteY4" fmla="*/ 1455576 h 3554964"/>
              <a:gd name="connsiteX5" fmla="*/ 4792629 w 8235625"/>
              <a:gd name="connsiteY5" fmla="*/ 1502229 h 3554964"/>
              <a:gd name="connsiteX6" fmla="*/ 4120825 w 8235625"/>
              <a:gd name="connsiteY6" fmla="*/ 1474237 h 3554964"/>
              <a:gd name="connsiteX7" fmla="*/ 3962204 w 8235625"/>
              <a:gd name="connsiteY7" fmla="*/ 1436915 h 3554964"/>
              <a:gd name="connsiteX8" fmla="*/ 3990196 w 8235625"/>
              <a:gd name="connsiteY8" fmla="*/ 9331 h 3554964"/>
              <a:gd name="connsiteX9" fmla="*/ 1153690 w 8235625"/>
              <a:gd name="connsiteY9" fmla="*/ 0 h 3554964"/>
              <a:gd name="connsiteX10" fmla="*/ 1041723 w 8235625"/>
              <a:gd name="connsiteY10" fmla="*/ 1968760 h 3554964"/>
              <a:gd name="connsiteX11" fmla="*/ 0 w 8235625"/>
              <a:gd name="connsiteY11" fmla="*/ 1950098 h 3554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35625" h="3554964">
                <a:moveTo>
                  <a:pt x="8235625" y="3554964"/>
                </a:moveTo>
                <a:lnTo>
                  <a:pt x="8160980" y="2463282"/>
                </a:lnTo>
                <a:lnTo>
                  <a:pt x="8207633" y="1474237"/>
                </a:lnTo>
                <a:lnTo>
                  <a:pt x="6453478" y="1464907"/>
                </a:lnTo>
                <a:lnTo>
                  <a:pt x="5818996" y="1455576"/>
                </a:lnTo>
                <a:lnTo>
                  <a:pt x="4792629" y="1502229"/>
                </a:lnTo>
                <a:lnTo>
                  <a:pt x="4120825" y="1474237"/>
                </a:lnTo>
                <a:lnTo>
                  <a:pt x="3962204" y="1436915"/>
                </a:lnTo>
                <a:lnTo>
                  <a:pt x="3990196" y="9331"/>
                </a:lnTo>
                <a:lnTo>
                  <a:pt x="1153690" y="0"/>
                </a:lnTo>
                <a:lnTo>
                  <a:pt x="1041723" y="1968760"/>
                </a:lnTo>
                <a:lnTo>
                  <a:pt x="0" y="1950098"/>
                </a:lnTo>
              </a:path>
            </a:pathLst>
          </a:custGeom>
          <a:noFill/>
          <a:ln w="38100">
            <a:solidFill>
              <a:srgbClr val="0070C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9768754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図 18">
            <a:extLst>
              <a:ext uri="{FF2B5EF4-FFF2-40B4-BE49-F238E27FC236}">
                <a16:creationId xmlns:a16="http://schemas.microsoft.com/office/drawing/2014/main" id="{531F34F1-5177-4F52-86BF-5313291CF8D1}"/>
              </a:ext>
            </a:extLst>
          </p:cNvPr>
          <p:cNvPicPr>
            <a:picLocks noChangeAspect="1"/>
          </p:cNvPicPr>
          <p:nvPr/>
        </p:nvPicPr>
        <p:blipFill rotWithShape="1">
          <a:blip r:embed="rId3"/>
          <a:srcRect l="1105" t="9572" r="1205" b="6889"/>
          <a:stretch/>
        </p:blipFill>
        <p:spPr>
          <a:xfrm>
            <a:off x="0" y="496244"/>
            <a:ext cx="9144000" cy="5729068"/>
          </a:xfrm>
          <a:prstGeom prst="rect">
            <a:avLst/>
          </a:prstGeom>
        </p:spPr>
      </p:pic>
      <p:sp>
        <p:nvSpPr>
          <p:cNvPr id="2" name="タイトル 1">
            <a:extLst>
              <a:ext uri="{FF2B5EF4-FFF2-40B4-BE49-F238E27FC236}">
                <a16:creationId xmlns:a16="http://schemas.microsoft.com/office/drawing/2014/main" id="{3A883124-A3E5-4303-AB9D-049D7899F3F4}"/>
              </a:ext>
            </a:extLst>
          </p:cNvPr>
          <p:cNvSpPr>
            <a:spLocks noGrp="1"/>
          </p:cNvSpPr>
          <p:nvPr>
            <p:ph type="title"/>
          </p:nvPr>
        </p:nvSpPr>
        <p:spPr>
          <a:xfrm>
            <a:off x="0" y="-19116"/>
            <a:ext cx="9144000" cy="720907"/>
          </a:xfrm>
        </p:spPr>
        <p:txBody>
          <a:bodyPr anchor="ctr">
            <a:normAutofit/>
          </a:bodyPr>
          <a:lstStyle/>
          <a:p>
            <a:r>
              <a:rPr lang="ja-JP" altLang="en-US" sz="4000" dirty="0"/>
              <a:t> </a:t>
            </a:r>
            <a:r>
              <a:rPr lang="ja-JP" altLang="en-US" sz="4000" b="1" dirty="0"/>
              <a:t>１</a:t>
            </a:r>
            <a:r>
              <a:rPr lang="en-US" altLang="ja-JP" sz="4000" b="1" dirty="0"/>
              <a:t>.</a:t>
            </a:r>
            <a:r>
              <a:rPr lang="ja-JP" altLang="en-US" sz="4000" b="1" dirty="0"/>
              <a:t> 事業概要（計画平面図）</a:t>
            </a:r>
          </a:p>
        </p:txBody>
      </p:sp>
      <p:sp>
        <p:nvSpPr>
          <p:cNvPr id="15" name="テキスト ボックス 14">
            <a:extLst>
              <a:ext uri="{FF2B5EF4-FFF2-40B4-BE49-F238E27FC236}">
                <a16:creationId xmlns:a16="http://schemas.microsoft.com/office/drawing/2014/main" id="{2ECA1B5A-AAC0-41F0-A975-3F9943F5354C}"/>
              </a:ext>
            </a:extLst>
          </p:cNvPr>
          <p:cNvSpPr txBox="1"/>
          <p:nvPr/>
        </p:nvSpPr>
        <p:spPr>
          <a:xfrm>
            <a:off x="248803" y="705744"/>
            <a:ext cx="4926330" cy="461665"/>
          </a:xfrm>
          <a:prstGeom prst="rect">
            <a:avLst/>
          </a:prstGeom>
          <a:solidFill>
            <a:schemeClr val="bg1"/>
          </a:solidFill>
        </p:spPr>
        <p:txBody>
          <a:bodyPr wrap="square" rtlCol="0">
            <a:spAutoFit/>
          </a:bodyPr>
          <a:lstStyle/>
          <a:p>
            <a:r>
              <a:rPr lang="ja-JP" altLang="en-US" sz="2400" b="1" dirty="0"/>
              <a:t>◆交差部②：国道１７０号交差部</a:t>
            </a:r>
          </a:p>
        </p:txBody>
      </p:sp>
      <p:pic>
        <p:nvPicPr>
          <p:cNvPr id="16" name="Picture 4" descr="方角表示マーク イラスト素材">
            <a:hlinkClick r:id="rId4"/>
            <a:extLst>
              <a:ext uri="{FF2B5EF4-FFF2-40B4-BE49-F238E27FC236}">
                <a16:creationId xmlns:a16="http://schemas.microsoft.com/office/drawing/2014/main" id="{9988B098-F92B-4984-A51E-06DE12B1E757}"/>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1529" t="13422" r="27323" b="13687"/>
          <a:stretch/>
        </p:blipFill>
        <p:spPr bwMode="auto">
          <a:xfrm>
            <a:off x="1316819" y="1104567"/>
            <a:ext cx="441864" cy="787702"/>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7" name="図 16">
            <a:extLst>
              <a:ext uri="{FF2B5EF4-FFF2-40B4-BE49-F238E27FC236}">
                <a16:creationId xmlns:a16="http://schemas.microsoft.com/office/drawing/2014/main" id="{B899BF16-52C1-4FDA-B0CA-C9E5D9006D3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99761" y="564261"/>
            <a:ext cx="3300931" cy="2475698"/>
          </a:xfrm>
          <a:prstGeom prst="rect">
            <a:avLst/>
          </a:prstGeom>
        </p:spPr>
      </p:pic>
      <p:sp>
        <p:nvSpPr>
          <p:cNvPr id="20" name="正方形/長方形 19">
            <a:extLst>
              <a:ext uri="{FF2B5EF4-FFF2-40B4-BE49-F238E27FC236}">
                <a16:creationId xmlns:a16="http://schemas.microsoft.com/office/drawing/2014/main" id="{611B58CF-C4CA-43AE-80B7-8B9D72EA95B6}"/>
              </a:ext>
            </a:extLst>
          </p:cNvPr>
          <p:cNvSpPr/>
          <p:nvPr/>
        </p:nvSpPr>
        <p:spPr>
          <a:xfrm>
            <a:off x="5699761" y="561687"/>
            <a:ext cx="1517920" cy="427237"/>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rPr>
              <a:t>現況写真</a:t>
            </a:r>
          </a:p>
        </p:txBody>
      </p:sp>
      <p:sp>
        <p:nvSpPr>
          <p:cNvPr id="21" name="テキスト ボックス 20">
            <a:extLst>
              <a:ext uri="{FF2B5EF4-FFF2-40B4-BE49-F238E27FC236}">
                <a16:creationId xmlns:a16="http://schemas.microsoft.com/office/drawing/2014/main" id="{F787BE53-27C1-4F9A-8F78-BABA78AAA867}"/>
              </a:ext>
            </a:extLst>
          </p:cNvPr>
          <p:cNvSpPr txBox="1"/>
          <p:nvPr/>
        </p:nvSpPr>
        <p:spPr>
          <a:xfrm>
            <a:off x="2935203" y="4647081"/>
            <a:ext cx="5319799" cy="1200329"/>
          </a:xfrm>
          <a:prstGeom prst="rect">
            <a:avLst/>
          </a:prstGeom>
          <a:solidFill>
            <a:schemeClr val="bg1"/>
          </a:solidFill>
          <a:ln w="19050">
            <a:solidFill>
              <a:srgbClr val="FF0000"/>
            </a:solidFill>
          </a:ln>
        </p:spPr>
        <p:txBody>
          <a:bodyPr wrap="square" rtlCol="0">
            <a:spAutoFit/>
          </a:bodyPr>
          <a:lstStyle/>
          <a:p>
            <a:r>
              <a:rPr lang="ja-JP" altLang="en-US" dirty="0"/>
              <a:t>現在：通行不可</a:t>
            </a:r>
            <a:endParaRPr lang="en-US" altLang="ja-JP" dirty="0"/>
          </a:p>
          <a:p>
            <a:endParaRPr lang="en-US" altLang="ja-JP" dirty="0"/>
          </a:p>
          <a:p>
            <a:r>
              <a:rPr lang="ja-JP" altLang="en-US" dirty="0"/>
              <a:t>本事業整備後：対面通行</a:t>
            </a:r>
            <a:endParaRPr lang="en-US" altLang="ja-JP" dirty="0"/>
          </a:p>
          <a:p>
            <a:r>
              <a:rPr lang="ja-JP" altLang="en-US" dirty="0"/>
              <a:t>　　　　　　　直進左折、右折車線の設置</a:t>
            </a:r>
          </a:p>
        </p:txBody>
      </p:sp>
      <p:sp>
        <p:nvSpPr>
          <p:cNvPr id="22" name="二等辺三角形 21">
            <a:extLst>
              <a:ext uri="{FF2B5EF4-FFF2-40B4-BE49-F238E27FC236}">
                <a16:creationId xmlns:a16="http://schemas.microsoft.com/office/drawing/2014/main" id="{3F3EA588-295B-499D-98E1-0449635E8B83}"/>
              </a:ext>
            </a:extLst>
          </p:cNvPr>
          <p:cNvSpPr/>
          <p:nvPr/>
        </p:nvSpPr>
        <p:spPr>
          <a:xfrm rot="10800000" flipV="1">
            <a:off x="3183516" y="3581074"/>
            <a:ext cx="902772" cy="1066007"/>
          </a:xfrm>
          <a:custGeom>
            <a:avLst/>
            <a:gdLst>
              <a:gd name="connsiteX0" fmla="*/ 0 w 243840"/>
              <a:gd name="connsiteY0" fmla="*/ 869905 h 869905"/>
              <a:gd name="connsiteX1" fmla="*/ 121920 w 243840"/>
              <a:gd name="connsiteY1" fmla="*/ 0 h 869905"/>
              <a:gd name="connsiteX2" fmla="*/ 243840 w 243840"/>
              <a:gd name="connsiteY2" fmla="*/ 869905 h 869905"/>
              <a:gd name="connsiteX3" fmla="*/ 0 w 243840"/>
              <a:gd name="connsiteY3" fmla="*/ 869905 h 869905"/>
              <a:gd name="connsiteX0" fmla="*/ 0 w 952503"/>
              <a:gd name="connsiteY0" fmla="*/ 900386 h 900386"/>
              <a:gd name="connsiteX1" fmla="*/ 952503 w 952503"/>
              <a:gd name="connsiteY1" fmla="*/ 0 h 900386"/>
              <a:gd name="connsiteX2" fmla="*/ 243840 w 952503"/>
              <a:gd name="connsiteY2" fmla="*/ 900386 h 900386"/>
              <a:gd name="connsiteX3" fmla="*/ 0 w 952503"/>
              <a:gd name="connsiteY3" fmla="*/ 900386 h 900386"/>
            </a:gdLst>
            <a:ahLst/>
            <a:cxnLst>
              <a:cxn ang="0">
                <a:pos x="connsiteX0" y="connsiteY0"/>
              </a:cxn>
              <a:cxn ang="0">
                <a:pos x="connsiteX1" y="connsiteY1"/>
              </a:cxn>
              <a:cxn ang="0">
                <a:pos x="connsiteX2" y="connsiteY2"/>
              </a:cxn>
              <a:cxn ang="0">
                <a:pos x="connsiteX3" y="connsiteY3"/>
              </a:cxn>
            </a:cxnLst>
            <a:rect l="l" t="t" r="r" b="b"/>
            <a:pathLst>
              <a:path w="952503" h="900386">
                <a:moveTo>
                  <a:pt x="0" y="900386"/>
                </a:moveTo>
                <a:lnTo>
                  <a:pt x="952503" y="0"/>
                </a:lnTo>
                <a:lnTo>
                  <a:pt x="243840" y="900386"/>
                </a:lnTo>
                <a:lnTo>
                  <a:pt x="0" y="900386"/>
                </a:lnTo>
                <a:close/>
              </a:path>
            </a:pathLst>
          </a:cu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3" name="テキスト ボックス 22">
            <a:extLst>
              <a:ext uri="{FF2B5EF4-FFF2-40B4-BE49-F238E27FC236}">
                <a16:creationId xmlns:a16="http://schemas.microsoft.com/office/drawing/2014/main" id="{BA2C7CAA-7EB0-4DBE-B93D-025635CB8CA0}"/>
              </a:ext>
            </a:extLst>
          </p:cNvPr>
          <p:cNvSpPr txBox="1"/>
          <p:nvPr/>
        </p:nvSpPr>
        <p:spPr>
          <a:xfrm>
            <a:off x="294090" y="6352225"/>
            <a:ext cx="8953500" cy="369332"/>
          </a:xfrm>
          <a:prstGeom prst="rect">
            <a:avLst/>
          </a:prstGeom>
          <a:noFill/>
        </p:spPr>
        <p:txBody>
          <a:bodyPr wrap="square" rtlCol="0">
            <a:spAutoFit/>
          </a:bodyPr>
          <a:lstStyle/>
          <a:p>
            <a:r>
              <a:rPr lang="en-US" altLang="ja-JP" dirty="0"/>
              <a:t>※</a:t>
            </a:r>
            <a:r>
              <a:rPr lang="ja-JP" altLang="en-US" dirty="0"/>
              <a:t>今後の設計及び関係機関協議等により、変更となる場合があります。</a:t>
            </a:r>
          </a:p>
        </p:txBody>
      </p:sp>
      <p:sp>
        <p:nvSpPr>
          <p:cNvPr id="18" name="矢印: 右 17">
            <a:extLst>
              <a:ext uri="{FF2B5EF4-FFF2-40B4-BE49-F238E27FC236}">
                <a16:creationId xmlns:a16="http://schemas.microsoft.com/office/drawing/2014/main" id="{06259D0B-22F0-491B-97BA-5C8800B65294}"/>
              </a:ext>
            </a:extLst>
          </p:cNvPr>
          <p:cNvSpPr/>
          <p:nvPr/>
        </p:nvSpPr>
        <p:spPr>
          <a:xfrm>
            <a:off x="1774369" y="3312701"/>
            <a:ext cx="369635" cy="446786"/>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4" name="正方形/長方形 23">
            <a:extLst>
              <a:ext uri="{FF2B5EF4-FFF2-40B4-BE49-F238E27FC236}">
                <a16:creationId xmlns:a16="http://schemas.microsoft.com/office/drawing/2014/main" id="{6A09B346-64D0-4191-A1F4-A5A5BE6A6B0E}"/>
              </a:ext>
            </a:extLst>
          </p:cNvPr>
          <p:cNvSpPr/>
          <p:nvPr/>
        </p:nvSpPr>
        <p:spPr>
          <a:xfrm>
            <a:off x="488609" y="3360778"/>
            <a:ext cx="1193021" cy="363460"/>
          </a:xfrm>
          <a:prstGeom prst="rect">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rPr>
              <a:t>写真位置</a:t>
            </a:r>
          </a:p>
        </p:txBody>
      </p:sp>
      <p:sp>
        <p:nvSpPr>
          <p:cNvPr id="3" name="スライド番号プレースホルダー 2">
            <a:extLst>
              <a:ext uri="{FF2B5EF4-FFF2-40B4-BE49-F238E27FC236}">
                <a16:creationId xmlns:a16="http://schemas.microsoft.com/office/drawing/2014/main" id="{5A34DD40-5C53-42C0-9E9A-12EF7E75B6DF}"/>
              </a:ext>
            </a:extLst>
          </p:cNvPr>
          <p:cNvSpPr>
            <a:spLocks noGrp="1"/>
          </p:cNvSpPr>
          <p:nvPr>
            <p:ph type="sldNum" sz="quarter" idx="12"/>
          </p:nvPr>
        </p:nvSpPr>
        <p:spPr/>
        <p:txBody>
          <a:bodyPr/>
          <a:lstStyle/>
          <a:p>
            <a:fld id="{7E63EAE1-42B1-4AC0-9073-08FB6FD5889E}" type="slidenum">
              <a:rPr kumimoji="1" lang="ja-JP" altLang="en-US" sz="1600" b="1" smtClean="0">
                <a:solidFill>
                  <a:schemeClr val="tx1"/>
                </a:solidFill>
              </a:rPr>
              <a:t>12</a:t>
            </a:fld>
            <a:endParaRPr kumimoji="1" lang="ja-JP" altLang="en-US" sz="1600" b="1" dirty="0">
              <a:solidFill>
                <a:schemeClr val="tx1"/>
              </a:solidFill>
            </a:endParaRPr>
          </a:p>
        </p:txBody>
      </p:sp>
    </p:spTree>
    <p:extLst>
      <p:ext uri="{BB962C8B-B14F-4D97-AF65-F5344CB8AC3E}">
        <p14:creationId xmlns:p14="http://schemas.microsoft.com/office/powerpoint/2010/main" val="36591558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A883124-A3E5-4303-AB9D-049D7899F3F4}"/>
              </a:ext>
            </a:extLst>
          </p:cNvPr>
          <p:cNvSpPr>
            <a:spLocks noGrp="1"/>
          </p:cNvSpPr>
          <p:nvPr>
            <p:ph type="title"/>
          </p:nvPr>
        </p:nvSpPr>
        <p:spPr>
          <a:xfrm>
            <a:off x="0" y="0"/>
            <a:ext cx="9144000" cy="694451"/>
          </a:xfrm>
        </p:spPr>
        <p:txBody>
          <a:bodyPr anchor="ctr">
            <a:normAutofit/>
          </a:bodyPr>
          <a:lstStyle/>
          <a:p>
            <a:r>
              <a:rPr lang="ja-JP" altLang="en-US" sz="4000" dirty="0"/>
              <a:t> </a:t>
            </a:r>
            <a:r>
              <a:rPr lang="ja-JP" altLang="en-US" sz="4000" b="1" dirty="0"/>
              <a:t>２</a:t>
            </a:r>
            <a:r>
              <a:rPr lang="en-US" altLang="ja-JP" sz="4000" b="1" dirty="0"/>
              <a:t>.</a:t>
            </a:r>
            <a:r>
              <a:rPr lang="ja-JP" altLang="en-US" sz="4000" b="1" dirty="0"/>
              <a:t> 事業工程</a:t>
            </a:r>
          </a:p>
        </p:txBody>
      </p:sp>
      <p:sp>
        <p:nvSpPr>
          <p:cNvPr id="11" name="テキスト ボックス 10">
            <a:extLst>
              <a:ext uri="{FF2B5EF4-FFF2-40B4-BE49-F238E27FC236}">
                <a16:creationId xmlns:a16="http://schemas.microsoft.com/office/drawing/2014/main" id="{855504CA-A11D-4DC8-8BB6-DEEFB7C21ED1}"/>
              </a:ext>
            </a:extLst>
          </p:cNvPr>
          <p:cNvSpPr txBox="1"/>
          <p:nvPr/>
        </p:nvSpPr>
        <p:spPr>
          <a:xfrm>
            <a:off x="505824" y="5974611"/>
            <a:ext cx="8388235" cy="369332"/>
          </a:xfrm>
          <a:prstGeom prst="rect">
            <a:avLst/>
          </a:prstGeom>
          <a:noFill/>
        </p:spPr>
        <p:txBody>
          <a:bodyPr wrap="square" rtlCol="0">
            <a:spAutoFit/>
          </a:bodyPr>
          <a:lstStyle/>
          <a:p>
            <a:r>
              <a:rPr lang="en-US" altLang="ja-JP" dirty="0"/>
              <a:t>※</a:t>
            </a:r>
            <a:r>
              <a:rPr lang="ja-JP" altLang="en-US" dirty="0"/>
              <a:t>現時点の予定であり、変更する場合があります。</a:t>
            </a:r>
          </a:p>
        </p:txBody>
      </p:sp>
      <p:graphicFrame>
        <p:nvGraphicFramePr>
          <p:cNvPr id="9" name="表 28">
            <a:extLst>
              <a:ext uri="{FF2B5EF4-FFF2-40B4-BE49-F238E27FC236}">
                <a16:creationId xmlns:a16="http://schemas.microsoft.com/office/drawing/2014/main" id="{02A98C84-2077-4766-8641-ED1583FCB259}"/>
              </a:ext>
            </a:extLst>
          </p:cNvPr>
          <p:cNvGraphicFramePr>
            <a:graphicFrameLocks noGrp="1" noChangeAspect="1"/>
          </p:cNvGraphicFramePr>
          <p:nvPr/>
        </p:nvGraphicFramePr>
        <p:xfrm>
          <a:off x="65312" y="655428"/>
          <a:ext cx="9013375" cy="5222665"/>
        </p:xfrm>
        <a:graphic>
          <a:graphicData uri="http://schemas.openxmlformats.org/drawingml/2006/table">
            <a:tbl>
              <a:tblPr firstRow="1" bandRow="1">
                <a:tableStyleId>{7DF18680-E054-41AD-8BC1-D1AEF772440D}</a:tableStyleId>
              </a:tblPr>
              <a:tblGrid>
                <a:gridCol w="1334875">
                  <a:extLst>
                    <a:ext uri="{9D8B030D-6E8A-4147-A177-3AD203B41FA5}">
                      <a16:colId xmlns:a16="http://schemas.microsoft.com/office/drawing/2014/main" val="3976821139"/>
                    </a:ext>
                  </a:extLst>
                </a:gridCol>
                <a:gridCol w="767850">
                  <a:extLst>
                    <a:ext uri="{9D8B030D-6E8A-4147-A177-3AD203B41FA5}">
                      <a16:colId xmlns:a16="http://schemas.microsoft.com/office/drawing/2014/main" val="3157631945"/>
                    </a:ext>
                  </a:extLst>
                </a:gridCol>
                <a:gridCol w="767850">
                  <a:extLst>
                    <a:ext uri="{9D8B030D-6E8A-4147-A177-3AD203B41FA5}">
                      <a16:colId xmlns:a16="http://schemas.microsoft.com/office/drawing/2014/main" val="2089066245"/>
                    </a:ext>
                  </a:extLst>
                </a:gridCol>
                <a:gridCol w="767850">
                  <a:extLst>
                    <a:ext uri="{9D8B030D-6E8A-4147-A177-3AD203B41FA5}">
                      <a16:colId xmlns:a16="http://schemas.microsoft.com/office/drawing/2014/main" val="3687373545"/>
                    </a:ext>
                  </a:extLst>
                </a:gridCol>
                <a:gridCol w="767850">
                  <a:extLst>
                    <a:ext uri="{9D8B030D-6E8A-4147-A177-3AD203B41FA5}">
                      <a16:colId xmlns:a16="http://schemas.microsoft.com/office/drawing/2014/main" val="3871584816"/>
                    </a:ext>
                  </a:extLst>
                </a:gridCol>
                <a:gridCol w="767850">
                  <a:extLst>
                    <a:ext uri="{9D8B030D-6E8A-4147-A177-3AD203B41FA5}">
                      <a16:colId xmlns:a16="http://schemas.microsoft.com/office/drawing/2014/main" val="1414769830"/>
                    </a:ext>
                  </a:extLst>
                </a:gridCol>
                <a:gridCol w="767850">
                  <a:extLst>
                    <a:ext uri="{9D8B030D-6E8A-4147-A177-3AD203B41FA5}">
                      <a16:colId xmlns:a16="http://schemas.microsoft.com/office/drawing/2014/main" val="178034704"/>
                    </a:ext>
                  </a:extLst>
                </a:gridCol>
                <a:gridCol w="767850">
                  <a:extLst>
                    <a:ext uri="{9D8B030D-6E8A-4147-A177-3AD203B41FA5}">
                      <a16:colId xmlns:a16="http://schemas.microsoft.com/office/drawing/2014/main" val="2849413566"/>
                    </a:ext>
                  </a:extLst>
                </a:gridCol>
                <a:gridCol w="767850">
                  <a:extLst>
                    <a:ext uri="{9D8B030D-6E8A-4147-A177-3AD203B41FA5}">
                      <a16:colId xmlns:a16="http://schemas.microsoft.com/office/drawing/2014/main" val="1448335320"/>
                    </a:ext>
                  </a:extLst>
                </a:gridCol>
                <a:gridCol w="767850">
                  <a:extLst>
                    <a:ext uri="{9D8B030D-6E8A-4147-A177-3AD203B41FA5}">
                      <a16:colId xmlns:a16="http://schemas.microsoft.com/office/drawing/2014/main" val="2390267404"/>
                    </a:ext>
                  </a:extLst>
                </a:gridCol>
                <a:gridCol w="767850">
                  <a:extLst>
                    <a:ext uri="{9D8B030D-6E8A-4147-A177-3AD203B41FA5}">
                      <a16:colId xmlns:a16="http://schemas.microsoft.com/office/drawing/2014/main" val="664741757"/>
                    </a:ext>
                  </a:extLst>
                </a:gridCol>
              </a:tblGrid>
              <a:tr h="517369">
                <a:tc rowSpan="2">
                  <a:txBody>
                    <a:bodyPr/>
                    <a:lstStyle/>
                    <a:p>
                      <a:pPr algn="ctr"/>
                      <a:r>
                        <a:rPr kumimoji="1" lang="ja-JP" altLang="en-US" dirty="0">
                          <a:solidFill>
                            <a:schemeClr val="tx1"/>
                          </a:solidFill>
                        </a:rPr>
                        <a:t>業務内容</a:t>
                      </a:r>
                    </a:p>
                  </a:txBody>
                  <a:tcPr anchor="ctr"/>
                </a:tc>
                <a:tc gridSpan="10">
                  <a:txBody>
                    <a:bodyPr/>
                    <a:lstStyle/>
                    <a:p>
                      <a:pPr algn="ctr"/>
                      <a:r>
                        <a:rPr kumimoji="1" lang="ja-JP" altLang="en-US" dirty="0">
                          <a:solidFill>
                            <a:schemeClr val="tx1"/>
                          </a:solidFill>
                        </a:rPr>
                        <a:t>年度</a:t>
                      </a:r>
                    </a:p>
                  </a:txBody>
                  <a:tcPr anchor="ctr"/>
                </a:tc>
                <a:tc hMerge="1">
                  <a:txBody>
                    <a:bodyPr/>
                    <a:lstStyle/>
                    <a:p>
                      <a:pPr algn="ctr"/>
                      <a:endParaRPr kumimoji="1" lang="ja-JP" altLang="en-US" dirty="0">
                        <a:solidFill>
                          <a:schemeClr val="tx1"/>
                        </a:solidFill>
                      </a:endParaRPr>
                    </a:p>
                  </a:txBody>
                  <a:tcPr anchor="ctr"/>
                </a:tc>
                <a:tc hMerge="1">
                  <a:txBody>
                    <a:bodyPr/>
                    <a:lstStyle/>
                    <a:p>
                      <a:pPr algn="ctr"/>
                      <a:endParaRPr kumimoji="1" lang="ja-JP" altLang="en-US" dirty="0">
                        <a:solidFill>
                          <a:schemeClr val="tx1"/>
                        </a:solidFill>
                      </a:endParaRPr>
                    </a:p>
                  </a:txBody>
                  <a:tcPr anchor="ctr"/>
                </a:tc>
                <a:tc hMerge="1">
                  <a:txBody>
                    <a:bodyPr/>
                    <a:lstStyle/>
                    <a:p>
                      <a:pPr algn="ctr"/>
                      <a:endParaRPr kumimoji="1" lang="ja-JP" altLang="en-US" dirty="0">
                        <a:solidFill>
                          <a:schemeClr val="tx1"/>
                        </a:solidFill>
                      </a:endParaRPr>
                    </a:p>
                  </a:txBody>
                  <a:tcPr anchor="ctr"/>
                </a:tc>
                <a:tc hMerge="1">
                  <a:txBody>
                    <a:bodyPr/>
                    <a:lstStyle/>
                    <a:p>
                      <a:pPr algn="ctr"/>
                      <a:endParaRPr kumimoji="1" lang="ja-JP" altLang="en-US" dirty="0">
                        <a:solidFill>
                          <a:schemeClr val="tx1"/>
                        </a:solidFill>
                      </a:endParaRPr>
                    </a:p>
                  </a:txBody>
                  <a:tcPr anchor="ctr"/>
                </a:tc>
                <a:tc hMerge="1">
                  <a:txBody>
                    <a:bodyPr/>
                    <a:lstStyle/>
                    <a:p>
                      <a:pPr algn="ctr"/>
                      <a:endParaRPr kumimoji="1" lang="ja-JP" altLang="en-US" dirty="0">
                        <a:solidFill>
                          <a:schemeClr val="tx1"/>
                        </a:solidFill>
                      </a:endParaRPr>
                    </a:p>
                  </a:txBody>
                  <a:tcPr anchor="ctr"/>
                </a:tc>
                <a:tc hMerge="1">
                  <a:txBody>
                    <a:bodyPr/>
                    <a:lstStyle/>
                    <a:p>
                      <a:pPr algn="ctr"/>
                      <a:endParaRPr kumimoji="1" lang="ja-JP" altLang="en-US" dirty="0">
                        <a:solidFill>
                          <a:schemeClr val="tx1"/>
                        </a:solidFill>
                      </a:endParaRPr>
                    </a:p>
                  </a:txBody>
                  <a:tcPr anchor="ctr"/>
                </a:tc>
                <a:tc hMerge="1">
                  <a:txBody>
                    <a:bodyPr/>
                    <a:lstStyle/>
                    <a:p>
                      <a:pPr algn="ctr"/>
                      <a:endParaRPr kumimoji="1" lang="ja-JP" altLang="en-US" dirty="0">
                        <a:solidFill>
                          <a:schemeClr val="tx1"/>
                        </a:solidFill>
                      </a:endParaRPr>
                    </a:p>
                  </a:txBody>
                  <a:tcPr anchor="ctr"/>
                </a:tc>
                <a:tc hMerge="1">
                  <a:txBody>
                    <a:bodyPr/>
                    <a:lstStyle/>
                    <a:p>
                      <a:pPr algn="ctr"/>
                      <a:endParaRPr kumimoji="1" lang="ja-JP" altLang="en-US" dirty="0">
                        <a:solidFill>
                          <a:schemeClr val="tx1"/>
                        </a:solidFill>
                      </a:endParaRPr>
                    </a:p>
                  </a:txBody>
                  <a:tcPr anchor="ctr"/>
                </a:tc>
                <a:tc hMerge="1">
                  <a:txBody>
                    <a:bodyPr/>
                    <a:lstStyle/>
                    <a:p>
                      <a:pPr algn="ctr"/>
                      <a:endParaRPr kumimoji="1" lang="ja-JP" altLang="en-US" dirty="0">
                        <a:solidFill>
                          <a:schemeClr val="tx1"/>
                        </a:solidFill>
                      </a:endParaRPr>
                    </a:p>
                  </a:txBody>
                  <a:tcPr anchor="ctr"/>
                </a:tc>
                <a:extLst>
                  <a:ext uri="{0D108BD9-81ED-4DB2-BD59-A6C34878D82A}">
                    <a16:rowId xmlns:a16="http://schemas.microsoft.com/office/drawing/2014/main" val="468558932"/>
                  </a:ext>
                </a:extLst>
              </a:tr>
              <a:tr h="570983">
                <a:tc vMerge="1">
                  <a:txBody>
                    <a:bodyPr/>
                    <a:lstStyle/>
                    <a:p>
                      <a:pPr algn="ctr"/>
                      <a:endParaRPr kumimoji="1" lang="en-US" altLang="ja-JP" dirty="0">
                        <a:solidFill>
                          <a:schemeClr val="tx1"/>
                        </a:solidFill>
                      </a:endParaRPr>
                    </a:p>
                  </a:txBody>
                  <a:tcPr anchor="ctr"/>
                </a:tc>
                <a:tc>
                  <a:txBody>
                    <a:bodyPr/>
                    <a:lstStyle/>
                    <a:p>
                      <a:pPr algn="ctr"/>
                      <a:r>
                        <a:rPr kumimoji="1" lang="en-US" altLang="ja-JP" dirty="0">
                          <a:solidFill>
                            <a:schemeClr val="tx1"/>
                          </a:solidFill>
                        </a:rPr>
                        <a:t>R</a:t>
                      </a:r>
                      <a:r>
                        <a:rPr kumimoji="1" lang="ja-JP" altLang="en-US" dirty="0">
                          <a:solidFill>
                            <a:schemeClr val="tx1"/>
                          </a:solidFill>
                        </a:rPr>
                        <a:t>５</a:t>
                      </a:r>
                    </a:p>
                  </a:txBody>
                  <a:tcPr anchor="ctr"/>
                </a:tc>
                <a:tc>
                  <a:txBody>
                    <a:bodyPr/>
                    <a:lstStyle/>
                    <a:p>
                      <a:pPr algn="ctr"/>
                      <a:r>
                        <a:rPr kumimoji="1" lang="en-US" altLang="ja-JP" dirty="0">
                          <a:solidFill>
                            <a:schemeClr val="tx1"/>
                          </a:solidFill>
                        </a:rPr>
                        <a:t>R</a:t>
                      </a:r>
                      <a:r>
                        <a:rPr kumimoji="1" lang="ja-JP" altLang="en-US" dirty="0">
                          <a:solidFill>
                            <a:schemeClr val="tx1"/>
                          </a:solidFill>
                        </a:rPr>
                        <a:t>６</a:t>
                      </a:r>
                    </a:p>
                  </a:txBody>
                  <a:tcPr anchor="ctr"/>
                </a:tc>
                <a:tc>
                  <a:txBody>
                    <a:bodyPr/>
                    <a:lstStyle/>
                    <a:p>
                      <a:pPr algn="ctr"/>
                      <a:r>
                        <a:rPr kumimoji="1" lang="en-US" altLang="ja-JP" dirty="0">
                          <a:solidFill>
                            <a:schemeClr val="tx1"/>
                          </a:solidFill>
                        </a:rPr>
                        <a:t>R</a:t>
                      </a:r>
                      <a:r>
                        <a:rPr kumimoji="1" lang="ja-JP" altLang="en-US" dirty="0">
                          <a:solidFill>
                            <a:schemeClr val="tx1"/>
                          </a:solidFill>
                        </a:rPr>
                        <a:t>７</a:t>
                      </a:r>
                    </a:p>
                  </a:txBody>
                  <a:tcPr anchor="ctr"/>
                </a:tc>
                <a:tc>
                  <a:txBody>
                    <a:bodyPr/>
                    <a:lstStyle/>
                    <a:p>
                      <a:pPr algn="ctr"/>
                      <a:r>
                        <a:rPr kumimoji="1" lang="en-US" altLang="ja-JP" dirty="0">
                          <a:solidFill>
                            <a:schemeClr val="tx1"/>
                          </a:solidFill>
                        </a:rPr>
                        <a:t>R</a:t>
                      </a:r>
                      <a:r>
                        <a:rPr kumimoji="1" lang="ja-JP" altLang="en-US" dirty="0">
                          <a:solidFill>
                            <a:schemeClr val="tx1"/>
                          </a:solidFill>
                        </a:rPr>
                        <a:t>８</a:t>
                      </a:r>
                    </a:p>
                  </a:txBody>
                  <a:tcPr anchor="ctr"/>
                </a:tc>
                <a:tc>
                  <a:txBody>
                    <a:bodyPr/>
                    <a:lstStyle/>
                    <a:p>
                      <a:pPr algn="ctr"/>
                      <a:r>
                        <a:rPr kumimoji="1" lang="en-US" altLang="ja-JP" dirty="0">
                          <a:solidFill>
                            <a:schemeClr val="tx1"/>
                          </a:solidFill>
                        </a:rPr>
                        <a:t>R</a:t>
                      </a:r>
                      <a:r>
                        <a:rPr kumimoji="1" lang="ja-JP" altLang="en-US" dirty="0">
                          <a:solidFill>
                            <a:schemeClr val="tx1"/>
                          </a:solidFill>
                        </a:rPr>
                        <a:t>９</a:t>
                      </a:r>
                    </a:p>
                  </a:txBody>
                  <a:tcPr anchor="ctr"/>
                </a:tc>
                <a:tc>
                  <a:txBody>
                    <a:bodyPr/>
                    <a:lstStyle/>
                    <a:p>
                      <a:pPr algn="ctr"/>
                      <a:r>
                        <a:rPr kumimoji="1" lang="en-US" altLang="ja-JP" dirty="0">
                          <a:solidFill>
                            <a:schemeClr val="tx1"/>
                          </a:solidFill>
                        </a:rPr>
                        <a:t>R10</a:t>
                      </a:r>
                      <a:endParaRPr kumimoji="1" lang="ja-JP" altLang="en-US" dirty="0">
                        <a:solidFill>
                          <a:schemeClr val="tx1"/>
                        </a:solidFill>
                      </a:endParaRPr>
                    </a:p>
                  </a:txBody>
                  <a:tcPr anchor="ctr"/>
                </a:tc>
                <a:tc>
                  <a:txBody>
                    <a:bodyPr/>
                    <a:lstStyle/>
                    <a:p>
                      <a:pPr algn="ctr"/>
                      <a:r>
                        <a:rPr kumimoji="1" lang="en-US" altLang="ja-JP" dirty="0">
                          <a:solidFill>
                            <a:schemeClr val="tx1"/>
                          </a:solidFill>
                        </a:rPr>
                        <a:t>R11</a:t>
                      </a:r>
                      <a:endParaRPr kumimoji="1" lang="ja-JP" altLang="en-US" dirty="0">
                        <a:solidFill>
                          <a:schemeClr val="tx1"/>
                        </a:solidFill>
                      </a:endParaRPr>
                    </a:p>
                  </a:txBody>
                  <a:tcPr anchor="ctr"/>
                </a:tc>
                <a:tc>
                  <a:txBody>
                    <a:bodyPr/>
                    <a:lstStyle/>
                    <a:p>
                      <a:pPr algn="ctr"/>
                      <a:r>
                        <a:rPr kumimoji="1" lang="en-US" altLang="ja-JP" dirty="0">
                          <a:solidFill>
                            <a:schemeClr val="tx1"/>
                          </a:solidFill>
                        </a:rPr>
                        <a:t>R12</a:t>
                      </a:r>
                      <a:endParaRPr kumimoji="1" lang="ja-JP" altLang="en-US" dirty="0">
                        <a:solidFill>
                          <a:schemeClr val="tx1"/>
                        </a:solidFill>
                      </a:endParaRPr>
                    </a:p>
                  </a:txBody>
                  <a:tcPr anchor="ctr"/>
                </a:tc>
                <a:tc>
                  <a:txBody>
                    <a:bodyPr/>
                    <a:lstStyle/>
                    <a:p>
                      <a:pPr algn="ctr"/>
                      <a:r>
                        <a:rPr kumimoji="1" lang="en-US" altLang="ja-JP" dirty="0">
                          <a:solidFill>
                            <a:schemeClr val="tx1"/>
                          </a:solidFill>
                        </a:rPr>
                        <a:t>R13</a:t>
                      </a:r>
                      <a:endParaRPr kumimoji="1" lang="ja-JP" altLang="en-US" dirty="0">
                        <a:solidFill>
                          <a:schemeClr val="tx1"/>
                        </a:solidFill>
                      </a:endParaRPr>
                    </a:p>
                  </a:txBody>
                  <a:tcPr anchor="ctr"/>
                </a:tc>
                <a:tc>
                  <a:txBody>
                    <a:bodyPr/>
                    <a:lstStyle/>
                    <a:p>
                      <a:pPr algn="ctr"/>
                      <a:r>
                        <a:rPr kumimoji="1" lang="en-US" altLang="ja-JP" dirty="0">
                          <a:solidFill>
                            <a:schemeClr val="tx1"/>
                          </a:solidFill>
                        </a:rPr>
                        <a:t>R14</a:t>
                      </a:r>
                      <a:endParaRPr kumimoji="1" lang="ja-JP" altLang="en-US" dirty="0">
                        <a:solidFill>
                          <a:schemeClr val="tx1"/>
                        </a:solidFill>
                      </a:endParaRPr>
                    </a:p>
                  </a:txBody>
                  <a:tcPr anchor="ctr"/>
                </a:tc>
                <a:extLst>
                  <a:ext uri="{0D108BD9-81ED-4DB2-BD59-A6C34878D82A}">
                    <a16:rowId xmlns:a16="http://schemas.microsoft.com/office/drawing/2014/main" val="1528601173"/>
                  </a:ext>
                </a:extLst>
              </a:tr>
              <a:tr h="732940">
                <a:tc>
                  <a:txBody>
                    <a:bodyPr/>
                    <a:lstStyle/>
                    <a:p>
                      <a:pPr algn="ctr"/>
                      <a:r>
                        <a:rPr kumimoji="1" lang="ja-JP" altLang="en-US" sz="1400" dirty="0">
                          <a:solidFill>
                            <a:schemeClr val="tx1"/>
                          </a:solidFill>
                        </a:rPr>
                        <a:t>路線測量</a:t>
                      </a:r>
                      <a:endParaRPr kumimoji="1" lang="en-US" altLang="ja-JP" sz="1400" dirty="0">
                        <a:solidFill>
                          <a:schemeClr val="tx1"/>
                        </a:solidFill>
                      </a:endParaRPr>
                    </a:p>
                    <a:p>
                      <a:pPr algn="ctr"/>
                      <a:r>
                        <a:rPr kumimoji="1" lang="ja-JP" altLang="en-US" sz="1400" dirty="0">
                          <a:solidFill>
                            <a:schemeClr val="tx1"/>
                          </a:solidFill>
                        </a:rPr>
                        <a:t>道路予備設計</a:t>
                      </a:r>
                    </a:p>
                  </a:txBody>
                  <a:tcPr anchor="ctr"/>
                </a:tc>
                <a:tc>
                  <a:txBody>
                    <a:bodyPr/>
                    <a:lstStyle/>
                    <a:p>
                      <a:pPr algn="ctr"/>
                      <a:endParaRPr kumimoji="1" lang="ja-JP" altLang="en-US" dirty="0">
                        <a:solidFill>
                          <a:schemeClr val="tx1"/>
                        </a:solidFill>
                      </a:endParaRPr>
                    </a:p>
                  </a:txBody>
                  <a:tcPr anchor="ctr"/>
                </a:tc>
                <a:tc>
                  <a:txBody>
                    <a:bodyPr/>
                    <a:lstStyle/>
                    <a:p>
                      <a:pPr algn="ctr"/>
                      <a:endParaRPr kumimoji="1" lang="ja-JP" altLang="en-US" dirty="0">
                        <a:solidFill>
                          <a:schemeClr val="tx1"/>
                        </a:solidFill>
                      </a:endParaRPr>
                    </a:p>
                  </a:txBody>
                  <a:tcPr anchor="ctr"/>
                </a:tc>
                <a:tc>
                  <a:txBody>
                    <a:bodyPr/>
                    <a:lstStyle/>
                    <a:p>
                      <a:pPr algn="ctr"/>
                      <a:endParaRPr kumimoji="1" lang="ja-JP" altLang="en-US" dirty="0">
                        <a:solidFill>
                          <a:schemeClr val="tx1"/>
                        </a:solidFill>
                      </a:endParaRPr>
                    </a:p>
                  </a:txBody>
                  <a:tcPr anchor="ctr"/>
                </a:tc>
                <a:tc>
                  <a:txBody>
                    <a:bodyPr/>
                    <a:lstStyle/>
                    <a:p>
                      <a:pPr algn="ctr"/>
                      <a:endParaRPr kumimoji="1" lang="ja-JP" altLang="en-US">
                        <a:solidFill>
                          <a:schemeClr val="tx1"/>
                        </a:solidFill>
                      </a:endParaRPr>
                    </a:p>
                  </a:txBody>
                  <a:tcPr anchor="ctr"/>
                </a:tc>
                <a:tc>
                  <a:txBody>
                    <a:bodyPr/>
                    <a:lstStyle/>
                    <a:p>
                      <a:pPr algn="ctr"/>
                      <a:endParaRPr kumimoji="1" lang="ja-JP" altLang="en-US">
                        <a:solidFill>
                          <a:schemeClr val="tx1"/>
                        </a:solidFill>
                      </a:endParaRPr>
                    </a:p>
                  </a:txBody>
                  <a:tcPr anchor="ctr"/>
                </a:tc>
                <a:tc>
                  <a:txBody>
                    <a:bodyPr/>
                    <a:lstStyle/>
                    <a:p>
                      <a:pPr algn="ctr"/>
                      <a:endParaRPr kumimoji="1" lang="ja-JP" altLang="en-US">
                        <a:solidFill>
                          <a:schemeClr val="tx1"/>
                        </a:solidFill>
                      </a:endParaRPr>
                    </a:p>
                  </a:txBody>
                  <a:tcPr anchor="ctr"/>
                </a:tc>
                <a:tc>
                  <a:txBody>
                    <a:bodyPr/>
                    <a:lstStyle/>
                    <a:p>
                      <a:pPr algn="ctr"/>
                      <a:endParaRPr kumimoji="1" lang="ja-JP" altLang="en-US">
                        <a:solidFill>
                          <a:schemeClr val="tx1"/>
                        </a:solidFill>
                      </a:endParaRPr>
                    </a:p>
                  </a:txBody>
                  <a:tcPr anchor="ctr"/>
                </a:tc>
                <a:tc>
                  <a:txBody>
                    <a:bodyPr/>
                    <a:lstStyle/>
                    <a:p>
                      <a:pPr algn="ctr"/>
                      <a:endParaRPr kumimoji="1" lang="ja-JP" altLang="en-US">
                        <a:solidFill>
                          <a:schemeClr val="tx1"/>
                        </a:solidFill>
                      </a:endParaRPr>
                    </a:p>
                  </a:txBody>
                  <a:tcPr anchor="ctr"/>
                </a:tc>
                <a:tc>
                  <a:txBody>
                    <a:bodyPr/>
                    <a:lstStyle/>
                    <a:p>
                      <a:pPr algn="ctr"/>
                      <a:endParaRPr kumimoji="1" lang="ja-JP" altLang="en-US" dirty="0">
                        <a:solidFill>
                          <a:schemeClr val="tx1"/>
                        </a:solidFill>
                      </a:endParaRPr>
                    </a:p>
                  </a:txBody>
                  <a:tcPr anchor="ctr"/>
                </a:tc>
                <a:tc>
                  <a:txBody>
                    <a:bodyPr/>
                    <a:lstStyle/>
                    <a:p>
                      <a:pPr algn="ctr"/>
                      <a:endParaRPr kumimoji="1" lang="ja-JP" altLang="en-US" dirty="0">
                        <a:solidFill>
                          <a:schemeClr val="tx1"/>
                        </a:solidFill>
                      </a:endParaRPr>
                    </a:p>
                  </a:txBody>
                  <a:tcPr anchor="ctr"/>
                </a:tc>
                <a:extLst>
                  <a:ext uri="{0D108BD9-81ED-4DB2-BD59-A6C34878D82A}">
                    <a16:rowId xmlns:a16="http://schemas.microsoft.com/office/drawing/2014/main" val="3337146569"/>
                  </a:ext>
                </a:extLst>
              </a:tr>
              <a:tr h="729750">
                <a:tc>
                  <a:txBody>
                    <a:bodyPr/>
                    <a:lstStyle/>
                    <a:p>
                      <a:pPr algn="ctr"/>
                      <a:r>
                        <a:rPr kumimoji="1" lang="ja-JP" altLang="en-US" sz="1400" dirty="0">
                          <a:solidFill>
                            <a:schemeClr val="tx1"/>
                          </a:solidFill>
                        </a:rPr>
                        <a:t>用地測量</a:t>
                      </a:r>
                      <a:endParaRPr kumimoji="1" lang="en-US" altLang="ja-JP" sz="1400" dirty="0">
                        <a:solidFill>
                          <a:schemeClr val="tx1"/>
                        </a:solidFill>
                      </a:endParaRPr>
                    </a:p>
                  </a:txBody>
                  <a:tcPr anchor="ctr"/>
                </a:tc>
                <a:tc>
                  <a:txBody>
                    <a:bodyPr/>
                    <a:lstStyle/>
                    <a:p>
                      <a:pPr algn="ctr"/>
                      <a:endParaRPr kumimoji="1" lang="ja-JP" altLang="en-US">
                        <a:solidFill>
                          <a:schemeClr val="tx1"/>
                        </a:solidFill>
                      </a:endParaRPr>
                    </a:p>
                  </a:txBody>
                  <a:tcPr anchor="ctr"/>
                </a:tc>
                <a:tc>
                  <a:txBody>
                    <a:bodyPr/>
                    <a:lstStyle/>
                    <a:p>
                      <a:pPr algn="ctr"/>
                      <a:endParaRPr kumimoji="1" lang="ja-JP" altLang="en-US">
                        <a:solidFill>
                          <a:schemeClr val="tx1"/>
                        </a:solidFill>
                      </a:endParaRPr>
                    </a:p>
                  </a:txBody>
                  <a:tcPr anchor="ctr"/>
                </a:tc>
                <a:tc>
                  <a:txBody>
                    <a:bodyPr/>
                    <a:lstStyle/>
                    <a:p>
                      <a:pPr algn="ctr"/>
                      <a:endParaRPr kumimoji="1" lang="ja-JP" altLang="en-US" dirty="0">
                        <a:solidFill>
                          <a:schemeClr val="tx1"/>
                        </a:solidFill>
                      </a:endParaRPr>
                    </a:p>
                  </a:txBody>
                  <a:tcPr anchor="ctr"/>
                </a:tc>
                <a:tc>
                  <a:txBody>
                    <a:bodyPr/>
                    <a:lstStyle/>
                    <a:p>
                      <a:pPr algn="ctr"/>
                      <a:endParaRPr kumimoji="1" lang="ja-JP" altLang="en-US" dirty="0">
                        <a:solidFill>
                          <a:schemeClr val="tx1"/>
                        </a:solidFill>
                      </a:endParaRPr>
                    </a:p>
                  </a:txBody>
                  <a:tcPr anchor="ctr"/>
                </a:tc>
                <a:tc>
                  <a:txBody>
                    <a:bodyPr/>
                    <a:lstStyle/>
                    <a:p>
                      <a:pPr algn="ctr"/>
                      <a:endParaRPr kumimoji="1" lang="ja-JP" altLang="en-US">
                        <a:solidFill>
                          <a:schemeClr val="tx1"/>
                        </a:solidFill>
                      </a:endParaRPr>
                    </a:p>
                  </a:txBody>
                  <a:tcPr anchor="ctr"/>
                </a:tc>
                <a:tc>
                  <a:txBody>
                    <a:bodyPr/>
                    <a:lstStyle/>
                    <a:p>
                      <a:pPr algn="ctr"/>
                      <a:endParaRPr kumimoji="1" lang="ja-JP" altLang="en-US">
                        <a:solidFill>
                          <a:schemeClr val="tx1"/>
                        </a:solidFill>
                      </a:endParaRPr>
                    </a:p>
                  </a:txBody>
                  <a:tcPr anchor="ctr"/>
                </a:tc>
                <a:tc>
                  <a:txBody>
                    <a:bodyPr/>
                    <a:lstStyle/>
                    <a:p>
                      <a:pPr algn="ctr"/>
                      <a:endParaRPr kumimoji="1" lang="ja-JP" altLang="en-US">
                        <a:solidFill>
                          <a:schemeClr val="tx1"/>
                        </a:solidFill>
                      </a:endParaRPr>
                    </a:p>
                  </a:txBody>
                  <a:tcPr anchor="ctr"/>
                </a:tc>
                <a:tc>
                  <a:txBody>
                    <a:bodyPr/>
                    <a:lstStyle/>
                    <a:p>
                      <a:pPr algn="ctr"/>
                      <a:endParaRPr kumimoji="1" lang="ja-JP" altLang="en-US">
                        <a:solidFill>
                          <a:schemeClr val="tx1"/>
                        </a:solidFill>
                      </a:endParaRPr>
                    </a:p>
                  </a:txBody>
                  <a:tcPr anchor="ctr"/>
                </a:tc>
                <a:tc>
                  <a:txBody>
                    <a:bodyPr/>
                    <a:lstStyle/>
                    <a:p>
                      <a:pPr algn="ctr"/>
                      <a:endParaRPr kumimoji="1" lang="ja-JP" altLang="en-US">
                        <a:solidFill>
                          <a:schemeClr val="tx1"/>
                        </a:solidFill>
                      </a:endParaRPr>
                    </a:p>
                  </a:txBody>
                  <a:tcPr anchor="ctr"/>
                </a:tc>
                <a:tc>
                  <a:txBody>
                    <a:bodyPr/>
                    <a:lstStyle/>
                    <a:p>
                      <a:pPr algn="ctr"/>
                      <a:endParaRPr kumimoji="1" lang="ja-JP" altLang="en-US" dirty="0">
                        <a:solidFill>
                          <a:schemeClr val="tx1"/>
                        </a:solidFill>
                      </a:endParaRPr>
                    </a:p>
                  </a:txBody>
                  <a:tcPr anchor="ctr"/>
                </a:tc>
                <a:extLst>
                  <a:ext uri="{0D108BD9-81ED-4DB2-BD59-A6C34878D82A}">
                    <a16:rowId xmlns:a16="http://schemas.microsoft.com/office/drawing/2014/main" val="4234990117"/>
                  </a:ext>
                </a:extLst>
              </a:tr>
              <a:tr h="732940">
                <a:tc>
                  <a:txBody>
                    <a:bodyPr/>
                    <a:lstStyle/>
                    <a:p>
                      <a:pPr algn="ctr"/>
                      <a:r>
                        <a:rPr kumimoji="1" lang="ja-JP" altLang="en-US" sz="1400" dirty="0">
                          <a:solidFill>
                            <a:schemeClr val="tx1"/>
                          </a:solidFill>
                        </a:rPr>
                        <a:t>土地物件調査</a:t>
                      </a:r>
                      <a:endParaRPr kumimoji="1" lang="en-US" altLang="ja-JP" sz="1400" dirty="0">
                        <a:solidFill>
                          <a:schemeClr val="tx1"/>
                        </a:solidFill>
                      </a:endParaRPr>
                    </a:p>
                    <a:p>
                      <a:pPr algn="ctr"/>
                      <a:r>
                        <a:rPr kumimoji="1" lang="ja-JP" altLang="en-US" sz="1400" dirty="0">
                          <a:solidFill>
                            <a:schemeClr val="tx1"/>
                          </a:solidFill>
                        </a:rPr>
                        <a:t>補償額算定</a:t>
                      </a:r>
                      <a:endParaRPr kumimoji="1" lang="en-US" altLang="ja-JP" sz="1400" dirty="0">
                        <a:solidFill>
                          <a:schemeClr val="tx1"/>
                        </a:solidFill>
                      </a:endParaRPr>
                    </a:p>
                  </a:txBody>
                  <a:tcPr anchor="ctr"/>
                </a:tc>
                <a:tc>
                  <a:txBody>
                    <a:bodyPr/>
                    <a:lstStyle/>
                    <a:p>
                      <a:pPr algn="ctr"/>
                      <a:endParaRPr kumimoji="1" lang="ja-JP" altLang="en-US">
                        <a:solidFill>
                          <a:schemeClr val="tx1"/>
                        </a:solidFill>
                      </a:endParaRPr>
                    </a:p>
                  </a:txBody>
                  <a:tcPr anchor="ctr"/>
                </a:tc>
                <a:tc>
                  <a:txBody>
                    <a:bodyPr/>
                    <a:lstStyle/>
                    <a:p>
                      <a:pPr algn="ctr"/>
                      <a:endParaRPr kumimoji="1" lang="ja-JP" altLang="en-US">
                        <a:solidFill>
                          <a:schemeClr val="tx1"/>
                        </a:solidFill>
                      </a:endParaRPr>
                    </a:p>
                  </a:txBody>
                  <a:tcPr anchor="ctr"/>
                </a:tc>
                <a:tc>
                  <a:txBody>
                    <a:bodyPr/>
                    <a:lstStyle/>
                    <a:p>
                      <a:pPr algn="ctr"/>
                      <a:endParaRPr kumimoji="1" lang="ja-JP" altLang="en-US">
                        <a:solidFill>
                          <a:schemeClr val="tx1"/>
                        </a:solidFill>
                      </a:endParaRPr>
                    </a:p>
                  </a:txBody>
                  <a:tcPr anchor="ctr"/>
                </a:tc>
                <a:tc>
                  <a:txBody>
                    <a:bodyPr/>
                    <a:lstStyle/>
                    <a:p>
                      <a:pPr algn="ctr"/>
                      <a:endParaRPr kumimoji="1" lang="ja-JP" altLang="en-US">
                        <a:solidFill>
                          <a:schemeClr val="tx1"/>
                        </a:solidFill>
                      </a:endParaRPr>
                    </a:p>
                  </a:txBody>
                  <a:tcPr anchor="ctr"/>
                </a:tc>
                <a:tc>
                  <a:txBody>
                    <a:bodyPr/>
                    <a:lstStyle/>
                    <a:p>
                      <a:pPr algn="ctr"/>
                      <a:endParaRPr kumimoji="1" lang="ja-JP" altLang="en-US" dirty="0">
                        <a:solidFill>
                          <a:schemeClr val="tx1"/>
                        </a:solidFill>
                      </a:endParaRPr>
                    </a:p>
                  </a:txBody>
                  <a:tcPr anchor="ctr"/>
                </a:tc>
                <a:tc>
                  <a:txBody>
                    <a:bodyPr/>
                    <a:lstStyle/>
                    <a:p>
                      <a:pPr algn="ctr"/>
                      <a:endParaRPr kumimoji="1" lang="ja-JP" altLang="en-US">
                        <a:solidFill>
                          <a:schemeClr val="tx1"/>
                        </a:solidFill>
                      </a:endParaRPr>
                    </a:p>
                  </a:txBody>
                  <a:tcPr anchor="ctr"/>
                </a:tc>
                <a:tc>
                  <a:txBody>
                    <a:bodyPr/>
                    <a:lstStyle/>
                    <a:p>
                      <a:pPr algn="ctr"/>
                      <a:endParaRPr kumimoji="1" lang="ja-JP" altLang="en-US">
                        <a:solidFill>
                          <a:schemeClr val="tx1"/>
                        </a:solidFill>
                      </a:endParaRPr>
                    </a:p>
                  </a:txBody>
                  <a:tcPr anchor="ctr"/>
                </a:tc>
                <a:tc>
                  <a:txBody>
                    <a:bodyPr/>
                    <a:lstStyle/>
                    <a:p>
                      <a:pPr algn="ctr"/>
                      <a:endParaRPr kumimoji="1" lang="ja-JP" altLang="en-US" dirty="0">
                        <a:solidFill>
                          <a:schemeClr val="tx1"/>
                        </a:solidFill>
                      </a:endParaRPr>
                    </a:p>
                  </a:txBody>
                  <a:tcPr anchor="ctr"/>
                </a:tc>
                <a:tc>
                  <a:txBody>
                    <a:bodyPr/>
                    <a:lstStyle/>
                    <a:p>
                      <a:pPr algn="ctr"/>
                      <a:endParaRPr kumimoji="1" lang="ja-JP" altLang="en-US">
                        <a:solidFill>
                          <a:schemeClr val="tx1"/>
                        </a:solidFill>
                      </a:endParaRPr>
                    </a:p>
                  </a:txBody>
                  <a:tcPr anchor="ctr"/>
                </a:tc>
                <a:tc>
                  <a:txBody>
                    <a:bodyPr/>
                    <a:lstStyle/>
                    <a:p>
                      <a:pPr algn="ctr"/>
                      <a:endParaRPr kumimoji="1" lang="ja-JP" altLang="en-US" dirty="0">
                        <a:solidFill>
                          <a:schemeClr val="tx1"/>
                        </a:solidFill>
                      </a:endParaRPr>
                    </a:p>
                  </a:txBody>
                  <a:tcPr anchor="ctr"/>
                </a:tc>
                <a:extLst>
                  <a:ext uri="{0D108BD9-81ED-4DB2-BD59-A6C34878D82A}">
                    <a16:rowId xmlns:a16="http://schemas.microsoft.com/office/drawing/2014/main" val="1327507522"/>
                  </a:ext>
                </a:extLst>
              </a:tr>
              <a:tr h="709819">
                <a:tc>
                  <a:txBody>
                    <a:bodyPr/>
                    <a:lstStyle/>
                    <a:p>
                      <a:pPr algn="ctr"/>
                      <a:r>
                        <a:rPr kumimoji="1" lang="ja-JP" altLang="en-US" sz="1400" dirty="0">
                          <a:solidFill>
                            <a:schemeClr val="tx1"/>
                          </a:solidFill>
                        </a:rPr>
                        <a:t>用地買収</a:t>
                      </a:r>
                    </a:p>
                  </a:txBody>
                  <a:tcPr anchor="ctr"/>
                </a:tc>
                <a:tc>
                  <a:txBody>
                    <a:bodyPr/>
                    <a:lstStyle/>
                    <a:p>
                      <a:pPr algn="ctr"/>
                      <a:endParaRPr kumimoji="1" lang="ja-JP" altLang="en-US">
                        <a:solidFill>
                          <a:schemeClr val="tx1"/>
                        </a:solidFill>
                      </a:endParaRPr>
                    </a:p>
                  </a:txBody>
                  <a:tcPr anchor="ctr"/>
                </a:tc>
                <a:tc>
                  <a:txBody>
                    <a:bodyPr/>
                    <a:lstStyle/>
                    <a:p>
                      <a:pPr algn="ctr"/>
                      <a:endParaRPr kumimoji="1" lang="ja-JP" altLang="en-US">
                        <a:solidFill>
                          <a:schemeClr val="tx1"/>
                        </a:solidFill>
                      </a:endParaRPr>
                    </a:p>
                  </a:txBody>
                  <a:tcPr anchor="ctr"/>
                </a:tc>
                <a:tc>
                  <a:txBody>
                    <a:bodyPr/>
                    <a:lstStyle/>
                    <a:p>
                      <a:pPr algn="ctr"/>
                      <a:endParaRPr kumimoji="1" lang="ja-JP" altLang="en-US" dirty="0">
                        <a:solidFill>
                          <a:schemeClr val="tx1"/>
                        </a:solidFill>
                      </a:endParaRPr>
                    </a:p>
                  </a:txBody>
                  <a:tcPr anchor="ctr"/>
                </a:tc>
                <a:tc>
                  <a:txBody>
                    <a:bodyPr/>
                    <a:lstStyle/>
                    <a:p>
                      <a:pPr algn="ctr"/>
                      <a:endParaRPr kumimoji="1" lang="ja-JP" altLang="en-US" dirty="0">
                        <a:solidFill>
                          <a:schemeClr val="tx1"/>
                        </a:solidFill>
                      </a:endParaRPr>
                    </a:p>
                  </a:txBody>
                  <a:tcPr anchor="ctr"/>
                </a:tc>
                <a:tc>
                  <a:txBody>
                    <a:bodyPr/>
                    <a:lstStyle/>
                    <a:p>
                      <a:pPr algn="ctr"/>
                      <a:endParaRPr kumimoji="1" lang="ja-JP" altLang="en-US">
                        <a:solidFill>
                          <a:schemeClr val="tx1"/>
                        </a:solidFill>
                      </a:endParaRPr>
                    </a:p>
                  </a:txBody>
                  <a:tcPr anchor="ctr"/>
                </a:tc>
                <a:tc>
                  <a:txBody>
                    <a:bodyPr/>
                    <a:lstStyle/>
                    <a:p>
                      <a:pPr algn="ctr"/>
                      <a:endParaRPr kumimoji="1" lang="ja-JP" altLang="en-US">
                        <a:solidFill>
                          <a:schemeClr val="tx1"/>
                        </a:solidFill>
                      </a:endParaRPr>
                    </a:p>
                  </a:txBody>
                  <a:tcPr anchor="ctr"/>
                </a:tc>
                <a:tc>
                  <a:txBody>
                    <a:bodyPr/>
                    <a:lstStyle/>
                    <a:p>
                      <a:pPr algn="ctr"/>
                      <a:endParaRPr kumimoji="1" lang="ja-JP" altLang="en-US" dirty="0">
                        <a:solidFill>
                          <a:schemeClr val="tx1"/>
                        </a:solidFill>
                      </a:endParaRPr>
                    </a:p>
                  </a:txBody>
                  <a:tcPr anchor="ctr"/>
                </a:tc>
                <a:tc>
                  <a:txBody>
                    <a:bodyPr/>
                    <a:lstStyle/>
                    <a:p>
                      <a:pPr algn="ctr"/>
                      <a:endParaRPr kumimoji="1" lang="ja-JP" altLang="en-US" dirty="0">
                        <a:solidFill>
                          <a:schemeClr val="tx1"/>
                        </a:solidFill>
                      </a:endParaRPr>
                    </a:p>
                  </a:txBody>
                  <a:tcPr anchor="ctr"/>
                </a:tc>
                <a:tc>
                  <a:txBody>
                    <a:bodyPr/>
                    <a:lstStyle/>
                    <a:p>
                      <a:pPr algn="ctr"/>
                      <a:endParaRPr kumimoji="1" lang="ja-JP" altLang="en-US">
                        <a:solidFill>
                          <a:schemeClr val="tx1"/>
                        </a:solidFill>
                      </a:endParaRPr>
                    </a:p>
                  </a:txBody>
                  <a:tcPr anchor="ctr"/>
                </a:tc>
                <a:tc>
                  <a:txBody>
                    <a:bodyPr/>
                    <a:lstStyle/>
                    <a:p>
                      <a:pPr algn="ctr"/>
                      <a:endParaRPr kumimoji="1" lang="ja-JP" altLang="en-US" dirty="0">
                        <a:solidFill>
                          <a:schemeClr val="tx1"/>
                        </a:solidFill>
                      </a:endParaRPr>
                    </a:p>
                  </a:txBody>
                  <a:tcPr anchor="ctr"/>
                </a:tc>
                <a:extLst>
                  <a:ext uri="{0D108BD9-81ED-4DB2-BD59-A6C34878D82A}">
                    <a16:rowId xmlns:a16="http://schemas.microsoft.com/office/drawing/2014/main" val="2902739946"/>
                  </a:ext>
                </a:extLst>
              </a:tr>
              <a:tr h="667465">
                <a:tc>
                  <a:txBody>
                    <a:bodyPr/>
                    <a:lstStyle/>
                    <a:p>
                      <a:pPr algn="ctr"/>
                      <a:r>
                        <a:rPr kumimoji="1" lang="ja-JP" altLang="en-US" sz="1400" dirty="0">
                          <a:solidFill>
                            <a:schemeClr val="tx1"/>
                          </a:solidFill>
                        </a:rPr>
                        <a:t>道路詳細設計</a:t>
                      </a:r>
                    </a:p>
                  </a:txBody>
                  <a:tcPr anchor="ctr"/>
                </a:tc>
                <a:tc>
                  <a:txBody>
                    <a:bodyPr/>
                    <a:lstStyle/>
                    <a:p>
                      <a:pPr algn="ctr"/>
                      <a:endParaRPr kumimoji="1" lang="ja-JP" altLang="en-US">
                        <a:solidFill>
                          <a:schemeClr val="tx1"/>
                        </a:solidFill>
                      </a:endParaRPr>
                    </a:p>
                  </a:txBody>
                  <a:tcPr anchor="ctr"/>
                </a:tc>
                <a:tc>
                  <a:txBody>
                    <a:bodyPr/>
                    <a:lstStyle/>
                    <a:p>
                      <a:pPr algn="ctr"/>
                      <a:endParaRPr kumimoji="1" lang="ja-JP" altLang="en-US">
                        <a:solidFill>
                          <a:schemeClr val="tx1"/>
                        </a:solidFill>
                      </a:endParaRPr>
                    </a:p>
                  </a:txBody>
                  <a:tcPr anchor="ctr"/>
                </a:tc>
                <a:tc>
                  <a:txBody>
                    <a:bodyPr/>
                    <a:lstStyle/>
                    <a:p>
                      <a:pPr algn="ctr"/>
                      <a:endParaRPr kumimoji="1" lang="ja-JP" altLang="en-US">
                        <a:solidFill>
                          <a:schemeClr val="tx1"/>
                        </a:solidFill>
                      </a:endParaRPr>
                    </a:p>
                  </a:txBody>
                  <a:tcPr anchor="ctr"/>
                </a:tc>
                <a:tc>
                  <a:txBody>
                    <a:bodyPr/>
                    <a:lstStyle/>
                    <a:p>
                      <a:pPr algn="ctr"/>
                      <a:endParaRPr kumimoji="1" lang="ja-JP" altLang="en-US" dirty="0">
                        <a:solidFill>
                          <a:schemeClr val="tx1"/>
                        </a:solidFill>
                      </a:endParaRPr>
                    </a:p>
                  </a:txBody>
                  <a:tcPr anchor="ctr"/>
                </a:tc>
                <a:tc>
                  <a:txBody>
                    <a:bodyPr/>
                    <a:lstStyle/>
                    <a:p>
                      <a:pPr algn="ctr"/>
                      <a:endParaRPr kumimoji="1" lang="ja-JP" altLang="en-US">
                        <a:solidFill>
                          <a:schemeClr val="tx1"/>
                        </a:solidFill>
                      </a:endParaRPr>
                    </a:p>
                  </a:txBody>
                  <a:tcPr anchor="ctr"/>
                </a:tc>
                <a:tc>
                  <a:txBody>
                    <a:bodyPr/>
                    <a:lstStyle/>
                    <a:p>
                      <a:pPr algn="ctr"/>
                      <a:endParaRPr kumimoji="1" lang="ja-JP" altLang="en-US" dirty="0">
                        <a:solidFill>
                          <a:schemeClr val="tx1"/>
                        </a:solidFill>
                      </a:endParaRPr>
                    </a:p>
                  </a:txBody>
                  <a:tcPr anchor="ctr"/>
                </a:tc>
                <a:tc>
                  <a:txBody>
                    <a:bodyPr/>
                    <a:lstStyle/>
                    <a:p>
                      <a:pPr algn="ctr"/>
                      <a:endParaRPr kumimoji="1" lang="ja-JP" altLang="en-US" dirty="0">
                        <a:solidFill>
                          <a:schemeClr val="tx1"/>
                        </a:solidFill>
                      </a:endParaRPr>
                    </a:p>
                  </a:txBody>
                  <a:tcPr anchor="ctr"/>
                </a:tc>
                <a:tc>
                  <a:txBody>
                    <a:bodyPr/>
                    <a:lstStyle/>
                    <a:p>
                      <a:pPr algn="ctr"/>
                      <a:endParaRPr kumimoji="1" lang="ja-JP" altLang="en-US">
                        <a:solidFill>
                          <a:schemeClr val="tx1"/>
                        </a:solidFill>
                      </a:endParaRPr>
                    </a:p>
                  </a:txBody>
                  <a:tcPr anchor="ctr"/>
                </a:tc>
                <a:tc>
                  <a:txBody>
                    <a:bodyPr/>
                    <a:lstStyle/>
                    <a:p>
                      <a:pPr algn="ctr"/>
                      <a:endParaRPr kumimoji="1" lang="ja-JP" altLang="en-US">
                        <a:solidFill>
                          <a:schemeClr val="tx1"/>
                        </a:solidFill>
                      </a:endParaRPr>
                    </a:p>
                  </a:txBody>
                  <a:tcPr anchor="ctr"/>
                </a:tc>
                <a:tc>
                  <a:txBody>
                    <a:bodyPr/>
                    <a:lstStyle/>
                    <a:p>
                      <a:pPr algn="ctr"/>
                      <a:endParaRPr kumimoji="1" lang="ja-JP" altLang="en-US" dirty="0">
                        <a:solidFill>
                          <a:schemeClr val="tx1"/>
                        </a:solidFill>
                      </a:endParaRPr>
                    </a:p>
                  </a:txBody>
                  <a:tcPr anchor="ctr"/>
                </a:tc>
                <a:extLst>
                  <a:ext uri="{0D108BD9-81ED-4DB2-BD59-A6C34878D82A}">
                    <a16:rowId xmlns:a16="http://schemas.microsoft.com/office/drawing/2014/main" val="1548752958"/>
                  </a:ext>
                </a:extLst>
              </a:tr>
              <a:tr h="561399">
                <a:tc>
                  <a:txBody>
                    <a:bodyPr/>
                    <a:lstStyle/>
                    <a:p>
                      <a:pPr algn="ctr"/>
                      <a:r>
                        <a:rPr kumimoji="1" lang="ja-JP" altLang="en-US" sz="1400" dirty="0">
                          <a:solidFill>
                            <a:schemeClr val="tx1"/>
                          </a:solidFill>
                        </a:rPr>
                        <a:t>道路築造工事</a:t>
                      </a:r>
                    </a:p>
                  </a:txBody>
                  <a:tcPr anchor="ctr"/>
                </a:tc>
                <a:tc>
                  <a:txBody>
                    <a:bodyPr/>
                    <a:lstStyle/>
                    <a:p>
                      <a:pPr algn="ctr"/>
                      <a:endParaRPr kumimoji="1" lang="ja-JP" altLang="en-US" dirty="0">
                        <a:solidFill>
                          <a:schemeClr val="tx1"/>
                        </a:solidFill>
                      </a:endParaRPr>
                    </a:p>
                  </a:txBody>
                  <a:tcPr anchor="ctr"/>
                </a:tc>
                <a:tc>
                  <a:txBody>
                    <a:bodyPr/>
                    <a:lstStyle/>
                    <a:p>
                      <a:pPr algn="ctr"/>
                      <a:endParaRPr kumimoji="1" lang="ja-JP" altLang="en-US" dirty="0">
                        <a:solidFill>
                          <a:schemeClr val="tx1"/>
                        </a:solidFill>
                      </a:endParaRPr>
                    </a:p>
                  </a:txBody>
                  <a:tcPr anchor="ctr"/>
                </a:tc>
                <a:tc>
                  <a:txBody>
                    <a:bodyPr/>
                    <a:lstStyle/>
                    <a:p>
                      <a:pPr algn="ctr"/>
                      <a:endParaRPr kumimoji="1" lang="ja-JP" altLang="en-US" dirty="0">
                        <a:solidFill>
                          <a:schemeClr val="tx1"/>
                        </a:solidFill>
                      </a:endParaRPr>
                    </a:p>
                  </a:txBody>
                  <a:tcPr anchor="ctr"/>
                </a:tc>
                <a:tc>
                  <a:txBody>
                    <a:bodyPr/>
                    <a:lstStyle/>
                    <a:p>
                      <a:pPr algn="ctr"/>
                      <a:endParaRPr kumimoji="1" lang="ja-JP" altLang="en-US" dirty="0">
                        <a:solidFill>
                          <a:schemeClr val="tx1"/>
                        </a:solidFill>
                      </a:endParaRPr>
                    </a:p>
                  </a:txBody>
                  <a:tcPr anchor="ctr"/>
                </a:tc>
                <a:tc>
                  <a:txBody>
                    <a:bodyPr/>
                    <a:lstStyle/>
                    <a:p>
                      <a:pPr algn="ctr"/>
                      <a:endParaRPr kumimoji="1" lang="ja-JP" altLang="en-US" dirty="0">
                        <a:solidFill>
                          <a:schemeClr val="tx1"/>
                        </a:solidFill>
                      </a:endParaRPr>
                    </a:p>
                  </a:txBody>
                  <a:tcPr anchor="ctr"/>
                </a:tc>
                <a:tc>
                  <a:txBody>
                    <a:bodyPr/>
                    <a:lstStyle/>
                    <a:p>
                      <a:pPr algn="ctr"/>
                      <a:endParaRPr kumimoji="1" lang="ja-JP" altLang="en-US" dirty="0">
                        <a:solidFill>
                          <a:schemeClr val="tx1"/>
                        </a:solidFill>
                      </a:endParaRPr>
                    </a:p>
                  </a:txBody>
                  <a:tcPr anchor="ctr"/>
                </a:tc>
                <a:tc>
                  <a:txBody>
                    <a:bodyPr/>
                    <a:lstStyle/>
                    <a:p>
                      <a:pPr algn="ctr"/>
                      <a:endParaRPr kumimoji="1" lang="ja-JP" altLang="en-US" dirty="0">
                        <a:solidFill>
                          <a:schemeClr val="tx1"/>
                        </a:solidFill>
                      </a:endParaRPr>
                    </a:p>
                  </a:txBody>
                  <a:tcPr anchor="ctr"/>
                </a:tc>
                <a:tc>
                  <a:txBody>
                    <a:bodyPr/>
                    <a:lstStyle/>
                    <a:p>
                      <a:pPr algn="ctr"/>
                      <a:endParaRPr kumimoji="1" lang="ja-JP" altLang="en-US" dirty="0">
                        <a:solidFill>
                          <a:schemeClr val="tx1"/>
                        </a:solidFill>
                      </a:endParaRPr>
                    </a:p>
                  </a:txBody>
                  <a:tcPr anchor="ctr"/>
                </a:tc>
                <a:tc>
                  <a:txBody>
                    <a:bodyPr/>
                    <a:lstStyle/>
                    <a:p>
                      <a:pPr algn="ctr"/>
                      <a:endParaRPr kumimoji="1" lang="ja-JP" altLang="en-US" dirty="0">
                        <a:solidFill>
                          <a:schemeClr val="tx1"/>
                        </a:solidFill>
                      </a:endParaRPr>
                    </a:p>
                  </a:txBody>
                  <a:tcPr anchor="ctr"/>
                </a:tc>
                <a:tc>
                  <a:txBody>
                    <a:bodyPr/>
                    <a:lstStyle/>
                    <a:p>
                      <a:pPr algn="ctr"/>
                      <a:endParaRPr kumimoji="1" lang="ja-JP" altLang="en-US" dirty="0">
                        <a:solidFill>
                          <a:schemeClr val="tx1"/>
                        </a:solidFill>
                      </a:endParaRPr>
                    </a:p>
                  </a:txBody>
                  <a:tcPr anchor="ctr"/>
                </a:tc>
                <a:extLst>
                  <a:ext uri="{0D108BD9-81ED-4DB2-BD59-A6C34878D82A}">
                    <a16:rowId xmlns:a16="http://schemas.microsoft.com/office/drawing/2014/main" val="605088366"/>
                  </a:ext>
                </a:extLst>
              </a:tr>
            </a:tbl>
          </a:graphicData>
        </a:graphic>
      </p:graphicFrame>
      <p:sp>
        <p:nvSpPr>
          <p:cNvPr id="29" name="矢印: 右 28">
            <a:extLst>
              <a:ext uri="{FF2B5EF4-FFF2-40B4-BE49-F238E27FC236}">
                <a16:creationId xmlns:a16="http://schemas.microsoft.com/office/drawing/2014/main" id="{E12A5292-BC7B-4977-83F4-F4D14C344940}"/>
              </a:ext>
            </a:extLst>
          </p:cNvPr>
          <p:cNvSpPr/>
          <p:nvPr/>
        </p:nvSpPr>
        <p:spPr>
          <a:xfrm>
            <a:off x="1421255" y="1862242"/>
            <a:ext cx="1499227" cy="411480"/>
          </a:xfrm>
          <a:prstGeom prst="rightArrow">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0" name="矢印: 右 29">
            <a:extLst>
              <a:ext uri="{FF2B5EF4-FFF2-40B4-BE49-F238E27FC236}">
                <a16:creationId xmlns:a16="http://schemas.microsoft.com/office/drawing/2014/main" id="{0DDFFBD4-F965-454D-ABC0-B3F416074212}"/>
              </a:ext>
            </a:extLst>
          </p:cNvPr>
          <p:cNvSpPr/>
          <p:nvPr/>
        </p:nvSpPr>
        <p:spPr>
          <a:xfrm>
            <a:off x="2920482" y="2593033"/>
            <a:ext cx="1499227" cy="411480"/>
          </a:xfrm>
          <a:prstGeom prst="rightArrow">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1" name="矢印: 右 30">
            <a:extLst>
              <a:ext uri="{FF2B5EF4-FFF2-40B4-BE49-F238E27FC236}">
                <a16:creationId xmlns:a16="http://schemas.microsoft.com/office/drawing/2014/main" id="{846FD03A-2431-4FC9-8735-29D4B4525B80}"/>
              </a:ext>
            </a:extLst>
          </p:cNvPr>
          <p:cNvSpPr/>
          <p:nvPr/>
        </p:nvSpPr>
        <p:spPr>
          <a:xfrm>
            <a:off x="3782856" y="3416243"/>
            <a:ext cx="1834173" cy="411480"/>
          </a:xfrm>
          <a:prstGeom prst="rightArrow">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2" name="矢印: 右 31">
            <a:extLst>
              <a:ext uri="{FF2B5EF4-FFF2-40B4-BE49-F238E27FC236}">
                <a16:creationId xmlns:a16="http://schemas.microsoft.com/office/drawing/2014/main" id="{B411A48D-718C-4017-ADAE-DBA51FF0ECDB}"/>
              </a:ext>
            </a:extLst>
          </p:cNvPr>
          <p:cNvSpPr/>
          <p:nvPr/>
        </p:nvSpPr>
        <p:spPr>
          <a:xfrm>
            <a:off x="4454271" y="4108907"/>
            <a:ext cx="2273100" cy="411480"/>
          </a:xfrm>
          <a:prstGeom prst="rightArrow">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3" name="矢印: 右 32">
            <a:extLst>
              <a:ext uri="{FF2B5EF4-FFF2-40B4-BE49-F238E27FC236}">
                <a16:creationId xmlns:a16="http://schemas.microsoft.com/office/drawing/2014/main" id="{378F1C23-EA53-4FEF-96EE-0FFBCE1A9FA0}"/>
              </a:ext>
            </a:extLst>
          </p:cNvPr>
          <p:cNvSpPr/>
          <p:nvPr/>
        </p:nvSpPr>
        <p:spPr>
          <a:xfrm>
            <a:off x="4454271" y="4801571"/>
            <a:ext cx="696227" cy="411480"/>
          </a:xfrm>
          <a:prstGeom prst="rightArrow">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4" name="矢印: 右 33">
            <a:extLst>
              <a:ext uri="{FF2B5EF4-FFF2-40B4-BE49-F238E27FC236}">
                <a16:creationId xmlns:a16="http://schemas.microsoft.com/office/drawing/2014/main" id="{DAA3B4CA-C007-483F-8524-26576E1B1CCA}"/>
              </a:ext>
            </a:extLst>
          </p:cNvPr>
          <p:cNvSpPr/>
          <p:nvPr/>
        </p:nvSpPr>
        <p:spPr>
          <a:xfrm>
            <a:off x="5261371" y="5401465"/>
            <a:ext cx="3714678" cy="411480"/>
          </a:xfrm>
          <a:prstGeom prst="rightArrow">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 name="スライド番号プレースホルダー 3">
            <a:extLst>
              <a:ext uri="{FF2B5EF4-FFF2-40B4-BE49-F238E27FC236}">
                <a16:creationId xmlns:a16="http://schemas.microsoft.com/office/drawing/2014/main" id="{478443DE-319F-4904-8B44-F10C272022CB}"/>
              </a:ext>
            </a:extLst>
          </p:cNvPr>
          <p:cNvSpPr>
            <a:spLocks noGrp="1"/>
          </p:cNvSpPr>
          <p:nvPr>
            <p:ph type="sldNum" sz="quarter" idx="12"/>
          </p:nvPr>
        </p:nvSpPr>
        <p:spPr>
          <a:xfrm>
            <a:off x="6457950" y="6356351"/>
            <a:ext cx="2027682" cy="365125"/>
          </a:xfrm>
        </p:spPr>
        <p:txBody>
          <a:bodyPr/>
          <a:lstStyle/>
          <a:p>
            <a:fld id="{7E63EAE1-42B1-4AC0-9073-08FB6FD5889E}" type="slidenum">
              <a:rPr kumimoji="1" lang="ja-JP" altLang="en-US" sz="1600" b="1" smtClean="0">
                <a:solidFill>
                  <a:schemeClr val="tx1"/>
                </a:solidFill>
              </a:rPr>
              <a:t>13</a:t>
            </a:fld>
            <a:endParaRPr kumimoji="1" lang="ja-JP" altLang="en-US" sz="1600" b="1" dirty="0">
              <a:solidFill>
                <a:schemeClr val="tx1"/>
              </a:solidFill>
            </a:endParaRPr>
          </a:p>
        </p:txBody>
      </p:sp>
    </p:spTree>
    <p:extLst>
      <p:ext uri="{BB962C8B-B14F-4D97-AF65-F5344CB8AC3E}">
        <p14:creationId xmlns:p14="http://schemas.microsoft.com/office/powerpoint/2010/main" val="30203199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A883124-A3E5-4303-AB9D-049D7899F3F4}"/>
              </a:ext>
            </a:extLst>
          </p:cNvPr>
          <p:cNvSpPr>
            <a:spLocks noGrp="1"/>
          </p:cNvSpPr>
          <p:nvPr>
            <p:ph type="title"/>
          </p:nvPr>
        </p:nvSpPr>
        <p:spPr>
          <a:xfrm>
            <a:off x="0" y="82295"/>
            <a:ext cx="9034272" cy="656493"/>
          </a:xfrm>
        </p:spPr>
        <p:txBody>
          <a:bodyPr anchor="ctr">
            <a:normAutofit/>
          </a:bodyPr>
          <a:lstStyle/>
          <a:p>
            <a:r>
              <a:rPr lang="ja-JP" altLang="en-US" sz="4000" dirty="0"/>
              <a:t> </a:t>
            </a:r>
            <a:r>
              <a:rPr lang="ja-JP" altLang="en-US" sz="4000" b="1" dirty="0"/>
              <a:t>３</a:t>
            </a:r>
            <a:r>
              <a:rPr lang="en-US" altLang="ja-JP" sz="4000" b="1" dirty="0"/>
              <a:t>.</a:t>
            </a:r>
            <a:r>
              <a:rPr lang="ja-JP" altLang="en-US" sz="4000" b="1" dirty="0"/>
              <a:t> 事業認可による効果と制限</a:t>
            </a:r>
          </a:p>
        </p:txBody>
      </p:sp>
      <p:sp>
        <p:nvSpPr>
          <p:cNvPr id="11" name="コンテンツ プレースホルダー 2">
            <a:extLst>
              <a:ext uri="{FF2B5EF4-FFF2-40B4-BE49-F238E27FC236}">
                <a16:creationId xmlns:a16="http://schemas.microsoft.com/office/drawing/2014/main" id="{E6A13D35-5114-40FF-81C9-6D5EE3B769EF}"/>
              </a:ext>
            </a:extLst>
          </p:cNvPr>
          <p:cNvSpPr>
            <a:spLocks noGrp="1"/>
          </p:cNvSpPr>
          <p:nvPr>
            <p:ph idx="1"/>
          </p:nvPr>
        </p:nvSpPr>
        <p:spPr>
          <a:xfrm>
            <a:off x="54864" y="802796"/>
            <a:ext cx="9034272" cy="5553555"/>
          </a:xfrm>
        </p:spPr>
        <p:txBody>
          <a:bodyPr anchor="ctr">
            <a:normAutofit lnSpcReduction="10000"/>
          </a:bodyPr>
          <a:lstStyle/>
          <a:p>
            <a:pPr marL="0" indent="0">
              <a:buNone/>
            </a:pPr>
            <a:r>
              <a:rPr lang="ja-JP" altLang="en-US" sz="2600" b="1" dirty="0"/>
              <a:t>１</a:t>
            </a:r>
            <a:r>
              <a:rPr lang="en-US" altLang="ja-JP" sz="2600" b="1" dirty="0"/>
              <a:t>.</a:t>
            </a:r>
            <a:r>
              <a:rPr lang="ja-JP" altLang="en-US" sz="2600" b="1" dirty="0"/>
              <a:t>建築等の制限</a:t>
            </a:r>
            <a:r>
              <a:rPr lang="ja-JP" altLang="en-US" sz="2600" dirty="0"/>
              <a:t>（都市計画法第６５条）</a:t>
            </a:r>
            <a:br>
              <a:rPr lang="en-US" altLang="ja-JP" sz="2600" dirty="0"/>
            </a:br>
            <a:r>
              <a:rPr lang="ja-JP" altLang="en-US" sz="2000" dirty="0"/>
              <a:t>事業地内に建築物等を設置する際や土地の形質を変更する際に、</a:t>
            </a:r>
            <a:r>
              <a:rPr lang="ja-JP" altLang="en-US" sz="2000" b="1" u="sng" dirty="0">
                <a:solidFill>
                  <a:srgbClr val="FF0000"/>
                </a:solidFill>
              </a:rPr>
              <a:t>許可が必要</a:t>
            </a:r>
            <a:r>
              <a:rPr lang="ja-JP" altLang="en-US" sz="2000" dirty="0"/>
              <a:t>となります</a:t>
            </a:r>
            <a:r>
              <a:rPr lang="ja-JP" altLang="en-US" sz="2200" dirty="0"/>
              <a:t>。</a:t>
            </a:r>
            <a:endParaRPr lang="en-US" altLang="ja-JP" sz="2400" dirty="0"/>
          </a:p>
          <a:p>
            <a:pPr marL="0" indent="0">
              <a:buNone/>
            </a:pPr>
            <a:r>
              <a:rPr lang="ja-JP" altLang="en-US" sz="2600" b="1" dirty="0"/>
              <a:t>２</a:t>
            </a:r>
            <a:r>
              <a:rPr lang="en-US" altLang="ja-JP" sz="2600" b="1" dirty="0"/>
              <a:t>.</a:t>
            </a:r>
            <a:r>
              <a:rPr lang="ja-JP" altLang="en-US" sz="2600" b="1" dirty="0"/>
              <a:t>土地建物売買の制限</a:t>
            </a:r>
            <a:r>
              <a:rPr lang="ja-JP" altLang="en-US" sz="2600" dirty="0"/>
              <a:t>（都市計画法第６７条）</a:t>
            </a:r>
            <a:br>
              <a:rPr lang="en-US" altLang="ja-JP" sz="2600" dirty="0"/>
            </a:br>
            <a:r>
              <a:rPr lang="ja-JP" altLang="en-US" sz="2000" dirty="0"/>
              <a:t>事業地内の土地建物を売却する際は事前に予定金額、買い主の届け出が必要となります。また、届出中は土地建物を譲り渡すことができません。</a:t>
            </a:r>
            <a:endParaRPr lang="en-US" altLang="ja-JP" sz="2000" dirty="0"/>
          </a:p>
          <a:p>
            <a:pPr marL="0" indent="0">
              <a:buNone/>
            </a:pPr>
            <a:r>
              <a:rPr lang="ja-JP" altLang="en-US" sz="2000" dirty="0"/>
              <a:t>「</a:t>
            </a:r>
            <a:r>
              <a:rPr lang="ja-JP" altLang="en-US" sz="2000" b="1" u="sng" dirty="0">
                <a:solidFill>
                  <a:srgbClr val="FF0000"/>
                </a:solidFill>
              </a:rPr>
              <a:t>届出なく売却を行った場合、５０万円以下の罰金</a:t>
            </a:r>
            <a:r>
              <a:rPr lang="ja-JP" altLang="en-US" sz="2000" dirty="0"/>
              <a:t>」の罰則があります。</a:t>
            </a:r>
            <a:br>
              <a:rPr lang="en-US" altLang="ja-JP" sz="2000" dirty="0"/>
            </a:br>
            <a:r>
              <a:rPr lang="ja-JP" altLang="en-US" sz="2000" dirty="0"/>
              <a:t>　　→届出後、大阪府は</a:t>
            </a:r>
            <a:r>
              <a:rPr lang="en-US" altLang="ja-JP" sz="2000" dirty="0"/>
              <a:t>30</a:t>
            </a:r>
            <a:r>
              <a:rPr lang="ja-JP" altLang="en-US" sz="2000" dirty="0"/>
              <a:t>日以内に買い取るかどうか通知します。</a:t>
            </a:r>
            <a:br>
              <a:rPr lang="en-US" altLang="ja-JP" sz="2000" dirty="0"/>
            </a:br>
            <a:r>
              <a:rPr lang="ja-JP" altLang="en-US" sz="2400" dirty="0"/>
              <a:t>　　</a:t>
            </a:r>
            <a:r>
              <a:rPr lang="ja-JP" altLang="en-US" sz="2000" dirty="0"/>
              <a:t>〇買い取る場合：売却予定金額に相当する代金で買収</a:t>
            </a:r>
            <a:br>
              <a:rPr lang="en-US" altLang="ja-JP" sz="2000" dirty="0"/>
            </a:br>
            <a:r>
              <a:rPr lang="ja-JP" altLang="en-US" sz="2000" dirty="0"/>
              <a:t>   　   〇買い取らない場合：売却可能</a:t>
            </a:r>
            <a:br>
              <a:rPr lang="en-US" altLang="ja-JP" sz="2000" dirty="0"/>
            </a:br>
            <a:br>
              <a:rPr lang="en-US" altLang="ja-JP" sz="2400" dirty="0"/>
            </a:br>
            <a:r>
              <a:rPr lang="ja-JP" altLang="en-US" sz="2600" b="1" dirty="0"/>
              <a:t>３</a:t>
            </a:r>
            <a:r>
              <a:rPr lang="en-US" altLang="ja-JP" sz="2600" b="1" dirty="0"/>
              <a:t>.</a:t>
            </a:r>
            <a:r>
              <a:rPr lang="ja-JP" altLang="en-US" sz="2600" b="1" dirty="0"/>
              <a:t>土地の買取り請求制度</a:t>
            </a:r>
            <a:r>
              <a:rPr lang="ja-JP" altLang="en-US" sz="2600" dirty="0"/>
              <a:t>（都市計画法第６８条）</a:t>
            </a:r>
            <a:br>
              <a:rPr lang="en-US" altLang="ja-JP" sz="2800" dirty="0"/>
            </a:br>
            <a:r>
              <a:rPr lang="ja-JP" altLang="en-US" sz="2000" dirty="0"/>
              <a:t>当該事業地内の土地で、土地収用法の規定に</a:t>
            </a:r>
            <a:r>
              <a:rPr lang="ja-JP" altLang="en-US" sz="2000"/>
              <a:t>より</a:t>
            </a:r>
            <a:r>
              <a:rPr lang="ja-JP" altLang="en-US" sz="2000" b="1" u="sng">
                <a:solidFill>
                  <a:srgbClr val="FF0000"/>
                </a:solidFill>
              </a:rPr>
              <a:t>収用の</a:t>
            </a:r>
            <a:r>
              <a:rPr lang="ja-JP" altLang="en-US" sz="2000" b="1" u="sng" dirty="0">
                <a:solidFill>
                  <a:srgbClr val="FF0000"/>
                </a:solidFill>
              </a:rPr>
              <a:t>手続きが保留されているものの所有者は、大阪府に対し当該土地を時価で買い取るべきことを請求することができます</a:t>
            </a:r>
            <a:r>
              <a:rPr lang="ja-JP" altLang="en-US" sz="2000" b="1" dirty="0">
                <a:solidFill>
                  <a:srgbClr val="FF0000"/>
                </a:solidFill>
              </a:rPr>
              <a:t>。</a:t>
            </a:r>
            <a:endParaRPr lang="en-US" altLang="ja-JP" sz="2000" b="1" dirty="0">
              <a:solidFill>
                <a:srgbClr val="FF0000"/>
              </a:solidFill>
            </a:endParaRPr>
          </a:p>
          <a:p>
            <a:pPr marL="0" indent="0">
              <a:buNone/>
            </a:pPr>
            <a:r>
              <a:rPr lang="en-US" altLang="ja-JP" sz="2600" b="1" dirty="0"/>
              <a:t>4.</a:t>
            </a:r>
            <a:r>
              <a:rPr lang="ja-JP" altLang="en-US" sz="2600" b="1" dirty="0"/>
              <a:t>土地収用法の適用</a:t>
            </a:r>
            <a:r>
              <a:rPr lang="ja-JP" altLang="en-US" sz="2600" dirty="0"/>
              <a:t>（都市計画法第７０条）</a:t>
            </a:r>
            <a:br>
              <a:rPr lang="en-US" altLang="ja-JP" sz="2600" dirty="0"/>
            </a:br>
            <a:r>
              <a:rPr lang="ja-JP" altLang="en-US" sz="2000" dirty="0"/>
              <a:t>土地収用法に基づく収用権が付与され、収用委員会に明渡裁決の申立が可能になります。</a:t>
            </a:r>
            <a:endParaRPr lang="en-US" altLang="ja-JP" sz="2000" dirty="0"/>
          </a:p>
        </p:txBody>
      </p:sp>
      <p:sp>
        <p:nvSpPr>
          <p:cNvPr id="3" name="スライド番号プレースホルダー 2">
            <a:extLst>
              <a:ext uri="{FF2B5EF4-FFF2-40B4-BE49-F238E27FC236}">
                <a16:creationId xmlns:a16="http://schemas.microsoft.com/office/drawing/2014/main" id="{3E7F52C2-456A-401C-9E79-800383008D3A}"/>
              </a:ext>
            </a:extLst>
          </p:cNvPr>
          <p:cNvSpPr>
            <a:spLocks noGrp="1"/>
          </p:cNvSpPr>
          <p:nvPr>
            <p:ph type="sldNum" sz="quarter" idx="12"/>
          </p:nvPr>
        </p:nvSpPr>
        <p:spPr/>
        <p:txBody>
          <a:bodyPr/>
          <a:lstStyle/>
          <a:p>
            <a:fld id="{7E63EAE1-42B1-4AC0-9073-08FB6FD5889E}" type="slidenum">
              <a:rPr kumimoji="1" lang="ja-JP" altLang="en-US" sz="1600" b="1" smtClean="0">
                <a:solidFill>
                  <a:schemeClr val="tx1"/>
                </a:solidFill>
              </a:rPr>
              <a:t>14</a:t>
            </a:fld>
            <a:endParaRPr kumimoji="1" lang="ja-JP" altLang="en-US" sz="1600" b="1" dirty="0">
              <a:solidFill>
                <a:schemeClr val="tx1"/>
              </a:solidFill>
            </a:endParaRPr>
          </a:p>
        </p:txBody>
      </p:sp>
    </p:spTree>
    <p:extLst>
      <p:ext uri="{BB962C8B-B14F-4D97-AF65-F5344CB8AC3E}">
        <p14:creationId xmlns:p14="http://schemas.microsoft.com/office/powerpoint/2010/main" val="15680515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A883124-A3E5-4303-AB9D-049D7899F3F4}"/>
              </a:ext>
            </a:extLst>
          </p:cNvPr>
          <p:cNvSpPr>
            <a:spLocks noGrp="1"/>
          </p:cNvSpPr>
          <p:nvPr>
            <p:ph type="title"/>
          </p:nvPr>
        </p:nvSpPr>
        <p:spPr>
          <a:xfrm>
            <a:off x="46111" y="43652"/>
            <a:ext cx="8979017" cy="656493"/>
          </a:xfrm>
        </p:spPr>
        <p:txBody>
          <a:bodyPr anchor="ctr">
            <a:normAutofit/>
          </a:bodyPr>
          <a:lstStyle/>
          <a:p>
            <a:r>
              <a:rPr lang="ja-JP" altLang="en-US" sz="4000" dirty="0"/>
              <a:t> </a:t>
            </a:r>
            <a:r>
              <a:rPr lang="ja-JP" altLang="en-US" sz="4000" b="1" dirty="0"/>
              <a:t>４</a:t>
            </a:r>
            <a:r>
              <a:rPr lang="en-US" altLang="ja-JP" sz="4000" b="1" dirty="0"/>
              <a:t>.</a:t>
            </a:r>
            <a:r>
              <a:rPr lang="ja-JP" altLang="en-US" sz="4000" b="1" dirty="0"/>
              <a:t> 詳細な用地買収等の流れ（１）</a:t>
            </a:r>
          </a:p>
        </p:txBody>
      </p:sp>
      <p:grpSp>
        <p:nvGrpSpPr>
          <p:cNvPr id="38" name="グループ化 37">
            <a:extLst>
              <a:ext uri="{FF2B5EF4-FFF2-40B4-BE49-F238E27FC236}">
                <a16:creationId xmlns:a16="http://schemas.microsoft.com/office/drawing/2014/main" id="{2C80826C-D240-4C39-9E4E-3FC613F7964F}"/>
              </a:ext>
            </a:extLst>
          </p:cNvPr>
          <p:cNvGrpSpPr/>
          <p:nvPr/>
        </p:nvGrpSpPr>
        <p:grpSpPr>
          <a:xfrm>
            <a:off x="310896" y="700145"/>
            <a:ext cx="8714232" cy="2660903"/>
            <a:chOff x="792274" y="1439794"/>
            <a:chExt cx="10454606" cy="3494156"/>
          </a:xfrm>
        </p:grpSpPr>
        <p:sp>
          <p:nvSpPr>
            <p:cNvPr id="12" name="四角形: 角を丸くする 11">
              <a:extLst>
                <a:ext uri="{FF2B5EF4-FFF2-40B4-BE49-F238E27FC236}">
                  <a16:creationId xmlns:a16="http://schemas.microsoft.com/office/drawing/2014/main" id="{D190079E-F015-4AB0-9BD4-FF0B0663AB5A}"/>
                </a:ext>
              </a:extLst>
            </p:cNvPr>
            <p:cNvSpPr/>
            <p:nvPr/>
          </p:nvSpPr>
          <p:spPr>
            <a:xfrm>
              <a:off x="792274" y="1924050"/>
              <a:ext cx="606982" cy="3009900"/>
            </a:xfrm>
            <a:prstGeom prst="roundRect">
              <a:avLst/>
            </a:prstGeom>
            <a:solidFill>
              <a:schemeClr val="accent5">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b="1" dirty="0">
                  <a:solidFill>
                    <a:schemeClr val="tx1"/>
                  </a:solidFill>
                </a:rPr>
                <a:t>事業内容の説明</a:t>
              </a:r>
            </a:p>
          </p:txBody>
        </p:sp>
        <p:sp>
          <p:nvSpPr>
            <p:cNvPr id="13" name="四角形: 角を丸くする 12">
              <a:extLst>
                <a:ext uri="{FF2B5EF4-FFF2-40B4-BE49-F238E27FC236}">
                  <a16:creationId xmlns:a16="http://schemas.microsoft.com/office/drawing/2014/main" id="{0D5BF83F-E9DE-43AF-89F4-CF20ECCA67C9}"/>
                </a:ext>
              </a:extLst>
            </p:cNvPr>
            <p:cNvSpPr/>
            <p:nvPr/>
          </p:nvSpPr>
          <p:spPr>
            <a:xfrm>
              <a:off x="5716677" y="1918911"/>
              <a:ext cx="606982" cy="3009900"/>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b="1" dirty="0">
                  <a:solidFill>
                    <a:schemeClr val="tx1"/>
                  </a:solidFill>
                </a:rPr>
                <a:t>交渉と契約</a:t>
              </a:r>
            </a:p>
          </p:txBody>
        </p:sp>
        <p:sp>
          <p:nvSpPr>
            <p:cNvPr id="14" name="四角形: 角を丸くする 13">
              <a:extLst>
                <a:ext uri="{FF2B5EF4-FFF2-40B4-BE49-F238E27FC236}">
                  <a16:creationId xmlns:a16="http://schemas.microsoft.com/office/drawing/2014/main" id="{AF311895-09B0-449C-9B86-7849F83C83CE}"/>
                </a:ext>
              </a:extLst>
            </p:cNvPr>
            <p:cNvSpPr/>
            <p:nvPr/>
          </p:nvSpPr>
          <p:spPr>
            <a:xfrm>
              <a:off x="6949077" y="1924050"/>
              <a:ext cx="606982" cy="3009900"/>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b="1" dirty="0">
                  <a:solidFill>
                    <a:schemeClr val="tx1"/>
                  </a:solidFill>
                </a:rPr>
                <a:t>所有権移転登記及び支払い</a:t>
              </a:r>
            </a:p>
          </p:txBody>
        </p:sp>
        <p:sp>
          <p:nvSpPr>
            <p:cNvPr id="15" name="四角形: 角を丸くする 14">
              <a:extLst>
                <a:ext uri="{FF2B5EF4-FFF2-40B4-BE49-F238E27FC236}">
                  <a16:creationId xmlns:a16="http://schemas.microsoft.com/office/drawing/2014/main" id="{F65FAEDA-2DD2-48AB-87D7-07D8FD2D7DD4}"/>
                </a:ext>
              </a:extLst>
            </p:cNvPr>
            <p:cNvSpPr/>
            <p:nvPr/>
          </p:nvSpPr>
          <p:spPr>
            <a:xfrm>
              <a:off x="8178878" y="1918911"/>
              <a:ext cx="606982" cy="3009900"/>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b="1" dirty="0">
                  <a:solidFill>
                    <a:schemeClr val="tx1"/>
                  </a:solidFill>
                </a:rPr>
                <a:t>建物等の移転・撤去</a:t>
              </a:r>
            </a:p>
          </p:txBody>
        </p:sp>
        <p:sp>
          <p:nvSpPr>
            <p:cNvPr id="16" name="四角形: 角を丸くする 15">
              <a:extLst>
                <a:ext uri="{FF2B5EF4-FFF2-40B4-BE49-F238E27FC236}">
                  <a16:creationId xmlns:a16="http://schemas.microsoft.com/office/drawing/2014/main" id="{02F4408F-5085-4CD1-88A2-4BC4AFD544D1}"/>
                </a:ext>
              </a:extLst>
            </p:cNvPr>
            <p:cNvSpPr/>
            <p:nvPr/>
          </p:nvSpPr>
          <p:spPr>
            <a:xfrm>
              <a:off x="9408679" y="1918911"/>
              <a:ext cx="606982" cy="3009900"/>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b="1" dirty="0">
                  <a:solidFill>
                    <a:schemeClr val="tx1"/>
                  </a:solidFill>
                </a:rPr>
                <a:t>工事着手</a:t>
              </a:r>
            </a:p>
          </p:txBody>
        </p:sp>
        <p:sp>
          <p:nvSpPr>
            <p:cNvPr id="17" name="四角形: 角を丸くする 16">
              <a:extLst>
                <a:ext uri="{FF2B5EF4-FFF2-40B4-BE49-F238E27FC236}">
                  <a16:creationId xmlns:a16="http://schemas.microsoft.com/office/drawing/2014/main" id="{470975F7-E9AF-4963-8F9F-D046EE65E8BF}"/>
                </a:ext>
              </a:extLst>
            </p:cNvPr>
            <p:cNvSpPr/>
            <p:nvPr/>
          </p:nvSpPr>
          <p:spPr>
            <a:xfrm>
              <a:off x="10638480" y="1918911"/>
              <a:ext cx="608400" cy="3009900"/>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b="1" dirty="0">
                  <a:solidFill>
                    <a:schemeClr val="tx1"/>
                  </a:solidFill>
                </a:rPr>
                <a:t>供用開始</a:t>
              </a:r>
            </a:p>
          </p:txBody>
        </p:sp>
        <p:sp>
          <p:nvSpPr>
            <p:cNvPr id="18" name="四角形: 角を丸くする 17">
              <a:extLst>
                <a:ext uri="{FF2B5EF4-FFF2-40B4-BE49-F238E27FC236}">
                  <a16:creationId xmlns:a16="http://schemas.microsoft.com/office/drawing/2014/main" id="{694F03AE-909D-4A00-BF83-B3953B49426F}"/>
                </a:ext>
              </a:extLst>
            </p:cNvPr>
            <p:cNvSpPr/>
            <p:nvPr/>
          </p:nvSpPr>
          <p:spPr>
            <a:xfrm>
              <a:off x="2019476" y="1924050"/>
              <a:ext cx="606982" cy="3009900"/>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b="1" dirty="0">
                  <a:solidFill>
                    <a:schemeClr val="tx1"/>
                  </a:solidFill>
                </a:rPr>
                <a:t>用地確定（丈量図の作成）</a:t>
              </a:r>
            </a:p>
          </p:txBody>
        </p:sp>
        <p:sp>
          <p:nvSpPr>
            <p:cNvPr id="19" name="四角形: 角を丸くする 18">
              <a:extLst>
                <a:ext uri="{FF2B5EF4-FFF2-40B4-BE49-F238E27FC236}">
                  <a16:creationId xmlns:a16="http://schemas.microsoft.com/office/drawing/2014/main" id="{62EEF180-338F-42C2-9448-387693933894}"/>
                </a:ext>
              </a:extLst>
            </p:cNvPr>
            <p:cNvSpPr/>
            <p:nvPr/>
          </p:nvSpPr>
          <p:spPr>
            <a:xfrm>
              <a:off x="3246677" y="1924050"/>
              <a:ext cx="606982" cy="3009900"/>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b="1" dirty="0">
                  <a:solidFill>
                    <a:schemeClr val="tx1"/>
                  </a:solidFill>
                </a:rPr>
                <a:t>建物等の物件調査</a:t>
              </a:r>
            </a:p>
          </p:txBody>
        </p:sp>
        <p:sp>
          <p:nvSpPr>
            <p:cNvPr id="20" name="四角形: 角を丸くする 19">
              <a:extLst>
                <a:ext uri="{FF2B5EF4-FFF2-40B4-BE49-F238E27FC236}">
                  <a16:creationId xmlns:a16="http://schemas.microsoft.com/office/drawing/2014/main" id="{D4C1286D-780A-4436-B918-C39F18C96E3C}"/>
                </a:ext>
              </a:extLst>
            </p:cNvPr>
            <p:cNvSpPr/>
            <p:nvPr/>
          </p:nvSpPr>
          <p:spPr>
            <a:xfrm>
              <a:off x="4481677" y="1918911"/>
              <a:ext cx="606982" cy="3009900"/>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b="1" dirty="0">
                  <a:solidFill>
                    <a:schemeClr val="tx1"/>
                  </a:solidFill>
                </a:rPr>
                <a:t>土地買収価格及び</a:t>
              </a:r>
              <a:br>
                <a:rPr lang="en-US" altLang="ja-JP" b="1" dirty="0">
                  <a:solidFill>
                    <a:schemeClr val="tx1"/>
                  </a:solidFill>
                </a:rPr>
              </a:br>
              <a:r>
                <a:rPr lang="ja-JP" altLang="en-US" b="1" dirty="0">
                  <a:solidFill>
                    <a:schemeClr val="tx1"/>
                  </a:solidFill>
                </a:rPr>
                <a:t>補償金額の算定</a:t>
              </a:r>
            </a:p>
          </p:txBody>
        </p:sp>
        <p:sp>
          <p:nvSpPr>
            <p:cNvPr id="21" name="矢印: 右 20">
              <a:extLst>
                <a:ext uri="{FF2B5EF4-FFF2-40B4-BE49-F238E27FC236}">
                  <a16:creationId xmlns:a16="http://schemas.microsoft.com/office/drawing/2014/main" id="{171C93B2-1827-411A-A5AB-5DC5310E7400}"/>
                </a:ext>
              </a:extLst>
            </p:cNvPr>
            <p:cNvSpPr/>
            <p:nvPr/>
          </p:nvSpPr>
          <p:spPr>
            <a:xfrm>
              <a:off x="1485608" y="3111441"/>
              <a:ext cx="457200" cy="6248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2" name="矢印: 右 21">
              <a:extLst>
                <a:ext uri="{FF2B5EF4-FFF2-40B4-BE49-F238E27FC236}">
                  <a16:creationId xmlns:a16="http://schemas.microsoft.com/office/drawing/2014/main" id="{5761C26B-13E5-4ADF-B699-3B99F1E7C7D6}"/>
                </a:ext>
              </a:extLst>
            </p:cNvPr>
            <p:cNvSpPr/>
            <p:nvPr/>
          </p:nvSpPr>
          <p:spPr>
            <a:xfrm>
              <a:off x="2703126" y="3111441"/>
              <a:ext cx="457200" cy="6248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3" name="矢印: 右 22">
              <a:extLst>
                <a:ext uri="{FF2B5EF4-FFF2-40B4-BE49-F238E27FC236}">
                  <a16:creationId xmlns:a16="http://schemas.microsoft.com/office/drawing/2014/main" id="{05E52C2C-BC91-4EB0-8F13-43A30B856B84}"/>
                </a:ext>
              </a:extLst>
            </p:cNvPr>
            <p:cNvSpPr/>
            <p:nvPr/>
          </p:nvSpPr>
          <p:spPr>
            <a:xfrm>
              <a:off x="3945567" y="3111441"/>
              <a:ext cx="457200" cy="6248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24" name="矢印: 右 23">
              <a:extLst>
                <a:ext uri="{FF2B5EF4-FFF2-40B4-BE49-F238E27FC236}">
                  <a16:creationId xmlns:a16="http://schemas.microsoft.com/office/drawing/2014/main" id="{D4A1599E-6C47-426A-B34E-59781ABBD27A}"/>
                </a:ext>
              </a:extLst>
            </p:cNvPr>
            <p:cNvSpPr/>
            <p:nvPr/>
          </p:nvSpPr>
          <p:spPr>
            <a:xfrm>
              <a:off x="5172768" y="3111441"/>
              <a:ext cx="457200" cy="6248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5" name="矢印: 右 24">
              <a:extLst>
                <a:ext uri="{FF2B5EF4-FFF2-40B4-BE49-F238E27FC236}">
                  <a16:creationId xmlns:a16="http://schemas.microsoft.com/office/drawing/2014/main" id="{050A215F-5E9C-4C40-A3A6-7BAD21AE47FF}"/>
                </a:ext>
              </a:extLst>
            </p:cNvPr>
            <p:cNvSpPr/>
            <p:nvPr/>
          </p:nvSpPr>
          <p:spPr>
            <a:xfrm>
              <a:off x="6407768" y="3111441"/>
              <a:ext cx="457200" cy="6248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6" name="矢印: 右 25">
              <a:extLst>
                <a:ext uri="{FF2B5EF4-FFF2-40B4-BE49-F238E27FC236}">
                  <a16:creationId xmlns:a16="http://schemas.microsoft.com/office/drawing/2014/main" id="{4C37ED5F-A6C7-4411-8233-439FD66CADC9}"/>
                </a:ext>
              </a:extLst>
            </p:cNvPr>
            <p:cNvSpPr/>
            <p:nvPr/>
          </p:nvSpPr>
          <p:spPr>
            <a:xfrm>
              <a:off x="7636269" y="3111441"/>
              <a:ext cx="457200" cy="6248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7" name="矢印: 右 26">
              <a:extLst>
                <a:ext uri="{FF2B5EF4-FFF2-40B4-BE49-F238E27FC236}">
                  <a16:creationId xmlns:a16="http://schemas.microsoft.com/office/drawing/2014/main" id="{B35D60E6-ECC2-4A2B-AF31-BEC441352163}"/>
                </a:ext>
              </a:extLst>
            </p:cNvPr>
            <p:cNvSpPr/>
            <p:nvPr/>
          </p:nvSpPr>
          <p:spPr>
            <a:xfrm>
              <a:off x="8868669" y="3111441"/>
              <a:ext cx="457200" cy="6248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8" name="矢印: 右 27">
              <a:extLst>
                <a:ext uri="{FF2B5EF4-FFF2-40B4-BE49-F238E27FC236}">
                  <a16:creationId xmlns:a16="http://schemas.microsoft.com/office/drawing/2014/main" id="{192640CE-826D-4F2A-9004-2B050DCE031A}"/>
                </a:ext>
              </a:extLst>
            </p:cNvPr>
            <p:cNvSpPr/>
            <p:nvPr/>
          </p:nvSpPr>
          <p:spPr>
            <a:xfrm>
              <a:off x="10098470" y="3111441"/>
              <a:ext cx="457200" cy="6248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9" name="楕円 28">
              <a:extLst>
                <a:ext uri="{FF2B5EF4-FFF2-40B4-BE49-F238E27FC236}">
                  <a16:creationId xmlns:a16="http://schemas.microsoft.com/office/drawing/2014/main" id="{B355A35E-EB12-4444-AFB7-DE6C315ADEA2}"/>
                </a:ext>
              </a:extLst>
            </p:cNvPr>
            <p:cNvSpPr/>
            <p:nvPr/>
          </p:nvSpPr>
          <p:spPr>
            <a:xfrm>
              <a:off x="942999" y="1439794"/>
              <a:ext cx="314301" cy="313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rPr>
                <a:t>1</a:t>
              </a:r>
              <a:endParaRPr lang="ja-JP" altLang="en-US" dirty="0">
                <a:solidFill>
                  <a:schemeClr val="tx1"/>
                </a:solidFill>
              </a:endParaRPr>
            </a:p>
          </p:txBody>
        </p:sp>
        <p:sp>
          <p:nvSpPr>
            <p:cNvPr id="30" name="楕円 29">
              <a:extLst>
                <a:ext uri="{FF2B5EF4-FFF2-40B4-BE49-F238E27FC236}">
                  <a16:creationId xmlns:a16="http://schemas.microsoft.com/office/drawing/2014/main" id="{B49ACBF6-30D5-4D16-B230-639DF4571167}"/>
                </a:ext>
              </a:extLst>
            </p:cNvPr>
            <p:cNvSpPr/>
            <p:nvPr/>
          </p:nvSpPr>
          <p:spPr>
            <a:xfrm>
              <a:off x="2161445" y="1447013"/>
              <a:ext cx="314301" cy="313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rPr>
                <a:t>2</a:t>
              </a:r>
              <a:endParaRPr lang="ja-JP" altLang="en-US" dirty="0">
                <a:solidFill>
                  <a:schemeClr val="tx1"/>
                </a:solidFill>
              </a:endParaRPr>
            </a:p>
          </p:txBody>
        </p:sp>
        <p:sp>
          <p:nvSpPr>
            <p:cNvPr id="31" name="楕円 30">
              <a:extLst>
                <a:ext uri="{FF2B5EF4-FFF2-40B4-BE49-F238E27FC236}">
                  <a16:creationId xmlns:a16="http://schemas.microsoft.com/office/drawing/2014/main" id="{0F69BDC6-B41F-4366-A3D6-4AC36459AA98}"/>
                </a:ext>
              </a:extLst>
            </p:cNvPr>
            <p:cNvSpPr/>
            <p:nvPr/>
          </p:nvSpPr>
          <p:spPr>
            <a:xfrm>
              <a:off x="3393017" y="1440462"/>
              <a:ext cx="314301" cy="313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rPr>
                <a:t>3</a:t>
              </a:r>
              <a:endParaRPr lang="ja-JP" altLang="en-US" dirty="0">
                <a:solidFill>
                  <a:schemeClr val="tx1"/>
                </a:solidFill>
              </a:endParaRPr>
            </a:p>
          </p:txBody>
        </p:sp>
        <p:sp>
          <p:nvSpPr>
            <p:cNvPr id="32" name="楕円 31">
              <a:extLst>
                <a:ext uri="{FF2B5EF4-FFF2-40B4-BE49-F238E27FC236}">
                  <a16:creationId xmlns:a16="http://schemas.microsoft.com/office/drawing/2014/main" id="{39521048-9AF4-4CA9-8AC2-8073FE8DBF82}"/>
                </a:ext>
              </a:extLst>
            </p:cNvPr>
            <p:cNvSpPr/>
            <p:nvPr/>
          </p:nvSpPr>
          <p:spPr>
            <a:xfrm>
              <a:off x="4628017" y="1447013"/>
              <a:ext cx="314301" cy="313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rPr>
                <a:t>4</a:t>
              </a:r>
              <a:endParaRPr lang="ja-JP" altLang="en-US" dirty="0">
                <a:solidFill>
                  <a:schemeClr val="tx1"/>
                </a:solidFill>
              </a:endParaRPr>
            </a:p>
          </p:txBody>
        </p:sp>
        <p:sp>
          <p:nvSpPr>
            <p:cNvPr id="33" name="楕円 32">
              <a:extLst>
                <a:ext uri="{FF2B5EF4-FFF2-40B4-BE49-F238E27FC236}">
                  <a16:creationId xmlns:a16="http://schemas.microsoft.com/office/drawing/2014/main" id="{C47470FD-52D2-4D2F-9AF5-416B2C6898DD}"/>
                </a:ext>
              </a:extLst>
            </p:cNvPr>
            <p:cNvSpPr/>
            <p:nvPr/>
          </p:nvSpPr>
          <p:spPr>
            <a:xfrm>
              <a:off x="5859589" y="1443207"/>
              <a:ext cx="314301" cy="313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rPr>
                <a:t>5</a:t>
              </a:r>
              <a:endParaRPr lang="ja-JP" altLang="en-US" dirty="0">
                <a:solidFill>
                  <a:schemeClr val="tx1"/>
                </a:solidFill>
              </a:endParaRPr>
            </a:p>
          </p:txBody>
        </p:sp>
        <p:sp>
          <p:nvSpPr>
            <p:cNvPr id="34" name="楕円 33">
              <a:extLst>
                <a:ext uri="{FF2B5EF4-FFF2-40B4-BE49-F238E27FC236}">
                  <a16:creationId xmlns:a16="http://schemas.microsoft.com/office/drawing/2014/main" id="{F050C1A8-0AAE-473D-85CD-4CFEE9A8BD81}"/>
                </a:ext>
              </a:extLst>
            </p:cNvPr>
            <p:cNvSpPr/>
            <p:nvPr/>
          </p:nvSpPr>
          <p:spPr>
            <a:xfrm>
              <a:off x="7091161" y="1450426"/>
              <a:ext cx="314301" cy="313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rPr>
                <a:t>6</a:t>
              </a:r>
              <a:endParaRPr lang="ja-JP" altLang="en-US" dirty="0">
                <a:solidFill>
                  <a:schemeClr val="tx1"/>
                </a:solidFill>
              </a:endParaRPr>
            </a:p>
          </p:txBody>
        </p:sp>
        <p:sp>
          <p:nvSpPr>
            <p:cNvPr id="35" name="楕円 34">
              <a:extLst>
                <a:ext uri="{FF2B5EF4-FFF2-40B4-BE49-F238E27FC236}">
                  <a16:creationId xmlns:a16="http://schemas.microsoft.com/office/drawing/2014/main" id="{E79FD4E0-8366-4BFC-877E-538BBD184076}"/>
                </a:ext>
              </a:extLst>
            </p:cNvPr>
            <p:cNvSpPr/>
            <p:nvPr/>
          </p:nvSpPr>
          <p:spPr>
            <a:xfrm>
              <a:off x="8325218" y="1447013"/>
              <a:ext cx="314301" cy="313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rPr>
                <a:t>7</a:t>
              </a:r>
              <a:endParaRPr lang="ja-JP" altLang="en-US" dirty="0">
                <a:solidFill>
                  <a:schemeClr val="tx1"/>
                </a:solidFill>
              </a:endParaRPr>
            </a:p>
          </p:txBody>
        </p:sp>
        <p:sp>
          <p:nvSpPr>
            <p:cNvPr id="36" name="楕円 35">
              <a:extLst>
                <a:ext uri="{FF2B5EF4-FFF2-40B4-BE49-F238E27FC236}">
                  <a16:creationId xmlns:a16="http://schemas.microsoft.com/office/drawing/2014/main" id="{395DBD47-99A3-41EB-AD72-13B7CC20AE42}"/>
                </a:ext>
              </a:extLst>
            </p:cNvPr>
            <p:cNvSpPr/>
            <p:nvPr/>
          </p:nvSpPr>
          <p:spPr>
            <a:xfrm>
              <a:off x="10783392" y="1447013"/>
              <a:ext cx="314301" cy="313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rPr>
                <a:t>9</a:t>
              </a:r>
              <a:endParaRPr lang="ja-JP" altLang="en-US" dirty="0">
                <a:solidFill>
                  <a:schemeClr val="tx1"/>
                </a:solidFill>
              </a:endParaRPr>
            </a:p>
          </p:txBody>
        </p:sp>
        <p:sp>
          <p:nvSpPr>
            <p:cNvPr id="37" name="楕円 36">
              <a:extLst>
                <a:ext uri="{FF2B5EF4-FFF2-40B4-BE49-F238E27FC236}">
                  <a16:creationId xmlns:a16="http://schemas.microsoft.com/office/drawing/2014/main" id="{15CD83CB-746D-471A-AF77-603180262C90}"/>
                </a:ext>
              </a:extLst>
            </p:cNvPr>
            <p:cNvSpPr/>
            <p:nvPr/>
          </p:nvSpPr>
          <p:spPr>
            <a:xfrm>
              <a:off x="9554305" y="1447013"/>
              <a:ext cx="314301" cy="313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rPr>
                <a:t>8</a:t>
              </a:r>
              <a:endParaRPr lang="ja-JP" altLang="en-US" dirty="0">
                <a:solidFill>
                  <a:schemeClr val="tx1"/>
                </a:solidFill>
              </a:endParaRPr>
            </a:p>
          </p:txBody>
        </p:sp>
      </p:grpSp>
      <p:sp>
        <p:nvSpPr>
          <p:cNvPr id="3" name="スライド番号プレースホルダー 2">
            <a:extLst>
              <a:ext uri="{FF2B5EF4-FFF2-40B4-BE49-F238E27FC236}">
                <a16:creationId xmlns:a16="http://schemas.microsoft.com/office/drawing/2014/main" id="{0CA4F722-B925-4A99-AC05-2D3E1AE68B4B}"/>
              </a:ext>
            </a:extLst>
          </p:cNvPr>
          <p:cNvSpPr>
            <a:spLocks noGrp="1"/>
          </p:cNvSpPr>
          <p:nvPr>
            <p:ph type="sldNum" sz="quarter" idx="12"/>
          </p:nvPr>
        </p:nvSpPr>
        <p:spPr/>
        <p:txBody>
          <a:bodyPr/>
          <a:lstStyle/>
          <a:p>
            <a:fld id="{7E63EAE1-42B1-4AC0-9073-08FB6FD5889E}" type="slidenum">
              <a:rPr kumimoji="1" lang="ja-JP" altLang="en-US" sz="1600" b="1" smtClean="0">
                <a:solidFill>
                  <a:schemeClr val="tx1"/>
                </a:solidFill>
              </a:rPr>
              <a:t>15</a:t>
            </a:fld>
            <a:endParaRPr kumimoji="1" lang="ja-JP" altLang="en-US" sz="1600" b="1" dirty="0">
              <a:solidFill>
                <a:schemeClr val="tx1"/>
              </a:solidFill>
            </a:endParaRPr>
          </a:p>
        </p:txBody>
      </p:sp>
      <p:sp>
        <p:nvSpPr>
          <p:cNvPr id="39" name="コンテンツ プレースホルダー 2">
            <a:extLst>
              <a:ext uri="{FF2B5EF4-FFF2-40B4-BE49-F238E27FC236}">
                <a16:creationId xmlns:a16="http://schemas.microsoft.com/office/drawing/2014/main" id="{636AF259-2D39-418B-98C9-7AD81A19335C}"/>
              </a:ext>
            </a:extLst>
          </p:cNvPr>
          <p:cNvSpPr>
            <a:spLocks noGrp="1"/>
          </p:cNvSpPr>
          <p:nvPr>
            <p:ph idx="1"/>
          </p:nvPr>
        </p:nvSpPr>
        <p:spPr>
          <a:xfrm>
            <a:off x="99604" y="3485815"/>
            <a:ext cx="8925524" cy="829035"/>
          </a:xfrm>
        </p:spPr>
        <p:txBody>
          <a:bodyPr anchor="ctr">
            <a:normAutofit/>
          </a:bodyPr>
          <a:lstStyle/>
          <a:p>
            <a:pPr marL="0" indent="0">
              <a:buNone/>
            </a:pPr>
            <a:r>
              <a:rPr lang="ja-JP" altLang="en-US" sz="1400" dirty="0"/>
              <a:t>① </a:t>
            </a:r>
            <a:r>
              <a:rPr lang="ja-JP" altLang="en-US" sz="1400" b="1" dirty="0"/>
              <a:t>事業内容の説明</a:t>
            </a:r>
            <a:endParaRPr lang="en-US" altLang="ja-JP" sz="1400" b="1" dirty="0"/>
          </a:p>
          <a:p>
            <a:pPr marL="0" indent="0">
              <a:buNone/>
            </a:pPr>
            <a:r>
              <a:rPr lang="ja-JP" altLang="en-US" sz="1400" dirty="0"/>
              <a:t>権利者のみなさまに、事業の目的や次号計画の内容、工程及び用地買収、事業地に係る法令上の各種制限などについてご説明いたします。</a:t>
            </a:r>
            <a:endParaRPr lang="en-US" altLang="ja-JP" sz="1400" dirty="0"/>
          </a:p>
        </p:txBody>
      </p:sp>
      <p:sp>
        <p:nvSpPr>
          <p:cNvPr id="40" name="コンテンツ プレースホルダー 2">
            <a:extLst>
              <a:ext uri="{FF2B5EF4-FFF2-40B4-BE49-F238E27FC236}">
                <a16:creationId xmlns:a16="http://schemas.microsoft.com/office/drawing/2014/main" id="{915743D5-0A61-47F7-9979-3F4581ECC748}"/>
              </a:ext>
            </a:extLst>
          </p:cNvPr>
          <p:cNvSpPr txBox="1">
            <a:spLocks/>
          </p:cNvSpPr>
          <p:nvPr/>
        </p:nvSpPr>
        <p:spPr>
          <a:xfrm>
            <a:off x="85338" y="4312962"/>
            <a:ext cx="8979017" cy="1015859"/>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1400" dirty="0"/>
              <a:t>②</a:t>
            </a:r>
            <a:r>
              <a:rPr lang="ja-JP" altLang="en-US" sz="1400" b="1" dirty="0"/>
              <a:t>用地確定（丈量図の作成）</a:t>
            </a:r>
            <a:endParaRPr lang="en-US" altLang="ja-JP" sz="1400" b="1" dirty="0"/>
          </a:p>
          <a:p>
            <a:pPr marL="0" indent="0">
              <a:buFont typeface="Arial" panose="020B0604020202020204" pitchFamily="34" charset="0"/>
              <a:buNone/>
            </a:pPr>
            <a:r>
              <a:rPr lang="ja-JP" altLang="en-US" sz="1400" dirty="0"/>
              <a:t>買収させていただく土地の区域や面積を確定するために関係者のみなさまに現地での立ち会いにご協力頂き、丈量図（買収面積の算出）を作成いたします。</a:t>
            </a:r>
            <a:br>
              <a:rPr lang="en-US" altLang="ja-JP" sz="1400" dirty="0"/>
            </a:br>
            <a:endParaRPr lang="en-US" altLang="ja-JP" sz="1400" dirty="0"/>
          </a:p>
        </p:txBody>
      </p:sp>
      <p:sp>
        <p:nvSpPr>
          <p:cNvPr id="41" name="コンテンツ プレースホルダー 2">
            <a:extLst>
              <a:ext uri="{FF2B5EF4-FFF2-40B4-BE49-F238E27FC236}">
                <a16:creationId xmlns:a16="http://schemas.microsoft.com/office/drawing/2014/main" id="{D30AFB96-C2E7-4D38-A284-A1E19560C03C}"/>
              </a:ext>
            </a:extLst>
          </p:cNvPr>
          <p:cNvSpPr txBox="1">
            <a:spLocks/>
          </p:cNvSpPr>
          <p:nvPr/>
        </p:nvSpPr>
        <p:spPr>
          <a:xfrm>
            <a:off x="79645" y="5055971"/>
            <a:ext cx="8791293" cy="733109"/>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1400" dirty="0"/>
              <a:t>③</a:t>
            </a:r>
            <a:r>
              <a:rPr lang="ja-JP" altLang="en-US" sz="1400" b="1" dirty="0"/>
              <a:t>建物等の物件調査</a:t>
            </a:r>
            <a:endParaRPr lang="en-US" altLang="ja-JP" sz="1400" b="1" dirty="0"/>
          </a:p>
          <a:p>
            <a:pPr marL="0" indent="0">
              <a:buFont typeface="Arial" panose="020B0604020202020204" pitchFamily="34" charset="0"/>
              <a:buNone/>
            </a:pPr>
            <a:r>
              <a:rPr lang="ja-JP" altLang="en-US" sz="1400" dirty="0"/>
              <a:t>建物や工作物などの移転や撤去に伴う補償を適正に算定するために家屋等を調査いたします。</a:t>
            </a:r>
            <a:endParaRPr lang="en-US" altLang="ja-JP" sz="1400" dirty="0"/>
          </a:p>
        </p:txBody>
      </p:sp>
      <p:sp>
        <p:nvSpPr>
          <p:cNvPr id="42" name="コンテンツ プレースホルダー 2">
            <a:extLst>
              <a:ext uri="{FF2B5EF4-FFF2-40B4-BE49-F238E27FC236}">
                <a16:creationId xmlns:a16="http://schemas.microsoft.com/office/drawing/2014/main" id="{E81DBED2-D1B8-493B-817F-FAE434832B20}"/>
              </a:ext>
            </a:extLst>
          </p:cNvPr>
          <p:cNvSpPr txBox="1">
            <a:spLocks/>
          </p:cNvSpPr>
          <p:nvPr/>
        </p:nvSpPr>
        <p:spPr>
          <a:xfrm>
            <a:off x="79645" y="5709878"/>
            <a:ext cx="8939790" cy="829035"/>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1400" dirty="0"/>
              <a:t>④ </a:t>
            </a:r>
            <a:r>
              <a:rPr lang="ja-JP" altLang="en-US" sz="1400" b="1" dirty="0"/>
              <a:t>土地買収価格及び補償金額の算定</a:t>
            </a:r>
            <a:endParaRPr lang="en-US" altLang="ja-JP" sz="1400" b="1" dirty="0"/>
          </a:p>
          <a:p>
            <a:pPr marL="0" indent="0">
              <a:buFont typeface="Arial" panose="020B0604020202020204" pitchFamily="34" charset="0"/>
              <a:buNone/>
            </a:pPr>
            <a:r>
              <a:rPr lang="ja-JP" altLang="en-US" sz="1400" dirty="0"/>
              <a:t>土地買収価格や建物等の移転や撤去に伴う費用等について、「公共用地の取得に伴う損失補償基準」に基づき算定します。</a:t>
            </a:r>
            <a:endParaRPr lang="en-US" altLang="ja-JP" sz="1400" dirty="0"/>
          </a:p>
        </p:txBody>
      </p:sp>
    </p:spTree>
    <p:extLst>
      <p:ext uri="{BB962C8B-B14F-4D97-AF65-F5344CB8AC3E}">
        <p14:creationId xmlns:p14="http://schemas.microsoft.com/office/powerpoint/2010/main" val="5785652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A883124-A3E5-4303-AB9D-049D7899F3F4}"/>
              </a:ext>
            </a:extLst>
          </p:cNvPr>
          <p:cNvSpPr>
            <a:spLocks noGrp="1"/>
          </p:cNvSpPr>
          <p:nvPr>
            <p:ph type="title"/>
          </p:nvPr>
        </p:nvSpPr>
        <p:spPr>
          <a:xfrm>
            <a:off x="46111" y="43652"/>
            <a:ext cx="8979017" cy="656493"/>
          </a:xfrm>
        </p:spPr>
        <p:txBody>
          <a:bodyPr anchor="ctr">
            <a:normAutofit/>
          </a:bodyPr>
          <a:lstStyle/>
          <a:p>
            <a:r>
              <a:rPr lang="ja-JP" altLang="en-US" sz="4000" dirty="0"/>
              <a:t> </a:t>
            </a:r>
            <a:r>
              <a:rPr lang="ja-JP" altLang="en-US" sz="4000" b="1" dirty="0"/>
              <a:t>４</a:t>
            </a:r>
            <a:r>
              <a:rPr lang="en-US" altLang="ja-JP" sz="4000" b="1" dirty="0"/>
              <a:t>.</a:t>
            </a:r>
            <a:r>
              <a:rPr lang="ja-JP" altLang="en-US" sz="4000" b="1" dirty="0"/>
              <a:t> 詳細な用地買収等の流れ（２）</a:t>
            </a:r>
          </a:p>
        </p:txBody>
      </p:sp>
      <p:grpSp>
        <p:nvGrpSpPr>
          <p:cNvPr id="38" name="グループ化 37">
            <a:extLst>
              <a:ext uri="{FF2B5EF4-FFF2-40B4-BE49-F238E27FC236}">
                <a16:creationId xmlns:a16="http://schemas.microsoft.com/office/drawing/2014/main" id="{2C80826C-D240-4C39-9E4E-3FC613F7964F}"/>
              </a:ext>
            </a:extLst>
          </p:cNvPr>
          <p:cNvGrpSpPr/>
          <p:nvPr/>
        </p:nvGrpSpPr>
        <p:grpSpPr>
          <a:xfrm>
            <a:off x="310896" y="700145"/>
            <a:ext cx="8714232" cy="2660903"/>
            <a:chOff x="792274" y="1439794"/>
            <a:chExt cx="10454606" cy="3494156"/>
          </a:xfrm>
        </p:grpSpPr>
        <p:sp>
          <p:nvSpPr>
            <p:cNvPr id="12" name="四角形: 角を丸くする 11">
              <a:extLst>
                <a:ext uri="{FF2B5EF4-FFF2-40B4-BE49-F238E27FC236}">
                  <a16:creationId xmlns:a16="http://schemas.microsoft.com/office/drawing/2014/main" id="{D190079E-F015-4AB0-9BD4-FF0B0663AB5A}"/>
                </a:ext>
              </a:extLst>
            </p:cNvPr>
            <p:cNvSpPr/>
            <p:nvPr/>
          </p:nvSpPr>
          <p:spPr>
            <a:xfrm>
              <a:off x="792274" y="1924050"/>
              <a:ext cx="606982" cy="3009900"/>
            </a:xfrm>
            <a:prstGeom prst="roundRect">
              <a:avLst/>
            </a:prstGeom>
            <a:solidFill>
              <a:schemeClr val="accent5">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b="1" dirty="0">
                  <a:solidFill>
                    <a:schemeClr val="tx1"/>
                  </a:solidFill>
                </a:rPr>
                <a:t>事業内容の説明</a:t>
              </a:r>
            </a:p>
          </p:txBody>
        </p:sp>
        <p:sp>
          <p:nvSpPr>
            <p:cNvPr id="13" name="四角形: 角を丸くする 12">
              <a:extLst>
                <a:ext uri="{FF2B5EF4-FFF2-40B4-BE49-F238E27FC236}">
                  <a16:creationId xmlns:a16="http://schemas.microsoft.com/office/drawing/2014/main" id="{0D5BF83F-E9DE-43AF-89F4-CF20ECCA67C9}"/>
                </a:ext>
              </a:extLst>
            </p:cNvPr>
            <p:cNvSpPr/>
            <p:nvPr/>
          </p:nvSpPr>
          <p:spPr>
            <a:xfrm>
              <a:off x="5716677" y="1918911"/>
              <a:ext cx="606982" cy="3009900"/>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b="1" dirty="0">
                  <a:solidFill>
                    <a:schemeClr val="tx1"/>
                  </a:solidFill>
                </a:rPr>
                <a:t>交渉と契約</a:t>
              </a:r>
            </a:p>
          </p:txBody>
        </p:sp>
        <p:sp>
          <p:nvSpPr>
            <p:cNvPr id="14" name="四角形: 角を丸くする 13">
              <a:extLst>
                <a:ext uri="{FF2B5EF4-FFF2-40B4-BE49-F238E27FC236}">
                  <a16:creationId xmlns:a16="http://schemas.microsoft.com/office/drawing/2014/main" id="{AF311895-09B0-449C-9B86-7849F83C83CE}"/>
                </a:ext>
              </a:extLst>
            </p:cNvPr>
            <p:cNvSpPr/>
            <p:nvPr/>
          </p:nvSpPr>
          <p:spPr>
            <a:xfrm>
              <a:off x="6949077" y="1924050"/>
              <a:ext cx="606982" cy="3009900"/>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b="1" dirty="0">
                  <a:solidFill>
                    <a:schemeClr val="tx1"/>
                  </a:solidFill>
                </a:rPr>
                <a:t>所有権移転登記及び支払い</a:t>
              </a:r>
            </a:p>
          </p:txBody>
        </p:sp>
        <p:sp>
          <p:nvSpPr>
            <p:cNvPr id="15" name="四角形: 角を丸くする 14">
              <a:extLst>
                <a:ext uri="{FF2B5EF4-FFF2-40B4-BE49-F238E27FC236}">
                  <a16:creationId xmlns:a16="http://schemas.microsoft.com/office/drawing/2014/main" id="{F65FAEDA-2DD2-48AB-87D7-07D8FD2D7DD4}"/>
                </a:ext>
              </a:extLst>
            </p:cNvPr>
            <p:cNvSpPr/>
            <p:nvPr/>
          </p:nvSpPr>
          <p:spPr>
            <a:xfrm>
              <a:off x="8178878" y="1918911"/>
              <a:ext cx="606982" cy="3009900"/>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b="1" dirty="0">
                  <a:solidFill>
                    <a:schemeClr val="tx1"/>
                  </a:solidFill>
                </a:rPr>
                <a:t>建物等の移転・撤去</a:t>
              </a:r>
            </a:p>
          </p:txBody>
        </p:sp>
        <p:sp>
          <p:nvSpPr>
            <p:cNvPr id="16" name="四角形: 角を丸くする 15">
              <a:extLst>
                <a:ext uri="{FF2B5EF4-FFF2-40B4-BE49-F238E27FC236}">
                  <a16:creationId xmlns:a16="http://schemas.microsoft.com/office/drawing/2014/main" id="{02F4408F-5085-4CD1-88A2-4BC4AFD544D1}"/>
                </a:ext>
              </a:extLst>
            </p:cNvPr>
            <p:cNvSpPr/>
            <p:nvPr/>
          </p:nvSpPr>
          <p:spPr>
            <a:xfrm>
              <a:off x="9408679" y="1918911"/>
              <a:ext cx="606982" cy="3009900"/>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b="1" dirty="0">
                  <a:solidFill>
                    <a:schemeClr val="tx1"/>
                  </a:solidFill>
                </a:rPr>
                <a:t>工事着手</a:t>
              </a:r>
            </a:p>
          </p:txBody>
        </p:sp>
        <p:sp>
          <p:nvSpPr>
            <p:cNvPr id="17" name="四角形: 角を丸くする 16">
              <a:extLst>
                <a:ext uri="{FF2B5EF4-FFF2-40B4-BE49-F238E27FC236}">
                  <a16:creationId xmlns:a16="http://schemas.microsoft.com/office/drawing/2014/main" id="{470975F7-E9AF-4963-8F9F-D046EE65E8BF}"/>
                </a:ext>
              </a:extLst>
            </p:cNvPr>
            <p:cNvSpPr/>
            <p:nvPr/>
          </p:nvSpPr>
          <p:spPr>
            <a:xfrm>
              <a:off x="10638480" y="1918911"/>
              <a:ext cx="608400" cy="3009900"/>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b="1" dirty="0">
                  <a:solidFill>
                    <a:schemeClr val="tx1"/>
                  </a:solidFill>
                </a:rPr>
                <a:t>供用開始</a:t>
              </a:r>
            </a:p>
          </p:txBody>
        </p:sp>
        <p:sp>
          <p:nvSpPr>
            <p:cNvPr id="18" name="四角形: 角を丸くする 17">
              <a:extLst>
                <a:ext uri="{FF2B5EF4-FFF2-40B4-BE49-F238E27FC236}">
                  <a16:creationId xmlns:a16="http://schemas.microsoft.com/office/drawing/2014/main" id="{694F03AE-909D-4A00-BF83-B3953B49426F}"/>
                </a:ext>
              </a:extLst>
            </p:cNvPr>
            <p:cNvSpPr/>
            <p:nvPr/>
          </p:nvSpPr>
          <p:spPr>
            <a:xfrm>
              <a:off x="2019476" y="1924050"/>
              <a:ext cx="606982" cy="3009900"/>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b="1" dirty="0">
                  <a:solidFill>
                    <a:schemeClr val="tx1"/>
                  </a:solidFill>
                </a:rPr>
                <a:t>用地確定（丈量図の作成）</a:t>
              </a:r>
            </a:p>
          </p:txBody>
        </p:sp>
        <p:sp>
          <p:nvSpPr>
            <p:cNvPr id="19" name="四角形: 角を丸くする 18">
              <a:extLst>
                <a:ext uri="{FF2B5EF4-FFF2-40B4-BE49-F238E27FC236}">
                  <a16:creationId xmlns:a16="http://schemas.microsoft.com/office/drawing/2014/main" id="{62EEF180-338F-42C2-9448-387693933894}"/>
                </a:ext>
              </a:extLst>
            </p:cNvPr>
            <p:cNvSpPr/>
            <p:nvPr/>
          </p:nvSpPr>
          <p:spPr>
            <a:xfrm>
              <a:off x="3246677" y="1924050"/>
              <a:ext cx="606982" cy="3009900"/>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b="1" dirty="0">
                  <a:solidFill>
                    <a:schemeClr val="tx1"/>
                  </a:solidFill>
                </a:rPr>
                <a:t>建物等の物件調査</a:t>
              </a:r>
            </a:p>
          </p:txBody>
        </p:sp>
        <p:sp>
          <p:nvSpPr>
            <p:cNvPr id="20" name="四角形: 角を丸くする 19">
              <a:extLst>
                <a:ext uri="{FF2B5EF4-FFF2-40B4-BE49-F238E27FC236}">
                  <a16:creationId xmlns:a16="http://schemas.microsoft.com/office/drawing/2014/main" id="{D4C1286D-780A-4436-B918-C39F18C96E3C}"/>
                </a:ext>
              </a:extLst>
            </p:cNvPr>
            <p:cNvSpPr/>
            <p:nvPr/>
          </p:nvSpPr>
          <p:spPr>
            <a:xfrm>
              <a:off x="4481677" y="1918911"/>
              <a:ext cx="606982" cy="3009900"/>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b="1" dirty="0">
                  <a:solidFill>
                    <a:schemeClr val="tx1"/>
                  </a:solidFill>
                </a:rPr>
                <a:t>土地買収価格及び</a:t>
              </a:r>
              <a:br>
                <a:rPr lang="en-US" altLang="ja-JP" b="1" dirty="0">
                  <a:solidFill>
                    <a:schemeClr val="tx1"/>
                  </a:solidFill>
                </a:rPr>
              </a:br>
              <a:r>
                <a:rPr lang="ja-JP" altLang="en-US" b="1" dirty="0">
                  <a:solidFill>
                    <a:schemeClr val="tx1"/>
                  </a:solidFill>
                </a:rPr>
                <a:t>補償金額の算定</a:t>
              </a:r>
            </a:p>
          </p:txBody>
        </p:sp>
        <p:sp>
          <p:nvSpPr>
            <p:cNvPr id="21" name="矢印: 右 20">
              <a:extLst>
                <a:ext uri="{FF2B5EF4-FFF2-40B4-BE49-F238E27FC236}">
                  <a16:creationId xmlns:a16="http://schemas.microsoft.com/office/drawing/2014/main" id="{171C93B2-1827-411A-A5AB-5DC5310E7400}"/>
                </a:ext>
              </a:extLst>
            </p:cNvPr>
            <p:cNvSpPr/>
            <p:nvPr/>
          </p:nvSpPr>
          <p:spPr>
            <a:xfrm>
              <a:off x="1485608" y="3111441"/>
              <a:ext cx="457200" cy="6248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2" name="矢印: 右 21">
              <a:extLst>
                <a:ext uri="{FF2B5EF4-FFF2-40B4-BE49-F238E27FC236}">
                  <a16:creationId xmlns:a16="http://schemas.microsoft.com/office/drawing/2014/main" id="{5761C26B-13E5-4ADF-B699-3B99F1E7C7D6}"/>
                </a:ext>
              </a:extLst>
            </p:cNvPr>
            <p:cNvSpPr/>
            <p:nvPr/>
          </p:nvSpPr>
          <p:spPr>
            <a:xfrm>
              <a:off x="2703126" y="3111441"/>
              <a:ext cx="457200" cy="6248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3" name="矢印: 右 22">
              <a:extLst>
                <a:ext uri="{FF2B5EF4-FFF2-40B4-BE49-F238E27FC236}">
                  <a16:creationId xmlns:a16="http://schemas.microsoft.com/office/drawing/2014/main" id="{05E52C2C-BC91-4EB0-8F13-43A30B856B84}"/>
                </a:ext>
              </a:extLst>
            </p:cNvPr>
            <p:cNvSpPr/>
            <p:nvPr/>
          </p:nvSpPr>
          <p:spPr>
            <a:xfrm>
              <a:off x="3945567" y="3111441"/>
              <a:ext cx="457200" cy="6248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24" name="矢印: 右 23">
              <a:extLst>
                <a:ext uri="{FF2B5EF4-FFF2-40B4-BE49-F238E27FC236}">
                  <a16:creationId xmlns:a16="http://schemas.microsoft.com/office/drawing/2014/main" id="{D4A1599E-6C47-426A-B34E-59781ABBD27A}"/>
                </a:ext>
              </a:extLst>
            </p:cNvPr>
            <p:cNvSpPr/>
            <p:nvPr/>
          </p:nvSpPr>
          <p:spPr>
            <a:xfrm>
              <a:off x="5172768" y="3111441"/>
              <a:ext cx="457200" cy="6248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5" name="矢印: 右 24">
              <a:extLst>
                <a:ext uri="{FF2B5EF4-FFF2-40B4-BE49-F238E27FC236}">
                  <a16:creationId xmlns:a16="http://schemas.microsoft.com/office/drawing/2014/main" id="{050A215F-5E9C-4C40-A3A6-7BAD21AE47FF}"/>
                </a:ext>
              </a:extLst>
            </p:cNvPr>
            <p:cNvSpPr/>
            <p:nvPr/>
          </p:nvSpPr>
          <p:spPr>
            <a:xfrm>
              <a:off x="6407768" y="3111441"/>
              <a:ext cx="457200" cy="6248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6" name="矢印: 右 25">
              <a:extLst>
                <a:ext uri="{FF2B5EF4-FFF2-40B4-BE49-F238E27FC236}">
                  <a16:creationId xmlns:a16="http://schemas.microsoft.com/office/drawing/2014/main" id="{4C37ED5F-A6C7-4411-8233-439FD66CADC9}"/>
                </a:ext>
              </a:extLst>
            </p:cNvPr>
            <p:cNvSpPr/>
            <p:nvPr/>
          </p:nvSpPr>
          <p:spPr>
            <a:xfrm>
              <a:off x="7636269" y="3111441"/>
              <a:ext cx="457200" cy="6248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7" name="矢印: 右 26">
              <a:extLst>
                <a:ext uri="{FF2B5EF4-FFF2-40B4-BE49-F238E27FC236}">
                  <a16:creationId xmlns:a16="http://schemas.microsoft.com/office/drawing/2014/main" id="{B35D60E6-ECC2-4A2B-AF31-BEC441352163}"/>
                </a:ext>
              </a:extLst>
            </p:cNvPr>
            <p:cNvSpPr/>
            <p:nvPr/>
          </p:nvSpPr>
          <p:spPr>
            <a:xfrm>
              <a:off x="8868669" y="3111441"/>
              <a:ext cx="457200" cy="6248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8" name="矢印: 右 27">
              <a:extLst>
                <a:ext uri="{FF2B5EF4-FFF2-40B4-BE49-F238E27FC236}">
                  <a16:creationId xmlns:a16="http://schemas.microsoft.com/office/drawing/2014/main" id="{192640CE-826D-4F2A-9004-2B050DCE031A}"/>
                </a:ext>
              </a:extLst>
            </p:cNvPr>
            <p:cNvSpPr/>
            <p:nvPr/>
          </p:nvSpPr>
          <p:spPr>
            <a:xfrm>
              <a:off x="10098470" y="3111441"/>
              <a:ext cx="457200" cy="6248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9" name="楕円 28">
              <a:extLst>
                <a:ext uri="{FF2B5EF4-FFF2-40B4-BE49-F238E27FC236}">
                  <a16:creationId xmlns:a16="http://schemas.microsoft.com/office/drawing/2014/main" id="{B355A35E-EB12-4444-AFB7-DE6C315ADEA2}"/>
                </a:ext>
              </a:extLst>
            </p:cNvPr>
            <p:cNvSpPr/>
            <p:nvPr/>
          </p:nvSpPr>
          <p:spPr>
            <a:xfrm>
              <a:off x="942999" y="1439794"/>
              <a:ext cx="314301" cy="313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rPr>
                <a:t>1</a:t>
              </a:r>
              <a:endParaRPr lang="ja-JP" altLang="en-US" dirty="0">
                <a:solidFill>
                  <a:schemeClr val="tx1"/>
                </a:solidFill>
              </a:endParaRPr>
            </a:p>
          </p:txBody>
        </p:sp>
        <p:sp>
          <p:nvSpPr>
            <p:cNvPr id="30" name="楕円 29">
              <a:extLst>
                <a:ext uri="{FF2B5EF4-FFF2-40B4-BE49-F238E27FC236}">
                  <a16:creationId xmlns:a16="http://schemas.microsoft.com/office/drawing/2014/main" id="{B49ACBF6-30D5-4D16-B230-639DF4571167}"/>
                </a:ext>
              </a:extLst>
            </p:cNvPr>
            <p:cNvSpPr/>
            <p:nvPr/>
          </p:nvSpPr>
          <p:spPr>
            <a:xfrm>
              <a:off x="2161445" y="1447013"/>
              <a:ext cx="314301" cy="313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rPr>
                <a:t>2</a:t>
              </a:r>
              <a:endParaRPr lang="ja-JP" altLang="en-US" dirty="0">
                <a:solidFill>
                  <a:schemeClr val="tx1"/>
                </a:solidFill>
              </a:endParaRPr>
            </a:p>
          </p:txBody>
        </p:sp>
        <p:sp>
          <p:nvSpPr>
            <p:cNvPr id="31" name="楕円 30">
              <a:extLst>
                <a:ext uri="{FF2B5EF4-FFF2-40B4-BE49-F238E27FC236}">
                  <a16:creationId xmlns:a16="http://schemas.microsoft.com/office/drawing/2014/main" id="{0F69BDC6-B41F-4366-A3D6-4AC36459AA98}"/>
                </a:ext>
              </a:extLst>
            </p:cNvPr>
            <p:cNvSpPr/>
            <p:nvPr/>
          </p:nvSpPr>
          <p:spPr>
            <a:xfrm>
              <a:off x="3393017" y="1440462"/>
              <a:ext cx="314301" cy="313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rPr>
                <a:t>3</a:t>
              </a:r>
              <a:endParaRPr lang="ja-JP" altLang="en-US" dirty="0">
                <a:solidFill>
                  <a:schemeClr val="tx1"/>
                </a:solidFill>
              </a:endParaRPr>
            </a:p>
          </p:txBody>
        </p:sp>
        <p:sp>
          <p:nvSpPr>
            <p:cNvPr id="32" name="楕円 31">
              <a:extLst>
                <a:ext uri="{FF2B5EF4-FFF2-40B4-BE49-F238E27FC236}">
                  <a16:creationId xmlns:a16="http://schemas.microsoft.com/office/drawing/2014/main" id="{39521048-9AF4-4CA9-8AC2-8073FE8DBF82}"/>
                </a:ext>
              </a:extLst>
            </p:cNvPr>
            <p:cNvSpPr/>
            <p:nvPr/>
          </p:nvSpPr>
          <p:spPr>
            <a:xfrm>
              <a:off x="4628017" y="1447013"/>
              <a:ext cx="314301" cy="313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rPr>
                <a:t>4</a:t>
              </a:r>
              <a:endParaRPr lang="ja-JP" altLang="en-US" dirty="0">
                <a:solidFill>
                  <a:schemeClr val="tx1"/>
                </a:solidFill>
              </a:endParaRPr>
            </a:p>
          </p:txBody>
        </p:sp>
        <p:sp>
          <p:nvSpPr>
            <p:cNvPr id="33" name="楕円 32">
              <a:extLst>
                <a:ext uri="{FF2B5EF4-FFF2-40B4-BE49-F238E27FC236}">
                  <a16:creationId xmlns:a16="http://schemas.microsoft.com/office/drawing/2014/main" id="{C47470FD-52D2-4D2F-9AF5-416B2C6898DD}"/>
                </a:ext>
              </a:extLst>
            </p:cNvPr>
            <p:cNvSpPr/>
            <p:nvPr/>
          </p:nvSpPr>
          <p:spPr>
            <a:xfrm>
              <a:off x="5859589" y="1443207"/>
              <a:ext cx="314301" cy="313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rPr>
                <a:t>5</a:t>
              </a:r>
              <a:endParaRPr lang="ja-JP" altLang="en-US" dirty="0">
                <a:solidFill>
                  <a:schemeClr val="tx1"/>
                </a:solidFill>
              </a:endParaRPr>
            </a:p>
          </p:txBody>
        </p:sp>
        <p:sp>
          <p:nvSpPr>
            <p:cNvPr id="34" name="楕円 33">
              <a:extLst>
                <a:ext uri="{FF2B5EF4-FFF2-40B4-BE49-F238E27FC236}">
                  <a16:creationId xmlns:a16="http://schemas.microsoft.com/office/drawing/2014/main" id="{F050C1A8-0AAE-473D-85CD-4CFEE9A8BD81}"/>
                </a:ext>
              </a:extLst>
            </p:cNvPr>
            <p:cNvSpPr/>
            <p:nvPr/>
          </p:nvSpPr>
          <p:spPr>
            <a:xfrm>
              <a:off x="7091161" y="1450426"/>
              <a:ext cx="314301" cy="313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rPr>
                <a:t>6</a:t>
              </a:r>
              <a:endParaRPr lang="ja-JP" altLang="en-US" dirty="0">
                <a:solidFill>
                  <a:schemeClr val="tx1"/>
                </a:solidFill>
              </a:endParaRPr>
            </a:p>
          </p:txBody>
        </p:sp>
        <p:sp>
          <p:nvSpPr>
            <p:cNvPr id="35" name="楕円 34">
              <a:extLst>
                <a:ext uri="{FF2B5EF4-FFF2-40B4-BE49-F238E27FC236}">
                  <a16:creationId xmlns:a16="http://schemas.microsoft.com/office/drawing/2014/main" id="{E79FD4E0-8366-4BFC-877E-538BBD184076}"/>
                </a:ext>
              </a:extLst>
            </p:cNvPr>
            <p:cNvSpPr/>
            <p:nvPr/>
          </p:nvSpPr>
          <p:spPr>
            <a:xfrm>
              <a:off x="8325218" y="1447013"/>
              <a:ext cx="314301" cy="313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rPr>
                <a:t>7</a:t>
              </a:r>
              <a:endParaRPr lang="ja-JP" altLang="en-US" dirty="0">
                <a:solidFill>
                  <a:schemeClr val="tx1"/>
                </a:solidFill>
              </a:endParaRPr>
            </a:p>
          </p:txBody>
        </p:sp>
        <p:sp>
          <p:nvSpPr>
            <p:cNvPr id="36" name="楕円 35">
              <a:extLst>
                <a:ext uri="{FF2B5EF4-FFF2-40B4-BE49-F238E27FC236}">
                  <a16:creationId xmlns:a16="http://schemas.microsoft.com/office/drawing/2014/main" id="{395DBD47-99A3-41EB-AD72-13B7CC20AE42}"/>
                </a:ext>
              </a:extLst>
            </p:cNvPr>
            <p:cNvSpPr/>
            <p:nvPr/>
          </p:nvSpPr>
          <p:spPr>
            <a:xfrm>
              <a:off x="10783392" y="1447013"/>
              <a:ext cx="314301" cy="313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rPr>
                <a:t>9</a:t>
              </a:r>
              <a:endParaRPr lang="ja-JP" altLang="en-US" dirty="0">
                <a:solidFill>
                  <a:schemeClr val="tx1"/>
                </a:solidFill>
              </a:endParaRPr>
            </a:p>
          </p:txBody>
        </p:sp>
        <p:sp>
          <p:nvSpPr>
            <p:cNvPr id="37" name="楕円 36">
              <a:extLst>
                <a:ext uri="{FF2B5EF4-FFF2-40B4-BE49-F238E27FC236}">
                  <a16:creationId xmlns:a16="http://schemas.microsoft.com/office/drawing/2014/main" id="{15CD83CB-746D-471A-AF77-603180262C90}"/>
                </a:ext>
              </a:extLst>
            </p:cNvPr>
            <p:cNvSpPr/>
            <p:nvPr/>
          </p:nvSpPr>
          <p:spPr>
            <a:xfrm>
              <a:off x="9554305" y="1447013"/>
              <a:ext cx="314301" cy="313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rPr>
                <a:t>8</a:t>
              </a:r>
              <a:endParaRPr lang="ja-JP" altLang="en-US" dirty="0">
                <a:solidFill>
                  <a:schemeClr val="tx1"/>
                </a:solidFill>
              </a:endParaRPr>
            </a:p>
          </p:txBody>
        </p:sp>
      </p:grpSp>
      <p:sp>
        <p:nvSpPr>
          <p:cNvPr id="3" name="スライド番号プレースホルダー 2">
            <a:extLst>
              <a:ext uri="{FF2B5EF4-FFF2-40B4-BE49-F238E27FC236}">
                <a16:creationId xmlns:a16="http://schemas.microsoft.com/office/drawing/2014/main" id="{0CA4F722-B925-4A99-AC05-2D3E1AE68B4B}"/>
              </a:ext>
            </a:extLst>
          </p:cNvPr>
          <p:cNvSpPr>
            <a:spLocks noGrp="1"/>
          </p:cNvSpPr>
          <p:nvPr>
            <p:ph type="sldNum" sz="quarter" idx="12"/>
          </p:nvPr>
        </p:nvSpPr>
        <p:spPr/>
        <p:txBody>
          <a:bodyPr/>
          <a:lstStyle/>
          <a:p>
            <a:fld id="{7E63EAE1-42B1-4AC0-9073-08FB6FD5889E}" type="slidenum">
              <a:rPr kumimoji="1" lang="ja-JP" altLang="en-US" sz="1600" b="1" smtClean="0">
                <a:solidFill>
                  <a:schemeClr val="tx1"/>
                </a:solidFill>
              </a:rPr>
              <a:t>16</a:t>
            </a:fld>
            <a:endParaRPr kumimoji="1" lang="ja-JP" altLang="en-US" sz="1600" b="1" dirty="0">
              <a:solidFill>
                <a:schemeClr val="tx1"/>
              </a:solidFill>
            </a:endParaRPr>
          </a:p>
        </p:txBody>
      </p:sp>
      <p:sp>
        <p:nvSpPr>
          <p:cNvPr id="43" name="コンテンツ プレースホルダー 2">
            <a:extLst>
              <a:ext uri="{FF2B5EF4-FFF2-40B4-BE49-F238E27FC236}">
                <a16:creationId xmlns:a16="http://schemas.microsoft.com/office/drawing/2014/main" id="{A51D2A73-5C9C-4D30-8691-E61B980FEAFB}"/>
              </a:ext>
            </a:extLst>
          </p:cNvPr>
          <p:cNvSpPr>
            <a:spLocks noGrp="1"/>
          </p:cNvSpPr>
          <p:nvPr>
            <p:ph idx="1"/>
          </p:nvPr>
        </p:nvSpPr>
        <p:spPr>
          <a:xfrm>
            <a:off x="103039" y="3510636"/>
            <a:ext cx="8535758" cy="656494"/>
          </a:xfrm>
        </p:spPr>
        <p:txBody>
          <a:bodyPr anchor="ctr">
            <a:normAutofit/>
          </a:bodyPr>
          <a:lstStyle/>
          <a:p>
            <a:pPr marL="0" indent="0">
              <a:buNone/>
            </a:pPr>
            <a:r>
              <a:rPr lang="ja-JP" altLang="en-US" sz="1400" dirty="0"/>
              <a:t>⑤</a:t>
            </a:r>
            <a:r>
              <a:rPr lang="ja-JP" altLang="en-US" sz="1400" b="1" dirty="0"/>
              <a:t>交渉と契約</a:t>
            </a:r>
            <a:endParaRPr lang="en-US" altLang="ja-JP" sz="1400" b="1" dirty="0"/>
          </a:p>
          <a:p>
            <a:pPr marL="0" indent="0">
              <a:buNone/>
            </a:pPr>
            <a:r>
              <a:rPr lang="ja-JP" altLang="en-US" sz="1400" dirty="0"/>
              <a:t>算定した土地価格および補償金額に基づいて交渉を行い、合意いただければ契約の締結を行います。</a:t>
            </a:r>
            <a:endParaRPr lang="en-US" altLang="ja-JP" sz="1400" dirty="0"/>
          </a:p>
        </p:txBody>
      </p:sp>
      <p:sp>
        <p:nvSpPr>
          <p:cNvPr id="44" name="コンテンツ プレースホルダー 2">
            <a:extLst>
              <a:ext uri="{FF2B5EF4-FFF2-40B4-BE49-F238E27FC236}">
                <a16:creationId xmlns:a16="http://schemas.microsoft.com/office/drawing/2014/main" id="{8A05CF61-DEEF-4D9A-86D3-536F7D922E03}"/>
              </a:ext>
            </a:extLst>
          </p:cNvPr>
          <p:cNvSpPr txBox="1">
            <a:spLocks/>
          </p:cNvSpPr>
          <p:nvPr/>
        </p:nvSpPr>
        <p:spPr>
          <a:xfrm>
            <a:off x="103039" y="4156016"/>
            <a:ext cx="8979016" cy="796095"/>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1400" b="1" dirty="0"/>
              <a:t>⑥所有権移転登記及び支払い</a:t>
            </a:r>
            <a:endParaRPr lang="en-US" altLang="ja-JP" sz="1400" b="1" dirty="0"/>
          </a:p>
          <a:p>
            <a:pPr marL="0" indent="0">
              <a:buFont typeface="Arial" panose="020B0604020202020204" pitchFamily="34" charset="0"/>
              <a:buNone/>
            </a:pPr>
            <a:r>
              <a:rPr lang="ja-JP" altLang="en-US" sz="1400" dirty="0"/>
              <a:t>契約締結後に、所有権移転登記を行います。補償金等は契約締結後に前払金を、建物移転・撤去完了後に残金をお支払いします。</a:t>
            </a:r>
            <a:endParaRPr lang="en-US" altLang="ja-JP" sz="1400" dirty="0"/>
          </a:p>
        </p:txBody>
      </p:sp>
      <p:sp>
        <p:nvSpPr>
          <p:cNvPr id="45" name="コンテンツ プレースホルダー 2">
            <a:extLst>
              <a:ext uri="{FF2B5EF4-FFF2-40B4-BE49-F238E27FC236}">
                <a16:creationId xmlns:a16="http://schemas.microsoft.com/office/drawing/2014/main" id="{C7977351-B7EF-4DCB-9C46-039C1FCB1698}"/>
              </a:ext>
            </a:extLst>
          </p:cNvPr>
          <p:cNvSpPr txBox="1">
            <a:spLocks/>
          </p:cNvSpPr>
          <p:nvPr/>
        </p:nvSpPr>
        <p:spPr>
          <a:xfrm>
            <a:off x="103039" y="4918422"/>
            <a:ext cx="8619606" cy="669441"/>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1400" b="1" dirty="0"/>
              <a:t>⑦建物等の移転・撤去</a:t>
            </a:r>
            <a:endParaRPr lang="en-US" altLang="ja-JP" sz="1400" b="1" dirty="0"/>
          </a:p>
          <a:p>
            <a:pPr marL="0" indent="0">
              <a:buFont typeface="Arial" panose="020B0604020202020204" pitchFamily="34" charset="0"/>
              <a:buNone/>
            </a:pPr>
            <a:r>
              <a:rPr lang="ja-JP" altLang="en-US" sz="1400" dirty="0"/>
              <a:t>契約締結後に当該土地内にある建物等の物件について、所有者が移転・撤去を行います。</a:t>
            </a:r>
            <a:endParaRPr lang="en-US" altLang="ja-JP" sz="1400" dirty="0"/>
          </a:p>
        </p:txBody>
      </p:sp>
      <p:sp>
        <p:nvSpPr>
          <p:cNvPr id="46" name="コンテンツ プレースホルダー 2">
            <a:extLst>
              <a:ext uri="{FF2B5EF4-FFF2-40B4-BE49-F238E27FC236}">
                <a16:creationId xmlns:a16="http://schemas.microsoft.com/office/drawing/2014/main" id="{05E922F6-054E-41D9-A374-BB8618ACC7EB}"/>
              </a:ext>
            </a:extLst>
          </p:cNvPr>
          <p:cNvSpPr txBox="1">
            <a:spLocks/>
          </p:cNvSpPr>
          <p:nvPr/>
        </p:nvSpPr>
        <p:spPr>
          <a:xfrm>
            <a:off x="103039" y="5500326"/>
            <a:ext cx="8571735" cy="600576"/>
          </a:xfrm>
          <a:prstGeom prst="rect">
            <a:avLst/>
          </a:prstGeom>
        </p:spPr>
        <p:txBody>
          <a:bodyPr vert="horz" lIns="91440" tIns="45720" rIns="91440" bIns="45720" rtlCol="0" anchor="ct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1400" b="1" dirty="0"/>
              <a:t>⑧工事着手</a:t>
            </a:r>
            <a:endParaRPr lang="en-US" altLang="ja-JP" sz="1400" b="1" dirty="0"/>
          </a:p>
          <a:p>
            <a:pPr marL="0" indent="0">
              <a:buFont typeface="Arial" panose="020B0604020202020204" pitchFamily="34" charset="0"/>
              <a:buNone/>
            </a:pPr>
            <a:r>
              <a:rPr lang="ja-JP" altLang="en-US" sz="1400" dirty="0"/>
              <a:t>工事に着手し、道路等の完成を目指します。</a:t>
            </a:r>
            <a:endParaRPr lang="en-US" altLang="ja-JP" sz="1400" dirty="0"/>
          </a:p>
        </p:txBody>
      </p:sp>
      <p:sp>
        <p:nvSpPr>
          <p:cNvPr id="47" name="コンテンツ プレースホルダー 2">
            <a:extLst>
              <a:ext uri="{FF2B5EF4-FFF2-40B4-BE49-F238E27FC236}">
                <a16:creationId xmlns:a16="http://schemas.microsoft.com/office/drawing/2014/main" id="{9152162D-0335-4137-B064-422D6FEC3914}"/>
              </a:ext>
            </a:extLst>
          </p:cNvPr>
          <p:cNvSpPr txBox="1">
            <a:spLocks/>
          </p:cNvSpPr>
          <p:nvPr/>
        </p:nvSpPr>
        <p:spPr>
          <a:xfrm>
            <a:off x="103039" y="6093612"/>
            <a:ext cx="9052560" cy="600576"/>
          </a:xfrm>
          <a:prstGeom prst="rect">
            <a:avLst/>
          </a:prstGeom>
        </p:spPr>
        <p:txBody>
          <a:bodyPr vert="horz" lIns="91440" tIns="45720" rIns="91440" bIns="45720" rtlCol="0" anchor="ct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1400" b="1" dirty="0"/>
              <a:t>⑨供用開始</a:t>
            </a:r>
            <a:endParaRPr lang="en-US" altLang="ja-JP" sz="1400" b="1" dirty="0"/>
          </a:p>
          <a:p>
            <a:pPr marL="0" indent="0">
              <a:buFont typeface="Arial" panose="020B0604020202020204" pitchFamily="34" charset="0"/>
              <a:buNone/>
            </a:pPr>
            <a:r>
              <a:rPr lang="ja-JP" altLang="en-US" sz="1400" dirty="0"/>
              <a:t>関連する法令等の手続きを行い、道路の供用を開始します。</a:t>
            </a:r>
            <a:endParaRPr lang="en-US" altLang="ja-JP" sz="1400" dirty="0"/>
          </a:p>
        </p:txBody>
      </p:sp>
    </p:spTree>
    <p:extLst>
      <p:ext uri="{BB962C8B-B14F-4D97-AF65-F5344CB8AC3E}">
        <p14:creationId xmlns:p14="http://schemas.microsoft.com/office/powerpoint/2010/main" val="11137498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B703AC3-5A3F-4CDA-8412-3695245D964D}"/>
              </a:ext>
            </a:extLst>
          </p:cNvPr>
          <p:cNvSpPr>
            <a:spLocks noGrp="1"/>
          </p:cNvSpPr>
          <p:nvPr>
            <p:ph type="ctrTitle"/>
          </p:nvPr>
        </p:nvSpPr>
        <p:spPr>
          <a:xfrm>
            <a:off x="594360" y="559626"/>
            <a:ext cx="7754112" cy="2357310"/>
          </a:xfrm>
        </p:spPr>
        <p:txBody>
          <a:bodyPr anchor="ctr">
            <a:normAutofit/>
          </a:bodyPr>
          <a:lstStyle/>
          <a:p>
            <a:pPr algn="l"/>
            <a:r>
              <a:rPr lang="ja-JP" altLang="en-US" sz="3600" b="1" dirty="0"/>
              <a:t>　</a:t>
            </a:r>
            <a:r>
              <a:rPr lang="ja-JP" altLang="en-US" sz="3200" b="1" dirty="0"/>
              <a:t>　ご理解・ご協力を賜りますよう、</a:t>
            </a:r>
            <a:br>
              <a:rPr lang="en-US" altLang="ja-JP" sz="3200" b="1" dirty="0"/>
            </a:br>
            <a:r>
              <a:rPr lang="ja-JP" altLang="en-US" sz="3200" b="1" dirty="0"/>
              <a:t>　　よろしくお願い申し上げます。</a:t>
            </a:r>
            <a:endParaRPr lang="ja-JP" altLang="en-US" sz="3600" b="1" dirty="0"/>
          </a:p>
        </p:txBody>
      </p:sp>
      <p:sp>
        <p:nvSpPr>
          <p:cNvPr id="4" name="スライド番号プレースホルダー 3">
            <a:extLst>
              <a:ext uri="{FF2B5EF4-FFF2-40B4-BE49-F238E27FC236}">
                <a16:creationId xmlns:a16="http://schemas.microsoft.com/office/drawing/2014/main" id="{8B4A785D-332A-4049-8F84-0400449FD93D}"/>
              </a:ext>
            </a:extLst>
          </p:cNvPr>
          <p:cNvSpPr>
            <a:spLocks noGrp="1"/>
          </p:cNvSpPr>
          <p:nvPr>
            <p:ph type="sldNum" sz="quarter" idx="12"/>
          </p:nvPr>
        </p:nvSpPr>
        <p:spPr/>
        <p:txBody>
          <a:bodyPr/>
          <a:lstStyle/>
          <a:p>
            <a:fld id="{7E63EAE1-42B1-4AC0-9073-08FB6FD5889E}" type="slidenum">
              <a:rPr kumimoji="1" lang="ja-JP" altLang="en-US" sz="1600" b="1" smtClean="0">
                <a:solidFill>
                  <a:schemeClr val="tx1"/>
                </a:solidFill>
              </a:rPr>
              <a:t>17</a:t>
            </a:fld>
            <a:endParaRPr kumimoji="1" lang="ja-JP" altLang="en-US" sz="1600" b="1" dirty="0">
              <a:solidFill>
                <a:schemeClr val="tx1"/>
              </a:solidFill>
            </a:endParaRPr>
          </a:p>
        </p:txBody>
      </p:sp>
      <p:sp>
        <p:nvSpPr>
          <p:cNvPr id="6" name="テキスト ボックス 5">
            <a:extLst>
              <a:ext uri="{FF2B5EF4-FFF2-40B4-BE49-F238E27FC236}">
                <a16:creationId xmlns:a16="http://schemas.microsoft.com/office/drawing/2014/main" id="{BE55F917-CE07-4188-8454-2D6BA7CF24E7}"/>
              </a:ext>
            </a:extLst>
          </p:cNvPr>
          <p:cNvSpPr txBox="1"/>
          <p:nvPr/>
        </p:nvSpPr>
        <p:spPr>
          <a:xfrm>
            <a:off x="2077974" y="3420926"/>
            <a:ext cx="4988052" cy="2431435"/>
          </a:xfrm>
          <a:prstGeom prst="rect">
            <a:avLst/>
          </a:prstGeom>
          <a:noFill/>
          <a:ln w="12700">
            <a:solidFill>
              <a:schemeClr val="tx1"/>
            </a:solidFill>
          </a:ln>
        </p:spPr>
        <p:txBody>
          <a:bodyPr wrap="square">
            <a:spAutoFit/>
          </a:bodyPr>
          <a:lstStyle/>
          <a:p>
            <a:r>
              <a:rPr lang="ja-JP" altLang="en-US" sz="3200" b="1" dirty="0"/>
              <a:t>お問合せ先</a:t>
            </a:r>
            <a:br>
              <a:rPr lang="en-US" altLang="ja-JP" sz="3200" b="1" dirty="0"/>
            </a:br>
            <a:br>
              <a:rPr lang="en-US" altLang="ja-JP" sz="2400" b="1" dirty="0"/>
            </a:br>
            <a:r>
              <a:rPr lang="ja-JP" altLang="en-US" sz="2400" b="1" dirty="0"/>
              <a:t>大阪府八尾土木事務所</a:t>
            </a:r>
            <a:br>
              <a:rPr lang="en-US" altLang="ja-JP" sz="2400" b="1" dirty="0"/>
            </a:br>
            <a:r>
              <a:rPr lang="ja-JP" altLang="en-US" sz="2400" b="1" dirty="0"/>
              <a:t>建設課　道路整備グループ</a:t>
            </a:r>
            <a:endParaRPr lang="en-US" altLang="ja-JP" sz="2400" b="1" dirty="0"/>
          </a:p>
          <a:p>
            <a:r>
              <a:rPr lang="en-US" altLang="ja-JP" sz="2400" b="1" dirty="0"/>
              <a:t>TEL</a:t>
            </a:r>
            <a:r>
              <a:rPr lang="ja-JP" altLang="en-US" sz="2400" b="1" dirty="0"/>
              <a:t>：０７２－９９４－１５１５</a:t>
            </a:r>
          </a:p>
          <a:p>
            <a:r>
              <a:rPr lang="en-US" altLang="ja-JP" sz="2400" b="1" dirty="0"/>
              <a:t>FAX</a:t>
            </a:r>
            <a:r>
              <a:rPr lang="ja-JP" altLang="en-US" sz="2400" b="1" dirty="0"/>
              <a:t>：０７２－９２４－２４６６</a:t>
            </a:r>
            <a:endParaRPr lang="en-US" altLang="ja-JP" sz="1800" b="1" dirty="0"/>
          </a:p>
        </p:txBody>
      </p:sp>
    </p:spTree>
    <p:extLst>
      <p:ext uri="{BB962C8B-B14F-4D97-AF65-F5344CB8AC3E}">
        <p14:creationId xmlns:p14="http://schemas.microsoft.com/office/powerpoint/2010/main" val="37581179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A883124-A3E5-4303-AB9D-049D7899F3F4}"/>
              </a:ext>
            </a:extLst>
          </p:cNvPr>
          <p:cNvSpPr>
            <a:spLocks noGrp="1"/>
          </p:cNvSpPr>
          <p:nvPr>
            <p:ph type="title"/>
          </p:nvPr>
        </p:nvSpPr>
        <p:spPr>
          <a:xfrm>
            <a:off x="0" y="0"/>
            <a:ext cx="9144000" cy="656493"/>
          </a:xfrm>
        </p:spPr>
        <p:txBody>
          <a:bodyPr anchor="ctr">
            <a:normAutofit/>
          </a:bodyPr>
          <a:lstStyle/>
          <a:p>
            <a:r>
              <a:rPr lang="ja-JP" altLang="en-US" sz="4000" dirty="0"/>
              <a:t> </a:t>
            </a:r>
            <a:r>
              <a:rPr lang="ja-JP" altLang="en-US" sz="4000" b="1" dirty="0"/>
              <a:t>１</a:t>
            </a:r>
            <a:r>
              <a:rPr lang="en-US" altLang="ja-JP" sz="4000" b="1" dirty="0"/>
              <a:t>.</a:t>
            </a:r>
            <a:r>
              <a:rPr lang="ja-JP" altLang="en-US" sz="4000" b="1" dirty="0"/>
              <a:t> 事業概要</a:t>
            </a:r>
          </a:p>
        </p:txBody>
      </p:sp>
      <p:pic>
        <p:nvPicPr>
          <p:cNvPr id="5" name="コンテンツ プレースホルダー 4">
            <a:extLst>
              <a:ext uri="{FF2B5EF4-FFF2-40B4-BE49-F238E27FC236}">
                <a16:creationId xmlns:a16="http://schemas.microsoft.com/office/drawing/2014/main" id="{0008286F-0369-4099-8624-60905709DAB5}"/>
              </a:ext>
            </a:extLst>
          </p:cNvPr>
          <p:cNvPicPr>
            <a:picLocks noGrp="1" noChangeAspect="1"/>
          </p:cNvPicPr>
          <p:nvPr>
            <p:ph idx="1"/>
          </p:nvPr>
        </p:nvPicPr>
        <p:blipFill rotWithShape="1">
          <a:blip r:embed="rId3"/>
          <a:srcRect l="9257" t="3980" r="19766" b="28150"/>
          <a:stretch/>
        </p:blipFill>
        <p:spPr>
          <a:xfrm>
            <a:off x="170636" y="626817"/>
            <a:ext cx="8802728" cy="6094659"/>
          </a:xfrm>
        </p:spPr>
      </p:pic>
      <p:pic>
        <p:nvPicPr>
          <p:cNvPr id="6" name="Picture 4" descr="方角表示マーク イラスト素材">
            <a:hlinkClick r:id="rId4"/>
            <a:extLst>
              <a:ext uri="{FF2B5EF4-FFF2-40B4-BE49-F238E27FC236}">
                <a16:creationId xmlns:a16="http://schemas.microsoft.com/office/drawing/2014/main" id="{8B1E3641-848D-4C7B-997F-3D8251566064}"/>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1529" t="13422" r="27323" b="13687"/>
          <a:stretch/>
        </p:blipFill>
        <p:spPr bwMode="auto">
          <a:xfrm>
            <a:off x="182886" y="656494"/>
            <a:ext cx="485309" cy="859693"/>
          </a:xfrm>
          <a:prstGeom prst="rect">
            <a:avLst/>
          </a:prstGeom>
          <a:noFill/>
          <a:ln>
            <a:noFill/>
          </a:ln>
          <a:extLst>
            <a:ext uri="{909E8E84-426E-40DD-AFC4-6F175D3DCCD1}">
              <a14:hiddenFill xmlns:a14="http://schemas.microsoft.com/office/drawing/2010/main">
                <a:solidFill>
                  <a:srgbClr val="FFFFFF"/>
                </a:solidFill>
              </a14:hiddenFill>
            </a:ext>
          </a:extLst>
        </p:spPr>
      </p:pic>
      <p:cxnSp>
        <p:nvCxnSpPr>
          <p:cNvPr id="8" name="直線コネクタ 7">
            <a:extLst>
              <a:ext uri="{FF2B5EF4-FFF2-40B4-BE49-F238E27FC236}">
                <a16:creationId xmlns:a16="http://schemas.microsoft.com/office/drawing/2014/main" id="{DC9B3827-F8B6-4B8A-A6BA-FB9AF79DB34A}"/>
              </a:ext>
            </a:extLst>
          </p:cNvPr>
          <p:cNvCxnSpPr>
            <a:cxnSpLocks/>
          </p:cNvCxnSpPr>
          <p:nvPr/>
        </p:nvCxnSpPr>
        <p:spPr>
          <a:xfrm flipH="1">
            <a:off x="2016435" y="5205047"/>
            <a:ext cx="4204676"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直線コネクタ 15">
            <a:extLst>
              <a:ext uri="{FF2B5EF4-FFF2-40B4-BE49-F238E27FC236}">
                <a16:creationId xmlns:a16="http://schemas.microsoft.com/office/drawing/2014/main" id="{5A2717C7-38E2-4348-9B66-94D2698426A1}"/>
              </a:ext>
            </a:extLst>
          </p:cNvPr>
          <p:cNvCxnSpPr>
            <a:cxnSpLocks/>
          </p:cNvCxnSpPr>
          <p:nvPr/>
        </p:nvCxnSpPr>
        <p:spPr>
          <a:xfrm flipH="1">
            <a:off x="6400800" y="2599295"/>
            <a:ext cx="2266871" cy="237504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テキスト ボックス 20">
            <a:extLst>
              <a:ext uri="{FF2B5EF4-FFF2-40B4-BE49-F238E27FC236}">
                <a16:creationId xmlns:a16="http://schemas.microsoft.com/office/drawing/2014/main" id="{17BED6AE-46DD-4D1B-8B60-16C2A103C10E}"/>
              </a:ext>
            </a:extLst>
          </p:cNvPr>
          <p:cNvSpPr txBox="1"/>
          <p:nvPr/>
        </p:nvSpPr>
        <p:spPr>
          <a:xfrm>
            <a:off x="4343719" y="741107"/>
            <a:ext cx="4345349" cy="1815882"/>
          </a:xfrm>
          <a:prstGeom prst="rect">
            <a:avLst/>
          </a:prstGeom>
          <a:solidFill>
            <a:schemeClr val="bg1"/>
          </a:solidFill>
          <a:ln w="25400">
            <a:solidFill>
              <a:schemeClr val="tx1"/>
            </a:solidFill>
          </a:ln>
        </p:spPr>
        <p:txBody>
          <a:bodyPr wrap="square" rtlCol="0">
            <a:spAutoFit/>
          </a:bodyPr>
          <a:lstStyle/>
          <a:p>
            <a:r>
              <a:rPr lang="ja-JP" altLang="en-US" sz="1600" b="1" u="sng" dirty="0"/>
              <a:t>○事業の区間</a:t>
            </a:r>
            <a:endParaRPr lang="en-US" altLang="ja-JP" sz="1600" b="1" u="sng" dirty="0"/>
          </a:p>
          <a:p>
            <a:r>
              <a:rPr lang="ja-JP" altLang="en-US" sz="1600" dirty="0"/>
              <a:t>柏原市大正三丁目～八尾市沼四丁目</a:t>
            </a:r>
            <a:endParaRPr lang="en-US" altLang="ja-JP" sz="1600" dirty="0"/>
          </a:p>
          <a:p>
            <a:r>
              <a:rPr lang="ja-JP" altLang="en-US" sz="1600" dirty="0"/>
              <a:t>・延長：９６４</a:t>
            </a:r>
            <a:r>
              <a:rPr lang="en-US" altLang="ja-JP" sz="1600" dirty="0"/>
              <a:t>.</a:t>
            </a:r>
            <a:r>
              <a:rPr lang="ja-JP" altLang="en-US" sz="1600" dirty="0"/>
              <a:t>１ｍ</a:t>
            </a:r>
            <a:endParaRPr lang="en-US" altLang="ja-JP" sz="1600" dirty="0"/>
          </a:p>
          <a:p>
            <a:r>
              <a:rPr lang="ja-JP" altLang="en-US" sz="1600" dirty="0"/>
              <a:t>・幅員：１６</a:t>
            </a:r>
            <a:r>
              <a:rPr lang="en-US" altLang="ja-JP" sz="1600" dirty="0"/>
              <a:t>.</a:t>
            </a:r>
            <a:r>
              <a:rPr lang="ja-JP" altLang="en-US" sz="1600" dirty="0"/>
              <a:t>０ｍ</a:t>
            </a:r>
            <a:endParaRPr lang="en-US" altLang="ja-JP" sz="1600" dirty="0"/>
          </a:p>
          <a:p>
            <a:endParaRPr lang="en-US" altLang="ja-JP" sz="1600" dirty="0"/>
          </a:p>
          <a:p>
            <a:r>
              <a:rPr lang="ja-JP" altLang="en-US" sz="1600" b="1" u="sng" dirty="0"/>
              <a:t>○事業期間</a:t>
            </a:r>
            <a:endParaRPr lang="en-US" altLang="ja-JP" sz="1600" b="1" u="sng" dirty="0"/>
          </a:p>
          <a:p>
            <a:r>
              <a:rPr lang="ja-JP" altLang="en-US" sz="1600" dirty="0"/>
              <a:t>令和６年３月１８日～令和１５年３月３１日</a:t>
            </a:r>
          </a:p>
        </p:txBody>
      </p:sp>
      <p:sp>
        <p:nvSpPr>
          <p:cNvPr id="31" name="テキスト ボックス 30">
            <a:extLst>
              <a:ext uri="{FF2B5EF4-FFF2-40B4-BE49-F238E27FC236}">
                <a16:creationId xmlns:a16="http://schemas.microsoft.com/office/drawing/2014/main" id="{07AB738C-82EC-47DF-8C3C-8A3DAC5E4952}"/>
              </a:ext>
            </a:extLst>
          </p:cNvPr>
          <p:cNvSpPr txBox="1"/>
          <p:nvPr/>
        </p:nvSpPr>
        <p:spPr>
          <a:xfrm>
            <a:off x="242654" y="1649048"/>
            <a:ext cx="978772" cy="307777"/>
          </a:xfrm>
          <a:prstGeom prst="rect">
            <a:avLst/>
          </a:prstGeom>
          <a:solidFill>
            <a:schemeClr val="bg1"/>
          </a:solidFill>
        </p:spPr>
        <p:txBody>
          <a:bodyPr wrap="square" rtlCol="0">
            <a:spAutoFit/>
          </a:bodyPr>
          <a:lstStyle/>
          <a:p>
            <a:pPr algn="ctr"/>
            <a:r>
              <a:rPr lang="ja-JP" altLang="en-US" sz="1400" dirty="0"/>
              <a:t>八尾空港</a:t>
            </a:r>
          </a:p>
        </p:txBody>
      </p:sp>
      <p:cxnSp>
        <p:nvCxnSpPr>
          <p:cNvPr id="34" name="直線コネクタ 33">
            <a:extLst>
              <a:ext uri="{FF2B5EF4-FFF2-40B4-BE49-F238E27FC236}">
                <a16:creationId xmlns:a16="http://schemas.microsoft.com/office/drawing/2014/main" id="{5C3D0A34-7E81-4F52-AC1B-AA8BCCA6ABFE}"/>
              </a:ext>
            </a:extLst>
          </p:cNvPr>
          <p:cNvCxnSpPr>
            <a:cxnSpLocks/>
          </p:cNvCxnSpPr>
          <p:nvPr/>
        </p:nvCxnSpPr>
        <p:spPr>
          <a:xfrm flipH="1">
            <a:off x="2103120" y="2556989"/>
            <a:ext cx="2240599" cy="254536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スライド番号プレースホルダー 2">
            <a:extLst>
              <a:ext uri="{FF2B5EF4-FFF2-40B4-BE49-F238E27FC236}">
                <a16:creationId xmlns:a16="http://schemas.microsoft.com/office/drawing/2014/main" id="{9E8551BB-CE15-4D49-AE78-921CF6E92068}"/>
              </a:ext>
            </a:extLst>
          </p:cNvPr>
          <p:cNvSpPr>
            <a:spLocks noGrp="1"/>
          </p:cNvSpPr>
          <p:nvPr>
            <p:ph type="sldNum" sz="quarter" idx="12"/>
          </p:nvPr>
        </p:nvSpPr>
        <p:spPr>
          <a:xfrm>
            <a:off x="8183880" y="6356351"/>
            <a:ext cx="331470" cy="365125"/>
          </a:xfrm>
          <a:solidFill>
            <a:schemeClr val="bg1"/>
          </a:solidFill>
        </p:spPr>
        <p:txBody>
          <a:bodyPr/>
          <a:lstStyle/>
          <a:p>
            <a:fld id="{7E63EAE1-42B1-4AC0-9073-08FB6FD5889E}" type="slidenum">
              <a:rPr kumimoji="1" lang="ja-JP" altLang="en-US" sz="1600" b="1" smtClean="0">
                <a:solidFill>
                  <a:schemeClr val="tx1"/>
                </a:solidFill>
              </a:rPr>
              <a:t>2</a:t>
            </a:fld>
            <a:endParaRPr kumimoji="1" lang="ja-JP" altLang="en-US" sz="1600" b="1" dirty="0">
              <a:solidFill>
                <a:schemeClr val="tx1"/>
              </a:solidFill>
            </a:endParaRPr>
          </a:p>
        </p:txBody>
      </p:sp>
    </p:spTree>
    <p:extLst>
      <p:ext uri="{BB962C8B-B14F-4D97-AF65-F5344CB8AC3E}">
        <p14:creationId xmlns:p14="http://schemas.microsoft.com/office/powerpoint/2010/main" val="9973141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グループ化 2">
            <a:extLst>
              <a:ext uri="{FF2B5EF4-FFF2-40B4-BE49-F238E27FC236}">
                <a16:creationId xmlns:a16="http://schemas.microsoft.com/office/drawing/2014/main" id="{C0E61E4F-EA32-464F-96CF-B4342FB1F856}"/>
              </a:ext>
            </a:extLst>
          </p:cNvPr>
          <p:cNvGrpSpPr/>
          <p:nvPr/>
        </p:nvGrpSpPr>
        <p:grpSpPr>
          <a:xfrm>
            <a:off x="1485113" y="2727597"/>
            <a:ext cx="6236205" cy="3864935"/>
            <a:chOff x="-1167100" y="1906945"/>
            <a:chExt cx="7329725" cy="4333835"/>
          </a:xfrm>
        </p:grpSpPr>
        <p:grpSp>
          <p:nvGrpSpPr>
            <p:cNvPr id="14" name="グループ化 13">
              <a:extLst>
                <a:ext uri="{FF2B5EF4-FFF2-40B4-BE49-F238E27FC236}">
                  <a16:creationId xmlns:a16="http://schemas.microsoft.com/office/drawing/2014/main" id="{60C67DDE-3DD2-4CDC-BA17-3F23A0F43621}"/>
                </a:ext>
              </a:extLst>
            </p:cNvPr>
            <p:cNvGrpSpPr/>
            <p:nvPr/>
          </p:nvGrpSpPr>
          <p:grpSpPr>
            <a:xfrm>
              <a:off x="-1167100" y="1906945"/>
              <a:ext cx="7329725" cy="4333835"/>
              <a:chOff x="356901" y="1885524"/>
              <a:chExt cx="7249881" cy="4259589"/>
            </a:xfrm>
          </p:grpSpPr>
          <p:pic>
            <p:nvPicPr>
              <p:cNvPr id="4" name="コンテンツ プレースホルダー 4">
                <a:extLst>
                  <a:ext uri="{FF2B5EF4-FFF2-40B4-BE49-F238E27FC236}">
                    <a16:creationId xmlns:a16="http://schemas.microsoft.com/office/drawing/2014/main" id="{2073C7B6-E43B-4812-B064-4B5190BC75FD}"/>
                  </a:ext>
                </a:extLst>
              </p:cNvPr>
              <p:cNvPicPr>
                <a:picLocks noChangeAspect="1"/>
              </p:cNvPicPr>
              <p:nvPr/>
            </p:nvPicPr>
            <p:blipFill rotWithShape="1">
              <a:blip r:embed="rId3"/>
              <a:srcRect l="17797" t="19178" r="17293" b="28150"/>
              <a:stretch/>
            </p:blipFill>
            <p:spPr>
              <a:xfrm>
                <a:off x="356901" y="1885524"/>
                <a:ext cx="7249881" cy="4259589"/>
              </a:xfrm>
              <a:prstGeom prst="rect">
                <a:avLst/>
              </a:prstGeom>
            </p:spPr>
          </p:pic>
          <p:pic>
            <p:nvPicPr>
              <p:cNvPr id="5" name="Picture 4" descr="方角表示マーク イラスト素材">
                <a:hlinkClick r:id="rId4"/>
                <a:extLst>
                  <a:ext uri="{FF2B5EF4-FFF2-40B4-BE49-F238E27FC236}">
                    <a16:creationId xmlns:a16="http://schemas.microsoft.com/office/drawing/2014/main" id="{37F691B3-E88A-423A-B53B-C44634990EC7}"/>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1529" t="13422" r="27323" b="13687"/>
              <a:stretch/>
            </p:blipFill>
            <p:spPr bwMode="auto">
              <a:xfrm>
                <a:off x="356903" y="1897592"/>
                <a:ext cx="437051" cy="774208"/>
              </a:xfrm>
              <a:prstGeom prst="rect">
                <a:avLst/>
              </a:prstGeom>
              <a:noFill/>
              <a:ln>
                <a:noFill/>
              </a:ln>
              <a:extLst>
                <a:ext uri="{909E8E84-426E-40DD-AFC4-6F175D3DCCD1}">
                  <a14:hiddenFill xmlns:a14="http://schemas.microsoft.com/office/drawing/2010/main">
                    <a:solidFill>
                      <a:srgbClr val="FFFFFF"/>
                    </a:solidFill>
                  </a14:hiddenFill>
                </a:ext>
              </a:extLst>
            </p:spPr>
          </p:pic>
          <p:cxnSp>
            <p:nvCxnSpPr>
              <p:cNvPr id="6" name="直線コネクタ 5">
                <a:extLst>
                  <a:ext uri="{FF2B5EF4-FFF2-40B4-BE49-F238E27FC236}">
                    <a16:creationId xmlns:a16="http://schemas.microsoft.com/office/drawing/2014/main" id="{5A4C9D3F-A216-4FBF-AFA2-7FFD0318829C}"/>
                  </a:ext>
                </a:extLst>
              </p:cNvPr>
              <p:cNvCxnSpPr>
                <a:cxnSpLocks/>
              </p:cNvCxnSpPr>
              <p:nvPr/>
            </p:nvCxnSpPr>
            <p:spPr>
              <a:xfrm flipH="1">
                <a:off x="1143957" y="4752750"/>
                <a:ext cx="3786573"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フリーフォーム: 図形 7">
                <a:extLst>
                  <a:ext uri="{FF2B5EF4-FFF2-40B4-BE49-F238E27FC236}">
                    <a16:creationId xmlns:a16="http://schemas.microsoft.com/office/drawing/2014/main" id="{6837A186-5C27-4674-8445-802F5B72CF26}"/>
                  </a:ext>
                </a:extLst>
              </p:cNvPr>
              <p:cNvSpPr/>
              <p:nvPr/>
            </p:nvSpPr>
            <p:spPr>
              <a:xfrm>
                <a:off x="5000913" y="4020773"/>
                <a:ext cx="2259276" cy="739016"/>
              </a:xfrm>
              <a:custGeom>
                <a:avLst/>
                <a:gdLst>
                  <a:gd name="connsiteX0" fmla="*/ 0 w 2508739"/>
                  <a:gd name="connsiteY0" fmla="*/ 820616 h 828431"/>
                  <a:gd name="connsiteX1" fmla="*/ 93785 w 2508739"/>
                  <a:gd name="connsiteY1" fmla="*/ 828431 h 828431"/>
                  <a:gd name="connsiteX2" fmla="*/ 2508739 w 2508739"/>
                  <a:gd name="connsiteY2" fmla="*/ 0 h 828431"/>
                  <a:gd name="connsiteX3" fmla="*/ 2508739 w 2508739"/>
                  <a:gd name="connsiteY3" fmla="*/ 7816 h 828431"/>
                  <a:gd name="connsiteX0" fmla="*/ 0 w 2508739"/>
                  <a:gd name="connsiteY0" fmla="*/ 820616 h 828431"/>
                  <a:gd name="connsiteX1" fmla="*/ 156308 w 2508739"/>
                  <a:gd name="connsiteY1" fmla="*/ 828431 h 828431"/>
                  <a:gd name="connsiteX2" fmla="*/ 2508739 w 2508739"/>
                  <a:gd name="connsiteY2" fmla="*/ 0 h 828431"/>
                  <a:gd name="connsiteX3" fmla="*/ 2508739 w 2508739"/>
                  <a:gd name="connsiteY3" fmla="*/ 7816 h 828431"/>
                  <a:gd name="connsiteX0" fmla="*/ 0 w 2508739"/>
                  <a:gd name="connsiteY0" fmla="*/ 820616 h 820616"/>
                  <a:gd name="connsiteX1" fmla="*/ 171939 w 2508739"/>
                  <a:gd name="connsiteY1" fmla="*/ 797170 h 820616"/>
                  <a:gd name="connsiteX2" fmla="*/ 2508739 w 2508739"/>
                  <a:gd name="connsiteY2" fmla="*/ 0 h 820616"/>
                  <a:gd name="connsiteX3" fmla="*/ 2508739 w 2508739"/>
                  <a:gd name="connsiteY3" fmla="*/ 7816 h 820616"/>
                  <a:gd name="connsiteX0" fmla="*/ 0 w 2508739"/>
                  <a:gd name="connsiteY0" fmla="*/ 820616 h 828432"/>
                  <a:gd name="connsiteX1" fmla="*/ 195385 w 2508739"/>
                  <a:gd name="connsiteY1" fmla="*/ 828432 h 828432"/>
                  <a:gd name="connsiteX2" fmla="*/ 2508739 w 2508739"/>
                  <a:gd name="connsiteY2" fmla="*/ 0 h 828432"/>
                  <a:gd name="connsiteX3" fmla="*/ 2508739 w 2508739"/>
                  <a:gd name="connsiteY3" fmla="*/ 7816 h 828432"/>
                  <a:gd name="connsiteX0" fmla="*/ 0 w 2508739"/>
                  <a:gd name="connsiteY0" fmla="*/ 820616 h 844063"/>
                  <a:gd name="connsiteX1" fmla="*/ 164123 w 2508739"/>
                  <a:gd name="connsiteY1" fmla="*/ 844063 h 844063"/>
                  <a:gd name="connsiteX2" fmla="*/ 2508739 w 2508739"/>
                  <a:gd name="connsiteY2" fmla="*/ 0 h 844063"/>
                  <a:gd name="connsiteX3" fmla="*/ 2508739 w 2508739"/>
                  <a:gd name="connsiteY3" fmla="*/ 7816 h 844063"/>
                  <a:gd name="connsiteX0" fmla="*/ 0 w 2508739"/>
                  <a:gd name="connsiteY0" fmla="*/ 820616 h 836247"/>
                  <a:gd name="connsiteX1" fmla="*/ 171939 w 2508739"/>
                  <a:gd name="connsiteY1" fmla="*/ 836247 h 836247"/>
                  <a:gd name="connsiteX2" fmla="*/ 2508739 w 2508739"/>
                  <a:gd name="connsiteY2" fmla="*/ 0 h 836247"/>
                  <a:gd name="connsiteX3" fmla="*/ 2508739 w 2508739"/>
                  <a:gd name="connsiteY3" fmla="*/ 7816 h 836247"/>
                  <a:gd name="connsiteX0" fmla="*/ 0 w 2508739"/>
                  <a:gd name="connsiteY0" fmla="*/ 820616 h 820616"/>
                  <a:gd name="connsiteX1" fmla="*/ 179754 w 2508739"/>
                  <a:gd name="connsiteY1" fmla="*/ 812801 h 820616"/>
                  <a:gd name="connsiteX2" fmla="*/ 2508739 w 2508739"/>
                  <a:gd name="connsiteY2" fmla="*/ 0 h 820616"/>
                  <a:gd name="connsiteX3" fmla="*/ 2508739 w 2508739"/>
                  <a:gd name="connsiteY3" fmla="*/ 7816 h 820616"/>
                </a:gdLst>
                <a:ahLst/>
                <a:cxnLst>
                  <a:cxn ang="0">
                    <a:pos x="connsiteX0" y="connsiteY0"/>
                  </a:cxn>
                  <a:cxn ang="0">
                    <a:pos x="connsiteX1" y="connsiteY1"/>
                  </a:cxn>
                  <a:cxn ang="0">
                    <a:pos x="connsiteX2" y="connsiteY2"/>
                  </a:cxn>
                  <a:cxn ang="0">
                    <a:pos x="connsiteX3" y="connsiteY3"/>
                  </a:cxn>
                </a:cxnLst>
                <a:rect l="l" t="t" r="r" b="b"/>
                <a:pathLst>
                  <a:path w="2508739" h="820616">
                    <a:moveTo>
                      <a:pt x="0" y="820616"/>
                    </a:moveTo>
                    <a:lnTo>
                      <a:pt x="179754" y="812801"/>
                    </a:lnTo>
                    <a:lnTo>
                      <a:pt x="2508739" y="0"/>
                    </a:lnTo>
                    <a:lnTo>
                      <a:pt x="2508739" y="7816"/>
                    </a:lnTo>
                  </a:path>
                </a:pathLst>
              </a:cu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cxnSp>
          <p:nvCxnSpPr>
            <p:cNvPr id="21" name="直線矢印コネクタ 20">
              <a:extLst>
                <a:ext uri="{FF2B5EF4-FFF2-40B4-BE49-F238E27FC236}">
                  <a16:creationId xmlns:a16="http://schemas.microsoft.com/office/drawing/2014/main" id="{BDA0C874-BB2F-4CA0-A4C4-DA5678931314}"/>
                </a:ext>
              </a:extLst>
            </p:cNvPr>
            <p:cNvCxnSpPr>
              <a:cxnSpLocks/>
            </p:cNvCxnSpPr>
            <p:nvPr/>
          </p:nvCxnSpPr>
          <p:spPr>
            <a:xfrm>
              <a:off x="-371376" y="4328160"/>
              <a:ext cx="3703857" cy="0"/>
            </a:xfrm>
            <a:prstGeom prst="straightConnector1">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2" name="直線矢印コネクタ 21">
              <a:extLst>
                <a:ext uri="{FF2B5EF4-FFF2-40B4-BE49-F238E27FC236}">
                  <a16:creationId xmlns:a16="http://schemas.microsoft.com/office/drawing/2014/main" id="{48FEF00D-CA89-49CB-9810-14E1516F2D7F}"/>
                </a:ext>
              </a:extLst>
            </p:cNvPr>
            <p:cNvCxnSpPr>
              <a:cxnSpLocks/>
            </p:cNvCxnSpPr>
            <p:nvPr/>
          </p:nvCxnSpPr>
          <p:spPr>
            <a:xfrm flipV="1">
              <a:off x="3494997" y="3689056"/>
              <a:ext cx="2205494" cy="639104"/>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5" name="テキスト ボックス 24">
              <a:extLst>
                <a:ext uri="{FF2B5EF4-FFF2-40B4-BE49-F238E27FC236}">
                  <a16:creationId xmlns:a16="http://schemas.microsoft.com/office/drawing/2014/main" id="{E409A26B-9ADB-42AB-A3FD-DA76366DC4DA}"/>
                </a:ext>
              </a:extLst>
            </p:cNvPr>
            <p:cNvSpPr txBox="1"/>
            <p:nvPr/>
          </p:nvSpPr>
          <p:spPr>
            <a:xfrm>
              <a:off x="1008793" y="3843134"/>
              <a:ext cx="1415217" cy="414140"/>
            </a:xfrm>
            <a:prstGeom prst="rect">
              <a:avLst/>
            </a:prstGeom>
            <a:solidFill>
              <a:schemeClr val="bg1"/>
            </a:solidFill>
          </p:spPr>
          <p:txBody>
            <a:bodyPr wrap="square" rtlCol="0">
              <a:spAutoFit/>
            </a:bodyPr>
            <a:lstStyle/>
            <a:p>
              <a:r>
                <a:rPr lang="ja-JP" altLang="en-US" b="1" dirty="0">
                  <a:solidFill>
                    <a:srgbClr val="FF0000"/>
                  </a:solidFill>
                </a:rPr>
                <a:t>事業区間</a:t>
              </a:r>
            </a:p>
          </p:txBody>
        </p:sp>
        <p:sp>
          <p:nvSpPr>
            <p:cNvPr id="26" name="テキスト ボックス 25">
              <a:extLst>
                <a:ext uri="{FF2B5EF4-FFF2-40B4-BE49-F238E27FC236}">
                  <a16:creationId xmlns:a16="http://schemas.microsoft.com/office/drawing/2014/main" id="{078D73B3-5135-460B-B32A-A53B0FF40512}"/>
                </a:ext>
              </a:extLst>
            </p:cNvPr>
            <p:cNvSpPr txBox="1"/>
            <p:nvPr/>
          </p:nvSpPr>
          <p:spPr>
            <a:xfrm rot="20656958">
              <a:off x="4037187" y="3481986"/>
              <a:ext cx="1291187" cy="414140"/>
            </a:xfrm>
            <a:prstGeom prst="rect">
              <a:avLst/>
            </a:prstGeom>
            <a:solidFill>
              <a:schemeClr val="bg1"/>
            </a:solidFill>
          </p:spPr>
          <p:txBody>
            <a:bodyPr wrap="square" rtlCol="0">
              <a:spAutoFit/>
            </a:bodyPr>
            <a:lstStyle/>
            <a:p>
              <a:r>
                <a:rPr lang="ja-JP" altLang="en-US" b="1" dirty="0"/>
                <a:t>供用区間</a:t>
              </a:r>
            </a:p>
          </p:txBody>
        </p:sp>
      </p:grpSp>
      <p:sp>
        <p:nvSpPr>
          <p:cNvPr id="2" name="タイトル 1">
            <a:extLst>
              <a:ext uri="{FF2B5EF4-FFF2-40B4-BE49-F238E27FC236}">
                <a16:creationId xmlns:a16="http://schemas.microsoft.com/office/drawing/2014/main" id="{3A883124-A3E5-4303-AB9D-049D7899F3F4}"/>
              </a:ext>
            </a:extLst>
          </p:cNvPr>
          <p:cNvSpPr>
            <a:spLocks noGrp="1"/>
          </p:cNvSpPr>
          <p:nvPr>
            <p:ph type="title"/>
          </p:nvPr>
        </p:nvSpPr>
        <p:spPr>
          <a:xfrm>
            <a:off x="0" y="0"/>
            <a:ext cx="9144000" cy="717626"/>
          </a:xfrm>
        </p:spPr>
        <p:txBody>
          <a:bodyPr anchor="ctr">
            <a:normAutofit/>
          </a:bodyPr>
          <a:lstStyle/>
          <a:p>
            <a:r>
              <a:rPr lang="ja-JP" altLang="en-US" sz="4000" dirty="0"/>
              <a:t> </a:t>
            </a:r>
            <a:r>
              <a:rPr lang="ja-JP" altLang="en-US" sz="4000" b="1" dirty="0"/>
              <a:t>１</a:t>
            </a:r>
            <a:r>
              <a:rPr lang="en-US" altLang="ja-JP" sz="4000" b="1" dirty="0"/>
              <a:t>.</a:t>
            </a:r>
            <a:r>
              <a:rPr lang="ja-JP" altLang="en-US" sz="4000" b="1" dirty="0"/>
              <a:t> 事業概要（事業の必要性）</a:t>
            </a:r>
          </a:p>
        </p:txBody>
      </p:sp>
      <p:sp>
        <p:nvSpPr>
          <p:cNvPr id="13" name="テキスト ボックス 12">
            <a:extLst>
              <a:ext uri="{FF2B5EF4-FFF2-40B4-BE49-F238E27FC236}">
                <a16:creationId xmlns:a16="http://schemas.microsoft.com/office/drawing/2014/main" id="{8AE2E552-10BB-4BB5-B452-C12E7A161F47}"/>
              </a:ext>
            </a:extLst>
          </p:cNvPr>
          <p:cNvSpPr txBox="1"/>
          <p:nvPr/>
        </p:nvSpPr>
        <p:spPr>
          <a:xfrm>
            <a:off x="1664367" y="788605"/>
            <a:ext cx="5819363" cy="1938992"/>
          </a:xfrm>
          <a:prstGeom prst="rect">
            <a:avLst/>
          </a:prstGeom>
          <a:noFill/>
        </p:spPr>
        <p:txBody>
          <a:bodyPr wrap="square" rtlCol="0">
            <a:spAutoFit/>
          </a:bodyPr>
          <a:lstStyle/>
          <a:p>
            <a:r>
              <a:rPr lang="ja-JP" altLang="en-US" sz="2400" dirty="0"/>
              <a:t>本事業は</a:t>
            </a:r>
            <a:endParaRPr lang="en-US" altLang="ja-JP" sz="2400" dirty="0"/>
          </a:p>
          <a:p>
            <a:r>
              <a:rPr lang="ja-JP" altLang="en-US" sz="2400" b="1" u="sng" dirty="0">
                <a:solidFill>
                  <a:srgbClr val="FF0000"/>
                </a:solidFill>
              </a:rPr>
              <a:t>◆中河内地域の慢性的な渋滞の緩和</a:t>
            </a:r>
            <a:endParaRPr lang="en-US" altLang="ja-JP" sz="2400" b="1" u="sng" dirty="0">
              <a:solidFill>
                <a:srgbClr val="FF0000"/>
              </a:solidFill>
            </a:endParaRPr>
          </a:p>
          <a:p>
            <a:r>
              <a:rPr lang="ja-JP" altLang="en-US" sz="2400" b="1" u="sng" dirty="0">
                <a:solidFill>
                  <a:srgbClr val="FF0000"/>
                </a:solidFill>
              </a:rPr>
              <a:t>◆広域的な道路ネットワークの形成</a:t>
            </a:r>
            <a:endParaRPr lang="en-US" altLang="ja-JP" sz="2400" b="1" u="sng" dirty="0">
              <a:solidFill>
                <a:srgbClr val="FF0000"/>
              </a:solidFill>
            </a:endParaRPr>
          </a:p>
          <a:p>
            <a:r>
              <a:rPr lang="ja-JP" altLang="en-US" sz="2400" b="1" u="sng" dirty="0">
                <a:solidFill>
                  <a:srgbClr val="FF0000"/>
                </a:solidFill>
              </a:rPr>
              <a:t>◆防災機能の強化</a:t>
            </a:r>
            <a:endParaRPr lang="en-US" altLang="ja-JP" sz="2400" b="1" u="sng" dirty="0">
              <a:solidFill>
                <a:srgbClr val="FF0000"/>
              </a:solidFill>
            </a:endParaRPr>
          </a:p>
          <a:p>
            <a:r>
              <a:rPr lang="ja-JP" altLang="en-US" sz="2400" dirty="0"/>
              <a:t>の役割を担う重要な道路の整備事業</a:t>
            </a:r>
          </a:p>
        </p:txBody>
      </p:sp>
      <p:cxnSp>
        <p:nvCxnSpPr>
          <p:cNvPr id="16" name="直線コネクタ 15">
            <a:extLst>
              <a:ext uri="{FF2B5EF4-FFF2-40B4-BE49-F238E27FC236}">
                <a16:creationId xmlns:a16="http://schemas.microsoft.com/office/drawing/2014/main" id="{09340F64-157C-4696-ABC5-2B47E243EEDC}"/>
              </a:ext>
            </a:extLst>
          </p:cNvPr>
          <p:cNvCxnSpPr/>
          <p:nvPr/>
        </p:nvCxnSpPr>
        <p:spPr>
          <a:xfrm flipV="1">
            <a:off x="2162123" y="4821344"/>
            <a:ext cx="0" cy="50782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直線コネクタ 16">
            <a:extLst>
              <a:ext uri="{FF2B5EF4-FFF2-40B4-BE49-F238E27FC236}">
                <a16:creationId xmlns:a16="http://schemas.microsoft.com/office/drawing/2014/main" id="{9012A0AF-FCA3-4D93-9A4C-4729047B1F82}"/>
              </a:ext>
            </a:extLst>
          </p:cNvPr>
          <p:cNvCxnSpPr>
            <a:cxnSpLocks/>
          </p:cNvCxnSpPr>
          <p:nvPr/>
        </p:nvCxnSpPr>
        <p:spPr>
          <a:xfrm flipH="1" flipV="1">
            <a:off x="5313402" y="4747728"/>
            <a:ext cx="105857" cy="54973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直線コネクタ 17">
            <a:extLst>
              <a:ext uri="{FF2B5EF4-FFF2-40B4-BE49-F238E27FC236}">
                <a16:creationId xmlns:a16="http://schemas.microsoft.com/office/drawing/2014/main" id="{15AA031D-5778-42C0-B296-6D6B6AD9FCBA}"/>
              </a:ext>
            </a:extLst>
          </p:cNvPr>
          <p:cNvCxnSpPr/>
          <p:nvPr/>
        </p:nvCxnSpPr>
        <p:spPr>
          <a:xfrm flipV="1">
            <a:off x="5503540" y="4747728"/>
            <a:ext cx="0" cy="50782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直線コネクタ 18">
            <a:extLst>
              <a:ext uri="{FF2B5EF4-FFF2-40B4-BE49-F238E27FC236}">
                <a16:creationId xmlns:a16="http://schemas.microsoft.com/office/drawing/2014/main" id="{A1DDFCE4-90F0-4C80-992A-FE1F05E59A81}"/>
              </a:ext>
            </a:extLst>
          </p:cNvPr>
          <p:cNvCxnSpPr>
            <a:cxnSpLocks/>
          </p:cNvCxnSpPr>
          <p:nvPr/>
        </p:nvCxnSpPr>
        <p:spPr>
          <a:xfrm flipH="1" flipV="1">
            <a:off x="7233766" y="4120176"/>
            <a:ext cx="236257" cy="52792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スライド番号プレースホルダー 6">
            <a:extLst>
              <a:ext uri="{FF2B5EF4-FFF2-40B4-BE49-F238E27FC236}">
                <a16:creationId xmlns:a16="http://schemas.microsoft.com/office/drawing/2014/main" id="{3C69D382-91CC-4323-9AE2-EB1E1CA3D44F}"/>
              </a:ext>
            </a:extLst>
          </p:cNvPr>
          <p:cNvSpPr>
            <a:spLocks noGrp="1"/>
          </p:cNvSpPr>
          <p:nvPr>
            <p:ph type="sldNum" sz="quarter" idx="12"/>
          </p:nvPr>
        </p:nvSpPr>
        <p:spPr/>
        <p:txBody>
          <a:bodyPr/>
          <a:lstStyle/>
          <a:p>
            <a:fld id="{7E63EAE1-42B1-4AC0-9073-08FB6FD5889E}" type="slidenum">
              <a:rPr kumimoji="1" lang="ja-JP" altLang="en-US" sz="1600" b="1" smtClean="0">
                <a:solidFill>
                  <a:schemeClr val="tx1"/>
                </a:solidFill>
              </a:rPr>
              <a:t>3</a:t>
            </a:fld>
            <a:endParaRPr kumimoji="1" lang="ja-JP" altLang="en-US" sz="1600" b="1" dirty="0">
              <a:solidFill>
                <a:schemeClr val="tx1"/>
              </a:solidFill>
            </a:endParaRPr>
          </a:p>
        </p:txBody>
      </p:sp>
      <p:sp>
        <p:nvSpPr>
          <p:cNvPr id="9" name="テキスト ボックス 8">
            <a:extLst>
              <a:ext uri="{FF2B5EF4-FFF2-40B4-BE49-F238E27FC236}">
                <a16:creationId xmlns:a16="http://schemas.microsoft.com/office/drawing/2014/main" id="{1750E582-0CB3-4FAA-8AB7-819EC870C24C}"/>
              </a:ext>
            </a:extLst>
          </p:cNvPr>
          <p:cNvSpPr txBox="1"/>
          <p:nvPr/>
        </p:nvSpPr>
        <p:spPr>
          <a:xfrm>
            <a:off x="6608042" y="5452243"/>
            <a:ext cx="969260" cy="369332"/>
          </a:xfrm>
          <a:prstGeom prst="rect">
            <a:avLst/>
          </a:prstGeom>
          <a:noFill/>
        </p:spPr>
        <p:txBody>
          <a:bodyPr wrap="square" rtlCol="0">
            <a:spAutoFit/>
          </a:bodyPr>
          <a:lstStyle/>
          <a:p>
            <a:r>
              <a:rPr kumimoji="1" lang="ja-JP" altLang="en-US" dirty="0">
                <a:latin typeface="HGSｺﾞｼｯｸE" panose="020B0900000000000000" pitchFamily="50" charset="-128"/>
                <a:ea typeface="HGSｺﾞｼｯｸE" panose="020B0900000000000000" pitchFamily="50" charset="-128"/>
              </a:rPr>
              <a:t>柏原駅</a:t>
            </a:r>
          </a:p>
        </p:txBody>
      </p:sp>
    </p:spTree>
    <p:extLst>
      <p:ext uri="{BB962C8B-B14F-4D97-AF65-F5344CB8AC3E}">
        <p14:creationId xmlns:p14="http://schemas.microsoft.com/office/powerpoint/2010/main" val="13392500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A883124-A3E5-4303-AB9D-049D7899F3F4}"/>
              </a:ext>
            </a:extLst>
          </p:cNvPr>
          <p:cNvSpPr>
            <a:spLocks noGrp="1"/>
          </p:cNvSpPr>
          <p:nvPr>
            <p:ph type="title"/>
          </p:nvPr>
        </p:nvSpPr>
        <p:spPr>
          <a:xfrm>
            <a:off x="0" y="0"/>
            <a:ext cx="9144000" cy="759903"/>
          </a:xfrm>
        </p:spPr>
        <p:txBody>
          <a:bodyPr anchor="ctr">
            <a:normAutofit/>
          </a:bodyPr>
          <a:lstStyle/>
          <a:p>
            <a:r>
              <a:rPr lang="ja-JP" altLang="en-US" sz="4000" dirty="0"/>
              <a:t> </a:t>
            </a:r>
            <a:r>
              <a:rPr lang="ja-JP" altLang="en-US" sz="4000" b="1" dirty="0"/>
              <a:t>１</a:t>
            </a:r>
            <a:r>
              <a:rPr lang="en-US" altLang="ja-JP" sz="4000" b="1" dirty="0"/>
              <a:t>.</a:t>
            </a:r>
            <a:r>
              <a:rPr lang="ja-JP" altLang="en-US" sz="4000" b="1" dirty="0"/>
              <a:t> 事業概要（諸元）</a:t>
            </a:r>
          </a:p>
        </p:txBody>
      </p:sp>
      <p:sp>
        <p:nvSpPr>
          <p:cNvPr id="3" name="コンテンツ プレースホルダー 2">
            <a:extLst>
              <a:ext uri="{FF2B5EF4-FFF2-40B4-BE49-F238E27FC236}">
                <a16:creationId xmlns:a16="http://schemas.microsoft.com/office/drawing/2014/main" id="{FA26518E-BB56-46EF-9679-4DCFE8E51C8C}"/>
              </a:ext>
            </a:extLst>
          </p:cNvPr>
          <p:cNvSpPr>
            <a:spLocks noGrp="1"/>
          </p:cNvSpPr>
          <p:nvPr>
            <p:ph idx="1"/>
          </p:nvPr>
        </p:nvSpPr>
        <p:spPr>
          <a:xfrm>
            <a:off x="0" y="654618"/>
            <a:ext cx="9144000" cy="5892800"/>
          </a:xfrm>
        </p:spPr>
        <p:txBody>
          <a:bodyPr anchor="t"/>
          <a:lstStyle/>
          <a:p>
            <a:pPr marL="0" indent="0">
              <a:buNone/>
            </a:pPr>
            <a:endParaRPr lang="en-US" altLang="ja-JP" b="1" dirty="0"/>
          </a:p>
          <a:p>
            <a:pPr marL="0" indent="0">
              <a:buNone/>
            </a:pPr>
            <a:r>
              <a:rPr lang="ja-JP" altLang="en-US" b="1" dirty="0"/>
              <a:t>◇都市計画道路　大県本郷線・川北柏原線</a:t>
            </a:r>
            <a:endParaRPr lang="en-US" altLang="ja-JP" b="1" dirty="0"/>
          </a:p>
          <a:p>
            <a:pPr marL="0" indent="0">
              <a:buNone/>
            </a:pPr>
            <a:endParaRPr lang="en-US" altLang="ja-JP" sz="200" dirty="0"/>
          </a:p>
          <a:p>
            <a:pPr marL="0" indent="0">
              <a:buNone/>
            </a:pPr>
            <a:r>
              <a:rPr lang="ja-JP" altLang="en-US" sz="2400" dirty="0"/>
              <a:t>・認可告示日：令和６年３月１８日</a:t>
            </a:r>
            <a:endParaRPr lang="en-US" altLang="ja-JP" sz="2400" dirty="0"/>
          </a:p>
          <a:p>
            <a:pPr marL="0" indent="0">
              <a:buNone/>
            </a:pPr>
            <a:r>
              <a:rPr lang="ja-JP" altLang="en-US" sz="2400" dirty="0"/>
              <a:t>・事 業 区 間：柏原市大正三丁目～八尾市沼四丁目</a:t>
            </a:r>
            <a:endParaRPr lang="en-US" altLang="ja-JP" sz="2400" dirty="0"/>
          </a:p>
          <a:p>
            <a:pPr marL="0" indent="0">
              <a:buNone/>
            </a:pPr>
            <a:r>
              <a:rPr lang="ja-JP" altLang="en-US" sz="2400" dirty="0"/>
              <a:t>・事 業 期 間：令和６年３月１８日～令和１５年３月３１日</a:t>
            </a:r>
            <a:endParaRPr lang="en-US" altLang="ja-JP" sz="2400" dirty="0"/>
          </a:p>
          <a:p>
            <a:pPr marL="0" indent="0">
              <a:buNone/>
            </a:pPr>
            <a:endParaRPr lang="en-US" altLang="ja-JP" sz="2400" dirty="0"/>
          </a:p>
          <a:p>
            <a:pPr marL="0" indent="0">
              <a:buNone/>
            </a:pPr>
            <a:endParaRPr lang="en-US" altLang="ja-JP" sz="2400" dirty="0"/>
          </a:p>
          <a:p>
            <a:pPr marL="0" indent="0">
              <a:buNone/>
            </a:pPr>
            <a:endParaRPr kumimoji="1" lang="ja-JP" altLang="en-US" dirty="0"/>
          </a:p>
        </p:txBody>
      </p:sp>
      <p:graphicFrame>
        <p:nvGraphicFramePr>
          <p:cNvPr id="7" name="表 7">
            <a:extLst>
              <a:ext uri="{FF2B5EF4-FFF2-40B4-BE49-F238E27FC236}">
                <a16:creationId xmlns:a16="http://schemas.microsoft.com/office/drawing/2014/main" id="{0B1B38EB-4A2D-47EB-9E40-E7401B0F31DA}"/>
              </a:ext>
            </a:extLst>
          </p:cNvPr>
          <p:cNvGraphicFramePr>
            <a:graphicFrameLocks noGrp="1"/>
          </p:cNvGraphicFramePr>
          <p:nvPr/>
        </p:nvGraphicFramePr>
        <p:xfrm>
          <a:off x="530351" y="3601018"/>
          <a:ext cx="7671817" cy="2825325"/>
        </p:xfrm>
        <a:graphic>
          <a:graphicData uri="http://schemas.openxmlformats.org/drawingml/2006/table">
            <a:tbl>
              <a:tblPr firstRow="1" bandRow="1">
                <a:tableStyleId>{5A111915-BE36-4E01-A7E5-04B1672EAD32}</a:tableStyleId>
              </a:tblPr>
              <a:tblGrid>
                <a:gridCol w="2106791">
                  <a:extLst>
                    <a:ext uri="{9D8B030D-6E8A-4147-A177-3AD203B41FA5}">
                      <a16:colId xmlns:a16="http://schemas.microsoft.com/office/drawing/2014/main" val="2204338861"/>
                    </a:ext>
                  </a:extLst>
                </a:gridCol>
                <a:gridCol w="5565026">
                  <a:extLst>
                    <a:ext uri="{9D8B030D-6E8A-4147-A177-3AD203B41FA5}">
                      <a16:colId xmlns:a16="http://schemas.microsoft.com/office/drawing/2014/main" val="2046316848"/>
                    </a:ext>
                  </a:extLst>
                </a:gridCol>
              </a:tblGrid>
              <a:tr h="565065">
                <a:tc>
                  <a:txBody>
                    <a:bodyPr/>
                    <a:lstStyle/>
                    <a:p>
                      <a:pPr algn="ctr"/>
                      <a:r>
                        <a:rPr kumimoji="1" lang="ja-JP" altLang="en-US" sz="2400" dirty="0">
                          <a:solidFill>
                            <a:schemeClr val="tx1"/>
                          </a:solidFill>
                        </a:rPr>
                        <a:t>項　　目</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2400" dirty="0">
                          <a:solidFill>
                            <a:schemeClr val="tx1"/>
                          </a:solidFill>
                        </a:rPr>
                        <a:t>諸 元 内 容</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54611678"/>
                  </a:ext>
                </a:extLst>
              </a:tr>
              <a:tr h="565065">
                <a:tc>
                  <a:txBody>
                    <a:bodyPr/>
                    <a:lstStyle/>
                    <a:p>
                      <a:pPr algn="ctr"/>
                      <a:r>
                        <a:rPr kumimoji="1" lang="ja-JP" altLang="en-US" sz="2400" dirty="0">
                          <a:solidFill>
                            <a:schemeClr val="tx1"/>
                          </a:solidFill>
                        </a:rPr>
                        <a:t>道 路 規 格</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2400" dirty="0">
                          <a:solidFill>
                            <a:schemeClr val="tx1"/>
                          </a:solidFill>
                        </a:rPr>
                        <a:t>第４種　第１級</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65299128"/>
                  </a:ext>
                </a:extLst>
              </a:tr>
              <a:tr h="565065">
                <a:tc>
                  <a:txBody>
                    <a:bodyPr/>
                    <a:lstStyle/>
                    <a:p>
                      <a:pPr algn="ctr"/>
                      <a:r>
                        <a:rPr kumimoji="1" lang="ja-JP" altLang="en-US" sz="2400" dirty="0">
                          <a:solidFill>
                            <a:schemeClr val="tx1"/>
                          </a:solidFill>
                        </a:rPr>
                        <a:t>設 計 速 度</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2400" dirty="0">
                          <a:solidFill>
                            <a:schemeClr val="tx1"/>
                          </a:solidFill>
                        </a:rPr>
                        <a:t>６０ｋｍ／ｈ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7658155"/>
                  </a:ext>
                </a:extLst>
              </a:tr>
              <a:tr h="565065">
                <a:tc>
                  <a:txBody>
                    <a:bodyPr/>
                    <a:lstStyle/>
                    <a:p>
                      <a:pPr algn="ctr"/>
                      <a:r>
                        <a:rPr kumimoji="1" lang="ja-JP" altLang="en-US" sz="2400" dirty="0">
                          <a:solidFill>
                            <a:schemeClr val="tx1"/>
                          </a:solidFill>
                        </a:rPr>
                        <a:t>道 路 幅 員</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2400" dirty="0">
                          <a:solidFill>
                            <a:schemeClr val="tx1"/>
                          </a:solidFill>
                        </a:rPr>
                        <a:t>１６</a:t>
                      </a:r>
                      <a:r>
                        <a:rPr kumimoji="1" lang="en-US" altLang="ja-JP" sz="2400" dirty="0">
                          <a:solidFill>
                            <a:schemeClr val="tx1"/>
                          </a:solidFill>
                        </a:rPr>
                        <a:t>.</a:t>
                      </a:r>
                      <a:r>
                        <a:rPr kumimoji="1" lang="ja-JP" altLang="en-US" sz="2400" dirty="0">
                          <a:solidFill>
                            <a:schemeClr val="tx1"/>
                          </a:solidFill>
                        </a:rPr>
                        <a:t>０ｍ</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63514558"/>
                  </a:ext>
                </a:extLst>
              </a:tr>
              <a:tr h="565065">
                <a:tc>
                  <a:txBody>
                    <a:bodyPr/>
                    <a:lstStyle/>
                    <a:p>
                      <a:pPr algn="ctr"/>
                      <a:r>
                        <a:rPr kumimoji="1" lang="ja-JP" altLang="en-US" sz="2400" dirty="0">
                          <a:solidFill>
                            <a:schemeClr val="tx1"/>
                          </a:solidFill>
                        </a:rPr>
                        <a:t>車　線　数</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2400" dirty="0">
                          <a:solidFill>
                            <a:schemeClr val="tx1"/>
                          </a:solidFill>
                        </a:rPr>
                        <a:t>２車線（片側１車線）</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57836435"/>
                  </a:ext>
                </a:extLst>
              </a:tr>
            </a:tbl>
          </a:graphicData>
        </a:graphic>
      </p:graphicFrame>
      <p:sp>
        <p:nvSpPr>
          <p:cNvPr id="4" name="スライド番号プレースホルダー 3">
            <a:extLst>
              <a:ext uri="{FF2B5EF4-FFF2-40B4-BE49-F238E27FC236}">
                <a16:creationId xmlns:a16="http://schemas.microsoft.com/office/drawing/2014/main" id="{4010A7EC-4F33-43AB-9596-61086E1D9CA7}"/>
              </a:ext>
            </a:extLst>
          </p:cNvPr>
          <p:cNvSpPr>
            <a:spLocks noGrp="1"/>
          </p:cNvSpPr>
          <p:nvPr>
            <p:ph type="sldNum" sz="quarter" idx="12"/>
          </p:nvPr>
        </p:nvSpPr>
        <p:spPr/>
        <p:txBody>
          <a:bodyPr/>
          <a:lstStyle/>
          <a:p>
            <a:fld id="{7E63EAE1-42B1-4AC0-9073-08FB6FD5889E}" type="slidenum">
              <a:rPr kumimoji="1" lang="ja-JP" altLang="en-US" sz="1600" b="1" smtClean="0">
                <a:solidFill>
                  <a:schemeClr val="tx1"/>
                </a:solidFill>
              </a:rPr>
              <a:t>4</a:t>
            </a:fld>
            <a:endParaRPr kumimoji="1" lang="ja-JP" altLang="en-US" sz="1600" b="1" dirty="0">
              <a:solidFill>
                <a:schemeClr val="tx1"/>
              </a:solidFill>
            </a:endParaRPr>
          </a:p>
        </p:txBody>
      </p:sp>
    </p:spTree>
    <p:extLst>
      <p:ext uri="{BB962C8B-B14F-4D97-AF65-F5344CB8AC3E}">
        <p14:creationId xmlns:p14="http://schemas.microsoft.com/office/powerpoint/2010/main" val="15858715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A883124-A3E5-4303-AB9D-049D7899F3F4}"/>
              </a:ext>
            </a:extLst>
          </p:cNvPr>
          <p:cNvSpPr>
            <a:spLocks noGrp="1"/>
          </p:cNvSpPr>
          <p:nvPr>
            <p:ph type="title"/>
          </p:nvPr>
        </p:nvSpPr>
        <p:spPr>
          <a:xfrm>
            <a:off x="15207" y="1"/>
            <a:ext cx="9139436" cy="720962"/>
          </a:xfrm>
        </p:spPr>
        <p:txBody>
          <a:bodyPr anchor="ctr">
            <a:normAutofit/>
          </a:bodyPr>
          <a:lstStyle/>
          <a:p>
            <a:r>
              <a:rPr lang="ja-JP" altLang="en-US" sz="4000" dirty="0"/>
              <a:t> </a:t>
            </a:r>
            <a:r>
              <a:rPr lang="ja-JP" altLang="en-US" sz="4000" b="1" dirty="0"/>
              <a:t>１</a:t>
            </a:r>
            <a:r>
              <a:rPr lang="en-US" altLang="ja-JP" sz="4000" b="1" dirty="0"/>
              <a:t>.</a:t>
            </a:r>
            <a:r>
              <a:rPr lang="ja-JP" altLang="en-US" sz="4000" b="1" dirty="0"/>
              <a:t> 事業概要（幅員構成）</a:t>
            </a:r>
          </a:p>
        </p:txBody>
      </p:sp>
      <p:sp>
        <p:nvSpPr>
          <p:cNvPr id="10" name="テキスト ボックス 9">
            <a:extLst>
              <a:ext uri="{FF2B5EF4-FFF2-40B4-BE49-F238E27FC236}">
                <a16:creationId xmlns:a16="http://schemas.microsoft.com/office/drawing/2014/main" id="{D6C11022-D782-4B1B-A8E3-5E7398B128A8}"/>
              </a:ext>
            </a:extLst>
          </p:cNvPr>
          <p:cNvSpPr txBox="1"/>
          <p:nvPr/>
        </p:nvSpPr>
        <p:spPr>
          <a:xfrm>
            <a:off x="201143" y="6002914"/>
            <a:ext cx="8953500" cy="369332"/>
          </a:xfrm>
          <a:prstGeom prst="rect">
            <a:avLst/>
          </a:prstGeom>
          <a:noFill/>
        </p:spPr>
        <p:txBody>
          <a:bodyPr wrap="square" rtlCol="0">
            <a:spAutoFit/>
          </a:bodyPr>
          <a:lstStyle/>
          <a:p>
            <a:r>
              <a:rPr lang="en-US" altLang="ja-JP" dirty="0"/>
              <a:t>※</a:t>
            </a:r>
            <a:r>
              <a:rPr lang="ja-JP" altLang="en-US" dirty="0"/>
              <a:t>今後の設計及び関係機関協議等により、変更となる場合があります。</a:t>
            </a:r>
          </a:p>
        </p:txBody>
      </p:sp>
      <p:sp>
        <p:nvSpPr>
          <p:cNvPr id="57" name="テキスト ボックス 56">
            <a:extLst>
              <a:ext uri="{FF2B5EF4-FFF2-40B4-BE49-F238E27FC236}">
                <a16:creationId xmlns:a16="http://schemas.microsoft.com/office/drawing/2014/main" id="{C9BE7053-B7AE-4F14-9B2E-AE9ADAE8B030}"/>
              </a:ext>
            </a:extLst>
          </p:cNvPr>
          <p:cNvSpPr txBox="1"/>
          <p:nvPr/>
        </p:nvSpPr>
        <p:spPr>
          <a:xfrm>
            <a:off x="7220277" y="1159800"/>
            <a:ext cx="1882186" cy="400110"/>
          </a:xfrm>
          <a:prstGeom prst="rect">
            <a:avLst/>
          </a:prstGeom>
          <a:noFill/>
        </p:spPr>
        <p:txBody>
          <a:bodyPr wrap="square" rtlCol="0">
            <a:spAutoFit/>
          </a:bodyPr>
          <a:lstStyle/>
          <a:p>
            <a:r>
              <a:rPr lang="ja-JP" altLang="en-US" sz="2000" dirty="0"/>
              <a:t>（単位：ｍ</a:t>
            </a:r>
            <a:r>
              <a:rPr lang="ja-JP" altLang="en-US" dirty="0"/>
              <a:t>）</a:t>
            </a:r>
          </a:p>
        </p:txBody>
      </p:sp>
      <p:grpSp>
        <p:nvGrpSpPr>
          <p:cNvPr id="3" name="グループ化 2">
            <a:extLst>
              <a:ext uri="{FF2B5EF4-FFF2-40B4-BE49-F238E27FC236}">
                <a16:creationId xmlns:a16="http://schemas.microsoft.com/office/drawing/2014/main" id="{FB95571E-F865-47B1-B17A-27105A379D3B}"/>
              </a:ext>
            </a:extLst>
          </p:cNvPr>
          <p:cNvGrpSpPr>
            <a:grpSpLocks noChangeAspect="1"/>
          </p:cNvGrpSpPr>
          <p:nvPr/>
        </p:nvGrpSpPr>
        <p:grpSpPr>
          <a:xfrm>
            <a:off x="89932" y="1545336"/>
            <a:ext cx="8964136" cy="4189601"/>
            <a:chOff x="-1524000" y="656903"/>
            <a:chExt cx="12097480" cy="4923044"/>
          </a:xfrm>
        </p:grpSpPr>
        <p:grpSp>
          <p:nvGrpSpPr>
            <p:cNvPr id="58" name="グループ化 57">
              <a:extLst>
                <a:ext uri="{FF2B5EF4-FFF2-40B4-BE49-F238E27FC236}">
                  <a16:creationId xmlns:a16="http://schemas.microsoft.com/office/drawing/2014/main" id="{6B15E415-C1F5-4AE3-8271-AA2C4F6DBA96}"/>
                </a:ext>
              </a:extLst>
            </p:cNvPr>
            <p:cNvGrpSpPr>
              <a:grpSpLocks noChangeAspect="1"/>
            </p:cNvGrpSpPr>
            <p:nvPr/>
          </p:nvGrpSpPr>
          <p:grpSpPr>
            <a:xfrm>
              <a:off x="-1524000" y="796061"/>
              <a:ext cx="12097480" cy="4783886"/>
              <a:chOff x="0" y="796061"/>
              <a:chExt cx="12097480" cy="4783886"/>
            </a:xfrm>
          </p:grpSpPr>
          <p:pic>
            <p:nvPicPr>
              <p:cNvPr id="15" name="図 14">
                <a:extLst>
                  <a:ext uri="{FF2B5EF4-FFF2-40B4-BE49-F238E27FC236}">
                    <a16:creationId xmlns:a16="http://schemas.microsoft.com/office/drawing/2014/main" id="{692B3B79-3E0C-4BAA-B09A-EC0F9F3580C1}"/>
                  </a:ext>
                </a:extLst>
              </p:cNvPr>
              <p:cNvPicPr>
                <a:picLocks noChangeAspect="1"/>
              </p:cNvPicPr>
              <p:nvPr/>
            </p:nvPicPr>
            <p:blipFill rotWithShape="1">
              <a:blip r:embed="rId3"/>
              <a:srcRect l="3374" t="20970" r="2967" b="9209"/>
              <a:stretch/>
            </p:blipFill>
            <p:spPr>
              <a:xfrm>
                <a:off x="0" y="796061"/>
                <a:ext cx="12097480" cy="4783886"/>
              </a:xfrm>
              <a:prstGeom prst="rect">
                <a:avLst/>
              </a:prstGeom>
            </p:spPr>
          </p:pic>
          <p:cxnSp>
            <p:nvCxnSpPr>
              <p:cNvPr id="17" name="直線コネクタ 16">
                <a:extLst>
                  <a:ext uri="{FF2B5EF4-FFF2-40B4-BE49-F238E27FC236}">
                    <a16:creationId xmlns:a16="http://schemas.microsoft.com/office/drawing/2014/main" id="{0887B1A4-67EF-4379-A973-E83AA96C1C5D}"/>
                  </a:ext>
                </a:extLst>
              </p:cNvPr>
              <p:cNvCxnSpPr>
                <a:cxnSpLocks/>
              </p:cNvCxnSpPr>
              <p:nvPr/>
            </p:nvCxnSpPr>
            <p:spPr>
              <a:xfrm>
                <a:off x="304800" y="908721"/>
                <a:ext cx="0" cy="296985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直線コネクタ 17">
                <a:extLst>
                  <a:ext uri="{FF2B5EF4-FFF2-40B4-BE49-F238E27FC236}">
                    <a16:creationId xmlns:a16="http://schemas.microsoft.com/office/drawing/2014/main" id="{2C68660A-EAFF-4973-99B2-1A568D12D2D6}"/>
                  </a:ext>
                </a:extLst>
              </p:cNvPr>
              <p:cNvCxnSpPr>
                <a:cxnSpLocks/>
              </p:cNvCxnSpPr>
              <p:nvPr/>
            </p:nvCxnSpPr>
            <p:spPr>
              <a:xfrm>
                <a:off x="11734800" y="908721"/>
                <a:ext cx="0" cy="296985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直線コネクタ 18">
                <a:extLst>
                  <a:ext uri="{FF2B5EF4-FFF2-40B4-BE49-F238E27FC236}">
                    <a16:creationId xmlns:a16="http://schemas.microsoft.com/office/drawing/2014/main" id="{ECC68E13-E592-476E-AC3D-3288D6489BF9}"/>
                  </a:ext>
                </a:extLst>
              </p:cNvPr>
              <p:cNvCxnSpPr>
                <a:cxnSpLocks/>
              </p:cNvCxnSpPr>
              <p:nvPr/>
            </p:nvCxnSpPr>
            <p:spPr>
              <a:xfrm>
                <a:off x="10317480" y="1783080"/>
                <a:ext cx="0" cy="20955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直線コネクタ 20">
                <a:extLst>
                  <a:ext uri="{FF2B5EF4-FFF2-40B4-BE49-F238E27FC236}">
                    <a16:creationId xmlns:a16="http://schemas.microsoft.com/office/drawing/2014/main" id="{09CA3745-211F-4198-B003-E486F621CF1F}"/>
                  </a:ext>
                </a:extLst>
              </p:cNvPr>
              <p:cNvCxnSpPr>
                <a:cxnSpLocks/>
              </p:cNvCxnSpPr>
              <p:nvPr/>
            </p:nvCxnSpPr>
            <p:spPr>
              <a:xfrm>
                <a:off x="9067800" y="1783080"/>
                <a:ext cx="0" cy="20955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直線コネクタ 21">
                <a:extLst>
                  <a:ext uri="{FF2B5EF4-FFF2-40B4-BE49-F238E27FC236}">
                    <a16:creationId xmlns:a16="http://schemas.microsoft.com/office/drawing/2014/main" id="{A0102239-300A-4203-A3D7-C0A81A2D2740}"/>
                  </a:ext>
                </a:extLst>
              </p:cNvPr>
              <p:cNvCxnSpPr>
                <a:cxnSpLocks/>
              </p:cNvCxnSpPr>
              <p:nvPr/>
            </p:nvCxnSpPr>
            <p:spPr>
              <a:xfrm>
                <a:off x="8351520" y="1790700"/>
                <a:ext cx="0" cy="20955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直線コネクタ 22">
                <a:extLst>
                  <a:ext uri="{FF2B5EF4-FFF2-40B4-BE49-F238E27FC236}">
                    <a16:creationId xmlns:a16="http://schemas.microsoft.com/office/drawing/2014/main" id="{9E328022-36DF-4A3D-9F99-C53243E7D684}"/>
                  </a:ext>
                </a:extLst>
              </p:cNvPr>
              <p:cNvCxnSpPr>
                <a:cxnSpLocks/>
              </p:cNvCxnSpPr>
              <p:nvPr/>
            </p:nvCxnSpPr>
            <p:spPr>
              <a:xfrm>
                <a:off x="6025880" y="1790700"/>
                <a:ext cx="0" cy="20955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直線コネクタ 23">
                <a:extLst>
                  <a:ext uri="{FF2B5EF4-FFF2-40B4-BE49-F238E27FC236}">
                    <a16:creationId xmlns:a16="http://schemas.microsoft.com/office/drawing/2014/main" id="{918BC400-C42A-44C0-9EA8-DE88B637EC2A}"/>
                  </a:ext>
                </a:extLst>
              </p:cNvPr>
              <p:cNvCxnSpPr>
                <a:cxnSpLocks/>
              </p:cNvCxnSpPr>
              <p:nvPr/>
            </p:nvCxnSpPr>
            <p:spPr>
              <a:xfrm>
                <a:off x="3709400" y="1798320"/>
                <a:ext cx="0" cy="20955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直線コネクタ 24">
                <a:extLst>
                  <a:ext uri="{FF2B5EF4-FFF2-40B4-BE49-F238E27FC236}">
                    <a16:creationId xmlns:a16="http://schemas.microsoft.com/office/drawing/2014/main" id="{AE1BDC31-6DF6-4376-8A06-C98DE8A794D3}"/>
                  </a:ext>
                </a:extLst>
              </p:cNvPr>
              <p:cNvCxnSpPr>
                <a:cxnSpLocks/>
              </p:cNvCxnSpPr>
              <p:nvPr/>
            </p:nvCxnSpPr>
            <p:spPr>
              <a:xfrm>
                <a:off x="2985500" y="1790700"/>
                <a:ext cx="0" cy="20955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直線コネクタ 25">
                <a:extLst>
                  <a:ext uri="{FF2B5EF4-FFF2-40B4-BE49-F238E27FC236}">
                    <a16:creationId xmlns:a16="http://schemas.microsoft.com/office/drawing/2014/main" id="{A6990E7F-0471-48D8-9E1F-BAE340067309}"/>
                  </a:ext>
                </a:extLst>
              </p:cNvPr>
              <p:cNvCxnSpPr>
                <a:cxnSpLocks/>
              </p:cNvCxnSpPr>
              <p:nvPr/>
            </p:nvCxnSpPr>
            <p:spPr>
              <a:xfrm>
                <a:off x="1735820" y="1798320"/>
                <a:ext cx="0" cy="20955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直線コネクタ 26">
                <a:extLst>
                  <a:ext uri="{FF2B5EF4-FFF2-40B4-BE49-F238E27FC236}">
                    <a16:creationId xmlns:a16="http://schemas.microsoft.com/office/drawing/2014/main" id="{869396E6-E6A6-42B7-A7AD-37FE17F7A4E2}"/>
                  </a:ext>
                </a:extLst>
              </p:cNvPr>
              <p:cNvCxnSpPr>
                <a:cxnSpLocks/>
              </p:cNvCxnSpPr>
              <p:nvPr/>
            </p:nvCxnSpPr>
            <p:spPr>
              <a:xfrm>
                <a:off x="2634980" y="1379220"/>
                <a:ext cx="0" cy="25146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直線コネクタ 28">
                <a:extLst>
                  <a:ext uri="{FF2B5EF4-FFF2-40B4-BE49-F238E27FC236}">
                    <a16:creationId xmlns:a16="http://schemas.microsoft.com/office/drawing/2014/main" id="{C94C3413-04BC-4DCC-B646-CAE16E9234C8}"/>
                  </a:ext>
                </a:extLst>
              </p:cNvPr>
              <p:cNvCxnSpPr>
                <a:cxnSpLocks/>
              </p:cNvCxnSpPr>
              <p:nvPr/>
            </p:nvCxnSpPr>
            <p:spPr>
              <a:xfrm>
                <a:off x="9424400" y="1371600"/>
                <a:ext cx="0" cy="25146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直線矢印コネクタ 32">
                <a:extLst>
                  <a:ext uri="{FF2B5EF4-FFF2-40B4-BE49-F238E27FC236}">
                    <a16:creationId xmlns:a16="http://schemas.microsoft.com/office/drawing/2014/main" id="{7C50F2FF-D50A-4A77-8700-B0F97601CF80}"/>
                  </a:ext>
                </a:extLst>
              </p:cNvPr>
              <p:cNvCxnSpPr/>
              <p:nvPr/>
            </p:nvCxnSpPr>
            <p:spPr>
              <a:xfrm>
                <a:off x="304800" y="1143000"/>
                <a:ext cx="11422380" cy="0"/>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4" name="直線矢印コネクタ 33">
                <a:extLst>
                  <a:ext uri="{FF2B5EF4-FFF2-40B4-BE49-F238E27FC236}">
                    <a16:creationId xmlns:a16="http://schemas.microsoft.com/office/drawing/2014/main" id="{E587B643-0141-4E4B-BA52-569E670B24D1}"/>
                  </a:ext>
                </a:extLst>
              </p:cNvPr>
              <p:cNvCxnSpPr>
                <a:cxnSpLocks/>
              </p:cNvCxnSpPr>
              <p:nvPr/>
            </p:nvCxnSpPr>
            <p:spPr>
              <a:xfrm>
                <a:off x="304800" y="1524000"/>
                <a:ext cx="2330180" cy="0"/>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6" name="直線矢印コネクタ 35">
                <a:extLst>
                  <a:ext uri="{FF2B5EF4-FFF2-40B4-BE49-F238E27FC236}">
                    <a16:creationId xmlns:a16="http://schemas.microsoft.com/office/drawing/2014/main" id="{9B003A39-B2BA-46BE-9229-AA7FB3C64DB6}"/>
                  </a:ext>
                </a:extLst>
              </p:cNvPr>
              <p:cNvCxnSpPr>
                <a:cxnSpLocks/>
              </p:cNvCxnSpPr>
              <p:nvPr/>
            </p:nvCxnSpPr>
            <p:spPr>
              <a:xfrm>
                <a:off x="9424400" y="1524000"/>
                <a:ext cx="2310400" cy="0"/>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7" name="直線矢印コネクタ 36">
                <a:extLst>
                  <a:ext uri="{FF2B5EF4-FFF2-40B4-BE49-F238E27FC236}">
                    <a16:creationId xmlns:a16="http://schemas.microsoft.com/office/drawing/2014/main" id="{4773EAC2-EF68-47BD-A941-C92411D8E0E5}"/>
                  </a:ext>
                </a:extLst>
              </p:cNvPr>
              <p:cNvCxnSpPr>
                <a:cxnSpLocks/>
              </p:cNvCxnSpPr>
              <p:nvPr/>
            </p:nvCxnSpPr>
            <p:spPr>
              <a:xfrm>
                <a:off x="2634980" y="1524000"/>
                <a:ext cx="6789420" cy="0"/>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1" name="直線矢印コネクタ 40">
                <a:extLst>
                  <a:ext uri="{FF2B5EF4-FFF2-40B4-BE49-F238E27FC236}">
                    <a16:creationId xmlns:a16="http://schemas.microsoft.com/office/drawing/2014/main" id="{DAD75D06-878E-4E28-BE3C-E2EBB0A187D5}"/>
                  </a:ext>
                </a:extLst>
              </p:cNvPr>
              <p:cNvCxnSpPr>
                <a:cxnSpLocks/>
              </p:cNvCxnSpPr>
              <p:nvPr/>
            </p:nvCxnSpPr>
            <p:spPr>
              <a:xfrm>
                <a:off x="304800" y="1912620"/>
                <a:ext cx="1431020" cy="0"/>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3" name="直線矢印コネクタ 42">
                <a:extLst>
                  <a:ext uri="{FF2B5EF4-FFF2-40B4-BE49-F238E27FC236}">
                    <a16:creationId xmlns:a16="http://schemas.microsoft.com/office/drawing/2014/main" id="{08951228-30B2-42A2-AFBF-B2FAFC052AC8}"/>
                  </a:ext>
                </a:extLst>
              </p:cNvPr>
              <p:cNvCxnSpPr>
                <a:cxnSpLocks/>
              </p:cNvCxnSpPr>
              <p:nvPr/>
            </p:nvCxnSpPr>
            <p:spPr>
              <a:xfrm>
                <a:off x="1735820" y="1912620"/>
                <a:ext cx="899160" cy="0"/>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5" name="直線矢印コネクタ 44">
                <a:extLst>
                  <a:ext uri="{FF2B5EF4-FFF2-40B4-BE49-F238E27FC236}">
                    <a16:creationId xmlns:a16="http://schemas.microsoft.com/office/drawing/2014/main" id="{2FCB4125-BEBE-4998-B9C5-137EC6FABB89}"/>
                  </a:ext>
                </a:extLst>
              </p:cNvPr>
              <p:cNvCxnSpPr>
                <a:cxnSpLocks/>
              </p:cNvCxnSpPr>
              <p:nvPr/>
            </p:nvCxnSpPr>
            <p:spPr>
              <a:xfrm>
                <a:off x="2634980" y="1912620"/>
                <a:ext cx="350520" cy="0"/>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7" name="直線矢印コネクタ 46">
                <a:extLst>
                  <a:ext uri="{FF2B5EF4-FFF2-40B4-BE49-F238E27FC236}">
                    <a16:creationId xmlns:a16="http://schemas.microsoft.com/office/drawing/2014/main" id="{145BDF48-002B-43FC-A6F2-81FDA6471CB0}"/>
                  </a:ext>
                </a:extLst>
              </p:cNvPr>
              <p:cNvCxnSpPr>
                <a:cxnSpLocks/>
              </p:cNvCxnSpPr>
              <p:nvPr/>
            </p:nvCxnSpPr>
            <p:spPr>
              <a:xfrm>
                <a:off x="2985500" y="1912620"/>
                <a:ext cx="723900" cy="0"/>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9" name="直線矢印コネクタ 48">
                <a:extLst>
                  <a:ext uri="{FF2B5EF4-FFF2-40B4-BE49-F238E27FC236}">
                    <a16:creationId xmlns:a16="http://schemas.microsoft.com/office/drawing/2014/main" id="{83E3BAFB-7812-46CF-B361-77945B68FC64}"/>
                  </a:ext>
                </a:extLst>
              </p:cNvPr>
              <p:cNvCxnSpPr>
                <a:cxnSpLocks/>
              </p:cNvCxnSpPr>
              <p:nvPr/>
            </p:nvCxnSpPr>
            <p:spPr>
              <a:xfrm>
                <a:off x="3709400" y="1912620"/>
                <a:ext cx="2306590" cy="0"/>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2" name="直線矢印コネクタ 51">
                <a:extLst>
                  <a:ext uri="{FF2B5EF4-FFF2-40B4-BE49-F238E27FC236}">
                    <a16:creationId xmlns:a16="http://schemas.microsoft.com/office/drawing/2014/main" id="{2D0CA54D-E239-45E7-A6B9-59AD0B128530}"/>
                  </a:ext>
                </a:extLst>
              </p:cNvPr>
              <p:cNvCxnSpPr>
                <a:cxnSpLocks/>
              </p:cNvCxnSpPr>
              <p:nvPr/>
            </p:nvCxnSpPr>
            <p:spPr>
              <a:xfrm>
                <a:off x="6023610" y="1920240"/>
                <a:ext cx="2306590" cy="0"/>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3" name="直線矢印コネクタ 52">
                <a:extLst>
                  <a:ext uri="{FF2B5EF4-FFF2-40B4-BE49-F238E27FC236}">
                    <a16:creationId xmlns:a16="http://schemas.microsoft.com/office/drawing/2014/main" id="{D3B790C5-D5AA-4B5A-BD99-9E0C47FB4BAC}"/>
                  </a:ext>
                </a:extLst>
              </p:cNvPr>
              <p:cNvCxnSpPr>
                <a:cxnSpLocks/>
              </p:cNvCxnSpPr>
              <p:nvPr/>
            </p:nvCxnSpPr>
            <p:spPr>
              <a:xfrm>
                <a:off x="8351520" y="1920240"/>
                <a:ext cx="723900" cy="0"/>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4" name="直線矢印コネクタ 53">
                <a:extLst>
                  <a:ext uri="{FF2B5EF4-FFF2-40B4-BE49-F238E27FC236}">
                    <a16:creationId xmlns:a16="http://schemas.microsoft.com/office/drawing/2014/main" id="{4211BC9D-AA6C-45F8-8CC7-9B46BF8BF250}"/>
                  </a:ext>
                </a:extLst>
              </p:cNvPr>
              <p:cNvCxnSpPr>
                <a:cxnSpLocks/>
              </p:cNvCxnSpPr>
              <p:nvPr/>
            </p:nvCxnSpPr>
            <p:spPr>
              <a:xfrm>
                <a:off x="9075420" y="1920240"/>
                <a:ext cx="350520" cy="0"/>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5" name="直線矢印コネクタ 54">
                <a:extLst>
                  <a:ext uri="{FF2B5EF4-FFF2-40B4-BE49-F238E27FC236}">
                    <a16:creationId xmlns:a16="http://schemas.microsoft.com/office/drawing/2014/main" id="{AC66AF17-710A-48A2-89E7-BD309658E24F}"/>
                  </a:ext>
                </a:extLst>
              </p:cNvPr>
              <p:cNvCxnSpPr>
                <a:cxnSpLocks/>
              </p:cNvCxnSpPr>
              <p:nvPr/>
            </p:nvCxnSpPr>
            <p:spPr>
              <a:xfrm>
                <a:off x="9424400" y="1920240"/>
                <a:ext cx="899160" cy="0"/>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6" name="直線矢印コネクタ 55">
                <a:extLst>
                  <a:ext uri="{FF2B5EF4-FFF2-40B4-BE49-F238E27FC236}">
                    <a16:creationId xmlns:a16="http://schemas.microsoft.com/office/drawing/2014/main" id="{365A3A93-B758-4337-860A-0C6E31C3AFEE}"/>
                  </a:ext>
                </a:extLst>
              </p:cNvPr>
              <p:cNvCxnSpPr>
                <a:cxnSpLocks/>
              </p:cNvCxnSpPr>
              <p:nvPr/>
            </p:nvCxnSpPr>
            <p:spPr>
              <a:xfrm>
                <a:off x="10317480" y="1920240"/>
                <a:ext cx="1431020" cy="0"/>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grpSp>
        <p:sp>
          <p:nvSpPr>
            <p:cNvPr id="59" name="テキスト ボックス 58">
              <a:extLst>
                <a:ext uri="{FF2B5EF4-FFF2-40B4-BE49-F238E27FC236}">
                  <a16:creationId xmlns:a16="http://schemas.microsoft.com/office/drawing/2014/main" id="{6708B82B-7605-463A-95AC-86241D7254F9}"/>
                </a:ext>
              </a:extLst>
            </p:cNvPr>
            <p:cNvSpPr txBox="1"/>
            <p:nvPr/>
          </p:nvSpPr>
          <p:spPr>
            <a:xfrm>
              <a:off x="4031744" y="656903"/>
              <a:ext cx="1271807" cy="539965"/>
            </a:xfrm>
            <a:prstGeom prst="rect">
              <a:avLst/>
            </a:prstGeom>
            <a:noFill/>
          </p:spPr>
          <p:txBody>
            <a:bodyPr wrap="square" rtlCol="0">
              <a:spAutoFit/>
            </a:bodyPr>
            <a:lstStyle/>
            <a:p>
              <a:r>
                <a:rPr lang="en-US" altLang="ja-JP" sz="2000" dirty="0"/>
                <a:t>16.0</a:t>
              </a:r>
              <a:endParaRPr lang="ja-JP" altLang="en-US" sz="2000" dirty="0"/>
            </a:p>
          </p:txBody>
        </p:sp>
        <p:sp>
          <p:nvSpPr>
            <p:cNvPr id="60" name="テキスト ボックス 59">
              <a:extLst>
                <a:ext uri="{FF2B5EF4-FFF2-40B4-BE49-F238E27FC236}">
                  <a16:creationId xmlns:a16="http://schemas.microsoft.com/office/drawing/2014/main" id="{5834B869-DD09-4757-8523-7B0196D575C9}"/>
                </a:ext>
              </a:extLst>
            </p:cNvPr>
            <p:cNvSpPr txBox="1"/>
            <p:nvPr/>
          </p:nvSpPr>
          <p:spPr>
            <a:xfrm>
              <a:off x="2969967" y="1550271"/>
              <a:ext cx="1093214" cy="470154"/>
            </a:xfrm>
            <a:prstGeom prst="rect">
              <a:avLst/>
            </a:prstGeom>
            <a:noFill/>
          </p:spPr>
          <p:txBody>
            <a:bodyPr wrap="square" rtlCol="0">
              <a:spAutoFit/>
            </a:bodyPr>
            <a:lstStyle/>
            <a:p>
              <a:r>
                <a:rPr lang="en-US" altLang="ja-JP" sz="2000" dirty="0"/>
                <a:t>3.25</a:t>
              </a:r>
              <a:endParaRPr lang="ja-JP" altLang="en-US" sz="2000" dirty="0"/>
            </a:p>
          </p:txBody>
        </p:sp>
        <p:sp>
          <p:nvSpPr>
            <p:cNvPr id="61" name="テキスト ボックス 60">
              <a:extLst>
                <a:ext uri="{FF2B5EF4-FFF2-40B4-BE49-F238E27FC236}">
                  <a16:creationId xmlns:a16="http://schemas.microsoft.com/office/drawing/2014/main" id="{A37B6E1A-4C31-46E4-9BE1-AED3062826FB}"/>
                </a:ext>
              </a:extLst>
            </p:cNvPr>
            <p:cNvSpPr txBox="1"/>
            <p:nvPr/>
          </p:nvSpPr>
          <p:spPr>
            <a:xfrm>
              <a:off x="5327921" y="1550271"/>
              <a:ext cx="1009128" cy="470154"/>
            </a:xfrm>
            <a:prstGeom prst="rect">
              <a:avLst/>
            </a:prstGeom>
            <a:noFill/>
          </p:spPr>
          <p:txBody>
            <a:bodyPr wrap="square" rtlCol="0">
              <a:spAutoFit/>
            </a:bodyPr>
            <a:lstStyle/>
            <a:p>
              <a:r>
                <a:rPr lang="en-US" altLang="ja-JP" sz="2000" dirty="0"/>
                <a:t>3.25</a:t>
              </a:r>
              <a:endParaRPr lang="ja-JP" altLang="en-US" sz="2000" dirty="0"/>
            </a:p>
          </p:txBody>
        </p:sp>
        <p:sp>
          <p:nvSpPr>
            <p:cNvPr id="62" name="テキスト ボックス 61">
              <a:extLst>
                <a:ext uri="{FF2B5EF4-FFF2-40B4-BE49-F238E27FC236}">
                  <a16:creationId xmlns:a16="http://schemas.microsoft.com/office/drawing/2014/main" id="{3A567CC3-3D5D-433F-BF7B-EABE07157B61}"/>
                </a:ext>
              </a:extLst>
            </p:cNvPr>
            <p:cNvSpPr txBox="1"/>
            <p:nvPr/>
          </p:nvSpPr>
          <p:spPr>
            <a:xfrm>
              <a:off x="6791064" y="1550271"/>
              <a:ext cx="783288" cy="470154"/>
            </a:xfrm>
            <a:prstGeom prst="rect">
              <a:avLst/>
            </a:prstGeom>
            <a:noFill/>
          </p:spPr>
          <p:txBody>
            <a:bodyPr wrap="square" rtlCol="0">
              <a:spAutoFit/>
            </a:bodyPr>
            <a:lstStyle/>
            <a:p>
              <a:r>
                <a:rPr lang="en-US" altLang="ja-JP" sz="2000" dirty="0"/>
                <a:t>1.0</a:t>
              </a:r>
              <a:endParaRPr lang="ja-JP" altLang="en-US" sz="2000" dirty="0"/>
            </a:p>
          </p:txBody>
        </p:sp>
        <p:sp>
          <p:nvSpPr>
            <p:cNvPr id="63" name="テキスト ボックス 62">
              <a:extLst>
                <a:ext uri="{FF2B5EF4-FFF2-40B4-BE49-F238E27FC236}">
                  <a16:creationId xmlns:a16="http://schemas.microsoft.com/office/drawing/2014/main" id="{E410F1BE-D57F-4518-9ED1-AE1F21D6394F}"/>
                </a:ext>
              </a:extLst>
            </p:cNvPr>
            <p:cNvSpPr txBox="1"/>
            <p:nvPr/>
          </p:nvSpPr>
          <p:spPr>
            <a:xfrm>
              <a:off x="1472177" y="1550271"/>
              <a:ext cx="783288" cy="470154"/>
            </a:xfrm>
            <a:prstGeom prst="rect">
              <a:avLst/>
            </a:prstGeom>
            <a:noFill/>
          </p:spPr>
          <p:txBody>
            <a:bodyPr wrap="square" rtlCol="0">
              <a:spAutoFit/>
            </a:bodyPr>
            <a:lstStyle/>
            <a:p>
              <a:r>
                <a:rPr lang="en-US" altLang="ja-JP" sz="2000" dirty="0"/>
                <a:t>1.0</a:t>
              </a:r>
              <a:endParaRPr lang="ja-JP" altLang="en-US" sz="2000" dirty="0"/>
            </a:p>
          </p:txBody>
        </p:sp>
        <p:sp>
          <p:nvSpPr>
            <p:cNvPr id="64" name="テキスト ボックス 63">
              <a:extLst>
                <a:ext uri="{FF2B5EF4-FFF2-40B4-BE49-F238E27FC236}">
                  <a16:creationId xmlns:a16="http://schemas.microsoft.com/office/drawing/2014/main" id="{DCA23C86-BF78-48AD-B1B3-8D8E738857AF}"/>
                </a:ext>
              </a:extLst>
            </p:cNvPr>
            <p:cNvSpPr txBox="1"/>
            <p:nvPr/>
          </p:nvSpPr>
          <p:spPr>
            <a:xfrm>
              <a:off x="292775" y="1550271"/>
              <a:ext cx="969102" cy="470154"/>
            </a:xfrm>
            <a:prstGeom prst="rect">
              <a:avLst/>
            </a:prstGeom>
            <a:noFill/>
          </p:spPr>
          <p:txBody>
            <a:bodyPr wrap="square" rtlCol="0">
              <a:spAutoFit/>
            </a:bodyPr>
            <a:lstStyle/>
            <a:p>
              <a:r>
                <a:rPr lang="en-US" altLang="ja-JP" sz="2000" dirty="0"/>
                <a:t>1.25</a:t>
              </a:r>
              <a:endParaRPr lang="ja-JP" altLang="en-US" sz="2000" dirty="0"/>
            </a:p>
          </p:txBody>
        </p:sp>
        <p:sp>
          <p:nvSpPr>
            <p:cNvPr id="66" name="テキスト ボックス 65">
              <a:extLst>
                <a:ext uri="{FF2B5EF4-FFF2-40B4-BE49-F238E27FC236}">
                  <a16:creationId xmlns:a16="http://schemas.microsoft.com/office/drawing/2014/main" id="{5F25E7F2-EDA3-420C-BCB2-7A66DA427BC7}"/>
                </a:ext>
              </a:extLst>
            </p:cNvPr>
            <p:cNvSpPr txBox="1"/>
            <p:nvPr/>
          </p:nvSpPr>
          <p:spPr>
            <a:xfrm>
              <a:off x="7986564" y="1544723"/>
              <a:ext cx="888980" cy="470154"/>
            </a:xfrm>
            <a:prstGeom prst="rect">
              <a:avLst/>
            </a:prstGeom>
            <a:noFill/>
          </p:spPr>
          <p:txBody>
            <a:bodyPr wrap="square" rtlCol="0">
              <a:spAutoFit/>
            </a:bodyPr>
            <a:lstStyle/>
            <a:p>
              <a:r>
                <a:rPr lang="en-US" altLang="ja-JP" sz="2000" dirty="0"/>
                <a:t>1.25</a:t>
              </a:r>
              <a:endParaRPr lang="ja-JP" altLang="en-US" sz="2000" dirty="0"/>
            </a:p>
          </p:txBody>
        </p:sp>
        <p:sp>
          <p:nvSpPr>
            <p:cNvPr id="67" name="テキスト ボックス 66">
              <a:extLst>
                <a:ext uri="{FF2B5EF4-FFF2-40B4-BE49-F238E27FC236}">
                  <a16:creationId xmlns:a16="http://schemas.microsoft.com/office/drawing/2014/main" id="{70EB1168-499D-4077-87D3-AFA741FBFF8F}"/>
                </a:ext>
              </a:extLst>
            </p:cNvPr>
            <p:cNvSpPr txBox="1"/>
            <p:nvPr/>
          </p:nvSpPr>
          <p:spPr>
            <a:xfrm>
              <a:off x="-764951" y="1527682"/>
              <a:ext cx="813055" cy="539965"/>
            </a:xfrm>
            <a:prstGeom prst="rect">
              <a:avLst/>
            </a:prstGeom>
            <a:noFill/>
          </p:spPr>
          <p:txBody>
            <a:bodyPr wrap="square" rtlCol="0">
              <a:spAutoFit/>
            </a:bodyPr>
            <a:lstStyle/>
            <a:p>
              <a:r>
                <a:rPr lang="en-US" altLang="ja-JP" sz="2000" dirty="0"/>
                <a:t>2.0</a:t>
              </a:r>
              <a:endParaRPr lang="ja-JP" altLang="en-US" sz="2000" dirty="0"/>
            </a:p>
          </p:txBody>
        </p:sp>
        <p:sp>
          <p:nvSpPr>
            <p:cNvPr id="68" name="テキスト ボックス 67">
              <a:extLst>
                <a:ext uri="{FF2B5EF4-FFF2-40B4-BE49-F238E27FC236}">
                  <a16:creationId xmlns:a16="http://schemas.microsoft.com/office/drawing/2014/main" id="{0263FC85-53C0-41E9-986D-225830C704D4}"/>
                </a:ext>
              </a:extLst>
            </p:cNvPr>
            <p:cNvSpPr txBox="1"/>
            <p:nvPr/>
          </p:nvSpPr>
          <p:spPr>
            <a:xfrm>
              <a:off x="9102463" y="1536818"/>
              <a:ext cx="813055" cy="470154"/>
            </a:xfrm>
            <a:prstGeom prst="rect">
              <a:avLst/>
            </a:prstGeom>
            <a:noFill/>
          </p:spPr>
          <p:txBody>
            <a:bodyPr wrap="square" rtlCol="0">
              <a:spAutoFit/>
            </a:bodyPr>
            <a:lstStyle/>
            <a:p>
              <a:r>
                <a:rPr lang="en-US" altLang="ja-JP" sz="2000" dirty="0"/>
                <a:t>2.0</a:t>
              </a:r>
            </a:p>
          </p:txBody>
        </p:sp>
        <p:sp>
          <p:nvSpPr>
            <p:cNvPr id="69" name="テキスト ボックス 68">
              <a:extLst>
                <a:ext uri="{FF2B5EF4-FFF2-40B4-BE49-F238E27FC236}">
                  <a16:creationId xmlns:a16="http://schemas.microsoft.com/office/drawing/2014/main" id="{61E3BC76-AE70-48FF-A868-8C08E8055CEE}"/>
                </a:ext>
              </a:extLst>
            </p:cNvPr>
            <p:cNvSpPr txBox="1"/>
            <p:nvPr/>
          </p:nvSpPr>
          <p:spPr>
            <a:xfrm>
              <a:off x="-337103" y="1110951"/>
              <a:ext cx="965390" cy="539965"/>
            </a:xfrm>
            <a:prstGeom prst="rect">
              <a:avLst/>
            </a:prstGeom>
            <a:noFill/>
          </p:spPr>
          <p:txBody>
            <a:bodyPr wrap="square" rtlCol="0">
              <a:spAutoFit/>
            </a:bodyPr>
            <a:lstStyle/>
            <a:p>
              <a:r>
                <a:rPr lang="en-US" altLang="ja-JP" sz="2000" dirty="0"/>
                <a:t>3.25</a:t>
              </a:r>
              <a:endParaRPr lang="ja-JP" altLang="en-US" sz="2000" dirty="0"/>
            </a:p>
          </p:txBody>
        </p:sp>
        <p:sp>
          <p:nvSpPr>
            <p:cNvPr id="70" name="テキスト ボックス 69">
              <a:extLst>
                <a:ext uri="{FF2B5EF4-FFF2-40B4-BE49-F238E27FC236}">
                  <a16:creationId xmlns:a16="http://schemas.microsoft.com/office/drawing/2014/main" id="{5AE61A65-1AC0-4D26-8FE4-B3478003E2F4}"/>
                </a:ext>
              </a:extLst>
            </p:cNvPr>
            <p:cNvSpPr txBox="1"/>
            <p:nvPr/>
          </p:nvSpPr>
          <p:spPr>
            <a:xfrm>
              <a:off x="8707009" y="1144617"/>
              <a:ext cx="1032811" cy="470154"/>
            </a:xfrm>
            <a:prstGeom prst="rect">
              <a:avLst/>
            </a:prstGeom>
            <a:noFill/>
          </p:spPr>
          <p:txBody>
            <a:bodyPr wrap="square" rtlCol="0">
              <a:spAutoFit/>
            </a:bodyPr>
            <a:lstStyle/>
            <a:p>
              <a:r>
                <a:rPr lang="en-US" altLang="ja-JP" sz="2000" dirty="0"/>
                <a:t>3.25</a:t>
              </a:r>
              <a:endParaRPr lang="ja-JP" altLang="en-US" sz="2000" dirty="0"/>
            </a:p>
          </p:txBody>
        </p:sp>
        <p:sp>
          <p:nvSpPr>
            <p:cNvPr id="71" name="テキスト ボックス 70">
              <a:extLst>
                <a:ext uri="{FF2B5EF4-FFF2-40B4-BE49-F238E27FC236}">
                  <a16:creationId xmlns:a16="http://schemas.microsoft.com/office/drawing/2014/main" id="{98B58F79-2769-48F8-9E85-83BE10034BAE}"/>
                </a:ext>
              </a:extLst>
            </p:cNvPr>
            <p:cNvSpPr txBox="1"/>
            <p:nvPr/>
          </p:nvSpPr>
          <p:spPr>
            <a:xfrm>
              <a:off x="4114213" y="1174314"/>
              <a:ext cx="1738160" cy="470154"/>
            </a:xfrm>
            <a:prstGeom prst="rect">
              <a:avLst/>
            </a:prstGeom>
            <a:noFill/>
          </p:spPr>
          <p:txBody>
            <a:bodyPr wrap="square" rtlCol="0">
              <a:spAutoFit/>
            </a:bodyPr>
            <a:lstStyle/>
            <a:p>
              <a:r>
                <a:rPr lang="en-US" altLang="ja-JP" sz="2000" dirty="0"/>
                <a:t>9.5</a:t>
              </a:r>
              <a:endParaRPr lang="ja-JP" altLang="en-US" sz="2000" dirty="0"/>
            </a:p>
          </p:txBody>
        </p:sp>
        <p:sp>
          <p:nvSpPr>
            <p:cNvPr id="72" name="テキスト ボックス 71">
              <a:extLst>
                <a:ext uri="{FF2B5EF4-FFF2-40B4-BE49-F238E27FC236}">
                  <a16:creationId xmlns:a16="http://schemas.microsoft.com/office/drawing/2014/main" id="{2DC35AD0-517F-4188-A6CA-5812E324D581}"/>
                </a:ext>
              </a:extLst>
            </p:cNvPr>
            <p:cNvSpPr txBox="1"/>
            <p:nvPr/>
          </p:nvSpPr>
          <p:spPr>
            <a:xfrm>
              <a:off x="-929381" y="2087701"/>
              <a:ext cx="623036" cy="1585302"/>
            </a:xfrm>
            <a:prstGeom prst="rect">
              <a:avLst/>
            </a:prstGeom>
            <a:noFill/>
          </p:spPr>
          <p:txBody>
            <a:bodyPr vert="eaVert" wrap="square" rtlCol="0">
              <a:spAutoFit/>
            </a:bodyPr>
            <a:lstStyle/>
            <a:p>
              <a:r>
                <a:rPr lang="ja-JP" altLang="en-US" b="1" dirty="0"/>
                <a:t>歩　道</a:t>
              </a:r>
            </a:p>
          </p:txBody>
        </p:sp>
        <p:sp>
          <p:nvSpPr>
            <p:cNvPr id="73" name="テキスト ボックス 72">
              <a:extLst>
                <a:ext uri="{FF2B5EF4-FFF2-40B4-BE49-F238E27FC236}">
                  <a16:creationId xmlns:a16="http://schemas.microsoft.com/office/drawing/2014/main" id="{7064614C-6D81-40F8-9B85-B42D2C7B4068}"/>
                </a:ext>
              </a:extLst>
            </p:cNvPr>
            <p:cNvSpPr txBox="1"/>
            <p:nvPr/>
          </p:nvSpPr>
          <p:spPr>
            <a:xfrm>
              <a:off x="287446" y="2095130"/>
              <a:ext cx="623036" cy="1577872"/>
            </a:xfrm>
            <a:prstGeom prst="rect">
              <a:avLst/>
            </a:prstGeom>
            <a:noFill/>
          </p:spPr>
          <p:txBody>
            <a:bodyPr vert="eaVert" wrap="square" rtlCol="0">
              <a:spAutoFit/>
            </a:bodyPr>
            <a:lstStyle/>
            <a:p>
              <a:r>
                <a:rPr lang="ja-JP" altLang="en-US" b="1" dirty="0"/>
                <a:t>植樹帯</a:t>
              </a:r>
            </a:p>
          </p:txBody>
        </p:sp>
        <p:sp>
          <p:nvSpPr>
            <p:cNvPr id="74" name="テキスト ボックス 73">
              <a:extLst>
                <a:ext uri="{FF2B5EF4-FFF2-40B4-BE49-F238E27FC236}">
                  <a16:creationId xmlns:a16="http://schemas.microsoft.com/office/drawing/2014/main" id="{F17F2110-986B-400F-892F-66EB6910E54C}"/>
                </a:ext>
              </a:extLst>
            </p:cNvPr>
            <p:cNvSpPr txBox="1"/>
            <p:nvPr/>
          </p:nvSpPr>
          <p:spPr>
            <a:xfrm>
              <a:off x="1522485" y="2044066"/>
              <a:ext cx="623036" cy="1967866"/>
            </a:xfrm>
            <a:prstGeom prst="rect">
              <a:avLst/>
            </a:prstGeom>
            <a:noFill/>
          </p:spPr>
          <p:txBody>
            <a:bodyPr vert="eaVert" wrap="square" rtlCol="0">
              <a:spAutoFit/>
            </a:bodyPr>
            <a:lstStyle/>
            <a:p>
              <a:r>
                <a:rPr lang="ja-JP" altLang="en-US" b="1" dirty="0"/>
                <a:t>自転車通行帯</a:t>
              </a:r>
            </a:p>
          </p:txBody>
        </p:sp>
        <p:sp>
          <p:nvSpPr>
            <p:cNvPr id="76" name="テキスト ボックス 75">
              <a:extLst>
                <a:ext uri="{FF2B5EF4-FFF2-40B4-BE49-F238E27FC236}">
                  <a16:creationId xmlns:a16="http://schemas.microsoft.com/office/drawing/2014/main" id="{5EDEDA14-D2B7-4DD0-8964-19840B0EC4AC}"/>
                </a:ext>
              </a:extLst>
            </p:cNvPr>
            <p:cNvSpPr txBox="1"/>
            <p:nvPr/>
          </p:nvSpPr>
          <p:spPr>
            <a:xfrm>
              <a:off x="2947552" y="2095130"/>
              <a:ext cx="623036" cy="1398393"/>
            </a:xfrm>
            <a:prstGeom prst="rect">
              <a:avLst/>
            </a:prstGeom>
            <a:noFill/>
          </p:spPr>
          <p:txBody>
            <a:bodyPr vert="eaVert" wrap="square" rtlCol="0">
              <a:spAutoFit/>
            </a:bodyPr>
            <a:lstStyle/>
            <a:p>
              <a:r>
                <a:rPr lang="ja-JP" altLang="en-US" b="1" dirty="0"/>
                <a:t>車　道</a:t>
              </a:r>
            </a:p>
          </p:txBody>
        </p:sp>
        <p:sp>
          <p:nvSpPr>
            <p:cNvPr id="77" name="テキスト ボックス 76">
              <a:extLst>
                <a:ext uri="{FF2B5EF4-FFF2-40B4-BE49-F238E27FC236}">
                  <a16:creationId xmlns:a16="http://schemas.microsoft.com/office/drawing/2014/main" id="{DC149FF5-92E5-48F0-B3CE-FD390D8C396C}"/>
                </a:ext>
              </a:extLst>
            </p:cNvPr>
            <p:cNvSpPr txBox="1"/>
            <p:nvPr/>
          </p:nvSpPr>
          <p:spPr>
            <a:xfrm>
              <a:off x="5329357" y="2087702"/>
              <a:ext cx="623036" cy="1244650"/>
            </a:xfrm>
            <a:prstGeom prst="rect">
              <a:avLst/>
            </a:prstGeom>
            <a:noFill/>
          </p:spPr>
          <p:txBody>
            <a:bodyPr vert="eaVert" wrap="square" rtlCol="0">
              <a:spAutoFit/>
            </a:bodyPr>
            <a:lstStyle/>
            <a:p>
              <a:r>
                <a:rPr lang="ja-JP" altLang="en-US" b="1" dirty="0"/>
                <a:t>車　道</a:t>
              </a:r>
            </a:p>
          </p:txBody>
        </p:sp>
        <p:sp>
          <p:nvSpPr>
            <p:cNvPr id="78" name="テキスト ボックス 77">
              <a:extLst>
                <a:ext uri="{FF2B5EF4-FFF2-40B4-BE49-F238E27FC236}">
                  <a16:creationId xmlns:a16="http://schemas.microsoft.com/office/drawing/2014/main" id="{F5B2560E-865E-4206-951E-D19592AFF2DE}"/>
                </a:ext>
              </a:extLst>
            </p:cNvPr>
            <p:cNvSpPr txBox="1"/>
            <p:nvPr/>
          </p:nvSpPr>
          <p:spPr>
            <a:xfrm>
              <a:off x="6788917" y="2095130"/>
              <a:ext cx="623036" cy="1783449"/>
            </a:xfrm>
            <a:prstGeom prst="rect">
              <a:avLst/>
            </a:prstGeom>
            <a:noFill/>
          </p:spPr>
          <p:txBody>
            <a:bodyPr vert="eaVert" wrap="square" rtlCol="0">
              <a:spAutoFit/>
            </a:bodyPr>
            <a:lstStyle/>
            <a:p>
              <a:r>
                <a:rPr lang="ja-JP" altLang="en-US" b="1" dirty="0"/>
                <a:t>自転車通行帯</a:t>
              </a:r>
            </a:p>
          </p:txBody>
        </p:sp>
        <p:sp>
          <p:nvSpPr>
            <p:cNvPr id="79" name="テキスト ボックス 78">
              <a:extLst>
                <a:ext uri="{FF2B5EF4-FFF2-40B4-BE49-F238E27FC236}">
                  <a16:creationId xmlns:a16="http://schemas.microsoft.com/office/drawing/2014/main" id="{80AAFF4A-7D2E-41D6-B758-361E4696E377}"/>
                </a:ext>
              </a:extLst>
            </p:cNvPr>
            <p:cNvSpPr txBox="1"/>
            <p:nvPr/>
          </p:nvSpPr>
          <p:spPr>
            <a:xfrm>
              <a:off x="7957777" y="2098707"/>
              <a:ext cx="623036" cy="1233643"/>
            </a:xfrm>
            <a:prstGeom prst="rect">
              <a:avLst/>
            </a:prstGeom>
            <a:noFill/>
          </p:spPr>
          <p:txBody>
            <a:bodyPr vert="eaVert" wrap="square" rtlCol="0">
              <a:spAutoFit/>
            </a:bodyPr>
            <a:lstStyle/>
            <a:p>
              <a:r>
                <a:rPr lang="ja-JP" altLang="en-US" b="1" dirty="0"/>
                <a:t>植樹帯</a:t>
              </a:r>
            </a:p>
          </p:txBody>
        </p:sp>
        <p:sp>
          <p:nvSpPr>
            <p:cNvPr id="80" name="テキスト ボックス 79">
              <a:extLst>
                <a:ext uri="{FF2B5EF4-FFF2-40B4-BE49-F238E27FC236}">
                  <a16:creationId xmlns:a16="http://schemas.microsoft.com/office/drawing/2014/main" id="{6A60C586-67E2-4EAD-922A-75CC9668DC16}"/>
                </a:ext>
              </a:extLst>
            </p:cNvPr>
            <p:cNvSpPr txBox="1"/>
            <p:nvPr/>
          </p:nvSpPr>
          <p:spPr>
            <a:xfrm>
              <a:off x="9116785" y="2095129"/>
              <a:ext cx="623036" cy="1376679"/>
            </a:xfrm>
            <a:prstGeom prst="rect">
              <a:avLst/>
            </a:prstGeom>
            <a:noFill/>
          </p:spPr>
          <p:txBody>
            <a:bodyPr vert="eaVert" wrap="square" rtlCol="0">
              <a:spAutoFit/>
            </a:bodyPr>
            <a:lstStyle/>
            <a:p>
              <a:r>
                <a:rPr lang="ja-JP" altLang="en-US" b="1" dirty="0"/>
                <a:t>歩　道</a:t>
              </a:r>
            </a:p>
          </p:txBody>
        </p:sp>
        <p:sp>
          <p:nvSpPr>
            <p:cNvPr id="81" name="テキスト ボックス 80">
              <a:extLst>
                <a:ext uri="{FF2B5EF4-FFF2-40B4-BE49-F238E27FC236}">
                  <a16:creationId xmlns:a16="http://schemas.microsoft.com/office/drawing/2014/main" id="{F426DB66-2B1D-4EFF-8026-D0573C6BC5AB}"/>
                </a:ext>
              </a:extLst>
            </p:cNvPr>
            <p:cNvSpPr txBox="1"/>
            <p:nvPr/>
          </p:nvSpPr>
          <p:spPr>
            <a:xfrm>
              <a:off x="7402438" y="2095130"/>
              <a:ext cx="623036" cy="1486092"/>
            </a:xfrm>
            <a:prstGeom prst="rect">
              <a:avLst/>
            </a:prstGeom>
            <a:noFill/>
          </p:spPr>
          <p:txBody>
            <a:bodyPr vert="eaVert" wrap="square" rtlCol="0">
              <a:spAutoFit/>
            </a:bodyPr>
            <a:lstStyle/>
            <a:p>
              <a:r>
                <a:rPr lang="ja-JP" altLang="en-US" b="1" dirty="0"/>
                <a:t>路　肩</a:t>
              </a:r>
            </a:p>
          </p:txBody>
        </p:sp>
        <p:sp>
          <p:nvSpPr>
            <p:cNvPr id="82" name="テキスト ボックス 81">
              <a:extLst>
                <a:ext uri="{FF2B5EF4-FFF2-40B4-BE49-F238E27FC236}">
                  <a16:creationId xmlns:a16="http://schemas.microsoft.com/office/drawing/2014/main" id="{19F3FFDC-A562-4CA8-BCCB-C6D83A8521CA}"/>
                </a:ext>
              </a:extLst>
            </p:cNvPr>
            <p:cNvSpPr txBox="1"/>
            <p:nvPr/>
          </p:nvSpPr>
          <p:spPr>
            <a:xfrm>
              <a:off x="945730" y="2095130"/>
              <a:ext cx="623036" cy="1486092"/>
            </a:xfrm>
            <a:prstGeom prst="rect">
              <a:avLst/>
            </a:prstGeom>
            <a:noFill/>
          </p:spPr>
          <p:txBody>
            <a:bodyPr vert="eaVert" wrap="square" rtlCol="0">
              <a:spAutoFit/>
            </a:bodyPr>
            <a:lstStyle/>
            <a:p>
              <a:r>
                <a:rPr lang="ja-JP" altLang="en-US" b="1" dirty="0"/>
                <a:t>路　肩</a:t>
              </a:r>
            </a:p>
          </p:txBody>
        </p:sp>
        <p:pic>
          <p:nvPicPr>
            <p:cNvPr id="84" name="図 83">
              <a:extLst>
                <a:ext uri="{FF2B5EF4-FFF2-40B4-BE49-F238E27FC236}">
                  <a16:creationId xmlns:a16="http://schemas.microsoft.com/office/drawing/2014/main" id="{BE8EC867-1028-4722-AE1C-2DB9F96BB331}"/>
                </a:ext>
              </a:extLst>
            </p:cNvPr>
            <p:cNvPicPr>
              <a:picLocks noChangeAspect="1"/>
            </p:cNvPicPr>
            <p:nvPr/>
          </p:nvPicPr>
          <p:blipFill>
            <a:blip r:embed="rId4"/>
            <a:stretch>
              <a:fillRect/>
            </a:stretch>
          </p:blipFill>
          <p:spPr>
            <a:xfrm>
              <a:off x="1574941" y="3817589"/>
              <a:ext cx="498665" cy="927095"/>
            </a:xfrm>
            <a:prstGeom prst="rect">
              <a:avLst/>
            </a:prstGeom>
          </p:spPr>
        </p:pic>
        <p:pic>
          <p:nvPicPr>
            <p:cNvPr id="85" name="図 84">
              <a:extLst>
                <a:ext uri="{FF2B5EF4-FFF2-40B4-BE49-F238E27FC236}">
                  <a16:creationId xmlns:a16="http://schemas.microsoft.com/office/drawing/2014/main" id="{E4BAAE80-B4D4-4C02-B4A1-4E1E65C2761C}"/>
                </a:ext>
              </a:extLst>
            </p:cNvPr>
            <p:cNvPicPr>
              <a:picLocks noChangeAspect="1"/>
            </p:cNvPicPr>
            <p:nvPr/>
          </p:nvPicPr>
          <p:blipFill>
            <a:blip r:embed="rId4"/>
            <a:stretch>
              <a:fillRect/>
            </a:stretch>
          </p:blipFill>
          <p:spPr>
            <a:xfrm>
              <a:off x="6956202" y="3818721"/>
              <a:ext cx="498665" cy="927095"/>
            </a:xfrm>
            <a:prstGeom prst="rect">
              <a:avLst/>
            </a:prstGeom>
          </p:spPr>
        </p:pic>
        <p:pic>
          <p:nvPicPr>
            <p:cNvPr id="87" name="図 86">
              <a:extLst>
                <a:ext uri="{FF2B5EF4-FFF2-40B4-BE49-F238E27FC236}">
                  <a16:creationId xmlns:a16="http://schemas.microsoft.com/office/drawing/2014/main" id="{97A17079-AC45-4025-85FE-02521C012F0E}"/>
                </a:ext>
              </a:extLst>
            </p:cNvPr>
            <p:cNvPicPr>
              <a:picLocks noChangeAspect="1"/>
            </p:cNvPicPr>
            <p:nvPr/>
          </p:nvPicPr>
          <p:blipFill>
            <a:blip r:embed="rId5"/>
            <a:stretch>
              <a:fillRect/>
            </a:stretch>
          </p:blipFill>
          <p:spPr>
            <a:xfrm>
              <a:off x="-757859" y="3954781"/>
              <a:ext cx="614866" cy="795359"/>
            </a:xfrm>
            <a:prstGeom prst="rect">
              <a:avLst/>
            </a:prstGeom>
          </p:spPr>
        </p:pic>
        <p:pic>
          <p:nvPicPr>
            <p:cNvPr id="88" name="図 87">
              <a:extLst>
                <a:ext uri="{FF2B5EF4-FFF2-40B4-BE49-F238E27FC236}">
                  <a16:creationId xmlns:a16="http://schemas.microsoft.com/office/drawing/2014/main" id="{713FDA98-5171-420A-A3F4-DE2D072B6E7D}"/>
                </a:ext>
              </a:extLst>
            </p:cNvPr>
            <p:cNvPicPr>
              <a:picLocks noChangeAspect="1"/>
            </p:cNvPicPr>
            <p:nvPr/>
          </p:nvPicPr>
          <p:blipFill>
            <a:blip r:embed="rId5"/>
            <a:stretch>
              <a:fillRect/>
            </a:stretch>
          </p:blipFill>
          <p:spPr>
            <a:xfrm>
              <a:off x="9189826" y="3954781"/>
              <a:ext cx="614866" cy="795359"/>
            </a:xfrm>
            <a:prstGeom prst="rect">
              <a:avLst/>
            </a:prstGeom>
          </p:spPr>
        </p:pic>
      </p:grpSp>
      <p:sp>
        <p:nvSpPr>
          <p:cNvPr id="4" name="スライド番号プレースホルダー 3">
            <a:extLst>
              <a:ext uri="{FF2B5EF4-FFF2-40B4-BE49-F238E27FC236}">
                <a16:creationId xmlns:a16="http://schemas.microsoft.com/office/drawing/2014/main" id="{DD3D34C8-4597-441D-A029-2FCCCA8431BF}"/>
              </a:ext>
            </a:extLst>
          </p:cNvPr>
          <p:cNvSpPr>
            <a:spLocks noGrp="1"/>
          </p:cNvSpPr>
          <p:nvPr>
            <p:ph type="sldNum" sz="quarter" idx="12"/>
          </p:nvPr>
        </p:nvSpPr>
        <p:spPr/>
        <p:txBody>
          <a:bodyPr/>
          <a:lstStyle/>
          <a:p>
            <a:fld id="{7E63EAE1-42B1-4AC0-9073-08FB6FD5889E}" type="slidenum">
              <a:rPr kumimoji="1" lang="ja-JP" altLang="en-US" sz="1600" b="1" smtClean="0">
                <a:solidFill>
                  <a:schemeClr val="tx1"/>
                </a:solidFill>
              </a:rPr>
              <a:t>5</a:t>
            </a:fld>
            <a:endParaRPr kumimoji="1" lang="ja-JP" altLang="en-US" sz="1600" b="1" dirty="0">
              <a:solidFill>
                <a:schemeClr val="tx1"/>
              </a:solidFill>
            </a:endParaRPr>
          </a:p>
        </p:txBody>
      </p:sp>
      <p:sp>
        <p:nvSpPr>
          <p:cNvPr id="65" name="テキスト ボックス 64">
            <a:extLst>
              <a:ext uri="{FF2B5EF4-FFF2-40B4-BE49-F238E27FC236}">
                <a16:creationId xmlns:a16="http://schemas.microsoft.com/office/drawing/2014/main" id="{F378739E-007C-45FA-8416-A9FB9334ABD9}"/>
              </a:ext>
            </a:extLst>
          </p:cNvPr>
          <p:cNvSpPr txBox="1"/>
          <p:nvPr/>
        </p:nvSpPr>
        <p:spPr>
          <a:xfrm>
            <a:off x="1978203" y="2220473"/>
            <a:ext cx="580410" cy="400110"/>
          </a:xfrm>
          <a:prstGeom prst="rect">
            <a:avLst/>
          </a:prstGeom>
          <a:noFill/>
        </p:spPr>
        <p:txBody>
          <a:bodyPr wrap="square" rtlCol="0">
            <a:spAutoFit/>
          </a:bodyPr>
          <a:lstStyle/>
          <a:p>
            <a:r>
              <a:rPr lang="en-US" altLang="ja-JP" sz="2000" dirty="0"/>
              <a:t>0.5</a:t>
            </a:r>
            <a:endParaRPr lang="ja-JP" altLang="en-US" sz="2000" dirty="0"/>
          </a:p>
        </p:txBody>
      </p:sp>
      <p:sp>
        <p:nvSpPr>
          <p:cNvPr id="75" name="テキスト ボックス 74">
            <a:extLst>
              <a:ext uri="{FF2B5EF4-FFF2-40B4-BE49-F238E27FC236}">
                <a16:creationId xmlns:a16="http://schemas.microsoft.com/office/drawing/2014/main" id="{38F08C3D-FA41-4BB9-A980-57B981CEC25B}"/>
              </a:ext>
            </a:extLst>
          </p:cNvPr>
          <p:cNvSpPr txBox="1"/>
          <p:nvPr/>
        </p:nvSpPr>
        <p:spPr>
          <a:xfrm>
            <a:off x="6636600" y="2208609"/>
            <a:ext cx="580410" cy="400110"/>
          </a:xfrm>
          <a:prstGeom prst="rect">
            <a:avLst/>
          </a:prstGeom>
          <a:noFill/>
        </p:spPr>
        <p:txBody>
          <a:bodyPr wrap="square" rtlCol="0">
            <a:spAutoFit/>
          </a:bodyPr>
          <a:lstStyle/>
          <a:p>
            <a:r>
              <a:rPr lang="en-US" altLang="ja-JP" sz="2000" dirty="0"/>
              <a:t>0.5</a:t>
            </a:r>
            <a:endParaRPr lang="ja-JP" altLang="en-US" sz="2000" dirty="0"/>
          </a:p>
        </p:txBody>
      </p:sp>
    </p:spTree>
    <p:extLst>
      <p:ext uri="{BB962C8B-B14F-4D97-AF65-F5344CB8AC3E}">
        <p14:creationId xmlns:p14="http://schemas.microsoft.com/office/powerpoint/2010/main" val="31713084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A883124-A3E5-4303-AB9D-049D7899F3F4}"/>
              </a:ext>
            </a:extLst>
          </p:cNvPr>
          <p:cNvSpPr>
            <a:spLocks noGrp="1"/>
          </p:cNvSpPr>
          <p:nvPr>
            <p:ph type="title"/>
          </p:nvPr>
        </p:nvSpPr>
        <p:spPr>
          <a:xfrm>
            <a:off x="0" y="1"/>
            <a:ext cx="9144000" cy="769718"/>
          </a:xfrm>
        </p:spPr>
        <p:txBody>
          <a:bodyPr anchor="ctr">
            <a:normAutofit/>
          </a:bodyPr>
          <a:lstStyle/>
          <a:p>
            <a:r>
              <a:rPr lang="ja-JP" altLang="en-US" sz="4000" dirty="0"/>
              <a:t> </a:t>
            </a:r>
            <a:r>
              <a:rPr lang="ja-JP" altLang="en-US" sz="4000" b="1" dirty="0"/>
              <a:t>１</a:t>
            </a:r>
            <a:r>
              <a:rPr lang="en-US" altLang="ja-JP" sz="4000" b="1" dirty="0"/>
              <a:t>.</a:t>
            </a:r>
            <a:r>
              <a:rPr lang="ja-JP" altLang="en-US" sz="4000" b="1" dirty="0"/>
              <a:t> 事業概要（計画平面図）</a:t>
            </a:r>
          </a:p>
        </p:txBody>
      </p:sp>
      <p:pic>
        <p:nvPicPr>
          <p:cNvPr id="7" name="コンテンツ プレースホルダー 6">
            <a:extLst>
              <a:ext uri="{FF2B5EF4-FFF2-40B4-BE49-F238E27FC236}">
                <a16:creationId xmlns:a16="http://schemas.microsoft.com/office/drawing/2014/main" id="{FE046777-2CAB-4A50-9E32-2739550406D8}"/>
              </a:ext>
            </a:extLst>
          </p:cNvPr>
          <p:cNvPicPr>
            <a:picLocks noGrp="1" noChangeAspect="1"/>
          </p:cNvPicPr>
          <p:nvPr>
            <p:ph idx="1"/>
          </p:nvPr>
        </p:nvPicPr>
        <p:blipFill rotWithShape="1">
          <a:blip r:embed="rId3"/>
          <a:srcRect r="2811"/>
          <a:stretch/>
        </p:blipFill>
        <p:spPr>
          <a:xfrm>
            <a:off x="62994" y="1611201"/>
            <a:ext cx="8934696" cy="3088815"/>
          </a:xfrm>
        </p:spPr>
      </p:pic>
      <p:sp>
        <p:nvSpPr>
          <p:cNvPr id="8" name="テキスト ボックス 7">
            <a:extLst>
              <a:ext uri="{FF2B5EF4-FFF2-40B4-BE49-F238E27FC236}">
                <a16:creationId xmlns:a16="http://schemas.microsoft.com/office/drawing/2014/main" id="{86D2EEF2-083A-437D-8FAF-7A31DA53CDBD}"/>
              </a:ext>
            </a:extLst>
          </p:cNvPr>
          <p:cNvSpPr txBox="1"/>
          <p:nvPr/>
        </p:nvSpPr>
        <p:spPr>
          <a:xfrm rot="21269315">
            <a:off x="7265596" y="3682549"/>
            <a:ext cx="400110" cy="989315"/>
          </a:xfrm>
          <a:prstGeom prst="rect">
            <a:avLst/>
          </a:prstGeom>
          <a:solidFill>
            <a:schemeClr val="bg1"/>
          </a:solidFill>
        </p:spPr>
        <p:txBody>
          <a:bodyPr vert="eaVert" wrap="square" rtlCol="0">
            <a:spAutoFit/>
          </a:bodyPr>
          <a:lstStyle/>
          <a:p>
            <a:pPr algn="ctr"/>
            <a:r>
              <a:rPr lang="ja-JP" altLang="en-US" sz="1400" dirty="0"/>
              <a:t>国道</a:t>
            </a:r>
            <a:r>
              <a:rPr lang="en-US" altLang="ja-JP" sz="1050" dirty="0"/>
              <a:t>25</a:t>
            </a:r>
            <a:r>
              <a:rPr lang="ja-JP" altLang="en-US" sz="1400" dirty="0"/>
              <a:t>号</a:t>
            </a:r>
          </a:p>
        </p:txBody>
      </p:sp>
      <p:sp>
        <p:nvSpPr>
          <p:cNvPr id="10" name="テキスト ボックス 9">
            <a:extLst>
              <a:ext uri="{FF2B5EF4-FFF2-40B4-BE49-F238E27FC236}">
                <a16:creationId xmlns:a16="http://schemas.microsoft.com/office/drawing/2014/main" id="{7055C9CD-3079-47A9-A421-A62DFDD402F8}"/>
              </a:ext>
            </a:extLst>
          </p:cNvPr>
          <p:cNvSpPr txBox="1"/>
          <p:nvPr/>
        </p:nvSpPr>
        <p:spPr>
          <a:xfrm rot="18547427">
            <a:off x="378807" y="2535905"/>
            <a:ext cx="906780" cy="276999"/>
          </a:xfrm>
          <a:prstGeom prst="rect">
            <a:avLst/>
          </a:prstGeom>
          <a:solidFill>
            <a:schemeClr val="bg1"/>
          </a:solidFill>
        </p:spPr>
        <p:txBody>
          <a:bodyPr wrap="square" rtlCol="0">
            <a:spAutoFit/>
          </a:bodyPr>
          <a:lstStyle/>
          <a:p>
            <a:r>
              <a:rPr lang="ja-JP" altLang="en-US" sz="1200" dirty="0"/>
              <a:t>国道</a:t>
            </a:r>
            <a:r>
              <a:rPr lang="en-US" altLang="ja-JP" sz="1200" dirty="0"/>
              <a:t>170</a:t>
            </a:r>
            <a:r>
              <a:rPr lang="ja-JP" altLang="en-US" sz="1200" dirty="0"/>
              <a:t>号</a:t>
            </a:r>
          </a:p>
        </p:txBody>
      </p:sp>
      <p:pic>
        <p:nvPicPr>
          <p:cNvPr id="11" name="Picture 4" descr="方角表示マーク イラスト素材">
            <a:hlinkClick r:id="rId4"/>
            <a:extLst>
              <a:ext uri="{FF2B5EF4-FFF2-40B4-BE49-F238E27FC236}">
                <a16:creationId xmlns:a16="http://schemas.microsoft.com/office/drawing/2014/main" id="{B2BC5638-FA38-45B2-BB9E-E83A52E45A6B}"/>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1529" t="13422" r="27323" b="13687"/>
          <a:stretch/>
        </p:blipFill>
        <p:spPr bwMode="auto">
          <a:xfrm>
            <a:off x="58535" y="2214645"/>
            <a:ext cx="330308" cy="588833"/>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2" name="楕円 11">
            <a:extLst>
              <a:ext uri="{FF2B5EF4-FFF2-40B4-BE49-F238E27FC236}">
                <a16:creationId xmlns:a16="http://schemas.microsoft.com/office/drawing/2014/main" id="{AF8C10A3-E855-4B9C-A251-4E5EE91BBED3}"/>
              </a:ext>
            </a:extLst>
          </p:cNvPr>
          <p:cNvSpPr/>
          <p:nvPr/>
        </p:nvSpPr>
        <p:spPr>
          <a:xfrm>
            <a:off x="7387617" y="3075342"/>
            <a:ext cx="812800" cy="81188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 name="楕円 12">
            <a:extLst>
              <a:ext uri="{FF2B5EF4-FFF2-40B4-BE49-F238E27FC236}">
                <a16:creationId xmlns:a16="http://schemas.microsoft.com/office/drawing/2014/main" id="{CE7FED18-53B7-490F-99FD-D01012FDCC7C}"/>
              </a:ext>
            </a:extLst>
          </p:cNvPr>
          <p:cNvSpPr/>
          <p:nvPr/>
        </p:nvSpPr>
        <p:spPr>
          <a:xfrm>
            <a:off x="334885" y="3097895"/>
            <a:ext cx="812800" cy="81188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4" name="テキスト ボックス 13">
            <a:extLst>
              <a:ext uri="{FF2B5EF4-FFF2-40B4-BE49-F238E27FC236}">
                <a16:creationId xmlns:a16="http://schemas.microsoft.com/office/drawing/2014/main" id="{B1F0DFEE-1B85-4FDF-B333-4436B123737F}"/>
              </a:ext>
            </a:extLst>
          </p:cNvPr>
          <p:cNvSpPr txBox="1"/>
          <p:nvPr/>
        </p:nvSpPr>
        <p:spPr>
          <a:xfrm>
            <a:off x="241910" y="4019202"/>
            <a:ext cx="1289455" cy="400110"/>
          </a:xfrm>
          <a:prstGeom prst="rect">
            <a:avLst/>
          </a:prstGeom>
          <a:solidFill>
            <a:schemeClr val="bg1"/>
          </a:solidFill>
        </p:spPr>
        <p:txBody>
          <a:bodyPr wrap="square" rtlCol="0">
            <a:spAutoFit/>
          </a:bodyPr>
          <a:lstStyle/>
          <a:p>
            <a:r>
              <a:rPr lang="ja-JP" altLang="en-US" sz="2000" b="1" dirty="0">
                <a:solidFill>
                  <a:srgbClr val="FF0000"/>
                </a:solidFill>
              </a:rPr>
              <a:t>交差部②</a:t>
            </a:r>
          </a:p>
        </p:txBody>
      </p:sp>
      <p:sp>
        <p:nvSpPr>
          <p:cNvPr id="15" name="テキスト ボックス 14">
            <a:extLst>
              <a:ext uri="{FF2B5EF4-FFF2-40B4-BE49-F238E27FC236}">
                <a16:creationId xmlns:a16="http://schemas.microsoft.com/office/drawing/2014/main" id="{73559174-5912-49B8-B77A-8664C96639FB}"/>
              </a:ext>
            </a:extLst>
          </p:cNvPr>
          <p:cNvSpPr txBox="1"/>
          <p:nvPr/>
        </p:nvSpPr>
        <p:spPr>
          <a:xfrm>
            <a:off x="6176195" y="2707857"/>
            <a:ext cx="1289455" cy="400110"/>
          </a:xfrm>
          <a:prstGeom prst="rect">
            <a:avLst/>
          </a:prstGeom>
          <a:solidFill>
            <a:schemeClr val="bg1"/>
          </a:solidFill>
        </p:spPr>
        <p:txBody>
          <a:bodyPr wrap="square" rtlCol="0">
            <a:spAutoFit/>
          </a:bodyPr>
          <a:lstStyle/>
          <a:p>
            <a:r>
              <a:rPr lang="ja-JP" altLang="en-US" sz="2000" b="1" dirty="0">
                <a:solidFill>
                  <a:srgbClr val="FF0000"/>
                </a:solidFill>
              </a:rPr>
              <a:t>交差部①</a:t>
            </a:r>
          </a:p>
        </p:txBody>
      </p:sp>
      <p:sp>
        <p:nvSpPr>
          <p:cNvPr id="22" name="テキスト ボックス 21">
            <a:extLst>
              <a:ext uri="{FF2B5EF4-FFF2-40B4-BE49-F238E27FC236}">
                <a16:creationId xmlns:a16="http://schemas.microsoft.com/office/drawing/2014/main" id="{CBBB2739-1ED6-4501-8FB2-C30FF14ACCDE}"/>
              </a:ext>
            </a:extLst>
          </p:cNvPr>
          <p:cNvSpPr txBox="1"/>
          <p:nvPr/>
        </p:nvSpPr>
        <p:spPr>
          <a:xfrm>
            <a:off x="334885" y="6110558"/>
            <a:ext cx="8953500" cy="369332"/>
          </a:xfrm>
          <a:prstGeom prst="rect">
            <a:avLst/>
          </a:prstGeom>
          <a:noFill/>
        </p:spPr>
        <p:txBody>
          <a:bodyPr wrap="square" rtlCol="0">
            <a:spAutoFit/>
          </a:bodyPr>
          <a:lstStyle/>
          <a:p>
            <a:r>
              <a:rPr lang="en-US" altLang="ja-JP" dirty="0"/>
              <a:t>※</a:t>
            </a:r>
            <a:r>
              <a:rPr lang="ja-JP" altLang="en-US" dirty="0"/>
              <a:t>今後の設計及び関係機関協議等により、変更となる場合があります。</a:t>
            </a:r>
          </a:p>
        </p:txBody>
      </p:sp>
      <p:sp>
        <p:nvSpPr>
          <p:cNvPr id="3" name="スライド番号プレースホルダー 2">
            <a:extLst>
              <a:ext uri="{FF2B5EF4-FFF2-40B4-BE49-F238E27FC236}">
                <a16:creationId xmlns:a16="http://schemas.microsoft.com/office/drawing/2014/main" id="{3550067C-D95F-46D0-BE0F-FB099A55FCB6}"/>
              </a:ext>
            </a:extLst>
          </p:cNvPr>
          <p:cNvSpPr>
            <a:spLocks noGrp="1"/>
          </p:cNvSpPr>
          <p:nvPr>
            <p:ph type="sldNum" sz="quarter" idx="12"/>
          </p:nvPr>
        </p:nvSpPr>
        <p:spPr/>
        <p:txBody>
          <a:bodyPr/>
          <a:lstStyle/>
          <a:p>
            <a:fld id="{7E63EAE1-42B1-4AC0-9073-08FB6FD5889E}" type="slidenum">
              <a:rPr kumimoji="1" lang="ja-JP" altLang="en-US" sz="1600" b="1" smtClean="0">
                <a:solidFill>
                  <a:schemeClr val="tx1"/>
                </a:solidFill>
              </a:rPr>
              <a:t>6</a:t>
            </a:fld>
            <a:endParaRPr kumimoji="1" lang="ja-JP" altLang="en-US" sz="1600" b="1" dirty="0">
              <a:solidFill>
                <a:schemeClr val="tx1"/>
              </a:solidFill>
            </a:endParaRPr>
          </a:p>
        </p:txBody>
      </p:sp>
      <p:sp>
        <p:nvSpPr>
          <p:cNvPr id="4" name="正方形/長方形 3">
            <a:extLst>
              <a:ext uri="{FF2B5EF4-FFF2-40B4-BE49-F238E27FC236}">
                <a16:creationId xmlns:a16="http://schemas.microsoft.com/office/drawing/2014/main" id="{8F9A1511-4151-4B38-8A2A-424861758B37}"/>
              </a:ext>
            </a:extLst>
          </p:cNvPr>
          <p:cNvSpPr/>
          <p:nvPr/>
        </p:nvSpPr>
        <p:spPr>
          <a:xfrm>
            <a:off x="3787786" y="2066980"/>
            <a:ext cx="5235159" cy="2668744"/>
          </a:xfrm>
          <a:prstGeom prst="rect">
            <a:avLst/>
          </a:prstGeom>
          <a:no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a:extLst>
              <a:ext uri="{FF2B5EF4-FFF2-40B4-BE49-F238E27FC236}">
                <a16:creationId xmlns:a16="http://schemas.microsoft.com/office/drawing/2014/main" id="{3ECC21AF-FC52-4856-8347-1D02FD911060}"/>
              </a:ext>
            </a:extLst>
          </p:cNvPr>
          <p:cNvSpPr/>
          <p:nvPr/>
        </p:nvSpPr>
        <p:spPr>
          <a:xfrm>
            <a:off x="36279" y="2187773"/>
            <a:ext cx="5235159" cy="2668744"/>
          </a:xfrm>
          <a:prstGeom prst="rect">
            <a:avLst/>
          </a:prstGeom>
          <a:no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C8EEB226-6094-4356-8CD7-D9B0BAF8E6DD}"/>
              </a:ext>
            </a:extLst>
          </p:cNvPr>
          <p:cNvSpPr txBox="1"/>
          <p:nvPr/>
        </p:nvSpPr>
        <p:spPr>
          <a:xfrm>
            <a:off x="3787786" y="1723495"/>
            <a:ext cx="1306728" cy="307777"/>
          </a:xfrm>
          <a:prstGeom prst="rect">
            <a:avLst/>
          </a:prstGeom>
          <a:solidFill>
            <a:schemeClr val="bg1"/>
          </a:solidFill>
          <a:ln>
            <a:solidFill>
              <a:schemeClr val="tx1"/>
            </a:solidFill>
          </a:ln>
        </p:spPr>
        <p:txBody>
          <a:bodyPr wrap="square" rtlCol="0">
            <a:spAutoFit/>
          </a:bodyPr>
          <a:lstStyle/>
          <a:p>
            <a:r>
              <a:rPr kumimoji="1" lang="ja-JP" altLang="en-US" sz="1400" dirty="0">
                <a:latin typeface="HGPｺﾞｼｯｸE" panose="020B0900000000000000" pitchFamily="50" charset="-128"/>
                <a:ea typeface="HGPｺﾞｼｯｸE" panose="020B0900000000000000" pitchFamily="50" charset="-128"/>
              </a:rPr>
              <a:t>計画平面図①</a:t>
            </a:r>
          </a:p>
        </p:txBody>
      </p:sp>
      <p:sp>
        <p:nvSpPr>
          <p:cNvPr id="25" name="テキスト ボックス 24">
            <a:extLst>
              <a:ext uri="{FF2B5EF4-FFF2-40B4-BE49-F238E27FC236}">
                <a16:creationId xmlns:a16="http://schemas.microsoft.com/office/drawing/2014/main" id="{5553C2EC-49E4-49EE-B99A-41853762868F}"/>
              </a:ext>
            </a:extLst>
          </p:cNvPr>
          <p:cNvSpPr txBox="1"/>
          <p:nvPr/>
        </p:nvSpPr>
        <p:spPr>
          <a:xfrm>
            <a:off x="99570" y="1819599"/>
            <a:ext cx="1306728" cy="307777"/>
          </a:xfrm>
          <a:prstGeom prst="rect">
            <a:avLst/>
          </a:prstGeom>
          <a:solidFill>
            <a:schemeClr val="bg1"/>
          </a:solidFill>
          <a:ln>
            <a:solidFill>
              <a:schemeClr val="tx1"/>
            </a:solidFill>
          </a:ln>
        </p:spPr>
        <p:txBody>
          <a:bodyPr wrap="square" rtlCol="0">
            <a:spAutoFit/>
          </a:bodyPr>
          <a:lstStyle/>
          <a:p>
            <a:r>
              <a:rPr kumimoji="1" lang="ja-JP" altLang="en-US" sz="1400" dirty="0">
                <a:latin typeface="HGPｺﾞｼｯｸE" panose="020B0900000000000000" pitchFamily="50" charset="-128"/>
                <a:ea typeface="HGPｺﾞｼｯｸE" panose="020B0900000000000000" pitchFamily="50" charset="-128"/>
              </a:rPr>
              <a:t>計画平面図②</a:t>
            </a:r>
          </a:p>
        </p:txBody>
      </p:sp>
      <p:sp>
        <p:nvSpPr>
          <p:cNvPr id="17" name="テキスト ボックス 16">
            <a:extLst>
              <a:ext uri="{FF2B5EF4-FFF2-40B4-BE49-F238E27FC236}">
                <a16:creationId xmlns:a16="http://schemas.microsoft.com/office/drawing/2014/main" id="{0A9AC734-7C3A-46F7-8631-193881B67D57}"/>
              </a:ext>
            </a:extLst>
          </p:cNvPr>
          <p:cNvSpPr txBox="1"/>
          <p:nvPr/>
        </p:nvSpPr>
        <p:spPr>
          <a:xfrm>
            <a:off x="2743933" y="3711425"/>
            <a:ext cx="1358819" cy="307777"/>
          </a:xfrm>
          <a:prstGeom prst="rect">
            <a:avLst/>
          </a:prstGeom>
          <a:noFill/>
        </p:spPr>
        <p:txBody>
          <a:bodyPr wrap="square" rtlCol="0">
            <a:spAutoFit/>
          </a:bodyPr>
          <a:lstStyle/>
          <a:p>
            <a:r>
              <a:rPr kumimoji="1" lang="ja-JP" altLang="en-US" sz="1400" dirty="0">
                <a:latin typeface="HGPｺﾞｼｯｸM" panose="020B0600000000000000" pitchFamily="50" charset="-128"/>
                <a:ea typeface="HGPｺﾞｼｯｸM" panose="020B0600000000000000" pitchFamily="50" charset="-128"/>
              </a:rPr>
              <a:t>藤井寺市</a:t>
            </a:r>
          </a:p>
        </p:txBody>
      </p:sp>
      <p:sp>
        <p:nvSpPr>
          <p:cNvPr id="18" name="テキスト ボックス 17">
            <a:extLst>
              <a:ext uri="{FF2B5EF4-FFF2-40B4-BE49-F238E27FC236}">
                <a16:creationId xmlns:a16="http://schemas.microsoft.com/office/drawing/2014/main" id="{C67C759A-D349-478D-BAF5-0F1827EF80F1}"/>
              </a:ext>
            </a:extLst>
          </p:cNvPr>
          <p:cNvSpPr txBox="1"/>
          <p:nvPr/>
        </p:nvSpPr>
        <p:spPr>
          <a:xfrm>
            <a:off x="5271438" y="3755887"/>
            <a:ext cx="1082351" cy="307777"/>
          </a:xfrm>
          <a:prstGeom prst="rect">
            <a:avLst/>
          </a:prstGeom>
          <a:noFill/>
        </p:spPr>
        <p:txBody>
          <a:bodyPr wrap="square" rtlCol="0">
            <a:spAutoFit/>
          </a:bodyPr>
          <a:lstStyle/>
          <a:p>
            <a:r>
              <a:rPr kumimoji="1" lang="ja-JP" altLang="en-US" sz="1400" dirty="0">
                <a:latin typeface="HGPｺﾞｼｯｸM" panose="020B0600000000000000" pitchFamily="50" charset="-128"/>
                <a:ea typeface="HGPｺﾞｼｯｸM" panose="020B0600000000000000" pitchFamily="50" charset="-128"/>
              </a:rPr>
              <a:t>柏原市</a:t>
            </a:r>
          </a:p>
        </p:txBody>
      </p:sp>
      <p:sp>
        <p:nvSpPr>
          <p:cNvPr id="6" name="フリーフォーム: 図形 5">
            <a:extLst>
              <a:ext uri="{FF2B5EF4-FFF2-40B4-BE49-F238E27FC236}">
                <a16:creationId xmlns:a16="http://schemas.microsoft.com/office/drawing/2014/main" id="{251ECAAD-4B05-4396-910A-42AC66926880}"/>
              </a:ext>
            </a:extLst>
          </p:cNvPr>
          <p:cNvSpPr/>
          <p:nvPr/>
        </p:nvSpPr>
        <p:spPr>
          <a:xfrm>
            <a:off x="819150" y="2659380"/>
            <a:ext cx="3973830" cy="1981200"/>
          </a:xfrm>
          <a:custGeom>
            <a:avLst/>
            <a:gdLst>
              <a:gd name="connsiteX0" fmla="*/ 3973830 w 3973830"/>
              <a:gd name="connsiteY0" fmla="*/ 1981200 h 1981200"/>
              <a:gd name="connsiteX1" fmla="*/ 3935730 w 3973830"/>
              <a:gd name="connsiteY1" fmla="*/ 819150 h 1981200"/>
              <a:gd name="connsiteX2" fmla="*/ 2579370 w 3973830"/>
              <a:gd name="connsiteY2" fmla="*/ 830580 h 1981200"/>
              <a:gd name="connsiteX3" fmla="*/ 2423160 w 3973830"/>
              <a:gd name="connsiteY3" fmla="*/ 845820 h 1981200"/>
              <a:gd name="connsiteX4" fmla="*/ 1600200 w 3973830"/>
              <a:gd name="connsiteY4" fmla="*/ 819150 h 1981200"/>
              <a:gd name="connsiteX5" fmla="*/ 1607820 w 3973830"/>
              <a:gd name="connsiteY5" fmla="*/ 22860 h 1981200"/>
              <a:gd name="connsiteX6" fmla="*/ 49530 w 3973830"/>
              <a:gd name="connsiteY6" fmla="*/ 0 h 1981200"/>
              <a:gd name="connsiteX7" fmla="*/ 0 w 3973830"/>
              <a:gd name="connsiteY7" fmla="*/ 110109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73830" h="1981200">
                <a:moveTo>
                  <a:pt x="3973830" y="1981200"/>
                </a:moveTo>
                <a:lnTo>
                  <a:pt x="3935730" y="819150"/>
                </a:lnTo>
                <a:lnTo>
                  <a:pt x="2579370" y="830580"/>
                </a:lnTo>
                <a:lnTo>
                  <a:pt x="2423160" y="845820"/>
                </a:lnTo>
                <a:lnTo>
                  <a:pt x="1600200" y="819150"/>
                </a:lnTo>
                <a:lnTo>
                  <a:pt x="1607820" y="22860"/>
                </a:lnTo>
                <a:lnTo>
                  <a:pt x="49530" y="0"/>
                </a:lnTo>
                <a:lnTo>
                  <a:pt x="0" y="1101090"/>
                </a:lnTo>
              </a:path>
            </a:pathLst>
          </a:custGeom>
          <a:noFill/>
          <a:ln w="25400">
            <a:solidFill>
              <a:srgbClr val="0070C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8352086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BB4CAA8C-530C-4121-A94C-DECB70C41CFA}"/>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30000"/>
                    </a14:imgEffect>
                    <a14:imgEffect>
                      <a14:brightnessContrast bright="-30000" contrast="100000"/>
                    </a14:imgEffect>
                  </a14:imgLayer>
                </a14:imgProps>
              </a:ext>
            </a:extLst>
          </a:blip>
          <a:srcRect l="7959" t="21188" r="24247" b="17141"/>
          <a:stretch/>
        </p:blipFill>
        <p:spPr>
          <a:xfrm>
            <a:off x="91253" y="1377306"/>
            <a:ext cx="8961494" cy="5095159"/>
          </a:xfrm>
          <a:prstGeom prst="rect">
            <a:avLst/>
          </a:prstGeom>
        </p:spPr>
      </p:pic>
      <p:sp>
        <p:nvSpPr>
          <p:cNvPr id="2" name="タイトル 1">
            <a:extLst>
              <a:ext uri="{FF2B5EF4-FFF2-40B4-BE49-F238E27FC236}">
                <a16:creationId xmlns:a16="http://schemas.microsoft.com/office/drawing/2014/main" id="{3A883124-A3E5-4303-AB9D-049D7899F3F4}"/>
              </a:ext>
            </a:extLst>
          </p:cNvPr>
          <p:cNvSpPr>
            <a:spLocks noGrp="1"/>
          </p:cNvSpPr>
          <p:nvPr>
            <p:ph type="title"/>
          </p:nvPr>
        </p:nvSpPr>
        <p:spPr>
          <a:xfrm>
            <a:off x="0" y="-17983"/>
            <a:ext cx="9144000" cy="787701"/>
          </a:xfrm>
        </p:spPr>
        <p:txBody>
          <a:bodyPr anchor="ctr">
            <a:normAutofit/>
          </a:bodyPr>
          <a:lstStyle/>
          <a:p>
            <a:r>
              <a:rPr lang="ja-JP" altLang="en-US" sz="4000" dirty="0"/>
              <a:t> </a:t>
            </a:r>
            <a:r>
              <a:rPr lang="ja-JP" altLang="en-US" sz="4000" b="1" dirty="0"/>
              <a:t>１</a:t>
            </a:r>
            <a:r>
              <a:rPr lang="en-US" altLang="ja-JP" sz="4000" b="1" dirty="0"/>
              <a:t>.</a:t>
            </a:r>
            <a:r>
              <a:rPr lang="ja-JP" altLang="en-US" sz="4000" b="1" dirty="0"/>
              <a:t> 事業概要（事業平面図①）</a:t>
            </a:r>
          </a:p>
        </p:txBody>
      </p:sp>
      <p:sp>
        <p:nvSpPr>
          <p:cNvPr id="8" name="テキスト ボックス 7">
            <a:extLst>
              <a:ext uri="{FF2B5EF4-FFF2-40B4-BE49-F238E27FC236}">
                <a16:creationId xmlns:a16="http://schemas.microsoft.com/office/drawing/2014/main" id="{86D2EEF2-083A-437D-8FAF-7A31DA53CDBD}"/>
              </a:ext>
            </a:extLst>
          </p:cNvPr>
          <p:cNvSpPr txBox="1"/>
          <p:nvPr/>
        </p:nvSpPr>
        <p:spPr>
          <a:xfrm rot="21269315">
            <a:off x="8208662" y="4116000"/>
            <a:ext cx="400110" cy="989315"/>
          </a:xfrm>
          <a:prstGeom prst="rect">
            <a:avLst/>
          </a:prstGeom>
          <a:solidFill>
            <a:schemeClr val="bg1"/>
          </a:solidFill>
        </p:spPr>
        <p:txBody>
          <a:bodyPr vert="eaVert" wrap="square" rtlCol="0">
            <a:spAutoFit/>
          </a:bodyPr>
          <a:lstStyle/>
          <a:p>
            <a:pPr algn="ctr"/>
            <a:r>
              <a:rPr lang="ja-JP" altLang="en-US" sz="1400" dirty="0"/>
              <a:t>国道</a:t>
            </a:r>
            <a:r>
              <a:rPr lang="ja-JP" altLang="en-US" sz="1050" dirty="0"/>
              <a:t>２５</a:t>
            </a:r>
            <a:r>
              <a:rPr lang="ja-JP" altLang="en-US" sz="1400" dirty="0"/>
              <a:t>号</a:t>
            </a:r>
          </a:p>
        </p:txBody>
      </p:sp>
      <p:pic>
        <p:nvPicPr>
          <p:cNvPr id="11" name="Picture 4" descr="方角表示マーク イラスト素材">
            <a:hlinkClick r:id="rId5"/>
            <a:extLst>
              <a:ext uri="{FF2B5EF4-FFF2-40B4-BE49-F238E27FC236}">
                <a16:creationId xmlns:a16="http://schemas.microsoft.com/office/drawing/2014/main" id="{B2BC5638-FA38-45B2-BB9E-E83A52E45A6B}"/>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31529" t="13422" r="27323" b="13687"/>
          <a:stretch/>
        </p:blipFill>
        <p:spPr bwMode="auto">
          <a:xfrm>
            <a:off x="146838" y="1362764"/>
            <a:ext cx="441864" cy="787702"/>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3" name="フリーフォーム: 図形 2">
            <a:extLst>
              <a:ext uri="{FF2B5EF4-FFF2-40B4-BE49-F238E27FC236}">
                <a16:creationId xmlns:a16="http://schemas.microsoft.com/office/drawing/2014/main" id="{B836CDEA-F539-45F6-8718-4F988A21A77E}"/>
              </a:ext>
            </a:extLst>
          </p:cNvPr>
          <p:cNvSpPr/>
          <p:nvPr/>
        </p:nvSpPr>
        <p:spPr>
          <a:xfrm>
            <a:off x="-19918" y="4005260"/>
            <a:ext cx="2095777" cy="2340025"/>
          </a:xfrm>
          <a:custGeom>
            <a:avLst/>
            <a:gdLst>
              <a:gd name="connsiteX0" fmla="*/ 3424335 w 3424335"/>
              <a:gd name="connsiteY0" fmla="*/ 2043404 h 2043404"/>
              <a:gd name="connsiteX1" fmla="*/ 3396343 w 3424335"/>
              <a:gd name="connsiteY1" fmla="*/ 37323 h 2043404"/>
              <a:gd name="connsiteX2" fmla="*/ 0 w 3424335"/>
              <a:gd name="connsiteY2" fmla="*/ 0 h 2043404"/>
            </a:gdLst>
            <a:ahLst/>
            <a:cxnLst>
              <a:cxn ang="0">
                <a:pos x="connsiteX0" y="connsiteY0"/>
              </a:cxn>
              <a:cxn ang="0">
                <a:pos x="connsiteX1" y="connsiteY1"/>
              </a:cxn>
              <a:cxn ang="0">
                <a:pos x="connsiteX2" y="connsiteY2"/>
              </a:cxn>
            </a:cxnLst>
            <a:rect l="l" t="t" r="r" b="b"/>
            <a:pathLst>
              <a:path w="3424335" h="2043404">
                <a:moveTo>
                  <a:pt x="3424335" y="2043404"/>
                </a:moveTo>
                <a:lnTo>
                  <a:pt x="3396343" y="37323"/>
                </a:lnTo>
                <a:lnTo>
                  <a:pt x="0" y="0"/>
                </a:lnTo>
              </a:path>
            </a:pathLst>
          </a:custGeom>
          <a:noFill/>
          <a:ln w="38100">
            <a:solidFill>
              <a:srgbClr val="0070C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a:extLst>
              <a:ext uri="{FF2B5EF4-FFF2-40B4-BE49-F238E27FC236}">
                <a16:creationId xmlns:a16="http://schemas.microsoft.com/office/drawing/2014/main" id="{9C7113A8-E2F9-47BF-8871-A1E4A0CEAAA3}"/>
              </a:ext>
            </a:extLst>
          </p:cNvPr>
          <p:cNvSpPr txBox="1"/>
          <p:nvPr/>
        </p:nvSpPr>
        <p:spPr>
          <a:xfrm>
            <a:off x="3865838" y="4737521"/>
            <a:ext cx="1082351" cy="369332"/>
          </a:xfrm>
          <a:prstGeom prst="rect">
            <a:avLst/>
          </a:prstGeom>
          <a:noFill/>
        </p:spPr>
        <p:txBody>
          <a:bodyPr wrap="square" rtlCol="0">
            <a:spAutoFit/>
          </a:bodyPr>
          <a:lstStyle/>
          <a:p>
            <a:r>
              <a:rPr kumimoji="1" lang="ja-JP" altLang="en-US" dirty="0">
                <a:latin typeface="HGPｺﾞｼｯｸM" panose="020B0600000000000000" pitchFamily="50" charset="-128"/>
                <a:ea typeface="HGPｺﾞｼｯｸM" panose="020B0600000000000000" pitchFamily="50" charset="-128"/>
              </a:rPr>
              <a:t>柏原市</a:t>
            </a:r>
          </a:p>
        </p:txBody>
      </p:sp>
      <p:sp>
        <p:nvSpPr>
          <p:cNvPr id="23" name="テキスト ボックス 22">
            <a:extLst>
              <a:ext uri="{FF2B5EF4-FFF2-40B4-BE49-F238E27FC236}">
                <a16:creationId xmlns:a16="http://schemas.microsoft.com/office/drawing/2014/main" id="{534C30B6-7560-4CDF-901D-BF4E6587CF5C}"/>
              </a:ext>
            </a:extLst>
          </p:cNvPr>
          <p:cNvSpPr txBox="1"/>
          <p:nvPr/>
        </p:nvSpPr>
        <p:spPr>
          <a:xfrm>
            <a:off x="663721" y="4922187"/>
            <a:ext cx="1358819" cy="369332"/>
          </a:xfrm>
          <a:prstGeom prst="rect">
            <a:avLst/>
          </a:prstGeom>
          <a:noFill/>
        </p:spPr>
        <p:txBody>
          <a:bodyPr wrap="square" rtlCol="0">
            <a:spAutoFit/>
          </a:bodyPr>
          <a:lstStyle/>
          <a:p>
            <a:r>
              <a:rPr kumimoji="1" lang="ja-JP" altLang="en-US" dirty="0">
                <a:latin typeface="HGPｺﾞｼｯｸM" panose="020B0600000000000000" pitchFamily="50" charset="-128"/>
                <a:ea typeface="HGPｺﾞｼｯｸM" panose="020B0600000000000000" pitchFamily="50" charset="-128"/>
              </a:rPr>
              <a:t>藤井寺市</a:t>
            </a:r>
          </a:p>
        </p:txBody>
      </p:sp>
      <p:sp>
        <p:nvSpPr>
          <p:cNvPr id="5" name="スライド番号プレースホルダー 4">
            <a:extLst>
              <a:ext uri="{FF2B5EF4-FFF2-40B4-BE49-F238E27FC236}">
                <a16:creationId xmlns:a16="http://schemas.microsoft.com/office/drawing/2014/main" id="{2BC8913E-977A-4DC9-9708-3A1E4881F79C}"/>
              </a:ext>
            </a:extLst>
          </p:cNvPr>
          <p:cNvSpPr>
            <a:spLocks noGrp="1"/>
          </p:cNvSpPr>
          <p:nvPr>
            <p:ph type="sldNum" sz="quarter" idx="12"/>
          </p:nvPr>
        </p:nvSpPr>
        <p:spPr/>
        <p:txBody>
          <a:bodyPr/>
          <a:lstStyle/>
          <a:p>
            <a:fld id="{7E63EAE1-42B1-4AC0-9073-08FB6FD5889E}" type="slidenum">
              <a:rPr kumimoji="1" lang="ja-JP" altLang="en-US" sz="1600" b="1" smtClean="0">
                <a:solidFill>
                  <a:schemeClr val="tx1"/>
                </a:solidFill>
              </a:rPr>
              <a:t>7</a:t>
            </a:fld>
            <a:endParaRPr kumimoji="1" lang="ja-JP" altLang="en-US" sz="1600" b="1" dirty="0">
              <a:solidFill>
                <a:schemeClr val="tx1"/>
              </a:solidFill>
            </a:endParaRPr>
          </a:p>
        </p:txBody>
      </p:sp>
    </p:spTree>
    <p:extLst>
      <p:ext uri="{BB962C8B-B14F-4D97-AF65-F5344CB8AC3E}">
        <p14:creationId xmlns:p14="http://schemas.microsoft.com/office/powerpoint/2010/main" val="13521502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コンテンツ プレースホルダー 6">
            <a:extLst>
              <a:ext uri="{FF2B5EF4-FFF2-40B4-BE49-F238E27FC236}">
                <a16:creationId xmlns:a16="http://schemas.microsoft.com/office/drawing/2014/main" id="{FE046777-2CAB-4A50-9E32-2739550406D8}"/>
              </a:ext>
            </a:extLst>
          </p:cNvPr>
          <p:cNvPicPr>
            <a:picLocks noGrp="1" noChangeAspect="1"/>
          </p:cNvPicPr>
          <p:nvPr>
            <p:ph idx="1"/>
          </p:nvPr>
        </p:nvPicPr>
        <p:blipFill rotWithShape="1">
          <a:blip r:embed="rId3"/>
          <a:srcRect l="40501" r="10788"/>
          <a:stretch/>
        </p:blipFill>
        <p:spPr>
          <a:xfrm>
            <a:off x="0" y="307910"/>
            <a:ext cx="9144000" cy="6307494"/>
          </a:xfrm>
        </p:spPr>
      </p:pic>
      <p:sp>
        <p:nvSpPr>
          <p:cNvPr id="2" name="タイトル 1">
            <a:extLst>
              <a:ext uri="{FF2B5EF4-FFF2-40B4-BE49-F238E27FC236}">
                <a16:creationId xmlns:a16="http://schemas.microsoft.com/office/drawing/2014/main" id="{3A883124-A3E5-4303-AB9D-049D7899F3F4}"/>
              </a:ext>
            </a:extLst>
          </p:cNvPr>
          <p:cNvSpPr>
            <a:spLocks noGrp="1"/>
          </p:cNvSpPr>
          <p:nvPr>
            <p:ph type="title"/>
          </p:nvPr>
        </p:nvSpPr>
        <p:spPr>
          <a:xfrm>
            <a:off x="0" y="113225"/>
            <a:ext cx="9144000" cy="656493"/>
          </a:xfrm>
        </p:spPr>
        <p:txBody>
          <a:bodyPr anchor="ctr">
            <a:normAutofit/>
          </a:bodyPr>
          <a:lstStyle/>
          <a:p>
            <a:r>
              <a:rPr lang="ja-JP" altLang="en-US" sz="4000" dirty="0"/>
              <a:t> </a:t>
            </a:r>
            <a:r>
              <a:rPr lang="ja-JP" altLang="en-US" sz="4000" b="1" dirty="0"/>
              <a:t>１</a:t>
            </a:r>
            <a:r>
              <a:rPr lang="en-US" altLang="ja-JP" sz="4000" b="1" dirty="0"/>
              <a:t>.</a:t>
            </a:r>
            <a:r>
              <a:rPr lang="ja-JP" altLang="en-US" sz="4000" b="1" dirty="0"/>
              <a:t> 事業概要（計画平面図①）</a:t>
            </a:r>
          </a:p>
        </p:txBody>
      </p:sp>
      <p:sp>
        <p:nvSpPr>
          <p:cNvPr id="8" name="テキスト ボックス 7">
            <a:extLst>
              <a:ext uri="{FF2B5EF4-FFF2-40B4-BE49-F238E27FC236}">
                <a16:creationId xmlns:a16="http://schemas.microsoft.com/office/drawing/2014/main" id="{86D2EEF2-083A-437D-8FAF-7A31DA53CDBD}"/>
              </a:ext>
            </a:extLst>
          </p:cNvPr>
          <p:cNvSpPr txBox="1"/>
          <p:nvPr/>
        </p:nvSpPr>
        <p:spPr>
          <a:xfrm rot="21269315">
            <a:off x="7415560" y="4793618"/>
            <a:ext cx="400110" cy="989315"/>
          </a:xfrm>
          <a:prstGeom prst="rect">
            <a:avLst/>
          </a:prstGeom>
          <a:solidFill>
            <a:schemeClr val="bg1"/>
          </a:solidFill>
        </p:spPr>
        <p:txBody>
          <a:bodyPr vert="eaVert" wrap="square" rtlCol="0">
            <a:spAutoFit/>
          </a:bodyPr>
          <a:lstStyle/>
          <a:p>
            <a:pPr algn="ctr"/>
            <a:r>
              <a:rPr lang="ja-JP" altLang="en-US" sz="1400" dirty="0"/>
              <a:t>国道</a:t>
            </a:r>
            <a:r>
              <a:rPr lang="ja-JP" altLang="en-US" sz="1050" dirty="0"/>
              <a:t>２５</a:t>
            </a:r>
            <a:r>
              <a:rPr lang="ja-JP" altLang="en-US" sz="1400" dirty="0"/>
              <a:t>号</a:t>
            </a:r>
          </a:p>
        </p:txBody>
      </p:sp>
      <p:pic>
        <p:nvPicPr>
          <p:cNvPr id="11" name="Picture 4" descr="方角表示マーク イラスト素材">
            <a:hlinkClick r:id="rId4"/>
            <a:extLst>
              <a:ext uri="{FF2B5EF4-FFF2-40B4-BE49-F238E27FC236}">
                <a16:creationId xmlns:a16="http://schemas.microsoft.com/office/drawing/2014/main" id="{B2BC5638-FA38-45B2-BB9E-E83A52E45A6B}"/>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1529" t="13422" r="27323" b="13687"/>
          <a:stretch/>
        </p:blipFill>
        <p:spPr bwMode="auto">
          <a:xfrm>
            <a:off x="113953" y="1542896"/>
            <a:ext cx="441864" cy="787702"/>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2" name="楕円 11">
            <a:extLst>
              <a:ext uri="{FF2B5EF4-FFF2-40B4-BE49-F238E27FC236}">
                <a16:creationId xmlns:a16="http://schemas.microsoft.com/office/drawing/2014/main" id="{AF8C10A3-E855-4B9C-A251-4E5EE91BBED3}"/>
              </a:ext>
            </a:extLst>
          </p:cNvPr>
          <p:cNvSpPr/>
          <p:nvPr/>
        </p:nvSpPr>
        <p:spPr>
          <a:xfrm>
            <a:off x="7455855" y="3566456"/>
            <a:ext cx="812800" cy="81188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5" name="テキスト ボックス 14">
            <a:extLst>
              <a:ext uri="{FF2B5EF4-FFF2-40B4-BE49-F238E27FC236}">
                <a16:creationId xmlns:a16="http://schemas.microsoft.com/office/drawing/2014/main" id="{73559174-5912-49B8-B77A-8664C96639FB}"/>
              </a:ext>
            </a:extLst>
          </p:cNvPr>
          <p:cNvSpPr txBox="1"/>
          <p:nvPr/>
        </p:nvSpPr>
        <p:spPr>
          <a:xfrm>
            <a:off x="6166399" y="3360757"/>
            <a:ext cx="1289455" cy="400110"/>
          </a:xfrm>
          <a:prstGeom prst="rect">
            <a:avLst/>
          </a:prstGeom>
          <a:solidFill>
            <a:schemeClr val="bg1"/>
          </a:solidFill>
        </p:spPr>
        <p:txBody>
          <a:bodyPr wrap="square" rtlCol="0">
            <a:spAutoFit/>
          </a:bodyPr>
          <a:lstStyle/>
          <a:p>
            <a:r>
              <a:rPr lang="ja-JP" altLang="en-US" sz="2000" b="1" dirty="0">
                <a:solidFill>
                  <a:srgbClr val="FF0000"/>
                </a:solidFill>
              </a:rPr>
              <a:t>交差部①</a:t>
            </a:r>
          </a:p>
        </p:txBody>
      </p:sp>
      <p:graphicFrame>
        <p:nvGraphicFramePr>
          <p:cNvPr id="18" name="表 18">
            <a:extLst>
              <a:ext uri="{FF2B5EF4-FFF2-40B4-BE49-F238E27FC236}">
                <a16:creationId xmlns:a16="http://schemas.microsoft.com/office/drawing/2014/main" id="{59D38BC9-DE20-4086-9BC4-E37FB240D033}"/>
              </a:ext>
            </a:extLst>
          </p:cNvPr>
          <p:cNvGraphicFramePr>
            <a:graphicFrameLocks noGrp="1"/>
          </p:cNvGraphicFramePr>
          <p:nvPr/>
        </p:nvGraphicFramePr>
        <p:xfrm>
          <a:off x="6941976" y="125478"/>
          <a:ext cx="2080969" cy="1486980"/>
        </p:xfrm>
        <a:graphic>
          <a:graphicData uri="http://schemas.openxmlformats.org/drawingml/2006/table">
            <a:tbl>
              <a:tblPr firstRow="1" bandRow="1">
                <a:tableStyleId>{5940675A-B579-460E-94D1-54222C63F5DA}</a:tableStyleId>
              </a:tblPr>
              <a:tblGrid>
                <a:gridCol w="755910">
                  <a:extLst>
                    <a:ext uri="{9D8B030D-6E8A-4147-A177-3AD203B41FA5}">
                      <a16:colId xmlns:a16="http://schemas.microsoft.com/office/drawing/2014/main" val="2433007089"/>
                    </a:ext>
                  </a:extLst>
                </a:gridCol>
                <a:gridCol w="1325059">
                  <a:extLst>
                    <a:ext uri="{9D8B030D-6E8A-4147-A177-3AD203B41FA5}">
                      <a16:colId xmlns:a16="http://schemas.microsoft.com/office/drawing/2014/main" val="4056878661"/>
                    </a:ext>
                  </a:extLst>
                </a:gridCol>
              </a:tblGrid>
              <a:tr h="373740">
                <a:tc gridSpan="2">
                  <a:txBody>
                    <a:bodyPr/>
                    <a:lstStyle/>
                    <a:p>
                      <a:pPr algn="ctr"/>
                      <a:r>
                        <a:rPr kumimoji="1" lang="ja-JP" altLang="en-US" sz="1600" dirty="0"/>
                        <a:t>凡例</a:t>
                      </a:r>
                    </a:p>
                  </a:txBody>
                  <a:tcPr>
                    <a:solidFill>
                      <a:schemeClr val="bg1"/>
                    </a:solidFill>
                  </a:tcPr>
                </a:tc>
                <a:tc hMerge="1">
                  <a:txBody>
                    <a:bodyPr/>
                    <a:lstStyle/>
                    <a:p>
                      <a:endParaRPr kumimoji="1" lang="ja-JP" altLang="en-US" dirty="0"/>
                    </a:p>
                  </a:txBody>
                  <a:tcPr/>
                </a:tc>
                <a:extLst>
                  <a:ext uri="{0D108BD9-81ED-4DB2-BD59-A6C34878D82A}">
                    <a16:rowId xmlns:a16="http://schemas.microsoft.com/office/drawing/2014/main" val="1278474310"/>
                  </a:ext>
                </a:extLst>
              </a:tr>
              <a:tr h="364504">
                <a:tc>
                  <a:txBody>
                    <a:bodyPr/>
                    <a:lstStyle/>
                    <a:p>
                      <a:pPr algn="ctr"/>
                      <a:endParaRPr kumimoji="1" lang="ja-JP" altLang="en-US" dirty="0"/>
                    </a:p>
                  </a:txBody>
                  <a:tcPr>
                    <a:solidFill>
                      <a:schemeClr val="bg1"/>
                    </a:solidFill>
                  </a:tcPr>
                </a:tc>
                <a:tc>
                  <a:txBody>
                    <a:bodyPr/>
                    <a:lstStyle/>
                    <a:p>
                      <a:pPr algn="ctr"/>
                      <a:r>
                        <a:rPr kumimoji="1" lang="ja-JP" altLang="en-US" sz="1600" dirty="0"/>
                        <a:t>道路</a:t>
                      </a:r>
                    </a:p>
                  </a:txBody>
                  <a:tcPr>
                    <a:solidFill>
                      <a:schemeClr val="bg1"/>
                    </a:solidFill>
                  </a:tcPr>
                </a:tc>
                <a:extLst>
                  <a:ext uri="{0D108BD9-81ED-4DB2-BD59-A6C34878D82A}">
                    <a16:rowId xmlns:a16="http://schemas.microsoft.com/office/drawing/2014/main" val="1256398440"/>
                  </a:ext>
                </a:extLst>
              </a:tr>
              <a:tr h="373740">
                <a:tc>
                  <a:txBody>
                    <a:bodyPr/>
                    <a:lstStyle/>
                    <a:p>
                      <a:pPr algn="ctr"/>
                      <a:endParaRPr kumimoji="1" lang="ja-JP" altLang="en-US" dirty="0"/>
                    </a:p>
                  </a:txBody>
                  <a:tcPr>
                    <a:solidFill>
                      <a:schemeClr val="bg1"/>
                    </a:solidFill>
                  </a:tcPr>
                </a:tc>
                <a:tc>
                  <a:txBody>
                    <a:bodyPr/>
                    <a:lstStyle/>
                    <a:p>
                      <a:pPr algn="ctr"/>
                      <a:r>
                        <a:rPr kumimoji="1" lang="ja-JP" altLang="en-US" sz="1600" dirty="0"/>
                        <a:t>歩道</a:t>
                      </a:r>
                    </a:p>
                  </a:txBody>
                  <a:tcPr>
                    <a:solidFill>
                      <a:schemeClr val="bg1"/>
                    </a:solidFill>
                  </a:tcPr>
                </a:tc>
                <a:extLst>
                  <a:ext uri="{0D108BD9-81ED-4DB2-BD59-A6C34878D82A}">
                    <a16:rowId xmlns:a16="http://schemas.microsoft.com/office/drawing/2014/main" val="1268573020"/>
                  </a:ext>
                </a:extLst>
              </a:tr>
              <a:tr h="373740">
                <a:tc>
                  <a:txBody>
                    <a:bodyPr/>
                    <a:lstStyle/>
                    <a:p>
                      <a:pPr algn="ctr"/>
                      <a:endParaRPr kumimoji="1" lang="ja-JP" altLang="en-US" dirty="0"/>
                    </a:p>
                  </a:txBody>
                  <a:tcPr>
                    <a:solidFill>
                      <a:schemeClr val="bg1"/>
                    </a:solidFill>
                  </a:tcPr>
                </a:tc>
                <a:tc>
                  <a:txBody>
                    <a:bodyPr/>
                    <a:lstStyle/>
                    <a:p>
                      <a:pPr algn="ctr"/>
                      <a:r>
                        <a:rPr kumimoji="1" lang="ja-JP" altLang="en-US" sz="1600" dirty="0"/>
                        <a:t>植樹帯</a:t>
                      </a:r>
                    </a:p>
                  </a:txBody>
                  <a:tcPr>
                    <a:solidFill>
                      <a:schemeClr val="bg1"/>
                    </a:solidFill>
                  </a:tcPr>
                </a:tc>
                <a:extLst>
                  <a:ext uri="{0D108BD9-81ED-4DB2-BD59-A6C34878D82A}">
                    <a16:rowId xmlns:a16="http://schemas.microsoft.com/office/drawing/2014/main" val="1333985167"/>
                  </a:ext>
                </a:extLst>
              </a:tr>
            </a:tbl>
          </a:graphicData>
        </a:graphic>
      </p:graphicFrame>
      <p:sp>
        <p:nvSpPr>
          <p:cNvPr id="19" name="正方形/長方形 18">
            <a:extLst>
              <a:ext uri="{FF2B5EF4-FFF2-40B4-BE49-F238E27FC236}">
                <a16:creationId xmlns:a16="http://schemas.microsoft.com/office/drawing/2014/main" id="{8C320581-792D-4C65-AE8F-4DB46A9044FC}"/>
              </a:ext>
            </a:extLst>
          </p:cNvPr>
          <p:cNvSpPr/>
          <p:nvPr/>
        </p:nvSpPr>
        <p:spPr>
          <a:xfrm>
            <a:off x="7012770" y="538402"/>
            <a:ext cx="602845" cy="269763"/>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0" name="正方形/長方形 19">
            <a:extLst>
              <a:ext uri="{FF2B5EF4-FFF2-40B4-BE49-F238E27FC236}">
                <a16:creationId xmlns:a16="http://schemas.microsoft.com/office/drawing/2014/main" id="{75F36421-96EE-4ECF-BF97-F04CC9087414}"/>
              </a:ext>
            </a:extLst>
          </p:cNvPr>
          <p:cNvSpPr/>
          <p:nvPr/>
        </p:nvSpPr>
        <p:spPr>
          <a:xfrm>
            <a:off x="7012769" y="907261"/>
            <a:ext cx="602845" cy="260736"/>
          </a:xfrm>
          <a:prstGeom prst="rect">
            <a:avLst/>
          </a:prstGeom>
          <a:solidFill>
            <a:srgbClr val="F963E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1" name="正方形/長方形 20">
            <a:extLst>
              <a:ext uri="{FF2B5EF4-FFF2-40B4-BE49-F238E27FC236}">
                <a16:creationId xmlns:a16="http://schemas.microsoft.com/office/drawing/2014/main" id="{F580061D-EF78-45F4-8664-0719A66CBC7A}"/>
              </a:ext>
            </a:extLst>
          </p:cNvPr>
          <p:cNvSpPr/>
          <p:nvPr/>
        </p:nvSpPr>
        <p:spPr>
          <a:xfrm>
            <a:off x="7012769" y="1282159"/>
            <a:ext cx="602845" cy="260737"/>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2" name="テキスト ボックス 21">
            <a:extLst>
              <a:ext uri="{FF2B5EF4-FFF2-40B4-BE49-F238E27FC236}">
                <a16:creationId xmlns:a16="http://schemas.microsoft.com/office/drawing/2014/main" id="{CBBB2739-1ED6-4501-8FB2-C30FF14ACCDE}"/>
              </a:ext>
            </a:extLst>
          </p:cNvPr>
          <p:cNvSpPr txBox="1"/>
          <p:nvPr/>
        </p:nvSpPr>
        <p:spPr>
          <a:xfrm>
            <a:off x="0" y="6189219"/>
            <a:ext cx="7945887" cy="369332"/>
          </a:xfrm>
          <a:prstGeom prst="rect">
            <a:avLst/>
          </a:prstGeom>
          <a:solidFill>
            <a:schemeClr val="bg1"/>
          </a:solidFill>
        </p:spPr>
        <p:txBody>
          <a:bodyPr wrap="square" rtlCol="0">
            <a:spAutoFit/>
          </a:bodyPr>
          <a:lstStyle/>
          <a:p>
            <a:r>
              <a:rPr lang="ja-JP" altLang="en-US" dirty="0"/>
              <a:t>　　</a:t>
            </a:r>
            <a:r>
              <a:rPr lang="en-US" altLang="ja-JP" dirty="0"/>
              <a:t>※</a:t>
            </a:r>
            <a:r>
              <a:rPr lang="ja-JP" altLang="en-US" dirty="0"/>
              <a:t>今後の設計及び関係機関協議等により、変更となる場合があります。</a:t>
            </a:r>
          </a:p>
        </p:txBody>
      </p:sp>
      <p:sp>
        <p:nvSpPr>
          <p:cNvPr id="3" name="フリーフォーム: 図形 2">
            <a:extLst>
              <a:ext uri="{FF2B5EF4-FFF2-40B4-BE49-F238E27FC236}">
                <a16:creationId xmlns:a16="http://schemas.microsoft.com/office/drawing/2014/main" id="{B836CDEA-F539-45F6-8718-4F988A21A77E}"/>
              </a:ext>
            </a:extLst>
          </p:cNvPr>
          <p:cNvSpPr/>
          <p:nvPr/>
        </p:nvSpPr>
        <p:spPr>
          <a:xfrm>
            <a:off x="12980" y="4038551"/>
            <a:ext cx="2015412" cy="2317800"/>
          </a:xfrm>
          <a:custGeom>
            <a:avLst/>
            <a:gdLst>
              <a:gd name="connsiteX0" fmla="*/ 3424335 w 3424335"/>
              <a:gd name="connsiteY0" fmla="*/ 2043404 h 2043404"/>
              <a:gd name="connsiteX1" fmla="*/ 3396343 w 3424335"/>
              <a:gd name="connsiteY1" fmla="*/ 37323 h 2043404"/>
              <a:gd name="connsiteX2" fmla="*/ 0 w 3424335"/>
              <a:gd name="connsiteY2" fmla="*/ 0 h 2043404"/>
              <a:gd name="connsiteX0" fmla="*/ 2365039 w 2365039"/>
              <a:gd name="connsiteY0" fmla="*/ 2032314 h 2032314"/>
              <a:gd name="connsiteX1" fmla="*/ 2337047 w 2365039"/>
              <a:gd name="connsiteY1" fmla="*/ 26233 h 2032314"/>
              <a:gd name="connsiteX2" fmla="*/ 0 w 2365039"/>
              <a:gd name="connsiteY2" fmla="*/ 0 h 2032314"/>
              <a:gd name="connsiteX0" fmla="*/ 2133920 w 2133920"/>
              <a:gd name="connsiteY0" fmla="*/ 2040632 h 2040632"/>
              <a:gd name="connsiteX1" fmla="*/ 2105928 w 2133920"/>
              <a:gd name="connsiteY1" fmla="*/ 34551 h 2040632"/>
              <a:gd name="connsiteX2" fmla="*/ 0 w 2133920"/>
              <a:gd name="connsiteY2" fmla="*/ 0 h 2040632"/>
              <a:gd name="connsiteX0" fmla="*/ 2133920 w 2133920"/>
              <a:gd name="connsiteY0" fmla="*/ 2040632 h 2040632"/>
              <a:gd name="connsiteX1" fmla="*/ 2105928 w 2133920"/>
              <a:gd name="connsiteY1" fmla="*/ 34551 h 2040632"/>
              <a:gd name="connsiteX2" fmla="*/ 63918 w 2133920"/>
              <a:gd name="connsiteY2" fmla="*/ 8360 h 2040632"/>
              <a:gd name="connsiteX3" fmla="*/ 0 w 2133920"/>
              <a:gd name="connsiteY3" fmla="*/ 0 h 2040632"/>
              <a:gd name="connsiteX0" fmla="*/ 2070002 w 2070002"/>
              <a:gd name="connsiteY0" fmla="*/ 2032272 h 2032272"/>
              <a:gd name="connsiteX1" fmla="*/ 2042010 w 2070002"/>
              <a:gd name="connsiteY1" fmla="*/ 26191 h 2032272"/>
              <a:gd name="connsiteX2" fmla="*/ 0 w 2070002"/>
              <a:gd name="connsiteY2" fmla="*/ 0 h 2032272"/>
              <a:gd name="connsiteX3" fmla="*/ 32382 w 2070002"/>
              <a:gd name="connsiteY3" fmla="*/ 8275 h 2032272"/>
              <a:gd name="connsiteX0" fmla="*/ 2037620 w 2037620"/>
              <a:gd name="connsiteY0" fmla="*/ 2023997 h 2023997"/>
              <a:gd name="connsiteX1" fmla="*/ 2009628 w 2037620"/>
              <a:gd name="connsiteY1" fmla="*/ 17916 h 2023997"/>
              <a:gd name="connsiteX2" fmla="*/ 0 w 2037620"/>
              <a:gd name="connsiteY2" fmla="*/ 0 h 2023997"/>
            </a:gdLst>
            <a:ahLst/>
            <a:cxnLst>
              <a:cxn ang="0">
                <a:pos x="connsiteX0" y="connsiteY0"/>
              </a:cxn>
              <a:cxn ang="0">
                <a:pos x="connsiteX1" y="connsiteY1"/>
              </a:cxn>
              <a:cxn ang="0">
                <a:pos x="connsiteX2" y="connsiteY2"/>
              </a:cxn>
            </a:cxnLst>
            <a:rect l="l" t="t" r="r" b="b"/>
            <a:pathLst>
              <a:path w="2037620" h="2023997">
                <a:moveTo>
                  <a:pt x="2037620" y="2023997"/>
                </a:moveTo>
                <a:lnTo>
                  <a:pt x="2009628" y="17916"/>
                </a:lnTo>
                <a:lnTo>
                  <a:pt x="0" y="0"/>
                </a:lnTo>
              </a:path>
            </a:pathLst>
          </a:custGeom>
          <a:noFill/>
          <a:ln w="38100">
            <a:solidFill>
              <a:srgbClr val="0070C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a:extLst>
              <a:ext uri="{FF2B5EF4-FFF2-40B4-BE49-F238E27FC236}">
                <a16:creationId xmlns:a16="http://schemas.microsoft.com/office/drawing/2014/main" id="{9C7113A8-E2F9-47BF-8871-A1E4A0CEAAA3}"/>
              </a:ext>
            </a:extLst>
          </p:cNvPr>
          <p:cNvSpPr txBox="1"/>
          <p:nvPr/>
        </p:nvSpPr>
        <p:spPr>
          <a:xfrm>
            <a:off x="3790588" y="4722132"/>
            <a:ext cx="1082351" cy="369332"/>
          </a:xfrm>
          <a:prstGeom prst="rect">
            <a:avLst/>
          </a:prstGeom>
          <a:noFill/>
        </p:spPr>
        <p:txBody>
          <a:bodyPr wrap="square" rtlCol="0">
            <a:spAutoFit/>
          </a:bodyPr>
          <a:lstStyle/>
          <a:p>
            <a:r>
              <a:rPr kumimoji="1" lang="ja-JP" altLang="en-US" dirty="0">
                <a:latin typeface="HGPｺﾞｼｯｸM" panose="020B0600000000000000" pitchFamily="50" charset="-128"/>
                <a:ea typeface="HGPｺﾞｼｯｸM" panose="020B0600000000000000" pitchFamily="50" charset="-128"/>
              </a:rPr>
              <a:t>柏原市</a:t>
            </a:r>
          </a:p>
        </p:txBody>
      </p:sp>
      <p:sp>
        <p:nvSpPr>
          <p:cNvPr id="23" name="テキスト ボックス 22">
            <a:extLst>
              <a:ext uri="{FF2B5EF4-FFF2-40B4-BE49-F238E27FC236}">
                <a16:creationId xmlns:a16="http://schemas.microsoft.com/office/drawing/2014/main" id="{534C30B6-7560-4CDF-901D-BF4E6587CF5C}"/>
              </a:ext>
            </a:extLst>
          </p:cNvPr>
          <p:cNvSpPr txBox="1"/>
          <p:nvPr/>
        </p:nvSpPr>
        <p:spPr>
          <a:xfrm>
            <a:off x="602335" y="4937576"/>
            <a:ext cx="1358819" cy="369332"/>
          </a:xfrm>
          <a:prstGeom prst="rect">
            <a:avLst/>
          </a:prstGeom>
          <a:noFill/>
        </p:spPr>
        <p:txBody>
          <a:bodyPr wrap="square" rtlCol="0">
            <a:spAutoFit/>
          </a:bodyPr>
          <a:lstStyle/>
          <a:p>
            <a:r>
              <a:rPr kumimoji="1" lang="ja-JP" altLang="en-US" dirty="0">
                <a:latin typeface="HGPｺﾞｼｯｸM" panose="020B0600000000000000" pitchFamily="50" charset="-128"/>
                <a:ea typeface="HGPｺﾞｼｯｸM" panose="020B0600000000000000" pitchFamily="50" charset="-128"/>
              </a:rPr>
              <a:t>藤井寺市</a:t>
            </a:r>
          </a:p>
        </p:txBody>
      </p:sp>
      <p:sp>
        <p:nvSpPr>
          <p:cNvPr id="5" name="スライド番号プレースホルダー 4">
            <a:extLst>
              <a:ext uri="{FF2B5EF4-FFF2-40B4-BE49-F238E27FC236}">
                <a16:creationId xmlns:a16="http://schemas.microsoft.com/office/drawing/2014/main" id="{2BC8913E-977A-4DC9-9708-3A1E4881F79C}"/>
              </a:ext>
            </a:extLst>
          </p:cNvPr>
          <p:cNvSpPr>
            <a:spLocks noGrp="1"/>
          </p:cNvSpPr>
          <p:nvPr>
            <p:ph type="sldNum" sz="quarter" idx="12"/>
          </p:nvPr>
        </p:nvSpPr>
        <p:spPr/>
        <p:txBody>
          <a:bodyPr/>
          <a:lstStyle/>
          <a:p>
            <a:fld id="{7E63EAE1-42B1-4AC0-9073-08FB6FD5889E}" type="slidenum">
              <a:rPr kumimoji="1" lang="ja-JP" altLang="en-US" sz="1600" b="1" smtClean="0">
                <a:solidFill>
                  <a:schemeClr val="tx1"/>
                </a:solidFill>
              </a:rPr>
              <a:t>8</a:t>
            </a:fld>
            <a:endParaRPr kumimoji="1" lang="ja-JP" altLang="en-US" sz="1600" b="1" dirty="0">
              <a:solidFill>
                <a:schemeClr val="tx1"/>
              </a:solidFill>
            </a:endParaRPr>
          </a:p>
        </p:txBody>
      </p:sp>
    </p:spTree>
    <p:extLst>
      <p:ext uri="{BB962C8B-B14F-4D97-AF65-F5344CB8AC3E}">
        <p14:creationId xmlns:p14="http://schemas.microsoft.com/office/powerpoint/2010/main" val="5378668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D76D8D6-A8BC-49F0-BE18-F424B50184DA}"/>
              </a:ext>
            </a:extLst>
          </p:cNvPr>
          <p:cNvPicPr>
            <a:picLocks noChangeAspect="1"/>
          </p:cNvPicPr>
          <p:nvPr/>
        </p:nvPicPr>
        <p:blipFill rotWithShape="1">
          <a:blip r:embed="rId3"/>
          <a:srcRect l="3181" r="3013"/>
          <a:stretch/>
        </p:blipFill>
        <p:spPr>
          <a:xfrm>
            <a:off x="-1" y="756526"/>
            <a:ext cx="9144001" cy="5553197"/>
          </a:xfrm>
          <a:prstGeom prst="rect">
            <a:avLst/>
          </a:prstGeom>
        </p:spPr>
      </p:pic>
      <p:sp>
        <p:nvSpPr>
          <p:cNvPr id="2" name="タイトル 1">
            <a:extLst>
              <a:ext uri="{FF2B5EF4-FFF2-40B4-BE49-F238E27FC236}">
                <a16:creationId xmlns:a16="http://schemas.microsoft.com/office/drawing/2014/main" id="{3A883124-A3E5-4303-AB9D-049D7899F3F4}"/>
              </a:ext>
            </a:extLst>
          </p:cNvPr>
          <p:cNvSpPr>
            <a:spLocks noGrp="1"/>
          </p:cNvSpPr>
          <p:nvPr>
            <p:ph type="title"/>
          </p:nvPr>
        </p:nvSpPr>
        <p:spPr>
          <a:xfrm>
            <a:off x="0" y="0"/>
            <a:ext cx="9144000" cy="745231"/>
          </a:xfrm>
        </p:spPr>
        <p:txBody>
          <a:bodyPr anchor="ctr">
            <a:normAutofit/>
          </a:bodyPr>
          <a:lstStyle/>
          <a:p>
            <a:r>
              <a:rPr lang="ja-JP" altLang="en-US" sz="4000" dirty="0"/>
              <a:t> </a:t>
            </a:r>
            <a:r>
              <a:rPr lang="ja-JP" altLang="en-US" sz="4000" b="1" dirty="0"/>
              <a:t>１</a:t>
            </a:r>
            <a:r>
              <a:rPr lang="en-US" altLang="ja-JP" sz="4000" b="1" dirty="0"/>
              <a:t>.</a:t>
            </a:r>
            <a:r>
              <a:rPr lang="ja-JP" altLang="en-US" sz="4000" b="1" dirty="0"/>
              <a:t> 事業概要（計画平面図）</a:t>
            </a:r>
          </a:p>
        </p:txBody>
      </p:sp>
      <p:sp>
        <p:nvSpPr>
          <p:cNvPr id="12" name="テキスト ボックス 11">
            <a:extLst>
              <a:ext uri="{FF2B5EF4-FFF2-40B4-BE49-F238E27FC236}">
                <a16:creationId xmlns:a16="http://schemas.microsoft.com/office/drawing/2014/main" id="{B4CB4718-00A9-43AB-B1CE-2CB3414CFF11}"/>
              </a:ext>
            </a:extLst>
          </p:cNvPr>
          <p:cNvSpPr txBox="1"/>
          <p:nvPr/>
        </p:nvSpPr>
        <p:spPr>
          <a:xfrm>
            <a:off x="315047" y="756526"/>
            <a:ext cx="4488180" cy="461665"/>
          </a:xfrm>
          <a:prstGeom prst="rect">
            <a:avLst/>
          </a:prstGeom>
          <a:solidFill>
            <a:schemeClr val="bg1"/>
          </a:solidFill>
        </p:spPr>
        <p:txBody>
          <a:bodyPr wrap="square" rtlCol="0">
            <a:spAutoFit/>
          </a:bodyPr>
          <a:lstStyle/>
          <a:p>
            <a:r>
              <a:rPr lang="ja-JP" altLang="en-US" sz="2400" b="1" dirty="0"/>
              <a:t>◆交差部①：国道２５号交差部</a:t>
            </a:r>
          </a:p>
        </p:txBody>
      </p:sp>
      <p:pic>
        <p:nvPicPr>
          <p:cNvPr id="13" name="Picture 4" descr="方角表示マーク イラスト素材">
            <a:hlinkClick r:id="rId4"/>
            <a:extLst>
              <a:ext uri="{FF2B5EF4-FFF2-40B4-BE49-F238E27FC236}">
                <a16:creationId xmlns:a16="http://schemas.microsoft.com/office/drawing/2014/main" id="{4A5B62E2-6F10-4E6B-BE8D-A093E16372A3}"/>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1529" t="13422" r="27323" b="13687"/>
          <a:stretch/>
        </p:blipFill>
        <p:spPr bwMode="auto">
          <a:xfrm>
            <a:off x="225223" y="1518184"/>
            <a:ext cx="441864" cy="787702"/>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21" name="テキスト ボックス 20">
            <a:extLst>
              <a:ext uri="{FF2B5EF4-FFF2-40B4-BE49-F238E27FC236}">
                <a16:creationId xmlns:a16="http://schemas.microsoft.com/office/drawing/2014/main" id="{162B7C10-4D73-4381-B10E-6EAE8E64BD9D}"/>
              </a:ext>
            </a:extLst>
          </p:cNvPr>
          <p:cNvSpPr txBox="1"/>
          <p:nvPr/>
        </p:nvSpPr>
        <p:spPr>
          <a:xfrm rot="21228176">
            <a:off x="4684682" y="1079725"/>
            <a:ext cx="580800" cy="1499187"/>
          </a:xfrm>
          <a:prstGeom prst="rect">
            <a:avLst/>
          </a:prstGeom>
          <a:solidFill>
            <a:schemeClr val="bg1"/>
          </a:solidFill>
        </p:spPr>
        <p:txBody>
          <a:bodyPr vert="eaVert" wrap="square" rtlCol="0">
            <a:spAutoFit/>
          </a:bodyPr>
          <a:lstStyle/>
          <a:p>
            <a:r>
              <a:rPr lang="ja-JP" altLang="en-US" sz="2400" dirty="0"/>
              <a:t>国道</a:t>
            </a:r>
            <a:r>
              <a:rPr lang="en-US" altLang="ja-JP" sz="2400" dirty="0"/>
              <a:t>25</a:t>
            </a:r>
            <a:r>
              <a:rPr lang="ja-JP" altLang="en-US" sz="2400" dirty="0"/>
              <a:t>号</a:t>
            </a:r>
          </a:p>
        </p:txBody>
      </p:sp>
      <p:sp>
        <p:nvSpPr>
          <p:cNvPr id="22" name="テキスト ボックス 21">
            <a:extLst>
              <a:ext uri="{FF2B5EF4-FFF2-40B4-BE49-F238E27FC236}">
                <a16:creationId xmlns:a16="http://schemas.microsoft.com/office/drawing/2014/main" id="{FD729B00-E9D3-4991-AC06-2839A32AC224}"/>
              </a:ext>
            </a:extLst>
          </p:cNvPr>
          <p:cNvSpPr txBox="1"/>
          <p:nvPr/>
        </p:nvSpPr>
        <p:spPr>
          <a:xfrm>
            <a:off x="4328688" y="5157892"/>
            <a:ext cx="4640918" cy="1200329"/>
          </a:xfrm>
          <a:prstGeom prst="rect">
            <a:avLst/>
          </a:prstGeom>
          <a:solidFill>
            <a:schemeClr val="bg1"/>
          </a:solidFill>
          <a:ln w="19050">
            <a:solidFill>
              <a:srgbClr val="FF0000"/>
            </a:solidFill>
          </a:ln>
        </p:spPr>
        <p:txBody>
          <a:bodyPr wrap="square" rtlCol="0">
            <a:spAutoFit/>
          </a:bodyPr>
          <a:lstStyle/>
          <a:p>
            <a:r>
              <a:rPr lang="ja-JP" altLang="en-US" dirty="0"/>
              <a:t>現在：一方通行</a:t>
            </a:r>
            <a:endParaRPr lang="en-US" altLang="ja-JP" dirty="0"/>
          </a:p>
          <a:p>
            <a:endParaRPr lang="en-US" altLang="ja-JP" dirty="0"/>
          </a:p>
          <a:p>
            <a:r>
              <a:rPr lang="ja-JP" altLang="en-US" dirty="0"/>
              <a:t>本事業整備後：対面通行</a:t>
            </a:r>
            <a:endParaRPr lang="en-US" altLang="ja-JP" dirty="0"/>
          </a:p>
          <a:p>
            <a:r>
              <a:rPr lang="ja-JP" altLang="en-US" dirty="0"/>
              <a:t>　　　　　　　直進左折、右折車線の設置</a:t>
            </a:r>
          </a:p>
        </p:txBody>
      </p:sp>
      <p:sp>
        <p:nvSpPr>
          <p:cNvPr id="23" name="二等辺三角形 22">
            <a:extLst>
              <a:ext uri="{FF2B5EF4-FFF2-40B4-BE49-F238E27FC236}">
                <a16:creationId xmlns:a16="http://schemas.microsoft.com/office/drawing/2014/main" id="{BD813133-79DB-49ED-9BA6-A60127529C3B}"/>
              </a:ext>
            </a:extLst>
          </p:cNvPr>
          <p:cNvSpPr/>
          <p:nvPr/>
        </p:nvSpPr>
        <p:spPr>
          <a:xfrm rot="16200000">
            <a:off x="4965547" y="4105190"/>
            <a:ext cx="1200330" cy="905072"/>
          </a:xfrm>
          <a:custGeom>
            <a:avLst/>
            <a:gdLst>
              <a:gd name="connsiteX0" fmla="*/ 0 w 2010953"/>
              <a:gd name="connsiteY0" fmla="*/ 1059179 h 1059179"/>
              <a:gd name="connsiteX1" fmla="*/ 2010953 w 2010953"/>
              <a:gd name="connsiteY1" fmla="*/ 0 h 1059179"/>
              <a:gd name="connsiteX2" fmla="*/ 2010953 w 2010953"/>
              <a:gd name="connsiteY2" fmla="*/ 1059179 h 1059179"/>
              <a:gd name="connsiteX3" fmla="*/ 0 w 2010953"/>
              <a:gd name="connsiteY3" fmla="*/ 1059179 h 1059179"/>
              <a:gd name="connsiteX0" fmla="*/ 0 w 2010953"/>
              <a:gd name="connsiteY0" fmla="*/ 1059179 h 1059179"/>
              <a:gd name="connsiteX1" fmla="*/ 2010953 w 2010953"/>
              <a:gd name="connsiteY1" fmla="*/ 0 h 1059179"/>
              <a:gd name="connsiteX2" fmla="*/ 311693 w 2010953"/>
              <a:gd name="connsiteY2" fmla="*/ 1051559 h 1059179"/>
              <a:gd name="connsiteX3" fmla="*/ 0 w 2010953"/>
              <a:gd name="connsiteY3" fmla="*/ 1059179 h 1059179"/>
              <a:gd name="connsiteX0" fmla="*/ 119129 w 2130082"/>
              <a:gd name="connsiteY0" fmla="*/ 1059179 h 1602277"/>
              <a:gd name="connsiteX1" fmla="*/ 2130082 w 2130082"/>
              <a:gd name="connsiteY1" fmla="*/ 0 h 1602277"/>
              <a:gd name="connsiteX2" fmla="*/ 0 w 2130082"/>
              <a:gd name="connsiteY2" fmla="*/ 1602277 h 1602277"/>
              <a:gd name="connsiteX3" fmla="*/ 119129 w 2130082"/>
              <a:gd name="connsiteY3" fmla="*/ 1059179 h 1602277"/>
              <a:gd name="connsiteX0" fmla="*/ 32964 w 2130082"/>
              <a:gd name="connsiteY0" fmla="*/ 1038401 h 1602277"/>
              <a:gd name="connsiteX1" fmla="*/ 2130082 w 2130082"/>
              <a:gd name="connsiteY1" fmla="*/ 0 h 1602277"/>
              <a:gd name="connsiteX2" fmla="*/ 0 w 2130082"/>
              <a:gd name="connsiteY2" fmla="*/ 1602277 h 1602277"/>
              <a:gd name="connsiteX3" fmla="*/ 32964 w 2130082"/>
              <a:gd name="connsiteY3" fmla="*/ 1038401 h 1602277"/>
              <a:gd name="connsiteX0" fmla="*/ 0 w 2148818"/>
              <a:gd name="connsiteY0" fmla="*/ 1318958 h 1602277"/>
              <a:gd name="connsiteX1" fmla="*/ 2148818 w 2148818"/>
              <a:gd name="connsiteY1" fmla="*/ 0 h 1602277"/>
              <a:gd name="connsiteX2" fmla="*/ 18736 w 2148818"/>
              <a:gd name="connsiteY2" fmla="*/ 1602277 h 1602277"/>
              <a:gd name="connsiteX3" fmla="*/ 0 w 2148818"/>
              <a:gd name="connsiteY3" fmla="*/ 1318958 h 1602277"/>
            </a:gdLst>
            <a:ahLst/>
            <a:cxnLst>
              <a:cxn ang="0">
                <a:pos x="connsiteX0" y="connsiteY0"/>
              </a:cxn>
              <a:cxn ang="0">
                <a:pos x="connsiteX1" y="connsiteY1"/>
              </a:cxn>
              <a:cxn ang="0">
                <a:pos x="connsiteX2" y="connsiteY2"/>
              </a:cxn>
              <a:cxn ang="0">
                <a:pos x="connsiteX3" y="connsiteY3"/>
              </a:cxn>
            </a:cxnLst>
            <a:rect l="l" t="t" r="r" b="b"/>
            <a:pathLst>
              <a:path w="2148818" h="1602277">
                <a:moveTo>
                  <a:pt x="0" y="1318958"/>
                </a:moveTo>
                <a:lnTo>
                  <a:pt x="2148818" y="0"/>
                </a:lnTo>
                <a:lnTo>
                  <a:pt x="18736" y="1602277"/>
                </a:lnTo>
                <a:lnTo>
                  <a:pt x="0" y="1318958"/>
                </a:lnTo>
                <a:close/>
              </a:path>
            </a:pathLst>
          </a:cu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7" name="矢印: 右 26">
            <a:extLst>
              <a:ext uri="{FF2B5EF4-FFF2-40B4-BE49-F238E27FC236}">
                <a16:creationId xmlns:a16="http://schemas.microsoft.com/office/drawing/2014/main" id="{DF92DF30-88E3-4A09-BA20-2F4FEBEE0404}"/>
              </a:ext>
            </a:extLst>
          </p:cNvPr>
          <p:cNvSpPr/>
          <p:nvPr/>
        </p:nvSpPr>
        <p:spPr>
          <a:xfrm rot="10280250">
            <a:off x="6141995" y="3682091"/>
            <a:ext cx="369635" cy="446786"/>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9" name="正方形/長方形 28">
            <a:extLst>
              <a:ext uri="{FF2B5EF4-FFF2-40B4-BE49-F238E27FC236}">
                <a16:creationId xmlns:a16="http://schemas.microsoft.com/office/drawing/2014/main" id="{46E33493-57BB-4356-860A-B5AC5AF6D5CD}"/>
              </a:ext>
            </a:extLst>
          </p:cNvPr>
          <p:cNvSpPr/>
          <p:nvPr/>
        </p:nvSpPr>
        <p:spPr>
          <a:xfrm>
            <a:off x="6534945" y="3656803"/>
            <a:ext cx="1193021" cy="363460"/>
          </a:xfrm>
          <a:prstGeom prst="rect">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rPr>
              <a:t>写真位置</a:t>
            </a:r>
          </a:p>
        </p:txBody>
      </p:sp>
      <p:grpSp>
        <p:nvGrpSpPr>
          <p:cNvPr id="33" name="グループ化 32">
            <a:extLst>
              <a:ext uri="{FF2B5EF4-FFF2-40B4-BE49-F238E27FC236}">
                <a16:creationId xmlns:a16="http://schemas.microsoft.com/office/drawing/2014/main" id="{9203FB06-CEE1-462D-8AC4-B0B512A302A7}"/>
              </a:ext>
            </a:extLst>
          </p:cNvPr>
          <p:cNvGrpSpPr/>
          <p:nvPr/>
        </p:nvGrpSpPr>
        <p:grpSpPr>
          <a:xfrm>
            <a:off x="6072846" y="499779"/>
            <a:ext cx="3009366" cy="2412306"/>
            <a:chOff x="9295703" y="2775778"/>
            <a:chExt cx="2849880" cy="2137410"/>
          </a:xfrm>
        </p:grpSpPr>
        <p:pic>
          <p:nvPicPr>
            <p:cNvPr id="31" name="図 30">
              <a:extLst>
                <a:ext uri="{FF2B5EF4-FFF2-40B4-BE49-F238E27FC236}">
                  <a16:creationId xmlns:a16="http://schemas.microsoft.com/office/drawing/2014/main" id="{74FA02F1-695F-42B1-903B-DC4C6683747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95703" y="2775778"/>
              <a:ext cx="2849880" cy="2137410"/>
            </a:xfrm>
            <a:prstGeom prst="rect">
              <a:avLst/>
            </a:prstGeom>
          </p:spPr>
        </p:pic>
        <p:sp>
          <p:nvSpPr>
            <p:cNvPr id="26" name="正方形/長方形 25">
              <a:extLst>
                <a:ext uri="{FF2B5EF4-FFF2-40B4-BE49-F238E27FC236}">
                  <a16:creationId xmlns:a16="http://schemas.microsoft.com/office/drawing/2014/main" id="{1F2785FE-074C-49E8-B5C4-5B3FB70C3062}"/>
                </a:ext>
              </a:extLst>
            </p:cNvPr>
            <p:cNvSpPr/>
            <p:nvPr/>
          </p:nvSpPr>
          <p:spPr>
            <a:xfrm>
              <a:off x="9312808" y="2785553"/>
              <a:ext cx="1193021" cy="33579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rPr>
                <a:t>現況写真</a:t>
              </a:r>
            </a:p>
          </p:txBody>
        </p:sp>
      </p:grpSp>
      <p:sp>
        <p:nvSpPr>
          <p:cNvPr id="34" name="テキスト ボックス 33">
            <a:extLst>
              <a:ext uri="{FF2B5EF4-FFF2-40B4-BE49-F238E27FC236}">
                <a16:creationId xmlns:a16="http://schemas.microsoft.com/office/drawing/2014/main" id="{5EC09726-3ED1-4AA2-BD66-BF21492115A5}"/>
              </a:ext>
            </a:extLst>
          </p:cNvPr>
          <p:cNvSpPr txBox="1"/>
          <p:nvPr/>
        </p:nvSpPr>
        <p:spPr>
          <a:xfrm>
            <a:off x="61788" y="6383201"/>
            <a:ext cx="8046024" cy="369332"/>
          </a:xfrm>
          <a:prstGeom prst="rect">
            <a:avLst/>
          </a:prstGeom>
          <a:noFill/>
        </p:spPr>
        <p:txBody>
          <a:bodyPr wrap="square" rtlCol="0">
            <a:spAutoFit/>
          </a:bodyPr>
          <a:lstStyle/>
          <a:p>
            <a:r>
              <a:rPr lang="en-US" altLang="ja-JP" dirty="0"/>
              <a:t>※</a:t>
            </a:r>
            <a:r>
              <a:rPr lang="ja-JP" altLang="en-US" dirty="0"/>
              <a:t>今後の設計及び関係機関協議等により、変更となる場合があります。</a:t>
            </a:r>
          </a:p>
        </p:txBody>
      </p:sp>
      <p:sp>
        <p:nvSpPr>
          <p:cNvPr id="3" name="スライド番号プレースホルダー 2">
            <a:extLst>
              <a:ext uri="{FF2B5EF4-FFF2-40B4-BE49-F238E27FC236}">
                <a16:creationId xmlns:a16="http://schemas.microsoft.com/office/drawing/2014/main" id="{FF2E6A16-CD8F-4EB7-80C1-CCE07ECE54D8}"/>
              </a:ext>
            </a:extLst>
          </p:cNvPr>
          <p:cNvSpPr>
            <a:spLocks noGrp="1"/>
          </p:cNvSpPr>
          <p:nvPr>
            <p:ph type="sldNum" sz="quarter" idx="12"/>
          </p:nvPr>
        </p:nvSpPr>
        <p:spPr/>
        <p:txBody>
          <a:bodyPr/>
          <a:lstStyle/>
          <a:p>
            <a:fld id="{7E63EAE1-42B1-4AC0-9073-08FB6FD5889E}" type="slidenum">
              <a:rPr kumimoji="1" lang="ja-JP" altLang="en-US" sz="1600" b="1" smtClean="0">
                <a:solidFill>
                  <a:schemeClr val="tx1"/>
                </a:solidFill>
              </a:rPr>
              <a:t>9</a:t>
            </a:fld>
            <a:endParaRPr kumimoji="1" lang="ja-JP" altLang="en-US" sz="1600" b="1" dirty="0">
              <a:solidFill>
                <a:schemeClr val="tx1"/>
              </a:solidFill>
            </a:endParaRPr>
          </a:p>
        </p:txBody>
      </p:sp>
    </p:spTree>
    <p:extLst>
      <p:ext uri="{BB962C8B-B14F-4D97-AF65-F5344CB8AC3E}">
        <p14:creationId xmlns:p14="http://schemas.microsoft.com/office/powerpoint/2010/main" val="1450274974"/>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1046</TotalTime>
  <Words>1346</Words>
  <Application>Microsoft Office PowerPoint</Application>
  <PresentationFormat>画面に合わせる (4:3)</PresentationFormat>
  <Paragraphs>244</Paragraphs>
  <Slides>17</Slides>
  <Notes>17</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17</vt:i4>
      </vt:variant>
    </vt:vector>
  </HeadingPairs>
  <TitlesOfParts>
    <vt:vector size="25" baseType="lpstr">
      <vt:lpstr>HGPｺﾞｼｯｸE</vt:lpstr>
      <vt:lpstr>HGPｺﾞｼｯｸM</vt:lpstr>
      <vt:lpstr>HGSｺﾞｼｯｸE</vt:lpstr>
      <vt:lpstr>游ゴシック</vt:lpstr>
      <vt:lpstr>Arial</vt:lpstr>
      <vt:lpstr>Calibri</vt:lpstr>
      <vt:lpstr>Calibri Light</vt:lpstr>
      <vt:lpstr>Office テーマ</vt:lpstr>
      <vt:lpstr>都市計画道路　大県本郷線・川北柏原線 （国道２５号～国道１７０号〔大阪外環状線〕）  事業概要説明会</vt:lpstr>
      <vt:lpstr> １. 事業概要</vt:lpstr>
      <vt:lpstr> １. 事業概要（事業の必要性）</vt:lpstr>
      <vt:lpstr> １. 事業概要（諸元）</vt:lpstr>
      <vt:lpstr> １. 事業概要（幅員構成）</vt:lpstr>
      <vt:lpstr> １. 事業概要（計画平面図）</vt:lpstr>
      <vt:lpstr> １. 事業概要（事業平面図①）</vt:lpstr>
      <vt:lpstr> １. 事業概要（計画平面図①）</vt:lpstr>
      <vt:lpstr> １. 事業概要（計画平面図）</vt:lpstr>
      <vt:lpstr> １. 事業概要（事業平面図②）</vt:lpstr>
      <vt:lpstr> １. 事業概要（計画平面図②）</vt:lpstr>
      <vt:lpstr> １. 事業概要（計画平面図）</vt:lpstr>
      <vt:lpstr> ２. 事業工程</vt:lpstr>
      <vt:lpstr> ３. 事業認可による効果と制限</vt:lpstr>
      <vt:lpstr> ４. 詳細な用地買収等の流れ（１）</vt:lpstr>
      <vt:lpstr> ４. 詳細な用地買収等の流れ（２）</vt:lpstr>
      <vt:lpstr>　　ご理解・ご協力を賜りますよう、 　　よろしくお願い申し上げます。</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都市計画道路　大県本郷線・川北柏原線 （国道２５号～国道１７０号）  事業概要説明会</dc:title>
  <dc:creator>馬野　竣平</dc:creator>
  <cp:lastModifiedBy>馬野　竣平</cp:lastModifiedBy>
  <cp:revision>100</cp:revision>
  <cp:lastPrinted>2024-07-03T05:12:33Z</cp:lastPrinted>
  <dcterms:created xsi:type="dcterms:W3CDTF">2024-04-15T00:57:12Z</dcterms:created>
  <dcterms:modified xsi:type="dcterms:W3CDTF">2024-07-19T02:16:09Z</dcterms:modified>
</cp:coreProperties>
</file>