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2" r:id="rId1"/>
  </p:sldMasterIdLst>
  <p:notesMasterIdLst>
    <p:notesMasterId r:id="rId5"/>
  </p:notesMasterIdLst>
  <p:sldIdLst>
    <p:sldId id="260" r:id="rId2"/>
    <p:sldId id="257" r:id="rId3"/>
    <p:sldId id="258" r:id="rId4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7" d="100"/>
          <a:sy n="97" d="100"/>
        </p:scale>
        <p:origin x="97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46192-A0E6-4741-8379-A3F04FC4D952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735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8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8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9494A-BB75-46C2-AE6D-DDF103437E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276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73575" cy="33559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E9494A-BB75-46C2-AE6D-DDF103437E2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075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2887-E77F-466D-B8FE-080EBEA8F632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824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9818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44356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576372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59952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09829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57125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29364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353996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AC0C1-0DBB-46E0-BA9D-210AC7881283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60311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23F9-F398-42C9-A88A-A23BCCA19C5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9841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08915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35324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3873F-C5F9-4E37-ACCB-DA8D13A8E90E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01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6A54-18CA-42FA-9E75-A0FC2002CFEF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7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75505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79238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12A75B3-BB9F-4FB2-83A5-5DF90070668C}" type="datetime1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48D0C09-B3A2-4CDB-A734-316776D96A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92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3" r:id="rId1"/>
    <p:sldLayoutId id="2147484184" r:id="rId2"/>
    <p:sldLayoutId id="2147484185" r:id="rId3"/>
    <p:sldLayoutId id="2147484186" r:id="rId4"/>
    <p:sldLayoutId id="2147484187" r:id="rId5"/>
    <p:sldLayoutId id="2147484188" r:id="rId6"/>
    <p:sldLayoutId id="2147484189" r:id="rId7"/>
    <p:sldLayoutId id="2147484190" r:id="rId8"/>
    <p:sldLayoutId id="2147484191" r:id="rId9"/>
    <p:sldLayoutId id="2147484192" r:id="rId10"/>
    <p:sldLayoutId id="2147484193" r:id="rId11"/>
    <p:sldLayoutId id="2147484194" r:id="rId12"/>
    <p:sldLayoutId id="2147484195" r:id="rId13"/>
    <p:sldLayoutId id="2147484196" r:id="rId14"/>
    <p:sldLayoutId id="2147484197" r:id="rId15"/>
    <p:sldLayoutId id="2147484198" r:id="rId16"/>
    <p:sldLayoutId id="2147484199" r:id="rId17"/>
    <p:sldLayoutId id="2147484200" r:id="rId1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kumimoji="1"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21A1ED-7FD2-4108-85BD-0AD1ABDD8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524" y="1342347"/>
            <a:ext cx="3166205" cy="342901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+mj-ea"/>
              </a:rPr>
              <a:t>１．事業者（令和６年度末）</a:t>
            </a:r>
          </a:p>
        </p:txBody>
      </p:sp>
      <p:sp>
        <p:nvSpPr>
          <p:cNvPr id="15" name="スライド番号プレースホルダー 14">
            <a:extLst>
              <a:ext uri="{FF2B5EF4-FFF2-40B4-BE49-F238E27FC236}">
                <a16:creationId xmlns:a16="http://schemas.microsoft.com/office/drawing/2014/main" id="{F0210F6D-450E-404B-97AA-08BEE8C74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71425"/>
            <a:ext cx="2057400" cy="365125"/>
          </a:xfrm>
        </p:spPr>
        <p:txBody>
          <a:bodyPr/>
          <a:lstStyle/>
          <a:p>
            <a:fld id="{748D0C09-B3A2-4CDB-A734-316776D96A3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3017F3F-9969-4DCC-A107-B0A0382DF2D7}"/>
              </a:ext>
            </a:extLst>
          </p:cNvPr>
          <p:cNvSpPr/>
          <p:nvPr/>
        </p:nvSpPr>
        <p:spPr>
          <a:xfrm>
            <a:off x="0" y="468307"/>
            <a:ext cx="9144000" cy="4115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prstClr val="white"/>
                </a:solidFill>
              </a:rPr>
              <a:t>大阪府中央卸売市場事業会計の経営状況（令和６年度）</a:t>
            </a:r>
            <a:endParaRPr lang="en-US" altLang="ja-JP" sz="2400" dirty="0">
              <a:solidFill>
                <a:prstClr val="white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4500FAD-A86D-459A-9676-EAFA3FC6FF24}"/>
              </a:ext>
            </a:extLst>
          </p:cNvPr>
          <p:cNvSpPr txBox="1"/>
          <p:nvPr/>
        </p:nvSpPr>
        <p:spPr>
          <a:xfrm>
            <a:off x="7995036" y="72155"/>
            <a:ext cx="93030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資料１</a:t>
            </a: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CC4B2A19-5CEC-482D-A875-08A69107A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384679"/>
              </p:ext>
            </p:extLst>
          </p:nvPr>
        </p:nvGraphicFramePr>
        <p:xfrm>
          <a:off x="644057" y="2147778"/>
          <a:ext cx="8006961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8045">
                  <a:extLst>
                    <a:ext uri="{9D8B030D-6E8A-4147-A177-3AD203B41FA5}">
                      <a16:colId xmlns:a16="http://schemas.microsoft.com/office/drawing/2014/main" val="3430653774"/>
                    </a:ext>
                  </a:extLst>
                </a:gridCol>
                <a:gridCol w="5008778">
                  <a:extLst>
                    <a:ext uri="{9D8B030D-6E8A-4147-A177-3AD203B41FA5}">
                      <a16:colId xmlns:a16="http://schemas.microsoft.com/office/drawing/2014/main" val="3368791300"/>
                    </a:ext>
                  </a:extLst>
                </a:gridCol>
                <a:gridCol w="1550138">
                  <a:extLst>
                    <a:ext uri="{9D8B030D-6E8A-4147-A177-3AD203B41FA5}">
                      <a16:colId xmlns:a16="http://schemas.microsoft.com/office/drawing/2014/main" val="3714505539"/>
                    </a:ext>
                  </a:extLst>
                </a:gridCol>
              </a:tblGrid>
              <a:tr h="268369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区分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事業者数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325886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kumimoji="1" lang="ja-JP" altLang="en-US" dirty="0"/>
                        <a:t>卸売事業者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青果部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54886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水産部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269645"/>
                  </a:ext>
                </a:extLst>
              </a:tr>
              <a:tr h="123613">
                <a:tc rowSpan="6">
                  <a:txBody>
                    <a:bodyPr/>
                    <a:lstStyle/>
                    <a:p>
                      <a:r>
                        <a:rPr kumimoji="1" lang="ja-JP" altLang="en-US" dirty="0"/>
                        <a:t>仲卸事業者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青果部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44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294019"/>
                  </a:ext>
                </a:extLst>
              </a:tr>
              <a:tr h="24214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　うち野菜を取り扱う事業者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26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422719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　うち果実を取り扱う事業者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707261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水産部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45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164214"/>
                  </a:ext>
                </a:extLst>
              </a:tr>
              <a:tr h="24214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　うち生鮮水産物を取り扱う事業者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216824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　うち加工水産物を取り扱う事業者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74898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売買参加者（近郊野菜）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52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95439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関連事業者（場内運搬、物品販売店等）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/>
                        <a:t>33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038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285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E11EE793-4254-4AFD-9BA6-F3195A332A7B}"/>
              </a:ext>
            </a:extLst>
          </p:cNvPr>
          <p:cNvSpPr txBox="1">
            <a:spLocks/>
          </p:cNvSpPr>
          <p:nvPr/>
        </p:nvSpPr>
        <p:spPr>
          <a:xfrm>
            <a:off x="92431" y="107930"/>
            <a:ext cx="3002280" cy="475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>
                <a:latin typeface="+mj-ea"/>
              </a:rPr>
              <a:t>２．取引状況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D47A261E-17F6-4C8A-B5A1-58785A69C8B9}"/>
              </a:ext>
            </a:extLst>
          </p:cNvPr>
          <p:cNvSpPr txBox="1">
            <a:spLocks/>
          </p:cNvSpPr>
          <p:nvPr/>
        </p:nvSpPr>
        <p:spPr>
          <a:xfrm>
            <a:off x="92431" y="635571"/>
            <a:ext cx="1691640" cy="24031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latin typeface="+mj-ea"/>
              </a:rPr>
              <a:t>(1)</a:t>
            </a:r>
            <a:r>
              <a:rPr lang="ja-JP" altLang="en-US" sz="1600" b="1" dirty="0">
                <a:latin typeface="+mj-ea"/>
              </a:rPr>
              <a:t> 取扱数量</a:t>
            </a: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6FD1000C-F8D2-448E-8B88-09DEAB8A3D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913151"/>
              </p:ext>
            </p:extLst>
          </p:nvPr>
        </p:nvGraphicFramePr>
        <p:xfrm>
          <a:off x="1097272" y="954098"/>
          <a:ext cx="7203880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198">
                  <a:extLst>
                    <a:ext uri="{9D8B030D-6E8A-4147-A177-3AD203B41FA5}">
                      <a16:colId xmlns:a16="http://schemas.microsoft.com/office/drawing/2014/main" val="12956723"/>
                    </a:ext>
                  </a:extLst>
                </a:gridCol>
                <a:gridCol w="1971088">
                  <a:extLst>
                    <a:ext uri="{9D8B030D-6E8A-4147-A177-3AD203B41FA5}">
                      <a16:colId xmlns:a16="http://schemas.microsoft.com/office/drawing/2014/main" val="3247863595"/>
                    </a:ext>
                  </a:extLst>
                </a:gridCol>
                <a:gridCol w="1948070">
                  <a:extLst>
                    <a:ext uri="{9D8B030D-6E8A-4147-A177-3AD203B41FA5}">
                      <a16:colId xmlns:a16="http://schemas.microsoft.com/office/drawing/2014/main" val="1263470550"/>
                    </a:ext>
                  </a:extLst>
                </a:gridCol>
                <a:gridCol w="1383524">
                  <a:extLst>
                    <a:ext uri="{9D8B030D-6E8A-4147-A177-3AD203B41FA5}">
                      <a16:colId xmlns:a16="http://schemas.microsoft.com/office/drawing/2014/main" val="3044979755"/>
                    </a:ext>
                  </a:extLst>
                </a:gridCol>
              </a:tblGrid>
              <a:tr h="2782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区分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令和５年度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令和６年度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対前年度比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130318"/>
                  </a:ext>
                </a:extLst>
              </a:tr>
              <a:tr h="2782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青果物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183,180</a:t>
                      </a:r>
                      <a:r>
                        <a:rPr kumimoji="1" lang="ja-JP" altLang="en-US" sz="1400" dirty="0"/>
                        <a:t>トン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177,194</a:t>
                      </a:r>
                      <a:r>
                        <a:rPr kumimoji="1" lang="ja-JP" altLang="en-US" sz="1400" dirty="0"/>
                        <a:t>トン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96.7%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347363"/>
                  </a:ext>
                </a:extLst>
              </a:tr>
              <a:tr h="2782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水産物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29,166</a:t>
                      </a:r>
                      <a:r>
                        <a:rPr kumimoji="1" lang="ja-JP" altLang="en-US" sz="1400" dirty="0"/>
                        <a:t>トン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29,207</a:t>
                      </a:r>
                      <a:r>
                        <a:rPr kumimoji="1" lang="ja-JP" altLang="en-US" sz="1400" dirty="0"/>
                        <a:t>トン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100.1%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880628"/>
                  </a:ext>
                </a:extLst>
              </a:tr>
              <a:tr h="2782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合計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212,346</a:t>
                      </a:r>
                      <a:r>
                        <a:rPr kumimoji="1" lang="ja-JP" altLang="en-US" sz="1400" dirty="0"/>
                        <a:t>トン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206,401</a:t>
                      </a:r>
                      <a:r>
                        <a:rPr kumimoji="1" lang="ja-JP" altLang="en-US" sz="1400" dirty="0"/>
                        <a:t>トン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97.2%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374378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31ACF0B6-4EB2-4219-898D-BD216465E6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82851"/>
              </p:ext>
            </p:extLst>
          </p:nvPr>
        </p:nvGraphicFramePr>
        <p:xfrm>
          <a:off x="1097272" y="2582488"/>
          <a:ext cx="7203881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313">
                  <a:extLst>
                    <a:ext uri="{9D8B030D-6E8A-4147-A177-3AD203B41FA5}">
                      <a16:colId xmlns:a16="http://schemas.microsoft.com/office/drawing/2014/main" val="12956723"/>
                    </a:ext>
                  </a:extLst>
                </a:gridCol>
                <a:gridCol w="1979875">
                  <a:extLst>
                    <a:ext uri="{9D8B030D-6E8A-4147-A177-3AD203B41FA5}">
                      <a16:colId xmlns:a16="http://schemas.microsoft.com/office/drawing/2014/main" val="3247863595"/>
                    </a:ext>
                  </a:extLst>
                </a:gridCol>
                <a:gridCol w="1932167">
                  <a:extLst>
                    <a:ext uri="{9D8B030D-6E8A-4147-A177-3AD203B41FA5}">
                      <a16:colId xmlns:a16="http://schemas.microsoft.com/office/drawing/2014/main" val="588713661"/>
                    </a:ext>
                  </a:extLst>
                </a:gridCol>
                <a:gridCol w="1383526">
                  <a:extLst>
                    <a:ext uri="{9D8B030D-6E8A-4147-A177-3AD203B41FA5}">
                      <a16:colId xmlns:a16="http://schemas.microsoft.com/office/drawing/2014/main" val="30449797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区分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令和５年度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令和６年度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対前年度比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130318"/>
                  </a:ext>
                </a:extLst>
              </a:tr>
              <a:tr h="2137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青果物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56,300,460</a:t>
                      </a:r>
                      <a:r>
                        <a:rPr kumimoji="1" lang="ja-JP" altLang="en-US" sz="1400" dirty="0"/>
                        <a:t>千円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60,638,565</a:t>
                      </a:r>
                      <a:r>
                        <a:rPr kumimoji="1" lang="ja-JP" altLang="en-US" sz="1400" dirty="0"/>
                        <a:t>千円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107.7%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347363"/>
                  </a:ext>
                </a:extLst>
              </a:tr>
              <a:tr h="2137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水産物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34,354,483</a:t>
                      </a:r>
                      <a:r>
                        <a:rPr kumimoji="1" lang="ja-JP" altLang="en-US" sz="1400" dirty="0"/>
                        <a:t>千円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34,314,702</a:t>
                      </a:r>
                      <a:r>
                        <a:rPr kumimoji="1" lang="ja-JP" altLang="en-US" sz="1400" dirty="0"/>
                        <a:t>千円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99.9%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880628"/>
                  </a:ext>
                </a:extLst>
              </a:tr>
              <a:tr h="2137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合計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90,654,943</a:t>
                      </a:r>
                      <a:r>
                        <a:rPr kumimoji="1" lang="ja-JP" altLang="en-US" sz="1400" dirty="0"/>
                        <a:t>千円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94,953,267</a:t>
                      </a:r>
                      <a:r>
                        <a:rPr kumimoji="1" lang="ja-JP" altLang="en-US" sz="1400" dirty="0"/>
                        <a:t>千円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/>
                        <a:t>104.7%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374378"/>
                  </a:ext>
                </a:extLst>
              </a:tr>
            </a:tbl>
          </a:graphicData>
        </a:graphic>
      </p:graphicFrame>
      <p:sp>
        <p:nvSpPr>
          <p:cNvPr id="9" name="タイトル 1">
            <a:extLst>
              <a:ext uri="{FF2B5EF4-FFF2-40B4-BE49-F238E27FC236}">
                <a16:creationId xmlns:a16="http://schemas.microsoft.com/office/drawing/2014/main" id="{5AF7831C-DC82-4D97-9AC7-532304743E2F}"/>
              </a:ext>
            </a:extLst>
          </p:cNvPr>
          <p:cNvSpPr txBox="1">
            <a:spLocks/>
          </p:cNvSpPr>
          <p:nvPr/>
        </p:nvSpPr>
        <p:spPr>
          <a:xfrm>
            <a:off x="92431" y="2301987"/>
            <a:ext cx="1691640" cy="24031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latin typeface="+mj-ea"/>
              </a:rPr>
              <a:t>(2)</a:t>
            </a:r>
            <a:r>
              <a:rPr lang="ja-JP" altLang="en-US" sz="1600" b="1" dirty="0">
                <a:latin typeface="+mj-ea"/>
              </a:rPr>
              <a:t> 取扱金額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8A45555-40CB-4A8F-A42A-137A88C75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748D0C09-B3A2-4CDB-A734-316776D96A3A}" type="slidenum">
              <a:rPr kumimoji="1" lang="ja-JP" altLang="en-US" smtClean="0"/>
              <a:t>2</a:t>
            </a:fld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5E7CBF07-15B5-4C6F-AC0F-4FB919B1CB4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31" y="3932208"/>
            <a:ext cx="3528000" cy="28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63B34B74-9489-4895-B58A-4E28A6654E4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808" y="3932208"/>
            <a:ext cx="3528000" cy="280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8220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88D04F91-5240-48EC-9B4B-3D757787C8DB}"/>
              </a:ext>
            </a:extLst>
          </p:cNvPr>
          <p:cNvSpPr txBox="1">
            <a:spLocks/>
          </p:cNvSpPr>
          <p:nvPr/>
        </p:nvSpPr>
        <p:spPr>
          <a:xfrm>
            <a:off x="156376" y="2721157"/>
            <a:ext cx="4815840" cy="475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>
                <a:latin typeface="+mj-ea"/>
              </a:rPr>
              <a:t>４．施設の維持補修の概況（令和６年度）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5F41EE8-971C-4305-97C5-A32769E4CF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563086"/>
              </p:ext>
            </p:extLst>
          </p:nvPr>
        </p:nvGraphicFramePr>
        <p:xfrm>
          <a:off x="512384" y="3308143"/>
          <a:ext cx="784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6587">
                  <a:extLst>
                    <a:ext uri="{9D8B030D-6E8A-4147-A177-3AD203B41FA5}">
                      <a16:colId xmlns:a16="http://schemas.microsoft.com/office/drawing/2014/main" val="12956723"/>
                    </a:ext>
                  </a:extLst>
                </a:gridCol>
                <a:gridCol w="4841282">
                  <a:extLst>
                    <a:ext uri="{9D8B030D-6E8A-4147-A177-3AD203B41FA5}">
                      <a16:colId xmlns:a16="http://schemas.microsoft.com/office/drawing/2014/main" val="3247863595"/>
                    </a:ext>
                  </a:extLst>
                </a:gridCol>
                <a:gridCol w="1610131">
                  <a:extLst>
                    <a:ext uri="{9D8B030D-6E8A-4147-A177-3AD203B41FA5}">
                      <a16:colId xmlns:a16="http://schemas.microsoft.com/office/drawing/2014/main" val="3044979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実施者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工事概要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請負金額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13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大阪府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/>
                        <a:t>非常用自家発電設備遮断機取替工事外</a:t>
                      </a:r>
                      <a:r>
                        <a:rPr kumimoji="1" lang="en-US" altLang="ja-JP" dirty="0"/>
                        <a:t>20</a:t>
                      </a:r>
                      <a:r>
                        <a:rPr kumimoji="1" lang="ja-JP" altLang="en-US" dirty="0"/>
                        <a:t>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46,024</a:t>
                      </a:r>
                      <a:r>
                        <a:rPr kumimoji="1" lang="ja-JP" altLang="en-US" dirty="0"/>
                        <a:t>千円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347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指定管理者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/>
                        <a:t>水産</a:t>
                      </a:r>
                      <a:r>
                        <a:rPr kumimoji="1" lang="en-US" altLang="ja-JP" dirty="0"/>
                        <a:t>A</a:t>
                      </a:r>
                      <a:r>
                        <a:rPr kumimoji="1" lang="ja-JP" altLang="en-US" dirty="0"/>
                        <a:t>棟低圧共用幹線設備他改修工事外</a:t>
                      </a:r>
                      <a:r>
                        <a:rPr kumimoji="1" lang="en-US" altLang="ja-JP" dirty="0"/>
                        <a:t>176</a:t>
                      </a:r>
                      <a:r>
                        <a:rPr kumimoji="1" lang="ja-JP" altLang="en-US" dirty="0"/>
                        <a:t>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176,197</a:t>
                      </a:r>
                      <a:r>
                        <a:rPr kumimoji="1" lang="ja-JP" altLang="en-US" dirty="0"/>
                        <a:t>千円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880628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5A9C5B6-4C48-4D03-B824-94D3E7AC57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670631"/>
              </p:ext>
            </p:extLst>
          </p:nvPr>
        </p:nvGraphicFramePr>
        <p:xfrm>
          <a:off x="520738" y="1154249"/>
          <a:ext cx="784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286">
                  <a:extLst>
                    <a:ext uri="{9D8B030D-6E8A-4147-A177-3AD203B41FA5}">
                      <a16:colId xmlns:a16="http://schemas.microsoft.com/office/drawing/2014/main" val="12956723"/>
                    </a:ext>
                  </a:extLst>
                </a:gridCol>
                <a:gridCol w="2165566">
                  <a:extLst>
                    <a:ext uri="{9D8B030D-6E8A-4147-A177-3AD203B41FA5}">
                      <a16:colId xmlns:a16="http://schemas.microsoft.com/office/drawing/2014/main" val="3247863595"/>
                    </a:ext>
                  </a:extLst>
                </a:gridCol>
                <a:gridCol w="2113587">
                  <a:extLst>
                    <a:ext uri="{9D8B030D-6E8A-4147-A177-3AD203B41FA5}">
                      <a16:colId xmlns:a16="http://schemas.microsoft.com/office/drawing/2014/main" val="3919808337"/>
                    </a:ext>
                  </a:extLst>
                </a:gridCol>
                <a:gridCol w="1498561">
                  <a:extLst>
                    <a:ext uri="{9D8B030D-6E8A-4147-A177-3AD203B41FA5}">
                      <a16:colId xmlns:a16="http://schemas.microsoft.com/office/drawing/2014/main" val="3044979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区分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令和５年度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令和６年度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対前年度比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13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市場事業収益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733,425</a:t>
                      </a:r>
                      <a:r>
                        <a:rPr kumimoji="1" lang="ja-JP" altLang="en-US" dirty="0"/>
                        <a:t>千円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656,881</a:t>
                      </a:r>
                      <a:r>
                        <a:rPr kumimoji="1" lang="ja-JP" altLang="en-US" dirty="0"/>
                        <a:t>千円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89.6%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347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市場事業費用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600,614</a:t>
                      </a:r>
                      <a:r>
                        <a:rPr kumimoji="1" lang="ja-JP" altLang="en-US" dirty="0"/>
                        <a:t>千円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464,631</a:t>
                      </a:r>
                      <a:r>
                        <a:rPr kumimoji="1" lang="ja-JP" altLang="en-US" dirty="0"/>
                        <a:t>千円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77.4%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880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当期純利益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132,811</a:t>
                      </a:r>
                      <a:r>
                        <a:rPr kumimoji="1" lang="ja-JP" altLang="en-US" dirty="0"/>
                        <a:t>千円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192,250</a:t>
                      </a:r>
                      <a:r>
                        <a:rPr kumimoji="1" lang="ja-JP" altLang="en-US" dirty="0"/>
                        <a:t>千円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144.8%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37437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E1CF1A2A-5396-40D0-B824-210CC9B31860}"/>
              </a:ext>
            </a:extLst>
          </p:cNvPr>
          <p:cNvSpPr txBox="1">
            <a:spLocks/>
          </p:cNvSpPr>
          <p:nvPr/>
        </p:nvSpPr>
        <p:spPr>
          <a:xfrm>
            <a:off x="156376" y="581370"/>
            <a:ext cx="3343855" cy="4752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>
                <a:latin typeface="+mj-ea"/>
              </a:rPr>
              <a:t>３．経営成績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37BD292F-8BB3-4004-9BF7-6AC9663BF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89273"/>
            <a:ext cx="2057400" cy="365125"/>
          </a:xfrm>
        </p:spPr>
        <p:txBody>
          <a:bodyPr/>
          <a:lstStyle/>
          <a:p>
            <a:fld id="{748D0C09-B3A2-4CDB-A734-316776D96A3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270028"/>
      </p:ext>
    </p:extLst>
  </p:cSld>
  <p:clrMapOvr>
    <a:masterClrMapping/>
  </p:clrMapOvr>
</p:sld>
</file>

<file path=ppt/theme/theme1.xml><?xml version="1.0" encoding="utf-8"?>
<a:theme xmlns:a="http://schemas.openxmlformats.org/drawingml/2006/main" name="しずく">
  <a:themeElements>
    <a:clrScheme name="しず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しず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しず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</TotalTime>
  <Words>244</Words>
  <Application>Microsoft Office PowerPoint</Application>
  <PresentationFormat>画面に合わせる (4:3)</PresentationFormat>
  <Paragraphs>93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游ゴシック</vt:lpstr>
      <vt:lpstr>Arial</vt:lpstr>
      <vt:lpstr>Tw Cen MT</vt:lpstr>
      <vt:lpstr>しずく</vt:lpstr>
      <vt:lpstr>１．事業者（令和６年度末）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大阪府中央卸売市場の経営状況</dc:title>
  <dc:creator>石井　進作</dc:creator>
  <cp:lastModifiedBy>黒瀬　正和</cp:lastModifiedBy>
  <cp:revision>61</cp:revision>
  <cp:lastPrinted>2024-10-26T02:42:53Z</cp:lastPrinted>
  <dcterms:created xsi:type="dcterms:W3CDTF">2024-10-11T06:02:59Z</dcterms:created>
  <dcterms:modified xsi:type="dcterms:W3CDTF">2025-11-21T09:12:40Z</dcterms:modified>
</cp:coreProperties>
</file>