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3"/>
  </p:notesMasterIdLst>
  <p:handoutMasterIdLst>
    <p:handoutMasterId r:id="rId14"/>
  </p:handoutMasterIdLst>
  <p:sldIdLst>
    <p:sldId id="340" r:id="rId2"/>
    <p:sldId id="348" r:id="rId3"/>
    <p:sldId id="341" r:id="rId4"/>
    <p:sldId id="342" r:id="rId5"/>
    <p:sldId id="349" r:id="rId6"/>
    <p:sldId id="350" r:id="rId7"/>
    <p:sldId id="343" r:id="rId8"/>
    <p:sldId id="344" r:id="rId9"/>
    <p:sldId id="345" r:id="rId10"/>
    <p:sldId id="346" r:id="rId11"/>
    <p:sldId id="352"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7CA8"/>
    <a:srgbClr val="009BD2"/>
    <a:srgbClr val="CCECFF"/>
    <a:srgbClr val="99CCFF"/>
    <a:srgbClr val="C59EE2"/>
    <a:srgbClr val="A66BD3"/>
    <a:srgbClr val="FFCC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736" y="-10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r>
              <a:rPr kumimoji="1" lang="en-US" altLang="ja-JP" smtClean="0"/>
              <a:t>2018/8/30</a:t>
            </a:r>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BE11FEC9-63B3-4A4E-A799-E6D7536E98D8}" type="slidenum">
              <a:rPr kumimoji="1" lang="ja-JP" altLang="en-US" smtClean="0"/>
              <a:t>‹#›</a:t>
            </a:fld>
            <a:endParaRPr kumimoji="1" lang="ja-JP" altLang="en-US"/>
          </a:p>
        </p:txBody>
      </p:sp>
    </p:spTree>
    <p:extLst>
      <p:ext uri="{BB962C8B-B14F-4D97-AF65-F5344CB8AC3E}">
        <p14:creationId xmlns:p14="http://schemas.microsoft.com/office/powerpoint/2010/main" val="228165570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r>
              <a:rPr kumimoji="1" lang="en-US" altLang="ja-JP" smtClean="0"/>
              <a:t>2018/8/30</a:t>
            </a:r>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15730BC-475F-4AE8-A625-21AEA5F18678}" type="slidenum">
              <a:rPr kumimoji="1" lang="ja-JP" altLang="en-US" smtClean="0"/>
              <a:t>‹#›</a:t>
            </a:fld>
            <a:endParaRPr kumimoji="1" lang="ja-JP" altLang="en-US"/>
          </a:p>
        </p:txBody>
      </p:sp>
    </p:spTree>
    <p:extLst>
      <p:ext uri="{BB962C8B-B14F-4D97-AF65-F5344CB8AC3E}">
        <p14:creationId xmlns:p14="http://schemas.microsoft.com/office/powerpoint/2010/main" val="274427573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1</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1279235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10</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3574789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E28D5F-C604-409D-8FBA-5B98EC2880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 name="日付プレースホルダー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2018/8/30</a:t>
            </a: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94514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E28D5F-C604-409D-8FBA-5B98EC288095}"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 name="日付プレースホルダー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2018/8/30</a:t>
            </a:r>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822560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3</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1137050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4</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3898435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5</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4089111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6</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745740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7</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3240263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8</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2300817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E28D5F-C604-409D-8FBA-5B98EC288095}" type="slidenum">
              <a:rPr lang="ja-JP" altLang="en-US" smtClean="0">
                <a:solidFill>
                  <a:prstClr val="black"/>
                </a:solidFill>
              </a:rPr>
              <a:pPr/>
              <a:t>9</a:t>
            </a:fld>
            <a:endParaRPr lang="ja-JP" altLang="en-US">
              <a:solidFill>
                <a:prstClr val="black"/>
              </a:solidFill>
            </a:endParaRPr>
          </a:p>
        </p:txBody>
      </p:sp>
      <p:sp>
        <p:nvSpPr>
          <p:cNvPr id="5" name="日付プレースホルダー 4"/>
          <p:cNvSpPr>
            <a:spLocks noGrp="1"/>
          </p:cNvSpPr>
          <p:nvPr>
            <p:ph type="dt" idx="11"/>
          </p:nvPr>
        </p:nvSpPr>
        <p:spPr/>
        <p:txBody>
          <a:bodyPr/>
          <a:lstStyle/>
          <a:p>
            <a:r>
              <a:rPr kumimoji="1" lang="en-US" altLang="ja-JP" smtClean="0"/>
              <a:t>2018/8/30</a:t>
            </a:r>
            <a:endParaRPr kumimoji="1" lang="ja-JP" altLang="en-US"/>
          </a:p>
        </p:txBody>
      </p:sp>
    </p:spTree>
    <p:extLst>
      <p:ext uri="{BB962C8B-B14F-4D97-AF65-F5344CB8AC3E}">
        <p14:creationId xmlns:p14="http://schemas.microsoft.com/office/powerpoint/2010/main" val="3895300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r>
              <a:rPr lang="en-US" altLang="ja-JP" smtClean="0"/>
              <a:t>2018/8/30</a:t>
            </a:r>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7FA85A93-A1BF-4B30-BCED-E5519CC62AB6}" type="slidenum">
              <a:rPr lang="ja-JP" altLang="en-US" smtClean="0"/>
              <a:pPr/>
              <a:t>‹#›</a:t>
            </a:fld>
            <a:endParaRPr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206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r>
              <a:rPr lang="en-US" altLang="ja-JP" smtClean="0"/>
              <a:t>2018/8/30</a:t>
            </a:r>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7FA85A93-A1BF-4B30-BCED-E5519CC62AB6}" type="slidenum">
              <a:rPr lang="ja-JP" altLang="en-US" smtClean="0"/>
              <a:pPr/>
              <a:t>‹#›</a:t>
            </a:fld>
            <a:endParaRPr lang="ja-JP" altLang="en-US"/>
          </a:p>
        </p:txBody>
      </p:sp>
    </p:spTree>
    <p:extLst>
      <p:ext uri="{BB962C8B-B14F-4D97-AF65-F5344CB8AC3E}">
        <p14:creationId xmlns:p14="http://schemas.microsoft.com/office/powerpoint/2010/main" val="2587624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r>
              <a:rPr lang="en-US" altLang="ja-JP" smtClean="0"/>
              <a:t>2018/8/30</a:t>
            </a:r>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7FA85A93-A1BF-4B30-BCED-E5519CC62AB6}" type="slidenum">
              <a:rPr lang="ja-JP" altLang="en-US" smtClean="0"/>
              <a:pPr/>
              <a:t>‹#›</a:t>
            </a:fld>
            <a:endParaRPr lang="ja-JP" altLang="en-US"/>
          </a:p>
        </p:txBody>
      </p:sp>
    </p:spTree>
    <p:extLst>
      <p:ext uri="{BB962C8B-B14F-4D97-AF65-F5344CB8AC3E}">
        <p14:creationId xmlns:p14="http://schemas.microsoft.com/office/powerpoint/2010/main" val="3932839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a:xfrm>
            <a:off x="8905800" y="6525344"/>
            <a:ext cx="1066800" cy="329184"/>
          </a:xfrm>
        </p:spPr>
        <p:txBody>
          <a:bodyPr/>
          <a:lstStyle>
            <a:lvl1pPr>
              <a:defRPr>
                <a:solidFill>
                  <a:schemeClr val="tx1"/>
                </a:solidFill>
              </a:defRPr>
            </a:lvl1pPr>
          </a:lstStyle>
          <a:p>
            <a:fld id="{7FA85A93-A1BF-4B30-BCED-E5519CC62AB6}" type="slidenum">
              <a:rPr lang="ja-JP" altLang="en-US" smtClean="0"/>
              <a:pPr/>
              <a:t>‹#›</a:t>
            </a:fld>
            <a:endParaRPr lang="ja-JP" altLang="en-US" dirty="0"/>
          </a:p>
        </p:txBody>
      </p:sp>
    </p:spTree>
    <p:extLst>
      <p:ext uri="{BB962C8B-B14F-4D97-AF65-F5344CB8AC3E}">
        <p14:creationId xmlns:p14="http://schemas.microsoft.com/office/powerpoint/2010/main" val="500175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r>
              <a:rPr lang="en-US" altLang="ja-JP" smtClean="0"/>
              <a:t>2018/8/30</a:t>
            </a:r>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7FA85A93-A1BF-4B30-BCED-E5519CC62AB6}" type="slidenum">
              <a:rPr lang="ja-JP" altLang="en-US" smtClean="0"/>
              <a:pPr/>
              <a:t>‹#›</a:t>
            </a:fld>
            <a:endParaRPr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41289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r>
              <a:rPr lang="en-US" altLang="ja-JP" smtClean="0"/>
              <a:t>2018/8/30</a:t>
            </a:r>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7FA85A93-A1BF-4B30-BCED-E5519CC62AB6}" type="slidenum">
              <a:rPr lang="ja-JP" altLang="en-US" smtClean="0"/>
              <a:pPr/>
              <a:t>‹#›</a:t>
            </a:fld>
            <a:endParaRPr lang="ja-JP" altLang="en-US"/>
          </a:p>
        </p:txBody>
      </p:sp>
    </p:spTree>
    <p:extLst>
      <p:ext uri="{BB962C8B-B14F-4D97-AF65-F5344CB8AC3E}">
        <p14:creationId xmlns:p14="http://schemas.microsoft.com/office/powerpoint/2010/main" val="40439051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r>
              <a:rPr lang="en-US" altLang="ja-JP" smtClean="0"/>
              <a:t>2018/8/30</a:t>
            </a:r>
            <a:endParaRPr lang="ja-JP" altLang="en-US"/>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p:txBody>
          <a:bodyPr/>
          <a:lstStyle/>
          <a:p>
            <a:fld id="{7FA85A93-A1BF-4B30-BCED-E5519CC62AB6}" type="slidenum">
              <a:rPr lang="ja-JP" altLang="en-US" smtClean="0"/>
              <a:pPr/>
              <a:t>‹#›</a:t>
            </a:fld>
            <a:endParaRPr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9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r>
              <a:rPr lang="en-US" altLang="ja-JP" smtClean="0"/>
              <a:t>2018/8/30</a:t>
            </a:r>
            <a:endParaRPr lang="ja-JP" altLang="en-US"/>
          </a:p>
        </p:txBody>
      </p:sp>
      <p:sp>
        <p:nvSpPr>
          <p:cNvPr id="4" name="Footer Placeholder 3"/>
          <p:cNvSpPr>
            <a:spLocks noGrp="1"/>
          </p:cNvSpPr>
          <p:nvPr>
            <p:ph type="ftr" sz="quarter" idx="11"/>
          </p:nvPr>
        </p:nvSpPr>
        <p:spPr/>
        <p:txBody>
          <a:bodyPr/>
          <a:lstStyle/>
          <a:p>
            <a:endParaRPr lang="ja-JP" altLang="en-US"/>
          </a:p>
        </p:txBody>
      </p:sp>
      <p:sp>
        <p:nvSpPr>
          <p:cNvPr id="5" name="Slide Number Placeholder 4"/>
          <p:cNvSpPr>
            <a:spLocks noGrp="1"/>
          </p:cNvSpPr>
          <p:nvPr>
            <p:ph type="sldNum" sz="quarter" idx="12"/>
          </p:nvPr>
        </p:nvSpPr>
        <p:spPr/>
        <p:txBody>
          <a:bodyPr/>
          <a:lstStyle/>
          <a:p>
            <a:fld id="{7FA85A93-A1BF-4B30-BCED-E5519CC62AB6}" type="slidenum">
              <a:rPr lang="ja-JP" altLang="en-US" smtClean="0"/>
              <a:pPr/>
              <a:t>‹#›</a:t>
            </a:fld>
            <a:endParaRPr lang="ja-JP" altLang="en-US"/>
          </a:p>
        </p:txBody>
      </p:sp>
    </p:spTree>
    <p:extLst>
      <p:ext uri="{BB962C8B-B14F-4D97-AF65-F5344CB8AC3E}">
        <p14:creationId xmlns:p14="http://schemas.microsoft.com/office/powerpoint/2010/main" val="59049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ja-JP" smtClean="0"/>
              <a:t>2018/8/30</a:t>
            </a:r>
            <a:endParaRPr lang="ja-JP" altLang="en-US"/>
          </a:p>
        </p:txBody>
      </p:sp>
      <p:sp>
        <p:nvSpPr>
          <p:cNvPr id="3" name="Footer Placeholder 2"/>
          <p:cNvSpPr>
            <a:spLocks noGrp="1"/>
          </p:cNvSpPr>
          <p:nvPr>
            <p:ph type="ftr" sz="quarter" idx="11"/>
          </p:nvPr>
        </p:nvSpPr>
        <p:spPr/>
        <p:txBody>
          <a:bodyPr/>
          <a:lstStyle/>
          <a:p>
            <a:endParaRPr lang="ja-JP" altLang="en-US"/>
          </a:p>
        </p:txBody>
      </p:sp>
      <p:sp>
        <p:nvSpPr>
          <p:cNvPr id="4" name="Slide Number Placeholder 3"/>
          <p:cNvSpPr>
            <a:spLocks noGrp="1"/>
          </p:cNvSpPr>
          <p:nvPr>
            <p:ph type="sldNum" sz="quarter" idx="12"/>
          </p:nvPr>
        </p:nvSpPr>
        <p:spPr/>
        <p:txBody>
          <a:bodyPr/>
          <a:lstStyle/>
          <a:p>
            <a:fld id="{7FA85A93-A1BF-4B30-BCED-E5519CC62AB6}" type="slidenum">
              <a:rPr lang="ja-JP" altLang="en-US" smtClean="0"/>
              <a:pPr/>
              <a:t>‹#›</a:t>
            </a:fld>
            <a:endParaRPr lang="ja-JP" altLang="en-US"/>
          </a:p>
        </p:txBody>
      </p:sp>
    </p:spTree>
    <p:extLst>
      <p:ext uri="{BB962C8B-B14F-4D97-AF65-F5344CB8AC3E}">
        <p14:creationId xmlns:p14="http://schemas.microsoft.com/office/powerpoint/2010/main" val="590717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t>2018/8/30</a:t>
            </a:r>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7FA85A93-A1BF-4B30-BCED-E5519CC62AB6}" type="slidenum">
              <a:rPr lang="ja-JP" altLang="en-US" smtClean="0"/>
              <a:pPr/>
              <a:t>‹#›</a:t>
            </a:fld>
            <a:endParaRPr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9853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r>
              <a:rPr lang="en-US" altLang="ja-JP" smtClean="0"/>
              <a:t>2018/8/30</a:t>
            </a:r>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7FA85A93-A1BF-4B30-BCED-E5519CC62AB6}" type="slidenum">
              <a:rPr lang="ja-JP" altLang="en-US" smtClean="0"/>
              <a:pPr/>
              <a:t>‹#›</a:t>
            </a:fld>
            <a:endParaRPr lang="ja-JP" altLang="en-US"/>
          </a:p>
        </p:txBody>
      </p:sp>
    </p:spTree>
    <p:extLst>
      <p:ext uri="{BB962C8B-B14F-4D97-AF65-F5344CB8AC3E}">
        <p14:creationId xmlns:p14="http://schemas.microsoft.com/office/powerpoint/2010/main" val="11283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altLang="ja-JP" smtClean="0"/>
              <a:t>2018/8/30</a:t>
            </a:r>
            <a:endParaRPr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FA85A93-A1BF-4B30-BCED-E5519CC62AB6}" type="slidenum">
              <a:rPr lang="ja-JP" altLang="en-US" smtClean="0"/>
              <a:pPr/>
              <a:t>‹#›</a:t>
            </a:fld>
            <a:endParaRPr lang="ja-JP" altLang="en-US"/>
          </a:p>
        </p:txBody>
      </p:sp>
    </p:spTree>
    <p:extLst>
      <p:ext uri="{BB962C8B-B14F-4D97-AF65-F5344CB8AC3E}">
        <p14:creationId xmlns:p14="http://schemas.microsoft.com/office/powerpoint/2010/main" val="1635840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35745" y="817463"/>
            <a:ext cx="9085085" cy="1797351"/>
          </a:xfrm>
          <a:prstGeom prst="roundRect">
            <a:avLst/>
          </a:prstGeom>
          <a:ln/>
        </p:spPr>
        <p:style>
          <a:lnRef idx="1">
            <a:schemeClr val="accent1"/>
          </a:lnRef>
          <a:fillRef idx="2">
            <a:schemeClr val="accent1"/>
          </a:fillRef>
          <a:effectRef idx="1">
            <a:schemeClr val="accent1"/>
          </a:effectRef>
          <a:fontRef idx="minor">
            <a:schemeClr val="dk1"/>
          </a:fontRef>
        </p:style>
        <p:txBody>
          <a:bodyPr tIns="180000" bIns="36000" rtlCol="0" anchor="t"/>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卸売市場を食品流通の核としつつ、流通の合理化と公正な取引環境の確保を促進するため、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全国の卸売市場に必要な</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共通の取引ルール</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b="1" baseline="30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8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のみを規定し、その他のルール等の設定は</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市場ごとに開設者に委ねるもの。</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日：改正法公布、同年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日：政省令公布・基本方針の公表</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令和２年６月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日：法・政省令施行（併せて本府の中央卸売市場業務規程の改正条例を施行）</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1</a:t>
            </a:fld>
            <a:endParaRPr lang="ja-JP" altLang="en-US" dirty="0"/>
          </a:p>
        </p:txBody>
      </p:sp>
      <p:sp>
        <p:nvSpPr>
          <p:cNvPr id="3" name="大かっこ 2"/>
          <p:cNvSpPr/>
          <p:nvPr/>
        </p:nvSpPr>
        <p:spPr>
          <a:xfrm>
            <a:off x="247841" y="2038894"/>
            <a:ext cx="8584004"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247841" y="2645814"/>
            <a:ext cx="8222232" cy="398925"/>
          </a:xfrm>
          <a:prstGeom prst="rect">
            <a:avLst/>
          </a:prstGeom>
          <a:noFill/>
        </p:spPr>
        <p:txBody>
          <a:bodyPr wrap="square" rtlCol="0" anchor="t" anchorCtr="0">
            <a:normAutofit/>
          </a:bodyPr>
          <a:lstStyle/>
          <a:p>
            <a:r>
              <a:rPr lang="en-US" altLang="ja-JP" dirty="0" smtClean="0">
                <a:solidFill>
                  <a:schemeClr val="tx2">
                    <a:lumMod val="50000"/>
                  </a:schemeClr>
                </a:solidFill>
              </a:rPr>
              <a:t>【</a:t>
            </a:r>
            <a:r>
              <a:rPr lang="ja-JP" altLang="en-US" dirty="0" smtClean="0">
                <a:solidFill>
                  <a:schemeClr val="tx2">
                    <a:lumMod val="50000"/>
                  </a:schemeClr>
                </a:solidFill>
              </a:rPr>
              <a:t>主な改正項目</a:t>
            </a:r>
            <a:r>
              <a:rPr lang="en-US" altLang="ja-JP" dirty="0" smtClean="0">
                <a:solidFill>
                  <a:schemeClr val="tx2">
                    <a:lumMod val="50000"/>
                  </a:schemeClr>
                </a:solidFill>
              </a:rPr>
              <a:t>】</a:t>
            </a:r>
          </a:p>
          <a:p>
            <a:endParaRPr lang="en-US" altLang="ja-JP" dirty="0" smtClean="0">
              <a:solidFill>
                <a:schemeClr val="tx2">
                  <a:lumMod val="50000"/>
                </a:scheme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534381765"/>
              </p:ext>
            </p:extLst>
          </p:nvPr>
        </p:nvGraphicFramePr>
        <p:xfrm>
          <a:off x="247841" y="2995251"/>
          <a:ext cx="8660892" cy="2966720"/>
        </p:xfrm>
        <a:graphic>
          <a:graphicData uri="http://schemas.openxmlformats.org/drawingml/2006/table">
            <a:tbl>
              <a:tblPr firstRow="1" bandRow="1">
                <a:tableStyleId>{5C22544A-7EE6-4342-B048-85BDC9FD1C3A}</a:tableStyleId>
              </a:tblPr>
              <a:tblGrid>
                <a:gridCol w="1960222">
                  <a:extLst>
                    <a:ext uri="{9D8B030D-6E8A-4147-A177-3AD203B41FA5}">
                      <a16:colId xmlns:a16="http://schemas.microsoft.com/office/drawing/2014/main" val="3826725771"/>
                    </a:ext>
                  </a:extLst>
                </a:gridCol>
                <a:gridCol w="2285820">
                  <a:extLst>
                    <a:ext uri="{9D8B030D-6E8A-4147-A177-3AD203B41FA5}">
                      <a16:colId xmlns:a16="http://schemas.microsoft.com/office/drawing/2014/main" val="2708844297"/>
                    </a:ext>
                  </a:extLst>
                </a:gridCol>
                <a:gridCol w="1872208">
                  <a:extLst>
                    <a:ext uri="{9D8B030D-6E8A-4147-A177-3AD203B41FA5}">
                      <a16:colId xmlns:a16="http://schemas.microsoft.com/office/drawing/2014/main" val="1616346341"/>
                    </a:ext>
                  </a:extLst>
                </a:gridCol>
                <a:gridCol w="2542642">
                  <a:extLst>
                    <a:ext uri="{9D8B030D-6E8A-4147-A177-3AD203B41FA5}">
                      <a16:colId xmlns:a16="http://schemas.microsoft.com/office/drawing/2014/main" val="1223517242"/>
                    </a:ext>
                  </a:extLst>
                </a:gridCol>
              </a:tblGrid>
              <a:tr h="370840">
                <a:tc gridSpan="2">
                  <a:txBody>
                    <a:bodyPr/>
                    <a:lstStyle/>
                    <a:p>
                      <a:pPr algn="ctr"/>
                      <a:r>
                        <a:rPr kumimoji="1" lang="ja-JP" altLang="en-US" sz="1400" dirty="0" smtClean="0">
                          <a:solidFill>
                            <a:schemeClr val="tx1"/>
                          </a:solidFill>
                        </a:rPr>
                        <a:t>主な改正項目</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dirty="0" smtClean="0">
                          <a:solidFill>
                            <a:schemeClr val="tx1"/>
                          </a:solidFill>
                        </a:rPr>
                        <a:t>現行法</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dirty="0" smtClean="0">
                          <a:solidFill>
                            <a:schemeClr val="tx1"/>
                          </a:solidFill>
                        </a:rPr>
                        <a:t>改正法</a:t>
                      </a:r>
                      <a:endParaRPr kumimoji="1" lang="ja-JP"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4099175163"/>
                  </a:ext>
                </a:extLst>
              </a:tr>
              <a:tr h="370840">
                <a:tc gridSpan="2">
                  <a:txBody>
                    <a:bodyPr/>
                    <a:lstStyle/>
                    <a:p>
                      <a:r>
                        <a:rPr kumimoji="1" lang="ja-JP" altLang="en-US" sz="1400" dirty="0" smtClean="0"/>
                        <a:t>①　卸売業者の業務許可</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dirty="0" smtClean="0"/>
                        <a:t>　○（大臣の許可）</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algn="ctr"/>
                      <a:r>
                        <a:rPr kumimoji="1" lang="en-US" altLang="ja-JP" sz="1400" dirty="0" smtClean="0"/>
                        <a:t>×</a:t>
                      </a:r>
                    </a:p>
                    <a:p>
                      <a:pPr algn="ctr"/>
                      <a:r>
                        <a:rPr kumimoji="1" lang="ja-JP" altLang="en-US" sz="1400" dirty="0" smtClean="0"/>
                        <a:t>（法に定めなし）</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3249184"/>
                  </a:ext>
                </a:extLst>
              </a:tr>
              <a:tr h="370840">
                <a:tc gridSpan="2">
                  <a:txBody>
                    <a:bodyPr/>
                    <a:lstStyle/>
                    <a:p>
                      <a:r>
                        <a:rPr kumimoji="1" lang="ja-JP" altLang="en-US" sz="1400" dirty="0" smtClean="0"/>
                        <a:t>②　仲卸業者の業務許可</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l"/>
                      <a:r>
                        <a:rPr kumimoji="1" lang="ja-JP" altLang="en-US" sz="1400" dirty="0" smtClean="0"/>
                        <a:t>　○（知事の許可）</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682539"/>
                  </a:ext>
                </a:extLst>
              </a:tr>
              <a:tr h="370840">
                <a:tc gridSpan="2">
                  <a:txBody>
                    <a:bodyPr/>
                    <a:lstStyle/>
                    <a:p>
                      <a:r>
                        <a:rPr kumimoji="1" lang="ja-JP" altLang="en-US" sz="1400" dirty="0" smtClean="0"/>
                        <a:t>③　せり人制度</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a:txBody>
                    <a:bodyPr/>
                    <a:lstStyle/>
                    <a:p>
                      <a:pPr algn="l"/>
                      <a:r>
                        <a:rPr kumimoji="1" lang="ja-JP" altLang="en-US" sz="1400" dirty="0" smtClean="0"/>
                        <a:t>　○（知事の登録）</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0439916"/>
                  </a:ext>
                </a:extLst>
              </a:tr>
              <a:tr h="370840">
                <a:tc gridSpan="2">
                  <a:txBody>
                    <a:bodyPr/>
                    <a:lstStyle/>
                    <a:p>
                      <a:r>
                        <a:rPr kumimoji="1" lang="ja-JP" altLang="en-US" sz="1400" dirty="0" smtClean="0"/>
                        <a:t>④　開設区域</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ja-JP" altLang="en-US" sz="1400" dirty="0" smtClean="0"/>
                        <a:t>　○（大臣の指定）</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0926711"/>
                  </a:ext>
                </a:extLst>
              </a:tr>
              <a:tr h="370840">
                <a:tc rowSpan="3">
                  <a:txBody>
                    <a:bodyPr/>
                    <a:lstStyle/>
                    <a:p>
                      <a:r>
                        <a:rPr kumimoji="1" lang="ja-JP" altLang="en-US" sz="1400" dirty="0" smtClean="0"/>
                        <a:t>その他の取引ルール</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smtClean="0"/>
                        <a:t>⑤　商物分離の禁止</a:t>
                      </a:r>
                      <a:r>
                        <a:rPr kumimoji="1" lang="en-US" altLang="ja-JP" sz="1400" baseline="30000" dirty="0" smtClean="0"/>
                        <a:t>※</a:t>
                      </a:r>
                      <a:r>
                        <a:rPr kumimoji="1" lang="ja-JP" altLang="en-US" sz="1400" baseline="30000" dirty="0" smtClean="0"/>
                        <a:t> ２</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l"/>
                      <a:r>
                        <a:rPr kumimoji="1" lang="ja-JP" altLang="en-US" sz="1400" dirty="0" smtClean="0"/>
                        <a:t>　○（原則禁止）</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algn="ctr"/>
                      <a:r>
                        <a:rPr kumimoji="1" lang="en-US" altLang="ja-JP" sz="1400" dirty="0" smtClean="0"/>
                        <a:t>×</a:t>
                      </a:r>
                    </a:p>
                    <a:p>
                      <a:pPr algn="ctr"/>
                      <a:r>
                        <a:rPr kumimoji="1" lang="ja-JP" altLang="en-US" sz="1400" dirty="0" smtClean="0"/>
                        <a:t>（公正な手続きを踏み、共通の取引ルールに反しない範囲で開設者が定めることができる）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152711"/>
                  </a:ext>
                </a:extLst>
              </a:tr>
              <a:tr h="37084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smtClean="0"/>
                        <a:t>⑥　第三者販売の禁止 </a:t>
                      </a:r>
                      <a:r>
                        <a:rPr kumimoji="1" lang="en-US" altLang="ja-JP" sz="1400" baseline="30000" dirty="0" smtClean="0"/>
                        <a:t>※</a:t>
                      </a:r>
                      <a:r>
                        <a:rPr kumimoji="1" lang="ja-JP" altLang="en-US" sz="1400" baseline="30000" dirty="0" smtClean="0"/>
                        <a:t> ３</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29985021"/>
                  </a:ext>
                </a:extLst>
              </a:tr>
              <a:tr h="37084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smtClean="0"/>
                        <a:t>⑦　直荷引きの禁止 </a:t>
                      </a:r>
                      <a:r>
                        <a:rPr kumimoji="1" lang="en-US" altLang="ja-JP" sz="1400" baseline="30000" dirty="0" smtClean="0"/>
                        <a:t>※</a:t>
                      </a:r>
                      <a:r>
                        <a:rPr kumimoji="1" lang="ja-JP" altLang="en-US" sz="1400" baseline="30000" dirty="0" smtClean="0"/>
                        <a:t> ４</a:t>
                      </a: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8009794"/>
                  </a:ext>
                </a:extLst>
              </a:tr>
            </a:tbl>
          </a:graphicData>
        </a:graphic>
      </p:graphicFrame>
      <p:sp>
        <p:nvSpPr>
          <p:cNvPr id="15" name="テキスト ボックス 14"/>
          <p:cNvSpPr txBox="1"/>
          <p:nvPr/>
        </p:nvSpPr>
        <p:spPr>
          <a:xfrm>
            <a:off x="247841" y="5992971"/>
            <a:ext cx="8660891" cy="964421"/>
          </a:xfrm>
          <a:prstGeom prst="rect">
            <a:avLst/>
          </a:prstGeom>
          <a:noFill/>
        </p:spPr>
        <p:txBody>
          <a:bodyPr wrap="square" rtlCol="0" anchor="t" anchorCtr="0">
            <a:normAutofit/>
          </a:bodyPr>
          <a:lstStyle/>
          <a:p>
            <a:r>
              <a:rPr lang="en-US" altLang="ja-JP" sz="1200" dirty="0" smtClean="0">
                <a:solidFill>
                  <a:schemeClr val="tx2">
                    <a:lumMod val="50000"/>
                  </a:schemeClr>
                </a:solidFill>
              </a:rPr>
              <a:t>※</a:t>
            </a:r>
            <a:r>
              <a:rPr lang="ja-JP" altLang="en-US" sz="1200" dirty="0" smtClean="0">
                <a:solidFill>
                  <a:schemeClr val="tx2">
                    <a:lumMod val="50000"/>
                  </a:schemeClr>
                </a:solidFill>
              </a:rPr>
              <a:t>１　「共通の取引ルール」：　「差別的取扱いの禁止」や「受託拒否の禁止」など（引き続き改正法で規定あり）</a:t>
            </a:r>
            <a:endParaRPr lang="en-US" altLang="ja-JP" sz="1200" dirty="0" smtClean="0">
              <a:solidFill>
                <a:schemeClr val="tx2">
                  <a:lumMod val="50000"/>
                </a:schemeClr>
              </a:solidFill>
            </a:endParaRPr>
          </a:p>
          <a:p>
            <a:r>
              <a:rPr lang="en-US" altLang="ja-JP" sz="1200" dirty="0" smtClean="0">
                <a:solidFill>
                  <a:schemeClr val="tx2">
                    <a:lumMod val="50000"/>
                  </a:schemeClr>
                </a:solidFill>
              </a:rPr>
              <a:t>※</a:t>
            </a:r>
            <a:r>
              <a:rPr lang="ja-JP" altLang="en-US" sz="1200" dirty="0" smtClean="0">
                <a:solidFill>
                  <a:schemeClr val="tx2">
                    <a:lumMod val="50000"/>
                  </a:schemeClr>
                </a:solidFill>
              </a:rPr>
              <a:t>２　「商物分離の禁止」：　卸売業者は、市場内にある生鮮食料品等以外の卸売をしてはならない。</a:t>
            </a:r>
            <a:endParaRPr lang="en-US" altLang="ja-JP" sz="1200" dirty="0" smtClean="0">
              <a:solidFill>
                <a:schemeClr val="tx2">
                  <a:lumMod val="50000"/>
                </a:schemeClr>
              </a:solidFill>
            </a:endParaRPr>
          </a:p>
          <a:p>
            <a:r>
              <a:rPr lang="en-US" altLang="ja-JP" sz="1200" dirty="0" smtClean="0">
                <a:solidFill>
                  <a:schemeClr val="tx2">
                    <a:lumMod val="50000"/>
                  </a:schemeClr>
                </a:solidFill>
              </a:rPr>
              <a:t>※</a:t>
            </a:r>
            <a:r>
              <a:rPr lang="ja-JP" altLang="en-US" sz="1200" dirty="0" smtClean="0">
                <a:solidFill>
                  <a:schemeClr val="tx2">
                    <a:lumMod val="50000"/>
                  </a:schemeClr>
                </a:solidFill>
              </a:rPr>
              <a:t>３　「第三者販売の禁止」：　卸売業者は、仲卸業者及び売買参加者以外の者に対して卸売をしてはならない。</a:t>
            </a:r>
            <a:endParaRPr lang="en-US" altLang="ja-JP" sz="1200" dirty="0" smtClean="0">
              <a:solidFill>
                <a:schemeClr val="tx2">
                  <a:lumMod val="50000"/>
                </a:schemeClr>
              </a:solidFill>
            </a:endParaRPr>
          </a:p>
          <a:p>
            <a:r>
              <a:rPr lang="en-US" altLang="ja-JP" sz="1200" dirty="0" smtClean="0">
                <a:solidFill>
                  <a:schemeClr val="tx2">
                    <a:lumMod val="50000"/>
                  </a:schemeClr>
                </a:solidFill>
              </a:rPr>
              <a:t>※</a:t>
            </a:r>
            <a:r>
              <a:rPr lang="ja-JP" altLang="en-US" sz="1200" dirty="0" smtClean="0">
                <a:solidFill>
                  <a:schemeClr val="tx2">
                    <a:lumMod val="50000"/>
                  </a:schemeClr>
                </a:solidFill>
              </a:rPr>
              <a:t>４　「直荷引きの禁止」：　仲卸業者は、市場内の卸売業者以外の者から買い入れてはならない。</a:t>
            </a:r>
            <a:endParaRPr lang="en-US" altLang="ja-JP" sz="1200" dirty="0" smtClean="0">
              <a:solidFill>
                <a:schemeClr val="tx2">
                  <a:lumMod val="50000"/>
                </a:schemeClr>
              </a:solidFill>
            </a:endParaRPr>
          </a:p>
        </p:txBody>
      </p:sp>
      <p:sp>
        <p:nvSpPr>
          <p:cNvPr id="2" name="正方形/長方形 1"/>
          <p:cNvSpPr/>
          <p:nvPr/>
        </p:nvSpPr>
        <p:spPr>
          <a:xfrm>
            <a:off x="7923919" y="418312"/>
            <a:ext cx="1328601" cy="276999"/>
          </a:xfrm>
          <a:prstGeom prst="rect">
            <a:avLst/>
          </a:prstGeom>
        </p:spPr>
        <p:txBody>
          <a:bodyPr wrap="square">
            <a:spAutoFit/>
          </a:bodyPr>
          <a:lstStyle/>
          <a:p>
            <a:pPr algn="ctr"/>
            <a:r>
              <a:rPr lang="en-US" altLang="ja-JP" sz="1200" b="1" dirty="0" smtClean="0"/>
              <a:t>2019/11/25</a:t>
            </a:r>
            <a:endParaRPr lang="en-US" altLang="ja-JP" sz="1200" b="1" dirty="0"/>
          </a:p>
        </p:txBody>
      </p:sp>
      <p:sp>
        <p:nvSpPr>
          <p:cNvPr id="16" name="正方形/長方形 15"/>
          <p:cNvSpPr/>
          <p:nvPr/>
        </p:nvSpPr>
        <p:spPr>
          <a:xfrm>
            <a:off x="-330944" y="-85908"/>
            <a:ext cx="9943504" cy="488720"/>
          </a:xfrm>
          <a:prstGeom prst="rect">
            <a:avLst/>
          </a:prstGeom>
          <a:solidFill>
            <a:schemeClr val="bg1"/>
          </a:solidFill>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
        <p:nvSpPr>
          <p:cNvPr id="10" name="正方形/長方形 9"/>
          <p:cNvSpPr/>
          <p:nvPr/>
        </p:nvSpPr>
        <p:spPr>
          <a:xfrm>
            <a:off x="0" y="203852"/>
            <a:ext cx="9162789" cy="560852"/>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r>
              <a:rPr lang="ja-JP" altLang="en-US" sz="2400" b="1" dirty="0" smtClean="0">
                <a:solidFill>
                  <a:prstClr val="white"/>
                </a:solidFill>
              </a:rPr>
              <a:t>                  １．卸売市場法改正の概要　</a:t>
            </a:r>
            <a:endParaRPr lang="en-US" altLang="ja-JP" sz="2400" b="1" dirty="0" smtClean="0">
              <a:solidFill>
                <a:prstClr val="white"/>
              </a:solidFill>
            </a:endParaRPr>
          </a:p>
        </p:txBody>
      </p:sp>
      <p:sp>
        <p:nvSpPr>
          <p:cNvPr id="12" name="正方形/長方形 11"/>
          <p:cNvSpPr/>
          <p:nvPr/>
        </p:nvSpPr>
        <p:spPr>
          <a:xfrm>
            <a:off x="5732549" y="239824"/>
            <a:ext cx="3333637" cy="500175"/>
          </a:xfrm>
          <a:prstGeom prst="rect">
            <a:avLst/>
          </a:prstGeom>
          <a:solidFill>
            <a:schemeClr val="tx2">
              <a:lumMod val="75000"/>
            </a:schemeClr>
          </a:solidFill>
          <a:ln w="12700">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ja-JP" b="1" dirty="0" smtClean="0">
                <a:latin typeface="+mn-ea"/>
              </a:rPr>
              <a:t>運営取引業務協議会</a:t>
            </a:r>
            <a:r>
              <a:rPr lang="en-US" altLang="ja-JP" b="1" dirty="0" smtClean="0">
                <a:latin typeface="+mn-ea"/>
              </a:rPr>
              <a:t>  </a:t>
            </a:r>
            <a:r>
              <a:rPr lang="ja-JP" altLang="en-US" b="1" dirty="0" smtClean="0">
                <a:solidFill>
                  <a:prstClr val="white"/>
                </a:solidFill>
                <a:latin typeface="+mn-ea"/>
              </a:rPr>
              <a:t>資 </a:t>
            </a:r>
            <a:r>
              <a:rPr lang="ja-JP" altLang="en-US" b="1" dirty="0">
                <a:solidFill>
                  <a:prstClr val="white"/>
                </a:solidFill>
                <a:latin typeface="+mn-ea"/>
              </a:rPr>
              <a:t>料 </a:t>
            </a:r>
            <a:r>
              <a:rPr lang="ja-JP" altLang="en-US" b="1" dirty="0" smtClean="0">
                <a:solidFill>
                  <a:prstClr val="white"/>
                </a:solidFill>
                <a:latin typeface="+mn-ea"/>
              </a:rPr>
              <a:t>１</a:t>
            </a:r>
            <a:endParaRPr lang="en-US" altLang="ja-JP" b="1" dirty="0" smtClean="0">
              <a:solidFill>
                <a:prstClr val="white"/>
              </a:solidFill>
              <a:latin typeface="+mn-ea"/>
            </a:endParaRPr>
          </a:p>
        </p:txBody>
      </p:sp>
      <p:sp>
        <p:nvSpPr>
          <p:cNvPr id="14" name="正方形/長方形 13"/>
          <p:cNvSpPr/>
          <p:nvPr/>
        </p:nvSpPr>
        <p:spPr>
          <a:xfrm>
            <a:off x="8069068" y="301775"/>
            <a:ext cx="936105" cy="375327"/>
          </a:xfrm>
          <a:prstGeom prst="rect">
            <a:avLst/>
          </a:prstGeom>
          <a:noFill/>
          <a:ln w="12700">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ltLang="ja-JP" b="1" dirty="0" smtClean="0">
              <a:solidFill>
                <a:prstClr val="white"/>
              </a:solidFill>
              <a:latin typeface="+mn-ea"/>
            </a:endParaRPr>
          </a:p>
        </p:txBody>
      </p:sp>
      <p:sp>
        <p:nvSpPr>
          <p:cNvPr id="18" name="正方形/長方形 17"/>
          <p:cNvSpPr/>
          <p:nvPr/>
        </p:nvSpPr>
        <p:spPr>
          <a:xfrm>
            <a:off x="8244408" y="10716"/>
            <a:ext cx="864095" cy="174836"/>
          </a:xfrm>
          <a:prstGeom prst="rect">
            <a:avLst/>
          </a:prstGeom>
          <a:noFill/>
          <a:ln>
            <a:noFill/>
          </a:ln>
          <a:effectLst>
            <a:outerShdw blurRad="50800" dist="50800" dir="5400000" algn="ctr" rotWithShape="0">
              <a:schemeClr val="bg1"/>
            </a:outerShdw>
          </a:effectLst>
          <a:scene3d>
            <a:camera prst="orthographicFront">
              <a:rot lat="0" lon="0" rev="0"/>
            </a:camera>
            <a:lightRig rig="balanced" dir="t">
              <a:rot lat="0" lon="0" rev="5100000"/>
            </a:lightRig>
          </a:scene3d>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noProof="0" dirty="0" smtClean="0">
                <a:solidFill>
                  <a:schemeClr val="tx1"/>
                </a:solidFill>
                <a:effectLst/>
                <a:uLnTx/>
                <a:uFillTx/>
                <a:latin typeface="Arial"/>
                <a:ea typeface="ＭＳ Ｐゴシック" panose="020B0600070205080204" pitchFamily="50" charset="-128"/>
                <a:cs typeface="+mn-cs"/>
              </a:rPr>
              <a:t>2019/11/25</a:t>
            </a:r>
          </a:p>
        </p:txBody>
      </p:sp>
    </p:spTree>
    <p:extLst>
      <p:ext uri="{BB962C8B-B14F-4D97-AF65-F5344CB8AC3E}">
        <p14:creationId xmlns:p14="http://schemas.microsoft.com/office/powerpoint/2010/main" val="2558253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79512" y="887677"/>
            <a:ext cx="8801797" cy="110116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法</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改正の</a:t>
            </a:r>
            <a:r>
              <a:rPr lang="ja-JP" altLang="en-US" b="1" dirty="0">
                <a:latin typeface="Meiryo UI" panose="020B0604030504040204" pitchFamily="50" charset="-128"/>
                <a:ea typeface="Meiryo UI" panose="020B0604030504040204" pitchFamily="50" charset="-128"/>
                <a:cs typeface="Meiryo UI" panose="020B0604030504040204" pitchFamily="50" charset="-128"/>
              </a:rPr>
              <a:t>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現行法：規制あり（知事の事前許可＋事後届出）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改正法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：規制を廃止</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（仲卸業者は、市場内の卸売業者以外から</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買い入れて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販売してはならない）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303817"/>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en-US" altLang="ja-JP" sz="2400" b="1" dirty="0" smtClean="0">
                <a:solidFill>
                  <a:prstClr val="white"/>
                </a:solidFill>
              </a:rPr>
              <a:t>10</a:t>
            </a:r>
            <a:r>
              <a:rPr lang="ja-JP" altLang="en-US" sz="2400" b="1" dirty="0" err="1" smtClean="0">
                <a:solidFill>
                  <a:prstClr val="white"/>
                </a:solidFill>
              </a:rPr>
              <a:t>．</a:t>
            </a:r>
            <a:r>
              <a:rPr lang="ja-JP" altLang="en-US" sz="2400" b="1" dirty="0" smtClean="0">
                <a:solidFill>
                  <a:prstClr val="white"/>
                </a:solidFill>
              </a:rPr>
              <a:t>論点⑦　仲卸業者による直荷引きの禁止</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10</a:t>
            </a:fld>
            <a:endParaRPr lang="ja-JP" altLang="en-US" dirty="0"/>
          </a:p>
        </p:txBody>
      </p:sp>
      <p:sp>
        <p:nvSpPr>
          <p:cNvPr id="12" name="テキスト ボックス 11"/>
          <p:cNvSpPr txBox="1"/>
          <p:nvPr/>
        </p:nvSpPr>
        <p:spPr>
          <a:xfrm>
            <a:off x="179512" y="2127163"/>
            <a:ext cx="8777360" cy="2958021"/>
          </a:xfrm>
          <a:prstGeom prst="rect">
            <a:avLst/>
          </a:prstGeom>
          <a:noFill/>
        </p:spPr>
        <p:txBody>
          <a:bodyPr wrap="square" rtlCol="0" anchor="t" anchorCtr="0">
            <a:normAutofit lnSpcReduction="10000"/>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市場内関係者から</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の主な意見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第三者</a:t>
            </a:r>
            <a:r>
              <a:rPr lang="ja-JP" altLang="en-US" dirty="0">
                <a:latin typeface="Meiryo UI" panose="020B0604030504040204" pitchFamily="50" charset="-128"/>
                <a:ea typeface="Meiryo UI" panose="020B0604030504040204" pitchFamily="50" charset="-128"/>
                <a:cs typeface="Meiryo UI" panose="020B0604030504040204" pitchFamily="50" charset="-128"/>
              </a:rPr>
              <a:t>販売</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と直荷引きは、</a:t>
            </a:r>
            <a:r>
              <a:rPr lang="ja-JP" altLang="en-US" dirty="0">
                <a:latin typeface="Meiryo UI" panose="020B0604030504040204" pitchFamily="50" charset="-128"/>
                <a:ea typeface="Meiryo UI" panose="020B0604030504040204" pitchFamily="50" charset="-128"/>
                <a:cs typeface="Meiryo UI" panose="020B0604030504040204" pitchFamily="50" charset="-128"/>
              </a:rPr>
              <a:t>調和のとれた制度と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する必要がある。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人手</a:t>
            </a:r>
            <a:r>
              <a:rPr lang="ja-JP" altLang="en-US" dirty="0">
                <a:latin typeface="Meiryo UI" panose="020B0604030504040204" pitchFamily="50" charset="-128"/>
                <a:ea typeface="Meiryo UI" panose="020B0604030504040204" pitchFamily="50" charset="-128"/>
                <a:cs typeface="Meiryo UI" panose="020B0604030504040204" pitchFamily="50" charset="-128"/>
              </a:rPr>
              <a:t>やコストがかかるため</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、本来は直荷引きを避けたいが、品薄商品の確保等のため、</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やむを得ず直荷引きを</a:t>
            </a:r>
            <a:r>
              <a:rPr lang="ja-JP" altLang="en-US" dirty="0">
                <a:latin typeface="Meiryo UI" panose="020B0604030504040204" pitchFamily="50" charset="-128"/>
                <a:ea typeface="Meiryo UI" panose="020B0604030504040204" pitchFamily="50" charset="-128"/>
                <a:cs typeface="Meiryo UI" panose="020B0604030504040204" pitchFamily="50" charset="-128"/>
              </a:rPr>
              <a:t>している。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本府の考え方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cs typeface="Meiryo UI" panose="020B0604030504040204" pitchFamily="50" charset="-128"/>
              </a:rPr>
              <a:t>開設者として取引実態を把握し、改正法で定義</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される「仲卸業者</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業務」が</a:t>
            </a:r>
            <a:r>
              <a:rPr lang="ja-JP" altLang="en-US" dirty="0">
                <a:latin typeface="Meiryo UI" panose="020B0604030504040204" pitchFamily="50" charset="-128"/>
                <a:ea typeface="Meiryo UI" panose="020B0604030504040204" pitchFamily="50" charset="-128"/>
                <a:cs typeface="Meiryo UI" panose="020B0604030504040204" pitchFamily="50" charset="-128"/>
              </a:rPr>
              <a:t>適切に行われている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か確認する</a:t>
            </a:r>
            <a:r>
              <a:rPr lang="ja-JP" altLang="en-US" dirty="0">
                <a:latin typeface="Meiryo UI" panose="020B0604030504040204" pitchFamily="50" charset="-128"/>
                <a:ea typeface="Meiryo UI" panose="020B0604030504040204" pitchFamily="50" charset="-128"/>
                <a:cs typeface="Meiryo UI" panose="020B0604030504040204" pitchFamily="50" charset="-128"/>
              </a:rPr>
              <a:t>必要がある。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Wingdings" panose="05000000000000000000" pitchFamily="2" charset="2"/>
              <a:buChar char="n"/>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74956" y="5536269"/>
            <a:ext cx="8777360" cy="984152"/>
          </a:xfrm>
          <a:prstGeom prst="rect">
            <a:avLst/>
          </a:prstGeom>
          <a:ln w="76200"/>
        </p:spPr>
        <p:style>
          <a:lnRef idx="2">
            <a:schemeClr val="accent6"/>
          </a:lnRef>
          <a:fillRef idx="1">
            <a:schemeClr val="lt1"/>
          </a:fillRef>
          <a:effectRef idx="0">
            <a:schemeClr val="accent6"/>
          </a:effectRef>
          <a:fontRef idx="minor">
            <a:schemeClr val="dk1"/>
          </a:fontRef>
        </p:style>
        <p:txBody>
          <a:bodyPr lIns="36000" rIns="36000" rtlCol="0" anchor="t"/>
          <a:lstStyle/>
          <a:p>
            <a:pPr marL="174625"/>
            <a:endParaRPr lang="en-US" altLang="ja-JP" sz="1600" dirty="0" smtClean="0">
              <a:ln w="127000">
                <a:solidFill>
                  <a:schemeClr val="tx1"/>
                </a:solidFill>
              </a:ln>
              <a:solidFill>
                <a:prstClr val="black">
                  <a:lumMod val="95000"/>
                  <a:lumOff val="5000"/>
                </a:prstClr>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566582" y="5595253"/>
            <a:ext cx="8222232" cy="778248"/>
          </a:xfrm>
          <a:prstGeom prst="rect">
            <a:avLst/>
          </a:prstGeom>
          <a:noFill/>
        </p:spPr>
        <p:txBody>
          <a:bodyPr wrap="square" rtlCol="0" anchor="t" anchorCtr="0">
            <a:normAutofit/>
          </a:bodyPr>
          <a:lstStyle/>
          <a:p>
            <a:r>
              <a:rPr lang="ja-JP" altLang="en-US" b="1" dirty="0" smtClean="0"/>
              <a:t>本府の方向性</a:t>
            </a:r>
            <a:endParaRPr lang="en-US" altLang="ja-JP" b="1" u="sng" spc="300" dirty="0" smtClean="0"/>
          </a:p>
          <a:p>
            <a:pPr algn="ctr"/>
            <a:r>
              <a:rPr lang="ja-JP" altLang="en-US" sz="2600" b="1" u="sng" dirty="0" smtClean="0"/>
              <a:t>事後届出を提出</a:t>
            </a:r>
            <a:endParaRPr lang="en-US" altLang="ja-JP" sz="2600" spc="-100" dirty="0" smtClean="0"/>
          </a:p>
        </p:txBody>
      </p:sp>
      <p:sp>
        <p:nvSpPr>
          <p:cNvPr id="16" name="下矢印 15"/>
          <p:cNvSpPr/>
          <p:nvPr/>
        </p:nvSpPr>
        <p:spPr>
          <a:xfrm>
            <a:off x="3275856" y="5205933"/>
            <a:ext cx="2592288" cy="183416"/>
          </a:xfrm>
          <a:prstGeom prst="downArrow">
            <a:avLst>
              <a:gd name="adj1" fmla="val 4714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正方形/長方形 9"/>
          <p:cNvSpPr/>
          <p:nvPr/>
        </p:nvSpPr>
        <p:spPr>
          <a:xfrm>
            <a:off x="-330944" y="-212344"/>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1559497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390431"/>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2400" b="1" dirty="0" smtClean="0">
                <a:solidFill>
                  <a:prstClr val="white"/>
                </a:solidFill>
                <a:latin typeface="Arial"/>
                <a:ea typeface="ＭＳ Ｐゴシック" panose="020B0600070205080204" pitchFamily="50" charset="-128"/>
              </a:rPr>
              <a:t>11</a:t>
            </a:r>
            <a:r>
              <a:rPr kumimoji="1" lang="ja-JP" altLang="en-US" sz="2400" b="1" i="0" u="none" strike="noStrike" kern="1200" cap="none" spc="0" normalizeH="0" baseline="0" noProof="0" dirty="0" err="1" smtClean="0">
                <a:ln>
                  <a:noFill/>
                </a:ln>
                <a:solidFill>
                  <a:prstClr val="white"/>
                </a:solidFill>
                <a:effectLst/>
                <a:uLnTx/>
                <a:uFillTx/>
                <a:latin typeface="Arial"/>
                <a:ea typeface="ＭＳ Ｐゴシック" panose="020B0600070205080204" pitchFamily="50" charset="-128"/>
                <a:cs typeface="+mn-cs"/>
              </a:rPr>
              <a:t>．</a:t>
            </a:r>
            <a:r>
              <a:rPr kumimoji="1" lang="ja-JP" altLang="en-US" sz="2400" b="1" i="0" u="none" strike="noStrike" kern="1200" cap="none" spc="0" normalizeH="0" baseline="0" noProof="0" dirty="0" smtClean="0">
                <a:ln>
                  <a:noFill/>
                </a:ln>
                <a:solidFill>
                  <a:prstClr val="white"/>
                </a:solidFill>
                <a:effectLst/>
                <a:uLnTx/>
                <a:uFillTx/>
                <a:latin typeface="Arial"/>
                <a:ea typeface="ＭＳ Ｐゴシック" panose="020B0600070205080204" pitchFamily="50" charset="-128"/>
                <a:cs typeface="+mn-cs"/>
              </a:rPr>
              <a:t>今後のスケジュール （案）</a:t>
            </a:r>
            <a:endParaRPr kumimoji="1" lang="en-US" altLang="ja-JP" sz="2400" b="1" i="0" u="none" strike="noStrike" kern="1200" cap="none" spc="0" normalizeH="0" baseline="0" noProof="0" dirty="0" smtClean="0">
              <a:ln>
                <a:noFill/>
              </a:ln>
              <a:solidFill>
                <a:prstClr val="white"/>
              </a:solidFill>
              <a:effectLst/>
              <a:uLnTx/>
              <a:uFillTx/>
              <a:latin typeface="Arial"/>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A85A93-A1BF-4B30-BCED-E5519CC62AB6}" type="slidenum">
              <a:rPr kumimoji="1" lang="ja-JP" altLang="en-US" sz="1400" b="1" i="0" u="none" strike="noStrike" kern="1200" cap="none" spc="0" normalizeH="0" baseline="0" noProof="0" smtClean="0">
                <a:ln>
                  <a:noFill/>
                </a:ln>
                <a:solidFill>
                  <a:prstClr val="black"/>
                </a:solidFill>
                <a:effectLst/>
                <a:uLnTx/>
                <a:uFillTx/>
                <a:latin typeface="Arial"/>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dirty="0">
              <a:ln>
                <a:noFill/>
              </a:ln>
              <a:solidFill>
                <a:prstClr val="black"/>
              </a:solidFill>
              <a:effectLst/>
              <a:uLnTx/>
              <a:uFillTx/>
              <a:latin typeface="Arial"/>
              <a:ea typeface="ＭＳ Ｐゴシック" panose="020B0600070205080204"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3278287125"/>
              </p:ext>
            </p:extLst>
          </p:nvPr>
        </p:nvGraphicFramePr>
        <p:xfrm>
          <a:off x="512942" y="2132856"/>
          <a:ext cx="8136903" cy="3043887"/>
        </p:xfrm>
        <a:graphic>
          <a:graphicData uri="http://schemas.openxmlformats.org/drawingml/2006/table">
            <a:tbl>
              <a:tblPr firstRow="1" bandRow="1">
                <a:tableStyleId>{5C22544A-7EE6-4342-B048-85BDC9FD1C3A}</a:tableStyleId>
              </a:tblPr>
              <a:tblGrid>
                <a:gridCol w="1385004">
                  <a:extLst>
                    <a:ext uri="{9D8B030D-6E8A-4147-A177-3AD203B41FA5}">
                      <a16:colId xmlns:a16="http://schemas.microsoft.com/office/drawing/2014/main" val="2916771240"/>
                    </a:ext>
                  </a:extLst>
                </a:gridCol>
                <a:gridCol w="2719450">
                  <a:extLst>
                    <a:ext uri="{9D8B030D-6E8A-4147-A177-3AD203B41FA5}">
                      <a16:colId xmlns:a16="http://schemas.microsoft.com/office/drawing/2014/main" val="3455207111"/>
                    </a:ext>
                  </a:extLst>
                </a:gridCol>
                <a:gridCol w="4032449">
                  <a:extLst>
                    <a:ext uri="{9D8B030D-6E8A-4147-A177-3AD203B41FA5}">
                      <a16:colId xmlns:a16="http://schemas.microsoft.com/office/drawing/2014/main" val="346321162"/>
                    </a:ext>
                  </a:extLst>
                </a:gridCol>
              </a:tblGrid>
              <a:tr h="380947">
                <a:tc gridSpan="2">
                  <a:txBody>
                    <a:bodyPr/>
                    <a:lstStyle/>
                    <a:p>
                      <a:pPr algn="ctr"/>
                      <a:r>
                        <a:rPr kumimoji="1" lang="ja-JP" altLang="en-US" sz="1600" dirty="0" smtClean="0">
                          <a:solidFill>
                            <a:schemeClr val="tx1"/>
                          </a:solidFill>
                        </a:rPr>
                        <a:t>日　　　　程</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hMerge="1">
                  <a:txBody>
                    <a:bodyPr/>
                    <a:lstStyle/>
                    <a:p>
                      <a:endParaRPr kumimoji="1" lang="ja-JP" altLang="en-US"/>
                    </a:p>
                  </a:txBody>
                  <a:tcPr/>
                </a:tc>
                <a:tc>
                  <a:txBody>
                    <a:bodyPr/>
                    <a:lstStyle/>
                    <a:p>
                      <a:pPr algn="ctr"/>
                      <a:r>
                        <a:rPr kumimoji="1" lang="ja-JP" altLang="en-US" sz="1600" dirty="0" smtClean="0">
                          <a:solidFill>
                            <a:schemeClr val="tx1"/>
                          </a:solidFill>
                        </a:rPr>
                        <a:t>項　　　　　　目</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606382519"/>
                  </a:ext>
                </a:extLst>
              </a:tr>
              <a:tr h="6657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50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令和元年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rPr>
                        <a:t>12</a:t>
                      </a:r>
                      <a:r>
                        <a:rPr kumimoji="1" lang="ja-JP" altLang="en-US" dirty="0" smtClean="0">
                          <a:solidFill>
                            <a:schemeClr val="tx1"/>
                          </a:solidFill>
                        </a:rPr>
                        <a:t>月中旬～翌年１月中旬</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取引関係者を対象とした意見募集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0918431"/>
                  </a:ext>
                </a:extLst>
              </a:tr>
              <a:tr h="6657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令和２年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dirty="0" smtClean="0">
                          <a:solidFill>
                            <a:schemeClr val="tx1"/>
                          </a:solidFill>
                        </a:rPr>
                        <a:t>２月下旬</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議会提案（予定）</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0971890"/>
                  </a:ext>
                </a:extLst>
              </a:tr>
              <a:tr h="6657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dirty="0" smtClean="0">
                          <a:solidFill>
                            <a:schemeClr val="tx1"/>
                          </a:solidFill>
                        </a:rPr>
                        <a:t>３月末～５月</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中央卸売市場の認定申請</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6906671"/>
                  </a:ext>
                </a:extLst>
              </a:tr>
              <a:tr h="6657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６月</a:t>
                      </a:r>
                      <a:r>
                        <a:rPr kumimoji="1" lang="en-US" altLang="ja-JP" dirty="0" smtClean="0">
                          <a:solidFill>
                            <a:schemeClr val="tx1"/>
                          </a:solidFill>
                        </a:rPr>
                        <a:t>21</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卸売市場法、業務規程 施行</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6013610"/>
                  </a:ext>
                </a:extLst>
              </a:tr>
            </a:tbl>
          </a:graphicData>
        </a:graphic>
      </p:graphicFrame>
      <p:sp>
        <p:nvSpPr>
          <p:cNvPr id="5" name="正方形/長方形 4"/>
          <p:cNvSpPr/>
          <p:nvPr/>
        </p:nvSpPr>
        <p:spPr>
          <a:xfrm>
            <a:off x="-330944" y="-58612"/>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2136227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solidFill>
                  <a:prstClr val="white"/>
                </a:solidFill>
                <a:latin typeface="Arial"/>
                <a:ea typeface="ＭＳ Ｐゴシック" panose="020B0600070205080204" pitchFamily="50" charset="-128"/>
              </a:rPr>
              <a:t>２</a:t>
            </a:r>
            <a:r>
              <a:rPr kumimoji="1" lang="ja-JP" altLang="en-US" sz="2400" b="1" i="0" u="none" strike="noStrike" kern="1200" cap="none" spc="0" normalizeH="0" baseline="0" noProof="0" dirty="0" smtClean="0">
                <a:ln>
                  <a:noFill/>
                </a:ln>
                <a:solidFill>
                  <a:prstClr val="white"/>
                </a:solidFill>
                <a:effectLst/>
                <a:uLnTx/>
                <a:uFillTx/>
                <a:latin typeface="Arial"/>
                <a:ea typeface="ＭＳ Ｐゴシック" panose="020B0600070205080204" pitchFamily="50" charset="-128"/>
                <a:cs typeface="+mn-cs"/>
              </a:rPr>
              <a:t>．業務規程改正に向けたこれまでの取組み</a:t>
            </a:r>
            <a:endParaRPr kumimoji="1" lang="en-US" altLang="ja-JP" sz="2400" b="1" i="0" u="none" strike="noStrike" kern="1200" cap="none" spc="0" normalizeH="0" baseline="0" noProof="0" dirty="0" smtClean="0">
              <a:ln>
                <a:noFill/>
              </a:ln>
              <a:solidFill>
                <a:prstClr val="white"/>
              </a:solidFill>
              <a:effectLst/>
              <a:uLnTx/>
              <a:uFillTx/>
              <a:latin typeface="Arial"/>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FA85A93-A1BF-4B30-BCED-E5519CC62AB6}" type="slidenum">
              <a:rPr kumimoji="1" lang="ja-JP" altLang="en-US" sz="1400" b="1" i="0" u="none" strike="noStrike" kern="1200" cap="none" spc="0" normalizeH="0" baseline="0" noProof="0" smtClean="0">
                <a:ln>
                  <a:noFill/>
                </a:ln>
                <a:solidFill>
                  <a:prstClr val="black"/>
                </a:solidFill>
                <a:effectLst/>
                <a:uLnTx/>
                <a:uFillTx/>
                <a:latin typeface="Arial"/>
                <a:ea typeface="ＭＳ Ｐゴシック" panose="020B0600070205080204" pitchFamily="50" charset="-128"/>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dirty="0">
              <a:ln>
                <a:noFill/>
              </a:ln>
              <a:solidFill>
                <a:prstClr val="black"/>
              </a:solidFill>
              <a:effectLst/>
              <a:uLnTx/>
              <a:uFillTx/>
              <a:latin typeface="Arial"/>
              <a:ea typeface="ＭＳ Ｐゴシック" panose="020B0600070205080204"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2168812345"/>
              </p:ext>
            </p:extLst>
          </p:nvPr>
        </p:nvGraphicFramePr>
        <p:xfrm>
          <a:off x="323530" y="620689"/>
          <a:ext cx="8510262" cy="5413042"/>
        </p:xfrm>
        <a:graphic>
          <a:graphicData uri="http://schemas.openxmlformats.org/drawingml/2006/table">
            <a:tbl>
              <a:tblPr firstRow="1" bandRow="1">
                <a:tableStyleId>{5C22544A-7EE6-4342-B048-85BDC9FD1C3A}</a:tableStyleId>
              </a:tblPr>
              <a:tblGrid>
                <a:gridCol w="1152127">
                  <a:extLst>
                    <a:ext uri="{9D8B030D-6E8A-4147-A177-3AD203B41FA5}">
                      <a16:colId xmlns:a16="http://schemas.microsoft.com/office/drawing/2014/main" val="2916771240"/>
                    </a:ext>
                  </a:extLst>
                </a:gridCol>
                <a:gridCol w="1869474">
                  <a:extLst>
                    <a:ext uri="{9D8B030D-6E8A-4147-A177-3AD203B41FA5}">
                      <a16:colId xmlns:a16="http://schemas.microsoft.com/office/drawing/2014/main" val="3455207111"/>
                    </a:ext>
                  </a:extLst>
                </a:gridCol>
                <a:gridCol w="3531125">
                  <a:extLst>
                    <a:ext uri="{9D8B030D-6E8A-4147-A177-3AD203B41FA5}">
                      <a16:colId xmlns:a16="http://schemas.microsoft.com/office/drawing/2014/main" val="346321162"/>
                    </a:ext>
                  </a:extLst>
                </a:gridCol>
                <a:gridCol w="1957536">
                  <a:extLst>
                    <a:ext uri="{9D8B030D-6E8A-4147-A177-3AD203B41FA5}">
                      <a16:colId xmlns:a16="http://schemas.microsoft.com/office/drawing/2014/main" val="906334888"/>
                    </a:ext>
                  </a:extLst>
                </a:gridCol>
              </a:tblGrid>
              <a:tr h="332238">
                <a:tc gridSpan="2">
                  <a:txBody>
                    <a:bodyPr/>
                    <a:lstStyle/>
                    <a:p>
                      <a:pPr algn="ctr"/>
                      <a:r>
                        <a:rPr kumimoji="1" lang="ja-JP" altLang="en-US" sz="1600" dirty="0" smtClean="0">
                          <a:solidFill>
                            <a:schemeClr val="tx1"/>
                          </a:solidFill>
                        </a:rPr>
                        <a:t>日　　　　程</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hMerge="1">
                  <a:txBody>
                    <a:bodyPr/>
                    <a:lstStyle/>
                    <a:p>
                      <a:endParaRPr kumimoji="1" lang="ja-JP" altLang="en-US"/>
                    </a:p>
                  </a:txBody>
                  <a:tcPr/>
                </a:tc>
                <a:tc>
                  <a:txBody>
                    <a:bodyPr/>
                    <a:lstStyle/>
                    <a:p>
                      <a:pPr algn="ctr"/>
                      <a:r>
                        <a:rPr kumimoji="1" lang="ja-JP" altLang="en-US" sz="1600" dirty="0" smtClean="0">
                          <a:solidFill>
                            <a:schemeClr val="tx1"/>
                          </a:solidFill>
                        </a:rPr>
                        <a:t>項　　　　　　目</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sz="1600" dirty="0" smtClean="0">
                          <a:solidFill>
                            <a:schemeClr val="tx1"/>
                          </a:solidFill>
                        </a:rPr>
                        <a:t>備　　考</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606382519"/>
                  </a:ext>
                </a:extLst>
              </a:tr>
              <a:tr h="496783">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平成</a:t>
                      </a:r>
                      <a:r>
                        <a:rPr kumimoji="1" lang="en-US" altLang="ja-JP" dirty="0" smtClean="0">
                          <a:solidFill>
                            <a:schemeClr val="tx1"/>
                          </a:solidFill>
                        </a:rPr>
                        <a:t>30</a:t>
                      </a:r>
                      <a:r>
                        <a:rPr kumimoji="1" lang="ja-JP" altLang="en-US" dirty="0" smtClean="0">
                          <a:solidFill>
                            <a:schemeClr val="tx1"/>
                          </a:solidFill>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８月</a:t>
                      </a:r>
                      <a:r>
                        <a:rPr kumimoji="1" lang="en-US" altLang="ja-JP" dirty="0" smtClean="0">
                          <a:solidFill>
                            <a:schemeClr val="tx1"/>
                          </a:solidFill>
                        </a:rPr>
                        <a:t>10</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国と市場内関係者との意見交換</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4087244"/>
                  </a:ext>
                </a:extLst>
              </a:tr>
              <a:tr h="5052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９月</a:t>
                      </a:r>
                      <a:r>
                        <a:rPr kumimoji="1" lang="en-US" altLang="ja-JP" dirty="0" smtClean="0">
                          <a:solidFill>
                            <a:schemeClr val="tx1"/>
                          </a:solidFill>
                        </a:rPr>
                        <a:t>19</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常駐代表者会議 </a:t>
                      </a:r>
                      <a:r>
                        <a:rPr kumimoji="1" lang="en-US" altLang="ja-JP" baseline="50000" dirty="0" smtClean="0">
                          <a:solidFill>
                            <a:schemeClr val="tx1"/>
                          </a:solidFill>
                        </a:rPr>
                        <a:t>※</a:t>
                      </a:r>
                      <a:endParaRPr kumimoji="1" lang="ja-JP" altLang="en-US" baseline="50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改正法説明</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6909014"/>
                  </a:ext>
                </a:extLst>
              </a:tr>
              <a:tr h="50520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rPr>
                        <a:t>10</a:t>
                      </a:r>
                      <a:r>
                        <a:rPr kumimoji="1" lang="ja-JP" altLang="en-US" dirty="0" smtClean="0">
                          <a:solidFill>
                            <a:schemeClr val="tx1"/>
                          </a:solidFill>
                        </a:rPr>
                        <a:t>月</a:t>
                      </a:r>
                      <a:r>
                        <a:rPr kumimoji="1" lang="en-US" altLang="ja-JP" dirty="0" smtClean="0">
                          <a:solidFill>
                            <a:schemeClr val="tx1"/>
                          </a:solidFill>
                        </a:rPr>
                        <a:t>18</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常駐代表者会議 </a:t>
                      </a:r>
                      <a:r>
                        <a:rPr kumimoji="1" lang="en-US" altLang="ja-JP" baseline="50000" dirty="0" smtClean="0">
                          <a:solidFill>
                            <a:schemeClr val="tx1"/>
                          </a:solidFill>
                        </a:rPr>
                        <a:t>※</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改正法説明</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7525373"/>
                  </a:ext>
                </a:extLst>
              </a:tr>
              <a:tr h="50520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rPr>
                        <a:t>12</a:t>
                      </a:r>
                      <a:r>
                        <a:rPr kumimoji="1" lang="ja-JP" altLang="en-US" dirty="0" smtClean="0">
                          <a:solidFill>
                            <a:schemeClr val="tx1"/>
                          </a:solidFill>
                        </a:rPr>
                        <a:t>月～翌年１月</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700" dirty="0" smtClean="0">
                          <a:solidFill>
                            <a:schemeClr val="tx1"/>
                          </a:solidFill>
                        </a:rPr>
                        <a:t>市場内関係者からの個別意見聴取</a:t>
                      </a:r>
                      <a:endParaRPr kumimoji="1" lang="ja-JP" altLang="en-US" sz="1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6130861"/>
                  </a:ext>
                </a:extLst>
              </a:tr>
              <a:tr h="513459">
                <a:tc rowSpan="6">
                  <a:txBody>
                    <a:bodyPr/>
                    <a:lstStyle/>
                    <a:p>
                      <a:r>
                        <a:rPr kumimoji="1" lang="ja-JP" altLang="en-US" dirty="0" smtClean="0">
                          <a:solidFill>
                            <a:schemeClr val="tx1"/>
                          </a:solidFill>
                        </a:rPr>
                        <a:t>平成</a:t>
                      </a:r>
                      <a:r>
                        <a:rPr kumimoji="1" lang="en-US" altLang="ja-JP" dirty="0" smtClean="0">
                          <a:solidFill>
                            <a:schemeClr val="tx1"/>
                          </a:solidFill>
                        </a:rPr>
                        <a:t>31</a:t>
                      </a:r>
                      <a:r>
                        <a:rPr kumimoji="1" lang="ja-JP" altLang="en-US" dirty="0" smtClean="0">
                          <a:solidFill>
                            <a:schemeClr val="tx1"/>
                          </a:solidFill>
                        </a:rPr>
                        <a:t>／</a:t>
                      </a:r>
                      <a:endParaRPr kumimoji="1" lang="ja-JP" alt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5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令和元年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３月</a:t>
                      </a:r>
                      <a:r>
                        <a:rPr kumimoji="1" lang="en-US" altLang="ja-JP" dirty="0" smtClean="0">
                          <a:solidFill>
                            <a:schemeClr val="tx1"/>
                          </a:solidFill>
                        </a:rPr>
                        <a:t>14</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運営取引業務協議会</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改正法説明</a:t>
                      </a:r>
                      <a:endParaRPr kumimoji="1" lang="en-US" altLang="ja-JP" sz="1400" dirty="0" smtClean="0">
                        <a:solidFill>
                          <a:schemeClr val="tx1"/>
                        </a:solidFill>
                      </a:endParaRPr>
                    </a:p>
                    <a:p>
                      <a:r>
                        <a:rPr kumimoji="1" lang="ja-JP" altLang="en-US" sz="1400" dirty="0" smtClean="0">
                          <a:solidFill>
                            <a:schemeClr val="tx1"/>
                          </a:solidFill>
                        </a:rPr>
                        <a:t>経過報告</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846731"/>
                  </a:ext>
                </a:extLst>
              </a:tr>
              <a:tr h="5052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７月</a:t>
                      </a:r>
                      <a:r>
                        <a:rPr kumimoji="1" lang="en-US" altLang="ja-JP" dirty="0" smtClean="0">
                          <a:solidFill>
                            <a:schemeClr val="tx1"/>
                          </a:solidFill>
                        </a:rPr>
                        <a:t>18</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常駐代表者会議 </a:t>
                      </a:r>
                      <a:r>
                        <a:rPr kumimoji="1" lang="en-US" altLang="ja-JP" baseline="50000" dirty="0" smtClean="0">
                          <a:solidFill>
                            <a:schemeClr val="tx1"/>
                          </a:solidFill>
                        </a:rPr>
                        <a:t>※</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solidFill>
                            <a:schemeClr val="tx1"/>
                          </a:solidFill>
                        </a:rPr>
                        <a:t>今後の予定</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0918431"/>
                  </a:ext>
                </a:extLst>
              </a:tr>
              <a:tr h="513459">
                <a:tc vMerge="1">
                  <a:txBody>
                    <a:bodyPr/>
                    <a:lstStyle/>
                    <a:p>
                      <a:endParaRPr kumimoji="1" lang="ja-JP" altLang="en-US"/>
                    </a:p>
                  </a:txBody>
                  <a:tcPr/>
                </a:tc>
                <a:tc>
                  <a:txBody>
                    <a:bodyPr/>
                    <a:lstStyle/>
                    <a:p>
                      <a:r>
                        <a:rPr kumimoji="1" lang="ja-JP" altLang="en-US" dirty="0" smtClean="0">
                          <a:solidFill>
                            <a:schemeClr val="tx1"/>
                          </a:solidFill>
                        </a:rPr>
                        <a:t>８月</a:t>
                      </a:r>
                      <a:r>
                        <a:rPr kumimoji="1" lang="en-US" altLang="ja-JP" dirty="0" smtClean="0">
                          <a:solidFill>
                            <a:schemeClr val="tx1"/>
                          </a:solidFill>
                        </a:rPr>
                        <a:t>19</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常駐代表者会議 </a:t>
                      </a:r>
                      <a:r>
                        <a:rPr kumimoji="1" lang="en-US" altLang="ja-JP" baseline="50000" dirty="0" smtClean="0">
                          <a:solidFill>
                            <a:schemeClr val="tx1"/>
                          </a:solidFill>
                        </a:rPr>
                        <a:t>※</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主要項目の方向性説明</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3684373"/>
                  </a:ext>
                </a:extLst>
              </a:tr>
              <a:tr h="513459">
                <a:tc vMerge="1">
                  <a:txBody>
                    <a:bodyPr/>
                    <a:lstStyle/>
                    <a:p>
                      <a:endParaRPr kumimoji="1" lang="ja-JP" altLang="en-US"/>
                    </a:p>
                  </a:txBody>
                  <a:tcPr/>
                </a:tc>
                <a:tc>
                  <a:txBody>
                    <a:bodyPr/>
                    <a:lstStyle/>
                    <a:p>
                      <a:r>
                        <a:rPr kumimoji="1" lang="en-US" altLang="ja-JP" dirty="0" smtClean="0">
                          <a:solidFill>
                            <a:schemeClr val="tx1"/>
                          </a:solidFill>
                        </a:rPr>
                        <a:t>10</a:t>
                      </a:r>
                      <a:r>
                        <a:rPr kumimoji="1" lang="ja-JP" altLang="en-US" dirty="0" smtClean="0">
                          <a:solidFill>
                            <a:schemeClr val="tx1"/>
                          </a:solidFill>
                        </a:rPr>
                        <a:t>月</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700" dirty="0" smtClean="0">
                          <a:solidFill>
                            <a:schemeClr val="tx1"/>
                          </a:solidFill>
                        </a:rPr>
                        <a:t>市場内関係者からの個別意見聴取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2176845"/>
                  </a:ext>
                </a:extLst>
              </a:tr>
              <a:tr h="505200">
                <a:tc vMerge="1">
                  <a:txBody>
                    <a:bodyPr/>
                    <a:lstStyle/>
                    <a:p>
                      <a:endParaRPr kumimoji="1" lang="ja-JP" altLang="en-US"/>
                    </a:p>
                  </a:txBody>
                  <a:tcPr/>
                </a:tc>
                <a:tc>
                  <a:txBody>
                    <a:bodyPr/>
                    <a:lstStyle/>
                    <a:p>
                      <a:r>
                        <a:rPr kumimoji="1" lang="en-US" altLang="ja-JP" dirty="0" smtClean="0">
                          <a:solidFill>
                            <a:schemeClr val="tx1"/>
                          </a:solidFill>
                        </a:rPr>
                        <a:t>11</a:t>
                      </a:r>
                      <a:r>
                        <a:rPr kumimoji="1" lang="ja-JP" altLang="en-US" dirty="0" smtClean="0">
                          <a:solidFill>
                            <a:schemeClr val="tx1"/>
                          </a:solidFill>
                        </a:rPr>
                        <a:t>月</a:t>
                      </a:r>
                      <a:r>
                        <a:rPr kumimoji="1" lang="en-US" altLang="ja-JP" dirty="0" smtClean="0">
                          <a:solidFill>
                            <a:schemeClr val="tx1"/>
                          </a:solidFill>
                        </a:rPr>
                        <a:t>21</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常駐代表者会議 </a:t>
                      </a:r>
                      <a:r>
                        <a:rPr kumimoji="1" lang="en-US" altLang="ja-JP" baseline="50000" dirty="0" smtClean="0">
                          <a:solidFill>
                            <a:schemeClr val="tx1"/>
                          </a:solidFill>
                        </a:rPr>
                        <a:t>※</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業務規程改正案説明</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930175"/>
                  </a:ext>
                </a:extLst>
              </a:tr>
              <a:tr h="5052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rPr>
                        <a:t>11</a:t>
                      </a:r>
                      <a:r>
                        <a:rPr kumimoji="1" lang="ja-JP" altLang="en-US" dirty="0" smtClean="0">
                          <a:solidFill>
                            <a:schemeClr val="tx1"/>
                          </a:solidFill>
                        </a:rPr>
                        <a:t>月</a:t>
                      </a:r>
                      <a:r>
                        <a:rPr kumimoji="1" lang="en-US" altLang="ja-JP" dirty="0" smtClean="0">
                          <a:solidFill>
                            <a:schemeClr val="tx1"/>
                          </a:solidFill>
                        </a:rPr>
                        <a:t>25</a:t>
                      </a:r>
                      <a:r>
                        <a:rPr kumimoji="1" lang="ja-JP" altLang="en-US" dirty="0" smtClean="0">
                          <a:solidFill>
                            <a:schemeClr val="tx1"/>
                          </a:solidFill>
                        </a:rPr>
                        <a:t>日</a:t>
                      </a:r>
                      <a:endParaRPr kumimoji="1"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rPr>
                        <a:t>運営取引業務協議会</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業務規程改正案審議</a:t>
                      </a: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2605409"/>
                  </a:ext>
                </a:extLst>
              </a:tr>
            </a:tbl>
          </a:graphicData>
        </a:graphic>
      </p:graphicFrame>
      <p:sp>
        <p:nvSpPr>
          <p:cNvPr id="6" name="テキスト ボックス 5"/>
          <p:cNvSpPr txBox="1"/>
          <p:nvPr/>
        </p:nvSpPr>
        <p:spPr>
          <a:xfrm>
            <a:off x="323530" y="6041864"/>
            <a:ext cx="8510262" cy="648072"/>
          </a:xfrm>
          <a:prstGeom prst="rect">
            <a:avLst/>
          </a:prstGeom>
          <a:noFill/>
        </p:spPr>
        <p:txBody>
          <a:bodyPr wrap="square" rtlCol="0" anchor="t" anchorCtr="0">
            <a:normAutofit/>
          </a:bodyPr>
          <a:lstStyle/>
          <a:p>
            <a:r>
              <a:rPr lang="en-US" altLang="ja-JP" sz="1600" dirty="0" smtClean="0">
                <a:latin typeface="+mn-ea"/>
                <a:cs typeface="Meiryo UI" panose="020B0604030504040204" pitchFamily="50" charset="-128"/>
              </a:rPr>
              <a:t>※</a:t>
            </a:r>
            <a:r>
              <a:rPr lang="ja-JP" altLang="en-US" sz="1600" dirty="0" smtClean="0">
                <a:latin typeface="+mn-ea"/>
                <a:cs typeface="Meiryo UI" panose="020B0604030504040204" pitchFamily="50" charset="-128"/>
              </a:rPr>
              <a:t> 常駐代表者会議</a:t>
            </a:r>
            <a:r>
              <a:rPr lang="en-US" altLang="ja-JP" sz="1600" dirty="0" smtClean="0">
                <a:latin typeface="+mn-ea"/>
                <a:cs typeface="Meiryo UI" panose="020B0604030504040204" pitchFamily="50" charset="-128"/>
              </a:rPr>
              <a:t>…</a:t>
            </a:r>
            <a:r>
              <a:rPr lang="ja-JP" altLang="en-US" sz="1600" dirty="0" smtClean="0">
                <a:latin typeface="+mn-ea"/>
                <a:cs typeface="Meiryo UI" panose="020B0604030504040204" pitchFamily="50" charset="-128"/>
              </a:rPr>
              <a:t>市場に常駐する市場関係者の団体代表で構成。市場の業務・事業に関する</a:t>
            </a:r>
            <a:endParaRPr lang="en-US" altLang="ja-JP" sz="1600" dirty="0" smtClean="0">
              <a:latin typeface="+mn-ea"/>
              <a:cs typeface="Meiryo UI" panose="020B0604030504040204" pitchFamily="50" charset="-128"/>
            </a:endParaRPr>
          </a:p>
          <a:p>
            <a:r>
              <a:rPr lang="ja-JP" altLang="en-US" sz="1600" dirty="0">
                <a:latin typeface="+mn-ea"/>
                <a:cs typeface="Meiryo UI" panose="020B0604030504040204" pitchFamily="50" charset="-128"/>
              </a:rPr>
              <a:t>　</a:t>
            </a:r>
            <a:r>
              <a:rPr lang="ja-JP" altLang="en-US" sz="1600" dirty="0" smtClean="0">
                <a:latin typeface="+mn-ea"/>
                <a:cs typeface="Meiryo UI" panose="020B0604030504040204" pitchFamily="50" charset="-128"/>
              </a:rPr>
              <a:t>　　　　　　　　　　　　　近況報告、審議を行っている。</a:t>
            </a:r>
            <a:endParaRPr lang="en-US" altLang="ja-JP" sz="1600" dirty="0">
              <a:latin typeface="+mn-ea"/>
              <a:cs typeface="Meiryo UI" panose="020B0604030504040204" pitchFamily="50" charset="-128"/>
            </a:endParaRPr>
          </a:p>
        </p:txBody>
      </p:sp>
    </p:spTree>
    <p:extLst>
      <p:ext uri="{BB962C8B-B14F-4D97-AF65-F5344CB8AC3E}">
        <p14:creationId xmlns:p14="http://schemas.microsoft.com/office/powerpoint/2010/main" val="3869361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390431"/>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b="1" dirty="0" smtClean="0">
                <a:solidFill>
                  <a:prstClr val="white"/>
                </a:solidFill>
              </a:rPr>
              <a:t>３．業務規程改正の方向性（本府の方針案）</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3</a:t>
            </a:fld>
            <a:endParaRPr lang="ja-JP" altLang="en-US" dirty="0"/>
          </a:p>
        </p:txBody>
      </p:sp>
      <p:sp>
        <p:nvSpPr>
          <p:cNvPr id="5" name="正方形/長方形 4"/>
          <p:cNvSpPr/>
          <p:nvPr/>
        </p:nvSpPr>
        <p:spPr>
          <a:xfrm>
            <a:off x="567758" y="1268760"/>
            <a:ext cx="8136904" cy="4708981"/>
          </a:xfrm>
          <a:prstGeom prst="rect">
            <a:avLst/>
          </a:prstGeom>
        </p:spPr>
        <p:txBody>
          <a:bodyPr wrap="square">
            <a:spAutoFit/>
          </a:bodyPr>
          <a:lstStyle/>
          <a:p>
            <a:pPr marL="342900" indent="-342900">
              <a:lnSpc>
                <a:spcPct val="150000"/>
              </a:lnSpc>
              <a:buFont typeface="+mj-lt"/>
              <a:buAutoNum type="arabicPeriod"/>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改正法</a:t>
            </a: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で定められている「開設者による適正かつ健全な運営の確保」のために必要となるルールを維持するとともに、交通の</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利便性や地理的</a:t>
            </a: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優位性</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の当市場の強みを</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活かし、競争力</a:t>
            </a: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のある市場の実現を</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目指す。</a:t>
            </a:r>
            <a:endParaRPr lang="en-US" altLang="ja-JP" sz="25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ct val="150000"/>
              </a:lnSpc>
              <a:buFont typeface="+mj-lt"/>
              <a:buAutoNum type="arabicPeriod"/>
            </a:pPr>
            <a:endParaRPr lang="en-US" altLang="ja-JP" sz="25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lnSpc>
                <a:spcPct val="150000"/>
              </a:lnSpc>
              <a:buFont typeface="+mj-lt"/>
              <a:buAutoNum type="arabicPeriod"/>
            </a:pP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取引参加者から</a:t>
            </a: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多く出された「市場の秩序が損なわれない</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よう留意し、</a:t>
            </a:r>
            <a:r>
              <a:rPr lang="ja-JP" altLang="en-US" sz="2500" b="1" dirty="0">
                <a:latin typeface="Meiryo UI" panose="020B0604030504040204" pitchFamily="50" charset="-128"/>
                <a:ea typeface="Meiryo UI" panose="020B0604030504040204" pitchFamily="50" charset="-128"/>
                <a:cs typeface="Meiryo UI" panose="020B0604030504040204" pitchFamily="50" charset="-128"/>
              </a:rPr>
              <a:t>当市場の特性を活かし競争力を高める方向へ導くべき」との意見を尊重</a:t>
            </a:r>
            <a:r>
              <a:rPr lang="ja-JP" altLang="en-US" sz="25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25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30944" y="-85908"/>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1833043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97235" y="910546"/>
            <a:ext cx="8801797" cy="9878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法改正の概要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現行法：卸売業は大臣の許可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改正法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：規制を廃止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7723" y="326685"/>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b="1" dirty="0" smtClean="0">
                <a:solidFill>
                  <a:prstClr val="white"/>
                </a:solidFill>
              </a:rPr>
              <a:t>４．論点①　卸売業者の業務許可</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4</a:t>
            </a:fld>
            <a:endParaRPr lang="ja-JP" altLang="en-US" dirty="0"/>
          </a:p>
        </p:txBody>
      </p:sp>
      <p:sp>
        <p:nvSpPr>
          <p:cNvPr id="10" name="正方形/長方形 9"/>
          <p:cNvSpPr/>
          <p:nvPr/>
        </p:nvSpPr>
        <p:spPr>
          <a:xfrm>
            <a:off x="419717" y="5180934"/>
            <a:ext cx="8525071" cy="1204909"/>
          </a:xfrm>
          <a:prstGeom prst="rect">
            <a:avLst/>
          </a:prstGeom>
          <a:ln w="76200"/>
        </p:spPr>
        <p:style>
          <a:lnRef idx="2">
            <a:schemeClr val="accent6"/>
          </a:lnRef>
          <a:fillRef idx="1">
            <a:schemeClr val="lt1"/>
          </a:fillRef>
          <a:effectRef idx="0">
            <a:schemeClr val="accent6"/>
          </a:effectRef>
          <a:fontRef idx="minor">
            <a:schemeClr val="dk1"/>
          </a:fontRef>
        </p:style>
        <p:txBody>
          <a:bodyPr lIns="36000" rIns="36000" rtlCol="0" anchor="t"/>
          <a:lstStyle/>
          <a:p>
            <a:pPr marL="174625"/>
            <a:endParaRPr lang="en-US" altLang="ja-JP" sz="1600" dirty="0" smtClean="0">
              <a:ln w="127000">
                <a:solidFill>
                  <a:schemeClr val="tx1"/>
                </a:solidFill>
              </a:ln>
              <a:solidFill>
                <a:prstClr val="black">
                  <a:lumMod val="95000"/>
                  <a:lumOff val="5000"/>
                </a:prstClr>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11560" y="5418047"/>
            <a:ext cx="8222232" cy="907263"/>
          </a:xfrm>
          <a:prstGeom prst="rect">
            <a:avLst/>
          </a:prstGeom>
          <a:noFill/>
        </p:spPr>
        <p:txBody>
          <a:bodyPr wrap="square" rtlCol="0" anchor="t" anchorCtr="0">
            <a:normAutofit/>
          </a:bodyPr>
          <a:lstStyle/>
          <a:p>
            <a:r>
              <a:rPr lang="ja-JP" altLang="en-US" b="1" dirty="0" smtClean="0">
                <a:solidFill>
                  <a:schemeClr val="tx2">
                    <a:lumMod val="50000"/>
                  </a:schemeClr>
                </a:solidFill>
              </a:rPr>
              <a:t>本府の方向性</a:t>
            </a:r>
            <a:endParaRPr lang="en-US" altLang="ja-JP" b="1" u="sng" spc="300" dirty="0" smtClean="0">
              <a:solidFill>
                <a:schemeClr val="tx2">
                  <a:lumMod val="50000"/>
                </a:schemeClr>
              </a:solidFill>
            </a:endParaRPr>
          </a:p>
          <a:p>
            <a:pPr algn="ctr"/>
            <a:r>
              <a:rPr lang="ja-JP" altLang="en-US" sz="2600" b="1" dirty="0" smtClean="0">
                <a:solidFill>
                  <a:schemeClr val="tx2">
                    <a:lumMod val="50000"/>
                  </a:schemeClr>
                </a:solidFill>
              </a:rPr>
              <a:t>卸売業は、</a:t>
            </a:r>
            <a:r>
              <a:rPr lang="ja-JP" altLang="en-US" sz="2600" b="1" u="sng" dirty="0" smtClean="0">
                <a:solidFill>
                  <a:schemeClr val="tx2">
                    <a:lumMod val="50000"/>
                  </a:schemeClr>
                </a:solidFill>
              </a:rPr>
              <a:t>知事の認定</a:t>
            </a:r>
            <a:endParaRPr lang="en-US" altLang="ja-JP" sz="2600" spc="-100" dirty="0" smtClean="0">
              <a:solidFill>
                <a:schemeClr val="tx2">
                  <a:lumMod val="50000"/>
                </a:schemeClr>
              </a:solidFill>
            </a:endParaRPr>
          </a:p>
        </p:txBody>
      </p:sp>
      <p:sp>
        <p:nvSpPr>
          <p:cNvPr id="12" name="テキスト ボックス 11"/>
          <p:cNvSpPr txBox="1"/>
          <p:nvPr/>
        </p:nvSpPr>
        <p:spPr>
          <a:xfrm>
            <a:off x="529692" y="2189079"/>
            <a:ext cx="8222232" cy="2824097"/>
          </a:xfrm>
          <a:prstGeom prst="rect">
            <a:avLst/>
          </a:prstGeom>
          <a:noFill/>
        </p:spPr>
        <p:txBody>
          <a:bodyPr wrap="square" rtlCol="0" anchor="t" anchorCtr="0">
            <a:normAutofit/>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市場内関係者から</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の主な意見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公</a:t>
            </a:r>
            <a:r>
              <a:rPr lang="ja-JP" altLang="en-US" dirty="0">
                <a:latin typeface="Meiryo UI" panose="020B0604030504040204" pitchFamily="50" charset="-128"/>
                <a:ea typeface="Meiryo UI" panose="020B0604030504040204" pitchFamily="50" charset="-128"/>
                <a:cs typeface="Meiryo UI" panose="020B0604030504040204" pitchFamily="50" charset="-128"/>
              </a:rPr>
              <a:t>の施設で営業する以上、参入希望者の適正の見極めは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必要である。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本府の考え方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cs typeface="Meiryo UI" panose="020B0604030504040204" pitchFamily="50" charset="-128"/>
              </a:rPr>
              <a:t>開設者として卸売</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業者としての適確性を確認し、市場での取引の秩序を維持する必要がある。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下矢印 12"/>
          <p:cNvSpPr/>
          <p:nvPr/>
        </p:nvSpPr>
        <p:spPr>
          <a:xfrm>
            <a:off x="3403831" y="4656469"/>
            <a:ext cx="2592288" cy="284699"/>
          </a:xfrm>
          <a:prstGeom prst="downArrow">
            <a:avLst>
              <a:gd name="adj1" fmla="val 4714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330944" y="-171400"/>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2354768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79512" y="910546"/>
            <a:ext cx="8801797" cy="9878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法改正の概要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現行法：仲卸業は知事の許可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改正法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：規制を廃止</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326685"/>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b="1" dirty="0" smtClean="0">
                <a:solidFill>
                  <a:prstClr val="white"/>
                </a:solidFill>
              </a:rPr>
              <a:t>５．論点②　仲卸業者の業務許可</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5</a:t>
            </a:fld>
            <a:endParaRPr lang="ja-JP" altLang="en-US" dirty="0"/>
          </a:p>
        </p:txBody>
      </p:sp>
      <p:sp>
        <p:nvSpPr>
          <p:cNvPr id="10" name="正方形/長方形 9"/>
          <p:cNvSpPr/>
          <p:nvPr/>
        </p:nvSpPr>
        <p:spPr>
          <a:xfrm>
            <a:off x="419717" y="5180934"/>
            <a:ext cx="8525071" cy="1204909"/>
          </a:xfrm>
          <a:prstGeom prst="rect">
            <a:avLst/>
          </a:prstGeom>
          <a:ln w="76200"/>
        </p:spPr>
        <p:style>
          <a:lnRef idx="2">
            <a:schemeClr val="accent6"/>
          </a:lnRef>
          <a:fillRef idx="1">
            <a:schemeClr val="lt1"/>
          </a:fillRef>
          <a:effectRef idx="0">
            <a:schemeClr val="accent6"/>
          </a:effectRef>
          <a:fontRef idx="minor">
            <a:schemeClr val="dk1"/>
          </a:fontRef>
        </p:style>
        <p:txBody>
          <a:bodyPr lIns="36000" rIns="36000" rtlCol="0" anchor="t"/>
          <a:lstStyle/>
          <a:p>
            <a:pPr marL="174625"/>
            <a:endParaRPr lang="en-US" altLang="ja-JP" sz="1600" dirty="0" smtClean="0">
              <a:ln w="127000">
                <a:solidFill>
                  <a:schemeClr val="tx1"/>
                </a:solidFill>
              </a:ln>
              <a:solidFill>
                <a:prstClr val="black">
                  <a:lumMod val="95000"/>
                  <a:lumOff val="5000"/>
                </a:prstClr>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11560" y="5418047"/>
            <a:ext cx="8222232" cy="907263"/>
          </a:xfrm>
          <a:prstGeom prst="rect">
            <a:avLst/>
          </a:prstGeom>
          <a:noFill/>
        </p:spPr>
        <p:txBody>
          <a:bodyPr wrap="square" rtlCol="0" anchor="t" anchorCtr="0">
            <a:normAutofit/>
          </a:bodyPr>
          <a:lstStyle/>
          <a:p>
            <a:r>
              <a:rPr lang="ja-JP" altLang="en-US" b="1" dirty="0" smtClean="0">
                <a:solidFill>
                  <a:schemeClr val="tx2">
                    <a:lumMod val="50000"/>
                  </a:schemeClr>
                </a:solidFill>
              </a:rPr>
              <a:t>本府の方向性</a:t>
            </a:r>
            <a:endParaRPr lang="en-US" altLang="ja-JP" b="1" u="sng" spc="300" dirty="0" smtClean="0">
              <a:solidFill>
                <a:schemeClr val="tx2">
                  <a:lumMod val="50000"/>
                </a:schemeClr>
              </a:solidFill>
            </a:endParaRPr>
          </a:p>
          <a:p>
            <a:pPr algn="ctr"/>
            <a:r>
              <a:rPr lang="ja-JP" altLang="en-US" sz="2600" b="1" dirty="0" smtClean="0">
                <a:solidFill>
                  <a:schemeClr val="tx2">
                    <a:lumMod val="50000"/>
                  </a:schemeClr>
                </a:solidFill>
              </a:rPr>
              <a:t>仲卸業は、</a:t>
            </a:r>
            <a:r>
              <a:rPr lang="ja-JP" altLang="en-US" sz="2600" b="1" u="sng" dirty="0" smtClean="0">
                <a:solidFill>
                  <a:schemeClr val="tx2">
                    <a:lumMod val="50000"/>
                  </a:schemeClr>
                </a:solidFill>
              </a:rPr>
              <a:t>知事の認定</a:t>
            </a:r>
            <a:endParaRPr lang="en-US" altLang="ja-JP" sz="2600" spc="-100" dirty="0" smtClean="0">
              <a:solidFill>
                <a:schemeClr val="tx2">
                  <a:lumMod val="50000"/>
                </a:schemeClr>
              </a:solidFill>
            </a:endParaRPr>
          </a:p>
        </p:txBody>
      </p:sp>
      <p:sp>
        <p:nvSpPr>
          <p:cNvPr id="12" name="テキスト ボックス 11"/>
          <p:cNvSpPr txBox="1"/>
          <p:nvPr/>
        </p:nvSpPr>
        <p:spPr>
          <a:xfrm>
            <a:off x="476906" y="2011708"/>
            <a:ext cx="8222232" cy="2824097"/>
          </a:xfrm>
          <a:prstGeom prst="rect">
            <a:avLst/>
          </a:prstGeom>
          <a:noFill/>
        </p:spPr>
        <p:txBody>
          <a:bodyPr wrap="square" rtlCol="0" anchor="t" anchorCtr="0">
            <a:normAutofit/>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市場内関係者から</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の主な意見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開設者が適正であると認めた者によって取引が行われるようにすべき。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本府の考え方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cs typeface="Meiryo UI" panose="020B0604030504040204" pitchFamily="50" charset="-128"/>
              </a:rPr>
              <a:t>開設者と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して仲卸業者</a:t>
            </a:r>
            <a:r>
              <a:rPr lang="ja-JP" altLang="en-US" dirty="0">
                <a:latin typeface="Meiryo UI" panose="020B0604030504040204" pitchFamily="50" charset="-128"/>
                <a:ea typeface="Meiryo UI" panose="020B0604030504040204" pitchFamily="50" charset="-128"/>
                <a:cs typeface="Meiryo UI" panose="020B0604030504040204" pitchFamily="50" charset="-128"/>
              </a:rPr>
              <a:t>として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の適確性を</a:t>
            </a:r>
            <a:r>
              <a:rPr lang="ja-JP" altLang="en-US" dirty="0">
                <a:latin typeface="Meiryo UI" panose="020B0604030504040204" pitchFamily="50" charset="-128"/>
                <a:ea typeface="Meiryo UI" panose="020B0604030504040204" pitchFamily="50" charset="-128"/>
                <a:cs typeface="Meiryo UI" panose="020B0604030504040204" pitchFamily="50" charset="-128"/>
              </a:rPr>
              <a:t>確認し、市場での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取引の秩序を維持する</a:t>
            </a:r>
            <a:r>
              <a:rPr lang="ja-JP" altLang="en-US" dirty="0">
                <a:latin typeface="Meiryo UI" panose="020B0604030504040204" pitchFamily="50" charset="-128"/>
                <a:ea typeface="Meiryo UI" panose="020B0604030504040204" pitchFamily="50" charset="-128"/>
                <a:cs typeface="Meiryo UI" panose="020B0604030504040204" pitchFamily="50" charset="-128"/>
              </a:rPr>
              <a:t>必要がある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下矢印 12"/>
          <p:cNvSpPr/>
          <p:nvPr/>
        </p:nvSpPr>
        <p:spPr>
          <a:xfrm>
            <a:off x="3386108" y="4581128"/>
            <a:ext cx="2592288" cy="284699"/>
          </a:xfrm>
          <a:prstGeom prst="downArrow">
            <a:avLst>
              <a:gd name="adj1" fmla="val 4714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330944" y="-171400"/>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3291560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79512" y="857012"/>
            <a:ext cx="8801797" cy="9878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法改正の概要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現行法</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知事がせり人を登録（卸売業者が申請）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改正法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：規定を廃止</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273151"/>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b="1" dirty="0" smtClean="0">
                <a:solidFill>
                  <a:prstClr val="white"/>
                </a:solidFill>
              </a:rPr>
              <a:t>６．論点③　せり人制度</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6</a:t>
            </a:fld>
            <a:endParaRPr lang="ja-JP" altLang="en-US" dirty="0"/>
          </a:p>
        </p:txBody>
      </p:sp>
      <p:sp>
        <p:nvSpPr>
          <p:cNvPr id="10" name="正方形/長方形 9"/>
          <p:cNvSpPr/>
          <p:nvPr/>
        </p:nvSpPr>
        <p:spPr>
          <a:xfrm>
            <a:off x="419716" y="5320435"/>
            <a:ext cx="8525071" cy="1204909"/>
          </a:xfrm>
          <a:prstGeom prst="rect">
            <a:avLst/>
          </a:prstGeom>
          <a:ln w="76200"/>
        </p:spPr>
        <p:style>
          <a:lnRef idx="2">
            <a:schemeClr val="accent6"/>
          </a:lnRef>
          <a:fillRef idx="1">
            <a:schemeClr val="lt1"/>
          </a:fillRef>
          <a:effectRef idx="0">
            <a:schemeClr val="accent6"/>
          </a:effectRef>
          <a:fontRef idx="minor">
            <a:schemeClr val="dk1"/>
          </a:fontRef>
        </p:style>
        <p:txBody>
          <a:bodyPr lIns="36000" rIns="36000" rtlCol="0" anchor="t"/>
          <a:lstStyle/>
          <a:p>
            <a:pPr marL="174625"/>
            <a:endParaRPr lang="en-US" altLang="ja-JP" sz="1600" dirty="0" smtClean="0">
              <a:ln w="127000">
                <a:solidFill>
                  <a:schemeClr val="tx1"/>
                </a:solidFill>
              </a:ln>
              <a:solidFill>
                <a:prstClr val="black">
                  <a:lumMod val="95000"/>
                  <a:lumOff val="5000"/>
                </a:prstClr>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11559" y="5557548"/>
            <a:ext cx="8222232" cy="907263"/>
          </a:xfrm>
          <a:prstGeom prst="rect">
            <a:avLst/>
          </a:prstGeom>
          <a:noFill/>
        </p:spPr>
        <p:txBody>
          <a:bodyPr wrap="square" rtlCol="0" anchor="t" anchorCtr="0">
            <a:normAutofit/>
          </a:bodyPr>
          <a:lstStyle/>
          <a:p>
            <a:r>
              <a:rPr lang="ja-JP" altLang="en-US" b="1" dirty="0" smtClean="0">
                <a:solidFill>
                  <a:schemeClr val="tx2">
                    <a:lumMod val="50000"/>
                  </a:schemeClr>
                </a:solidFill>
              </a:rPr>
              <a:t>本府の方向性</a:t>
            </a:r>
            <a:endParaRPr lang="en-US" altLang="ja-JP" b="1" u="sng" spc="300" dirty="0" smtClean="0">
              <a:solidFill>
                <a:schemeClr val="tx2">
                  <a:lumMod val="50000"/>
                </a:schemeClr>
              </a:solidFill>
            </a:endParaRPr>
          </a:p>
          <a:p>
            <a:pPr algn="ctr" fontAlgn="ctr"/>
            <a:r>
              <a:rPr lang="ja-JP" altLang="en-US" sz="2600" b="1" u="sng" dirty="0" smtClean="0">
                <a:solidFill>
                  <a:schemeClr val="tx2">
                    <a:lumMod val="50000"/>
                  </a:schemeClr>
                </a:solidFill>
              </a:rPr>
              <a:t>知事がせり人を登録</a:t>
            </a:r>
            <a:endParaRPr lang="en-US" altLang="ja-JP" sz="1600" spc="-100" dirty="0" smtClean="0">
              <a:solidFill>
                <a:schemeClr val="tx2">
                  <a:lumMod val="50000"/>
                </a:schemeClr>
              </a:solidFill>
            </a:endParaRPr>
          </a:p>
        </p:txBody>
      </p:sp>
      <p:sp>
        <p:nvSpPr>
          <p:cNvPr id="12" name="テキスト ボックス 11"/>
          <p:cNvSpPr txBox="1"/>
          <p:nvPr/>
        </p:nvSpPr>
        <p:spPr>
          <a:xfrm>
            <a:off x="323528" y="2060848"/>
            <a:ext cx="8621259" cy="2808311"/>
          </a:xfrm>
          <a:prstGeom prst="rect">
            <a:avLst/>
          </a:prstGeom>
          <a:noFill/>
        </p:spPr>
        <p:txBody>
          <a:bodyPr wrap="square" rtlCol="0" anchor="t" anchorCtr="0">
            <a:normAutofit fontScale="92500" lnSpcReduction="10000"/>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市場内関係者から</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の主な意見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せり売において、品物を評価する人材は重要であり、取扱商品や全国相場の知識があり、</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目利きできる者のみがせり人になれる現行の制度を維持すべき。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安心して取引するためには、開設者がせり人に必要な知識・技能の有無を確認する資格試験</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を継続することが望ましい。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本府の考え方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せり売は市場において重要な取引方法であり、短時間に価格と競落者を適正に決定しなければならないことから、せり人には一定の資質が必要である。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下矢印 12"/>
          <p:cNvSpPr/>
          <p:nvPr/>
        </p:nvSpPr>
        <p:spPr>
          <a:xfrm>
            <a:off x="3386108" y="4869160"/>
            <a:ext cx="2592288" cy="284699"/>
          </a:xfrm>
          <a:prstGeom prst="downArrow">
            <a:avLst>
              <a:gd name="adj1" fmla="val 4714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330944" y="-243408"/>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3808998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79512" y="929020"/>
            <a:ext cx="8801797" cy="98781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法改正の概要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現行法：開設区域は大臣が指定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改正法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：規定を廃止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345159"/>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b="1" dirty="0" smtClean="0">
                <a:solidFill>
                  <a:prstClr val="white"/>
                </a:solidFill>
              </a:rPr>
              <a:t>７．論点④　開設区域</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7</a:t>
            </a:fld>
            <a:endParaRPr lang="ja-JP" altLang="en-US" dirty="0"/>
          </a:p>
        </p:txBody>
      </p:sp>
      <p:sp>
        <p:nvSpPr>
          <p:cNvPr id="10" name="正方形/長方形 9"/>
          <p:cNvSpPr/>
          <p:nvPr/>
        </p:nvSpPr>
        <p:spPr>
          <a:xfrm>
            <a:off x="179512" y="5180934"/>
            <a:ext cx="8777360" cy="1386163"/>
          </a:xfrm>
          <a:prstGeom prst="rect">
            <a:avLst/>
          </a:prstGeom>
          <a:ln w="76200"/>
        </p:spPr>
        <p:style>
          <a:lnRef idx="2">
            <a:schemeClr val="accent6"/>
          </a:lnRef>
          <a:fillRef idx="1">
            <a:schemeClr val="lt1"/>
          </a:fillRef>
          <a:effectRef idx="0">
            <a:schemeClr val="accent6"/>
          </a:effectRef>
          <a:fontRef idx="minor">
            <a:schemeClr val="dk1"/>
          </a:fontRef>
        </p:style>
        <p:txBody>
          <a:bodyPr lIns="36000" rIns="36000" rtlCol="0" anchor="t"/>
          <a:lstStyle/>
          <a:p>
            <a:pPr marL="174625"/>
            <a:endParaRPr lang="en-US" altLang="ja-JP" sz="1600" dirty="0" smtClean="0">
              <a:ln w="127000">
                <a:solidFill>
                  <a:schemeClr val="tx1"/>
                </a:solidFill>
              </a:ln>
              <a:solidFill>
                <a:prstClr val="black">
                  <a:lumMod val="95000"/>
                  <a:lumOff val="5000"/>
                </a:prstClr>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571137" y="5345135"/>
            <a:ext cx="8222232" cy="1187242"/>
          </a:xfrm>
          <a:prstGeom prst="rect">
            <a:avLst/>
          </a:prstGeom>
          <a:noFill/>
        </p:spPr>
        <p:txBody>
          <a:bodyPr wrap="square" rtlCol="0" anchor="t" anchorCtr="0">
            <a:normAutofit/>
          </a:bodyPr>
          <a:lstStyle/>
          <a:p>
            <a:r>
              <a:rPr lang="ja-JP" altLang="en-US" b="1" dirty="0" smtClean="0">
                <a:solidFill>
                  <a:schemeClr val="tx2">
                    <a:lumMod val="50000"/>
                  </a:schemeClr>
                </a:solidFill>
              </a:rPr>
              <a:t>本府の方向性</a:t>
            </a:r>
            <a:endParaRPr lang="en-US" altLang="ja-JP" b="1" u="sng" spc="300" dirty="0" smtClean="0">
              <a:solidFill>
                <a:schemeClr val="tx2">
                  <a:lumMod val="50000"/>
                </a:schemeClr>
              </a:solidFill>
            </a:endParaRPr>
          </a:p>
          <a:p>
            <a:pPr algn="ctr"/>
            <a:r>
              <a:rPr lang="ja-JP" altLang="en-US" sz="2000" dirty="0" smtClean="0">
                <a:solidFill>
                  <a:schemeClr val="tx2">
                    <a:lumMod val="50000"/>
                  </a:schemeClr>
                </a:solidFill>
              </a:rPr>
              <a:t>現行の開設区域と同じ区域を</a:t>
            </a:r>
            <a:endParaRPr lang="en-US" altLang="ja-JP" sz="2000" dirty="0" smtClean="0">
              <a:solidFill>
                <a:schemeClr val="tx2">
                  <a:lumMod val="50000"/>
                </a:schemeClr>
              </a:solidFill>
            </a:endParaRPr>
          </a:p>
          <a:p>
            <a:pPr algn="ctr"/>
            <a:r>
              <a:rPr lang="ja-JP" altLang="en-US" sz="2600" b="1" u="sng" dirty="0" smtClean="0">
                <a:solidFill>
                  <a:schemeClr val="tx2">
                    <a:lumMod val="50000"/>
                  </a:schemeClr>
                </a:solidFill>
              </a:rPr>
              <a:t>「主たる供給区域」として規定</a:t>
            </a:r>
            <a:endParaRPr lang="en-US" altLang="ja-JP" sz="2600" u="sng" spc="-100" dirty="0" smtClean="0">
              <a:solidFill>
                <a:schemeClr val="tx2">
                  <a:lumMod val="50000"/>
                </a:schemeClr>
              </a:solidFill>
            </a:endParaRPr>
          </a:p>
        </p:txBody>
      </p:sp>
      <p:sp>
        <p:nvSpPr>
          <p:cNvPr id="13" name="下矢印 12"/>
          <p:cNvSpPr/>
          <p:nvPr/>
        </p:nvSpPr>
        <p:spPr>
          <a:xfrm>
            <a:off x="3386109" y="4800485"/>
            <a:ext cx="2592288" cy="284699"/>
          </a:xfrm>
          <a:prstGeom prst="downArrow">
            <a:avLst>
              <a:gd name="adj1" fmla="val 4714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テキスト ボックス 13"/>
          <p:cNvSpPr txBox="1"/>
          <p:nvPr/>
        </p:nvSpPr>
        <p:spPr>
          <a:xfrm>
            <a:off x="559830" y="1770988"/>
            <a:ext cx="8222232" cy="1152128"/>
          </a:xfrm>
          <a:prstGeom prst="rect">
            <a:avLst/>
          </a:prstGeom>
          <a:noFill/>
        </p:spPr>
        <p:txBody>
          <a:bodyPr wrap="square" rtlCol="0" anchor="t" anchorCtr="0">
            <a:normAutofit/>
          </a:bodyPr>
          <a:lstStyle/>
          <a:p>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79512" y="2161164"/>
            <a:ext cx="8777360" cy="2563980"/>
          </a:xfrm>
          <a:prstGeom prst="rect">
            <a:avLst/>
          </a:prstGeom>
          <a:noFill/>
        </p:spPr>
        <p:txBody>
          <a:bodyPr wrap="square" rtlCol="0" anchor="t" anchorCtr="0">
            <a:normAutofit lnSpcReduction="10000"/>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市場内関係者から</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の主な意見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業務規程</a:t>
            </a:r>
            <a:r>
              <a:rPr lang="ja-JP" altLang="en-US" sz="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改正前後</a:t>
            </a:r>
            <a:r>
              <a:rPr lang="ja-JP" altLang="en-US" dirty="0">
                <a:latin typeface="Meiryo UI" panose="020B0604030504040204" pitchFamily="50" charset="-128"/>
                <a:ea typeface="Meiryo UI" panose="020B0604030504040204" pitchFamily="50" charset="-128"/>
                <a:cs typeface="Meiryo UI" panose="020B0604030504040204" pitchFamily="50" charset="-128"/>
              </a:rPr>
              <a:t>の混乱が少なくなるよう配慮すべき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本府の考え方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a:latin typeface="Meiryo UI" panose="020B0604030504040204" pitchFamily="50" charset="-128"/>
                <a:ea typeface="Meiryo UI" panose="020B0604030504040204" pitchFamily="50" charset="-128"/>
                <a:cs typeface="Meiryo UI" panose="020B0604030504040204" pitchFamily="50" charset="-128"/>
              </a:rPr>
              <a:t>府が開設</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する公設の卸売市場</a:t>
            </a:r>
            <a:r>
              <a:rPr lang="ja-JP" altLang="en-US" dirty="0">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して、「主</a:t>
            </a:r>
            <a:r>
              <a:rPr lang="ja-JP" altLang="en-US" dirty="0">
                <a:latin typeface="Meiryo UI" panose="020B0604030504040204" pitchFamily="50" charset="-128"/>
                <a:ea typeface="Meiryo UI" panose="020B0604030504040204" pitchFamily="50" charset="-128"/>
                <a:cs typeface="Meiryo UI" panose="020B0604030504040204" pitchFamily="50" charset="-128"/>
              </a:rPr>
              <a:t>たる供給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区域」を</a:t>
            </a:r>
            <a:r>
              <a:rPr lang="ja-JP" altLang="en-US" dirty="0">
                <a:latin typeface="Meiryo UI" panose="020B0604030504040204" pitchFamily="50" charset="-128"/>
                <a:ea typeface="Meiryo UI" panose="020B0604030504040204" pitchFamily="50" charset="-128"/>
                <a:cs typeface="Meiryo UI" panose="020B0604030504040204" pitchFamily="50" charset="-128"/>
              </a:rPr>
              <a:t>明確にし</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、当該</a:t>
            </a:r>
            <a:r>
              <a:rPr lang="ja-JP" altLang="en-US" dirty="0">
                <a:latin typeface="Meiryo UI" panose="020B0604030504040204" pitchFamily="50" charset="-128"/>
                <a:ea typeface="Meiryo UI" panose="020B0604030504040204" pitchFamily="50" charset="-128"/>
                <a:cs typeface="Meiryo UI" panose="020B0604030504040204" pitchFamily="50" charset="-128"/>
              </a:rPr>
              <a:t>地域住民に安定的に生鮮食料品等を供給するなど</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、引き続き高い</a:t>
            </a:r>
            <a:r>
              <a:rPr lang="ja-JP" altLang="en-US" dirty="0">
                <a:latin typeface="Meiryo UI" panose="020B0604030504040204" pitchFamily="50" charset="-128"/>
                <a:ea typeface="Meiryo UI" panose="020B0604030504040204" pitchFamily="50" charset="-128"/>
                <a:cs typeface="Meiryo UI" panose="020B0604030504040204" pitchFamily="50" charset="-128"/>
              </a:rPr>
              <a:t>公共性を果たす必要が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一方で、売上高割使用料の算定に使用しており、市場内事業者の混乱が生じないよう配慮する必要</a:t>
            </a:r>
            <a:r>
              <a:rPr lang="ja-JP" altLang="en-US" dirty="0">
                <a:latin typeface="Meiryo UI" panose="020B0604030504040204" pitchFamily="50" charset="-128"/>
                <a:ea typeface="Meiryo UI" panose="020B0604030504040204" pitchFamily="50" charset="-128"/>
                <a:cs typeface="Meiryo UI" panose="020B0604030504040204" pitchFamily="50" charset="-128"/>
              </a:rPr>
              <a:t>が</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30944" y="-156064"/>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3574490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79512" y="781244"/>
            <a:ext cx="8801797" cy="1135588"/>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法</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改正の</a:t>
            </a:r>
            <a:r>
              <a:rPr lang="ja-JP" altLang="en-US" b="1" dirty="0">
                <a:latin typeface="Meiryo UI" panose="020B0604030504040204" pitchFamily="50" charset="-128"/>
                <a:ea typeface="Meiryo UI" panose="020B0604030504040204" pitchFamily="50" charset="-128"/>
                <a:cs typeface="Meiryo UI" panose="020B0604030504040204" pitchFamily="50" charset="-128"/>
              </a:rPr>
              <a:t>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現行法：法律による規制あり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改正法：規制を廃止</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卸売業者は、市場内にある生鮮食料品等以外の卸売をしてはならない）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197383"/>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b="1" dirty="0" smtClean="0">
                <a:solidFill>
                  <a:prstClr val="white"/>
                </a:solidFill>
              </a:rPr>
              <a:t>８．論点⑤　商物分離の禁止</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8</a:t>
            </a:fld>
            <a:endParaRPr lang="ja-JP" altLang="en-US" dirty="0"/>
          </a:p>
        </p:txBody>
      </p:sp>
      <p:sp>
        <p:nvSpPr>
          <p:cNvPr id="10" name="正方形/長方形 9"/>
          <p:cNvSpPr/>
          <p:nvPr/>
        </p:nvSpPr>
        <p:spPr>
          <a:xfrm>
            <a:off x="203949" y="5603080"/>
            <a:ext cx="8777360" cy="922264"/>
          </a:xfrm>
          <a:prstGeom prst="rect">
            <a:avLst/>
          </a:prstGeom>
          <a:ln w="76200"/>
        </p:spPr>
        <p:style>
          <a:lnRef idx="2">
            <a:schemeClr val="accent6"/>
          </a:lnRef>
          <a:fillRef idx="1">
            <a:schemeClr val="lt1"/>
          </a:fillRef>
          <a:effectRef idx="0">
            <a:schemeClr val="accent6"/>
          </a:effectRef>
          <a:fontRef idx="minor">
            <a:schemeClr val="dk1"/>
          </a:fontRef>
        </p:style>
        <p:txBody>
          <a:bodyPr lIns="36000" rIns="36000" rtlCol="0" anchor="t"/>
          <a:lstStyle/>
          <a:p>
            <a:pPr marL="174625"/>
            <a:endParaRPr lang="en-US" altLang="ja-JP" sz="1600" dirty="0" smtClean="0">
              <a:ln w="127000">
                <a:solidFill>
                  <a:schemeClr val="tx1"/>
                </a:solidFill>
              </a:ln>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608704" y="5675088"/>
            <a:ext cx="8222232" cy="778248"/>
          </a:xfrm>
          <a:prstGeom prst="rect">
            <a:avLst/>
          </a:prstGeom>
          <a:noFill/>
        </p:spPr>
        <p:txBody>
          <a:bodyPr wrap="square" rtlCol="0" anchor="t" anchorCtr="0">
            <a:normAutofit/>
          </a:bodyPr>
          <a:lstStyle/>
          <a:p>
            <a:r>
              <a:rPr lang="ja-JP" altLang="en-US" b="1" dirty="0" smtClean="0"/>
              <a:t>本府の方向性</a:t>
            </a:r>
            <a:endParaRPr lang="en-US" altLang="ja-JP" b="1" u="sng" spc="300" dirty="0" smtClean="0"/>
          </a:p>
          <a:p>
            <a:pPr algn="ctr"/>
            <a:r>
              <a:rPr lang="ja-JP" altLang="en-US" sz="2600" b="1" u="sng" dirty="0" smtClean="0"/>
              <a:t>実績報告の提出</a:t>
            </a:r>
            <a:endParaRPr lang="en-US" altLang="ja-JP" sz="2600" spc="-100" dirty="0" smtClean="0"/>
          </a:p>
        </p:txBody>
      </p:sp>
      <p:sp>
        <p:nvSpPr>
          <p:cNvPr id="12" name="テキスト ボックス 11"/>
          <p:cNvSpPr txBox="1"/>
          <p:nvPr/>
        </p:nvSpPr>
        <p:spPr>
          <a:xfrm>
            <a:off x="179512" y="2046311"/>
            <a:ext cx="8777360" cy="2894857"/>
          </a:xfrm>
          <a:prstGeom prst="rect">
            <a:avLst/>
          </a:prstGeom>
          <a:noFill/>
        </p:spPr>
        <p:txBody>
          <a:bodyPr wrap="square" rtlCol="0" anchor="t" anchorCtr="0">
            <a:normAutofit fontScale="92500" lnSpcReduction="10000"/>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市場内関係者から</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の主な意見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商</a:t>
            </a:r>
            <a:r>
              <a:rPr lang="ja-JP" altLang="en-US" dirty="0">
                <a:latin typeface="Meiryo UI" panose="020B0604030504040204" pitchFamily="50" charset="-128"/>
                <a:ea typeface="Meiryo UI" panose="020B0604030504040204" pitchFamily="50" charset="-128"/>
                <a:cs typeface="Meiryo UI" panose="020B0604030504040204" pitchFamily="50" charset="-128"/>
              </a:rPr>
              <a:t>慣行一般に認められる信頼関係に基づき適切に取引されており、公益上</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の必要性は乏しく、</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規制</a:t>
            </a:r>
            <a:r>
              <a:rPr lang="ja-JP" altLang="en-US" dirty="0">
                <a:latin typeface="Meiryo UI" panose="020B0604030504040204" pitchFamily="50" charset="-128"/>
                <a:ea typeface="Meiryo UI" panose="020B0604030504040204" pitchFamily="50" charset="-128"/>
                <a:cs typeface="Meiryo UI" panose="020B0604030504040204" pitchFamily="50" charset="-128"/>
              </a:rPr>
              <a:t>は必要ない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現代</a:t>
            </a:r>
            <a:r>
              <a:rPr lang="ja-JP" altLang="en-US" dirty="0">
                <a:latin typeface="Meiryo UI" panose="020B0604030504040204" pitchFamily="50" charset="-128"/>
                <a:ea typeface="Meiryo UI" panose="020B0604030504040204" pitchFamily="50" charset="-128"/>
                <a:cs typeface="Meiryo UI" panose="020B0604030504040204" pitchFamily="50" charset="-128"/>
              </a:rPr>
              <a:t>にそぐわない規制であり見直す</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べきである。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本府の考え方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現行法</a:t>
            </a:r>
            <a:r>
              <a:rPr lang="ja-JP" altLang="en-US" dirty="0">
                <a:latin typeface="Meiryo UI" panose="020B0604030504040204" pitchFamily="50" charset="-128"/>
                <a:ea typeface="Meiryo UI" panose="020B0604030504040204" pitchFamily="50" charset="-128"/>
                <a:cs typeface="Meiryo UI" panose="020B0604030504040204" pitchFamily="50" charset="-128"/>
              </a:rPr>
              <a:t>で行われている場外指定保管場所を活用した商物分離取引において、価格形成等の問題は生じて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いない。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規制を外すことで流通の効率化・鮮度低下の抑制が可能となる。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一方、施設の管理・整備を行う上で、</a:t>
            </a:r>
            <a:r>
              <a:rPr lang="ja-JP" altLang="en-US" dirty="0">
                <a:latin typeface="Meiryo UI" panose="020B0604030504040204" pitchFamily="50" charset="-128"/>
                <a:ea typeface="Meiryo UI" panose="020B0604030504040204" pitchFamily="50" charset="-128"/>
                <a:cs typeface="Meiryo UI" panose="020B0604030504040204" pitchFamily="50" charset="-128"/>
              </a:rPr>
              <a:t>開設者として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取引実態を把握する必要がある。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下矢印 12"/>
          <p:cNvSpPr/>
          <p:nvPr/>
        </p:nvSpPr>
        <p:spPr>
          <a:xfrm>
            <a:off x="3423676" y="5088517"/>
            <a:ext cx="2592288" cy="284699"/>
          </a:xfrm>
          <a:prstGeom prst="downArrow">
            <a:avLst>
              <a:gd name="adj1" fmla="val 4714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330944" y="-315416"/>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2441517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79512" y="887677"/>
            <a:ext cx="8801797" cy="1101163"/>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t"/>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法</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改正の</a:t>
            </a:r>
            <a:r>
              <a:rPr lang="ja-JP" altLang="en-US" b="1" dirty="0">
                <a:latin typeface="Meiryo UI" panose="020B0604030504040204" pitchFamily="50" charset="-128"/>
                <a:ea typeface="Meiryo UI" panose="020B0604030504040204" pitchFamily="50" charset="-128"/>
                <a:cs typeface="Meiryo UI" panose="020B0604030504040204" pitchFamily="50" charset="-128"/>
              </a:rPr>
              <a:t>概要</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現行法：規制あり（知事の事前許可＋事後届出）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改正法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：規制を廃止</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（卸売</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業者は、市場内の仲卸業者、 売買参加者以外に卸売をしては</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ならない）</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303817"/>
            <a:ext cx="9162789" cy="446281"/>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400" b="1" dirty="0" smtClean="0">
                <a:solidFill>
                  <a:prstClr val="white"/>
                </a:solidFill>
              </a:rPr>
              <a:t>９．論点⑥　卸売業者による第三者販売の禁止</a:t>
            </a:r>
            <a:endParaRPr lang="en-US" altLang="ja-JP" sz="2400" b="1" dirty="0" smtClean="0">
              <a:solidFill>
                <a:prstClr val="white"/>
              </a:solidFill>
            </a:endParaRPr>
          </a:p>
        </p:txBody>
      </p:sp>
      <p:sp>
        <p:nvSpPr>
          <p:cNvPr id="3" name="スライド番号プレースホルダー 2"/>
          <p:cNvSpPr>
            <a:spLocks noGrp="1"/>
          </p:cNvSpPr>
          <p:nvPr>
            <p:ph type="sldNum" sz="quarter" idx="12"/>
          </p:nvPr>
        </p:nvSpPr>
        <p:spPr>
          <a:xfrm>
            <a:off x="8833792" y="6525344"/>
            <a:ext cx="1066800" cy="329184"/>
          </a:xfrm>
        </p:spPr>
        <p:txBody>
          <a:bodyPr/>
          <a:lstStyle/>
          <a:p>
            <a:fld id="{7FA85A93-A1BF-4B30-BCED-E5519CC62AB6}" type="slidenum">
              <a:rPr lang="ja-JP" altLang="en-US" smtClean="0"/>
              <a:pPr/>
              <a:t>9</a:t>
            </a:fld>
            <a:endParaRPr lang="ja-JP" altLang="en-US" dirty="0"/>
          </a:p>
        </p:txBody>
      </p:sp>
      <p:sp>
        <p:nvSpPr>
          <p:cNvPr id="10" name="正方形/長方形 9"/>
          <p:cNvSpPr/>
          <p:nvPr/>
        </p:nvSpPr>
        <p:spPr>
          <a:xfrm>
            <a:off x="179512" y="5541192"/>
            <a:ext cx="8777360" cy="984152"/>
          </a:xfrm>
          <a:prstGeom prst="rect">
            <a:avLst/>
          </a:prstGeom>
          <a:ln w="76200"/>
        </p:spPr>
        <p:style>
          <a:lnRef idx="2">
            <a:schemeClr val="accent6"/>
          </a:lnRef>
          <a:fillRef idx="1">
            <a:schemeClr val="lt1"/>
          </a:fillRef>
          <a:effectRef idx="0">
            <a:schemeClr val="accent6"/>
          </a:effectRef>
          <a:fontRef idx="minor">
            <a:schemeClr val="dk1"/>
          </a:fontRef>
        </p:style>
        <p:txBody>
          <a:bodyPr lIns="36000" rIns="36000" rtlCol="0" anchor="t"/>
          <a:lstStyle/>
          <a:p>
            <a:pPr marL="174625"/>
            <a:endParaRPr lang="en-US" altLang="ja-JP" sz="1600" dirty="0" smtClean="0">
              <a:ln w="127000">
                <a:solidFill>
                  <a:schemeClr val="tx1"/>
                </a:solidFill>
              </a:ln>
              <a:solidFill>
                <a:prstClr val="black">
                  <a:lumMod val="95000"/>
                  <a:lumOff val="5000"/>
                </a:prstClr>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571138" y="5600176"/>
            <a:ext cx="8222232" cy="778248"/>
          </a:xfrm>
          <a:prstGeom prst="rect">
            <a:avLst/>
          </a:prstGeom>
          <a:noFill/>
        </p:spPr>
        <p:txBody>
          <a:bodyPr wrap="square" rtlCol="0" anchor="t" anchorCtr="0">
            <a:normAutofit/>
          </a:bodyPr>
          <a:lstStyle/>
          <a:p>
            <a:r>
              <a:rPr lang="ja-JP" altLang="en-US" b="1" dirty="0" smtClean="0"/>
              <a:t>本府の方向性</a:t>
            </a:r>
            <a:endParaRPr lang="en-US" altLang="ja-JP" b="1" u="sng" spc="300" dirty="0" smtClean="0"/>
          </a:p>
          <a:p>
            <a:pPr algn="ctr"/>
            <a:r>
              <a:rPr lang="ja-JP" altLang="en-US" sz="2600" b="1" u="sng" dirty="0" smtClean="0"/>
              <a:t>事後届出を提出</a:t>
            </a:r>
            <a:endParaRPr lang="en-US" altLang="ja-JP" sz="2600" spc="-100" dirty="0" smtClean="0"/>
          </a:p>
        </p:txBody>
      </p:sp>
      <p:sp>
        <p:nvSpPr>
          <p:cNvPr id="12" name="テキスト ボックス 11"/>
          <p:cNvSpPr txBox="1"/>
          <p:nvPr/>
        </p:nvSpPr>
        <p:spPr>
          <a:xfrm>
            <a:off x="179512" y="2150456"/>
            <a:ext cx="8777360" cy="3006736"/>
          </a:xfrm>
          <a:prstGeom prst="rect">
            <a:avLst/>
          </a:prstGeom>
          <a:noFill/>
        </p:spPr>
        <p:txBody>
          <a:bodyPr wrap="square" rtlCol="0" anchor="t" anchorCtr="0">
            <a:normAutofit lnSpcReduction="10000"/>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市場内関係者から</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の主な意見</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en-US" altLang="ja-JP" b="1" dirty="0">
                <a:latin typeface="Meiryo UI" panose="020B0604030504040204" pitchFamily="50" charset="-128"/>
                <a:ea typeface="Meiryo UI" panose="020B0604030504040204" pitchFamily="50" charset="-128"/>
                <a:cs typeface="Meiryo UI" panose="020B0604030504040204" pitchFamily="50" charset="-128"/>
              </a:rPr>
              <a:t> </a:t>
            </a: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規制</a:t>
            </a:r>
            <a:r>
              <a:rPr lang="ja-JP" altLang="en-US" dirty="0">
                <a:latin typeface="Meiryo UI" panose="020B0604030504040204" pitchFamily="50" charset="-128"/>
                <a:ea typeface="Meiryo UI" panose="020B0604030504040204" pitchFamily="50" charset="-128"/>
                <a:cs typeface="Meiryo UI" panose="020B0604030504040204" pitchFamily="50" charset="-128"/>
              </a:rPr>
              <a:t>が無くなってもすぐに拡大できるものではない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今</a:t>
            </a:r>
            <a:r>
              <a:rPr lang="ja-JP" altLang="en-US" dirty="0">
                <a:latin typeface="Meiryo UI" panose="020B0604030504040204" pitchFamily="50" charset="-128"/>
                <a:ea typeface="Meiryo UI" panose="020B0604030504040204" pitchFamily="50" charset="-128"/>
                <a:cs typeface="Meiryo UI" panose="020B0604030504040204" pitchFamily="50" charset="-128"/>
              </a:rPr>
              <a:t>まで通り場内の仲卸と協調して当市場を発展させたい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144000" indent="-360000">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開設</a:t>
            </a:r>
            <a:r>
              <a:rPr lang="ja-JP" altLang="en-US" dirty="0">
                <a:latin typeface="Meiryo UI" panose="020B0604030504040204" pitchFamily="50" charset="-128"/>
                <a:ea typeface="Meiryo UI" panose="020B0604030504040204" pitchFamily="50" charset="-128"/>
                <a:cs typeface="Meiryo UI" panose="020B0604030504040204" pitchFamily="50" charset="-128"/>
              </a:rPr>
              <a:t>区域内での第三者販売は仲卸業者と競合するので抑制すべき。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本府の考え方</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Wingdings" panose="05000000000000000000" pitchFamily="2" charset="2"/>
              <a:buChar char="n"/>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開設者として取引実態を把握し、改正法で定義される「卸売業者の業務」が適切に行われているか確認する必要がある。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下矢印 12"/>
          <p:cNvSpPr/>
          <p:nvPr/>
        </p:nvSpPr>
        <p:spPr>
          <a:xfrm>
            <a:off x="3284266" y="5195280"/>
            <a:ext cx="2592288" cy="198992"/>
          </a:xfrm>
          <a:prstGeom prst="downArrow">
            <a:avLst>
              <a:gd name="adj1" fmla="val 47140"/>
              <a:gd name="adj2"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正方形/長方形 13"/>
          <p:cNvSpPr/>
          <p:nvPr/>
        </p:nvSpPr>
        <p:spPr>
          <a:xfrm>
            <a:off x="-330944" y="-183360"/>
            <a:ext cx="9943504" cy="488720"/>
          </a:xfrm>
          <a:prstGeom prst="rect">
            <a:avLst/>
          </a:prstGeom>
          <a:solidFill>
            <a:schemeClr val="bg1"/>
          </a:solidFill>
          <a:effectLst/>
        </p:spPr>
        <p:style>
          <a:lnRef idx="0">
            <a:schemeClr val="accent1"/>
          </a:lnRef>
          <a:fillRef idx="3">
            <a:schemeClr val="accent1"/>
          </a:fillRef>
          <a:effectRef idx="3">
            <a:schemeClr val="accent1"/>
          </a:effectRef>
          <a:fontRef idx="minor">
            <a:schemeClr val="lt1"/>
          </a:fontRef>
        </p:style>
        <p:txBody>
          <a:bodyPr rtlCol="0" anchor="ctr"/>
          <a:lstStyle/>
          <a:p>
            <a:endParaRPr lang="en-US" altLang="ja-JP" sz="2400" b="1" dirty="0" smtClean="0">
              <a:solidFill>
                <a:prstClr val="white"/>
              </a:solidFill>
            </a:endParaRPr>
          </a:p>
        </p:txBody>
      </p:sp>
    </p:spTree>
    <p:extLst>
      <p:ext uri="{BB962C8B-B14F-4D97-AF65-F5344CB8AC3E}">
        <p14:creationId xmlns:p14="http://schemas.microsoft.com/office/powerpoint/2010/main" val="73435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669</Words>
  <Application>Microsoft Office PowerPoint</Application>
  <PresentationFormat>画面に合わせる (4:3)</PresentationFormat>
  <Paragraphs>240</Paragraphs>
  <Slides>11</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ＭＳ Ｐゴシック</vt:lpstr>
      <vt:lpstr>Arial</vt:lpstr>
      <vt:lpstr>Calibri</vt:lpstr>
      <vt:lpstr>Wingdings</vt:lpstr>
      <vt:lpstr>クラリティ</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2019-12-06T08:00:11Z</dcterms:created>
  <dcterms:modified xsi:type="dcterms:W3CDTF">2019-12-06T08:00:20Z</dcterms:modified>
</cp:coreProperties>
</file>