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3681075" cy="9601200"/>
  <p:notesSz cx="6807200" cy="9939338"/>
  <p:defaultTextStyle>
    <a:defPPr>
      <a:defRPr lang="ja-JP"/>
    </a:defPPr>
    <a:lvl1pPr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3024">
          <p15:clr>
            <a:srgbClr val="A4A3A4"/>
          </p15:clr>
        </p15:guide>
        <p15:guide id="2" pos="430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0000"/>
    <a:srgbClr val="CC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38" autoAdjust="0"/>
    <p:restoredTop sz="98911" autoAdjust="0"/>
  </p:normalViewPr>
  <p:slideViewPr>
    <p:cSldViewPr>
      <p:cViewPr varScale="1">
        <p:scale>
          <a:sx n="50" d="100"/>
          <a:sy n="50" d="100"/>
        </p:scale>
        <p:origin x="1596" y="54"/>
      </p:cViewPr>
      <p:guideLst>
        <p:guide orient="horz" pos="3024"/>
        <p:guide pos="430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37EFB0B-D84F-52D2-66BB-8D564A24F74A}"/>
              </a:ext>
            </a:extLst>
          </p:cNvPr>
          <p:cNvSpPr>
            <a:spLocks noGrp="1" noChangeArrowheads="1"/>
          </p:cNvSpPr>
          <p:nvPr>
            <p:ph type="hdr" sz="quarter"/>
          </p:nvPr>
        </p:nvSpPr>
        <p:spPr bwMode="auto">
          <a:xfrm>
            <a:off x="0"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212" tIns="31604" rIns="63212" bIns="31604" numCol="1" anchor="t" anchorCtr="0" compatLnSpc="1">
            <a:prstTxWarp prst="textNoShape">
              <a:avLst/>
            </a:prstTxWarp>
          </a:bodyPr>
          <a:lstStyle>
            <a:lvl1pPr defTabSz="632156" eaLnBrk="1" hangingPunct="1">
              <a:spcBef>
                <a:spcPct val="0"/>
              </a:spcBef>
              <a:defRPr sz="800" b="0" i="0">
                <a:latin typeface="Arial" charset="0"/>
                <a:ea typeface="ＭＳ Ｐゴシック" pitchFamily="50" charset="-128"/>
              </a:defRPr>
            </a:lvl1pPr>
          </a:lstStyle>
          <a:p>
            <a:pPr>
              <a:defRPr/>
            </a:pPr>
            <a:endParaRPr lang="en-US" altLang="ja-JP"/>
          </a:p>
        </p:txBody>
      </p:sp>
      <p:sp>
        <p:nvSpPr>
          <p:cNvPr id="5123" name="Rectangle 3">
            <a:extLst>
              <a:ext uri="{FF2B5EF4-FFF2-40B4-BE49-F238E27FC236}">
                <a16:creationId xmlns:a16="http://schemas.microsoft.com/office/drawing/2014/main" id="{88E5FFB0-9D93-D579-198B-42FA836F609A}"/>
              </a:ext>
            </a:extLst>
          </p:cNvPr>
          <p:cNvSpPr>
            <a:spLocks noGrp="1" noChangeArrowheads="1"/>
          </p:cNvSpPr>
          <p:nvPr>
            <p:ph type="dt"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212" tIns="31604" rIns="63212" bIns="31604" numCol="1" anchor="t" anchorCtr="0" compatLnSpc="1">
            <a:prstTxWarp prst="textNoShape">
              <a:avLst/>
            </a:prstTxWarp>
          </a:bodyPr>
          <a:lstStyle>
            <a:lvl1pPr algn="r" defTabSz="632156" eaLnBrk="1" hangingPunct="1">
              <a:spcBef>
                <a:spcPct val="0"/>
              </a:spcBef>
              <a:defRPr sz="800" b="0" i="0">
                <a:latin typeface="Arial" charset="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04ED6798-FCD1-C527-C3E5-1712D8A8DB67}"/>
              </a:ext>
            </a:extLst>
          </p:cNvPr>
          <p:cNvSpPr>
            <a:spLocks noGrp="1" noRot="1" noChangeAspect="1" noChangeArrowheads="1" noTextEdit="1"/>
          </p:cNvSpPr>
          <p:nvPr>
            <p:ph type="sldImg" idx="2"/>
          </p:nvPr>
        </p:nvSpPr>
        <p:spPr bwMode="auto">
          <a:xfrm>
            <a:off x="749300" y="744538"/>
            <a:ext cx="5308600" cy="3727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B7181569-95AC-8798-BDDB-0E0C9FD1D8FD}"/>
              </a:ext>
            </a:extLst>
          </p:cNvPr>
          <p:cNvSpPr>
            <a:spLocks noGrp="1" noChangeArrowheads="1"/>
          </p:cNvSpPr>
          <p:nvPr>
            <p:ph type="body" sz="quarter" idx="3"/>
          </p:nvPr>
        </p:nvSpPr>
        <p:spPr bwMode="auto">
          <a:xfrm>
            <a:off x="679450" y="4721225"/>
            <a:ext cx="54483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212" tIns="31604" rIns="63212" bIns="3160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a:extLst>
              <a:ext uri="{FF2B5EF4-FFF2-40B4-BE49-F238E27FC236}">
                <a16:creationId xmlns:a16="http://schemas.microsoft.com/office/drawing/2014/main" id="{D33C11DD-FF5B-4258-9FD7-8CD0DB5E0997}"/>
              </a:ext>
            </a:extLst>
          </p:cNvPr>
          <p:cNvSpPr>
            <a:spLocks noGrp="1" noChangeArrowheads="1"/>
          </p:cNvSpPr>
          <p:nvPr>
            <p:ph type="ftr" sz="quarter" idx="4"/>
          </p:nvPr>
        </p:nvSpPr>
        <p:spPr bwMode="auto">
          <a:xfrm>
            <a:off x="0"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212" tIns="31604" rIns="63212" bIns="31604" numCol="1" anchor="b" anchorCtr="0" compatLnSpc="1">
            <a:prstTxWarp prst="textNoShape">
              <a:avLst/>
            </a:prstTxWarp>
          </a:bodyPr>
          <a:lstStyle>
            <a:lvl1pPr defTabSz="632156" eaLnBrk="1" hangingPunct="1">
              <a:spcBef>
                <a:spcPct val="0"/>
              </a:spcBef>
              <a:defRPr sz="800" b="0" i="0">
                <a:latin typeface="Arial" charset="0"/>
                <a:ea typeface="ＭＳ Ｐゴシック" pitchFamily="50" charset="-128"/>
              </a:defRPr>
            </a:lvl1pPr>
          </a:lstStyle>
          <a:p>
            <a:pPr>
              <a:defRPr/>
            </a:pPr>
            <a:endParaRPr lang="en-US" altLang="ja-JP"/>
          </a:p>
        </p:txBody>
      </p:sp>
      <p:sp>
        <p:nvSpPr>
          <p:cNvPr id="5127" name="Rectangle 7">
            <a:extLst>
              <a:ext uri="{FF2B5EF4-FFF2-40B4-BE49-F238E27FC236}">
                <a16:creationId xmlns:a16="http://schemas.microsoft.com/office/drawing/2014/main" id="{B46BFC96-4DEC-F55F-BD0B-35F9C76748DF}"/>
              </a:ext>
            </a:extLst>
          </p:cNvPr>
          <p:cNvSpPr>
            <a:spLocks noGrp="1" noChangeArrowheads="1"/>
          </p:cNvSpPr>
          <p:nvPr>
            <p:ph type="sldNum" sz="quarter" idx="5"/>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212" tIns="31604" rIns="63212" bIns="31604" numCol="1" anchor="b" anchorCtr="0" compatLnSpc="1">
            <a:prstTxWarp prst="textNoShape">
              <a:avLst/>
            </a:prstTxWarp>
          </a:bodyPr>
          <a:lstStyle>
            <a:lvl1pPr algn="r" defTabSz="631825" eaLnBrk="1" hangingPunct="1">
              <a:defRPr b="0" i="0"/>
            </a:lvl1pPr>
          </a:lstStyle>
          <a:p>
            <a:fld id="{E61EC222-A98A-3B42-A01A-0607D50F8502}"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421" y="2982913"/>
            <a:ext cx="11628235" cy="2057400"/>
          </a:xfrm>
        </p:spPr>
        <p:txBody>
          <a:bodyPr/>
          <a:lstStyle/>
          <a:p>
            <a:r>
              <a:rPr lang="ja-JP" altLang="en-US"/>
              <a:t>マスター タイトルの書式設定</a:t>
            </a:r>
          </a:p>
        </p:txBody>
      </p:sp>
      <p:sp>
        <p:nvSpPr>
          <p:cNvPr id="3" name="サブタイトル 2"/>
          <p:cNvSpPr>
            <a:spLocks noGrp="1"/>
          </p:cNvSpPr>
          <p:nvPr>
            <p:ph type="subTitle" idx="1"/>
          </p:nvPr>
        </p:nvSpPr>
        <p:spPr>
          <a:xfrm>
            <a:off x="2052840" y="5440364"/>
            <a:ext cx="9575395" cy="2454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a:extLst>
              <a:ext uri="{FF2B5EF4-FFF2-40B4-BE49-F238E27FC236}">
                <a16:creationId xmlns:a16="http://schemas.microsoft.com/office/drawing/2014/main" id="{6110CAF0-0D89-9589-8283-FC37A0B7BE7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3354AD5-8EB5-0006-CB08-829A780EB73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C9F33A7E-FC31-7EEC-E664-1191D8625C0B}"/>
              </a:ext>
            </a:extLst>
          </p:cNvPr>
          <p:cNvSpPr>
            <a:spLocks noGrp="1" noChangeArrowheads="1"/>
          </p:cNvSpPr>
          <p:nvPr>
            <p:ph type="sldNum" sz="quarter" idx="12"/>
          </p:nvPr>
        </p:nvSpPr>
        <p:spPr>
          <a:ln/>
        </p:spPr>
        <p:txBody>
          <a:bodyPr/>
          <a:lstStyle>
            <a:lvl1pPr>
              <a:defRPr/>
            </a:lvl1pPr>
          </a:lstStyle>
          <a:p>
            <a:fld id="{6B574F90-64C8-5647-BD2C-A25827D535B4}" type="slidenum">
              <a:rPr lang="en-US" altLang="ja-JP"/>
              <a:pPr/>
              <a:t>‹#›</a:t>
            </a:fld>
            <a:endParaRPr lang="en-US" altLang="ja-JP"/>
          </a:p>
        </p:txBody>
      </p:sp>
    </p:spTree>
    <p:extLst>
      <p:ext uri="{BB962C8B-B14F-4D97-AF65-F5344CB8AC3E}">
        <p14:creationId xmlns:p14="http://schemas.microsoft.com/office/powerpoint/2010/main" val="1443427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8B9C22F8-3FF8-3823-EC6B-2CF51B588AA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F5B9E5C-BAF0-C0AA-119E-49B3B70C974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4D1D667-96C9-3ECA-6C15-AEECEEEB5799}"/>
              </a:ext>
            </a:extLst>
          </p:cNvPr>
          <p:cNvSpPr>
            <a:spLocks noGrp="1" noChangeArrowheads="1"/>
          </p:cNvSpPr>
          <p:nvPr>
            <p:ph type="sldNum" sz="quarter" idx="12"/>
          </p:nvPr>
        </p:nvSpPr>
        <p:spPr>
          <a:ln/>
        </p:spPr>
        <p:txBody>
          <a:bodyPr/>
          <a:lstStyle>
            <a:lvl1pPr>
              <a:defRPr/>
            </a:lvl1pPr>
          </a:lstStyle>
          <a:p>
            <a:fld id="{4CFB11A2-5C91-9443-B1AC-56D009AADDDC}" type="slidenum">
              <a:rPr lang="en-US" altLang="ja-JP"/>
              <a:pPr/>
              <a:t>‹#›</a:t>
            </a:fld>
            <a:endParaRPr lang="en-US" altLang="ja-JP"/>
          </a:p>
        </p:txBody>
      </p:sp>
    </p:spTree>
    <p:extLst>
      <p:ext uri="{BB962C8B-B14F-4D97-AF65-F5344CB8AC3E}">
        <p14:creationId xmlns:p14="http://schemas.microsoft.com/office/powerpoint/2010/main" val="1663359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919799" y="384175"/>
            <a:ext cx="3077563" cy="819308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3715" y="384175"/>
            <a:ext cx="9073213" cy="819308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FB2ABBF8-73DB-67C2-E536-B34E5DF4CB3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8A09EA8-B639-2BEC-023B-19B92970269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CEF7556-3B09-CFEA-4A52-4E5F17442E67}"/>
              </a:ext>
            </a:extLst>
          </p:cNvPr>
          <p:cNvSpPr>
            <a:spLocks noGrp="1" noChangeArrowheads="1"/>
          </p:cNvSpPr>
          <p:nvPr>
            <p:ph type="sldNum" sz="quarter" idx="12"/>
          </p:nvPr>
        </p:nvSpPr>
        <p:spPr>
          <a:ln/>
        </p:spPr>
        <p:txBody>
          <a:bodyPr/>
          <a:lstStyle>
            <a:lvl1pPr>
              <a:defRPr/>
            </a:lvl1pPr>
          </a:lstStyle>
          <a:p>
            <a:fld id="{E31DBCF8-44C8-D147-916E-C379768BE766}" type="slidenum">
              <a:rPr lang="en-US" altLang="ja-JP"/>
              <a:pPr/>
              <a:t>‹#›</a:t>
            </a:fld>
            <a:endParaRPr lang="en-US" altLang="ja-JP"/>
          </a:p>
        </p:txBody>
      </p:sp>
    </p:spTree>
    <p:extLst>
      <p:ext uri="{BB962C8B-B14F-4D97-AF65-F5344CB8AC3E}">
        <p14:creationId xmlns:p14="http://schemas.microsoft.com/office/powerpoint/2010/main" val="4056144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75E58A77-7AD3-ABAB-BEB2-0A613A78A1F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8ADBEE7-29F6-8240-6D11-E3022FF6321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9E987E07-B561-31CD-F091-E0687324A14C}"/>
              </a:ext>
            </a:extLst>
          </p:cNvPr>
          <p:cNvSpPr>
            <a:spLocks noGrp="1" noChangeArrowheads="1"/>
          </p:cNvSpPr>
          <p:nvPr>
            <p:ph type="sldNum" sz="quarter" idx="12"/>
          </p:nvPr>
        </p:nvSpPr>
        <p:spPr>
          <a:ln/>
        </p:spPr>
        <p:txBody>
          <a:bodyPr/>
          <a:lstStyle>
            <a:lvl1pPr>
              <a:defRPr/>
            </a:lvl1pPr>
          </a:lstStyle>
          <a:p>
            <a:fld id="{999F7EEB-FDBD-A04F-A179-F935B6961940}" type="slidenum">
              <a:rPr lang="en-US" altLang="ja-JP"/>
              <a:pPr/>
              <a:t>‹#›</a:t>
            </a:fld>
            <a:endParaRPr lang="en-US" altLang="ja-JP"/>
          </a:p>
        </p:txBody>
      </p:sp>
    </p:spTree>
    <p:extLst>
      <p:ext uri="{BB962C8B-B14F-4D97-AF65-F5344CB8AC3E}">
        <p14:creationId xmlns:p14="http://schemas.microsoft.com/office/powerpoint/2010/main" val="2307956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1" y="6169026"/>
            <a:ext cx="11628235" cy="19081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080711" y="4068763"/>
            <a:ext cx="11628235" cy="210026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64546A78-18A1-FA1A-F058-542595C5C70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CF9E4B9F-07AA-0FA4-75F9-078A9BF4EDD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0196380-FC4A-8469-58A2-A2D37061408A}"/>
              </a:ext>
            </a:extLst>
          </p:cNvPr>
          <p:cNvSpPr>
            <a:spLocks noGrp="1" noChangeArrowheads="1"/>
          </p:cNvSpPr>
          <p:nvPr>
            <p:ph type="sldNum" sz="quarter" idx="12"/>
          </p:nvPr>
        </p:nvSpPr>
        <p:spPr>
          <a:ln/>
        </p:spPr>
        <p:txBody>
          <a:bodyPr/>
          <a:lstStyle>
            <a:lvl1pPr>
              <a:defRPr/>
            </a:lvl1pPr>
          </a:lstStyle>
          <a:p>
            <a:fld id="{B85D401E-62D2-AA46-B530-3678D848F0A8}" type="slidenum">
              <a:rPr lang="en-US" altLang="ja-JP"/>
              <a:pPr/>
              <a:t>‹#›</a:t>
            </a:fld>
            <a:endParaRPr lang="en-US" altLang="ja-JP"/>
          </a:p>
        </p:txBody>
      </p:sp>
    </p:spTree>
    <p:extLst>
      <p:ext uri="{BB962C8B-B14F-4D97-AF65-F5344CB8AC3E}">
        <p14:creationId xmlns:p14="http://schemas.microsoft.com/office/powerpoint/2010/main" val="641456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3715" y="2239963"/>
            <a:ext cx="6075388" cy="633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6921972" y="2239963"/>
            <a:ext cx="6075389" cy="633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6294EB9D-C938-8987-F796-D55BFCECBA9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E6A65B6A-540A-DCD3-1F3A-9386C305DAC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B06C072E-198C-FCDE-735B-D9401AB2D46F}"/>
              </a:ext>
            </a:extLst>
          </p:cNvPr>
          <p:cNvSpPr>
            <a:spLocks noGrp="1" noChangeArrowheads="1"/>
          </p:cNvSpPr>
          <p:nvPr>
            <p:ph type="sldNum" sz="quarter" idx="12"/>
          </p:nvPr>
        </p:nvSpPr>
        <p:spPr>
          <a:ln/>
        </p:spPr>
        <p:txBody>
          <a:bodyPr/>
          <a:lstStyle>
            <a:lvl1pPr>
              <a:defRPr/>
            </a:lvl1pPr>
          </a:lstStyle>
          <a:p>
            <a:fld id="{2EF8603C-A2ED-884B-BC70-2EB8491E4EE7}" type="slidenum">
              <a:rPr lang="en-US" altLang="ja-JP"/>
              <a:pPr/>
              <a:t>‹#›</a:t>
            </a:fld>
            <a:endParaRPr lang="en-US" altLang="ja-JP"/>
          </a:p>
        </p:txBody>
      </p:sp>
    </p:spTree>
    <p:extLst>
      <p:ext uri="{BB962C8B-B14F-4D97-AF65-F5344CB8AC3E}">
        <p14:creationId xmlns:p14="http://schemas.microsoft.com/office/powerpoint/2010/main" val="291296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83715" y="2149475"/>
            <a:ext cx="6044849" cy="895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83715" y="3044825"/>
            <a:ext cx="6044849" cy="5532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949117" y="2149475"/>
            <a:ext cx="6048244" cy="895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949117" y="3044825"/>
            <a:ext cx="6048244" cy="5532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2A4FDF74-3860-FD9F-5EDA-B6B5C53F60B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F1DFFAF4-9882-C688-F322-538AA579690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253A4BA6-268D-EA7B-6C35-976AD1497A2A}"/>
              </a:ext>
            </a:extLst>
          </p:cNvPr>
          <p:cNvSpPr>
            <a:spLocks noGrp="1" noChangeArrowheads="1"/>
          </p:cNvSpPr>
          <p:nvPr>
            <p:ph type="sldNum" sz="quarter" idx="12"/>
          </p:nvPr>
        </p:nvSpPr>
        <p:spPr>
          <a:ln/>
        </p:spPr>
        <p:txBody>
          <a:bodyPr/>
          <a:lstStyle>
            <a:lvl1pPr>
              <a:defRPr/>
            </a:lvl1pPr>
          </a:lstStyle>
          <a:p>
            <a:fld id="{9A813BFA-0E01-BC44-A5A1-E775C1892BEC}" type="slidenum">
              <a:rPr lang="en-US" altLang="ja-JP"/>
              <a:pPr/>
              <a:t>‹#›</a:t>
            </a:fld>
            <a:endParaRPr lang="en-US" altLang="ja-JP"/>
          </a:p>
        </p:txBody>
      </p:sp>
    </p:spTree>
    <p:extLst>
      <p:ext uri="{BB962C8B-B14F-4D97-AF65-F5344CB8AC3E}">
        <p14:creationId xmlns:p14="http://schemas.microsoft.com/office/powerpoint/2010/main" val="2461532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DAB23DF6-EE41-DB80-C7C8-B026F9B5F62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EA57AF26-7487-5ACD-B316-926E40365A6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6D1C975E-4E3C-F22E-689A-03BA8806B57C}"/>
              </a:ext>
            </a:extLst>
          </p:cNvPr>
          <p:cNvSpPr>
            <a:spLocks noGrp="1" noChangeArrowheads="1"/>
          </p:cNvSpPr>
          <p:nvPr>
            <p:ph type="sldNum" sz="quarter" idx="12"/>
          </p:nvPr>
        </p:nvSpPr>
        <p:spPr>
          <a:ln/>
        </p:spPr>
        <p:txBody>
          <a:bodyPr/>
          <a:lstStyle>
            <a:lvl1pPr>
              <a:defRPr/>
            </a:lvl1pPr>
          </a:lstStyle>
          <a:p>
            <a:fld id="{1CAE7A9F-D96E-354A-9BEA-1CF5725E2AF4}" type="slidenum">
              <a:rPr lang="en-US" altLang="ja-JP"/>
              <a:pPr/>
              <a:t>‹#›</a:t>
            </a:fld>
            <a:endParaRPr lang="en-US" altLang="ja-JP"/>
          </a:p>
        </p:txBody>
      </p:sp>
    </p:spTree>
    <p:extLst>
      <p:ext uri="{BB962C8B-B14F-4D97-AF65-F5344CB8AC3E}">
        <p14:creationId xmlns:p14="http://schemas.microsoft.com/office/powerpoint/2010/main" val="306167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4F6B0FE-1EEB-737A-73BF-B1DF062B3F5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3B8CA05F-07B6-8C08-8400-5AB3FC95D73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F9FC0CED-2193-CA47-B3C0-8ADB881198F5}"/>
              </a:ext>
            </a:extLst>
          </p:cNvPr>
          <p:cNvSpPr>
            <a:spLocks noGrp="1" noChangeArrowheads="1"/>
          </p:cNvSpPr>
          <p:nvPr>
            <p:ph type="sldNum" sz="quarter" idx="12"/>
          </p:nvPr>
        </p:nvSpPr>
        <p:spPr>
          <a:ln/>
        </p:spPr>
        <p:txBody>
          <a:bodyPr/>
          <a:lstStyle>
            <a:lvl1pPr>
              <a:defRPr/>
            </a:lvl1pPr>
          </a:lstStyle>
          <a:p>
            <a:fld id="{1A4EB2D0-8107-7740-9BF8-9E1F8ADAF5C0}" type="slidenum">
              <a:rPr lang="en-US" altLang="ja-JP"/>
              <a:pPr/>
              <a:t>‹#›</a:t>
            </a:fld>
            <a:endParaRPr lang="en-US" altLang="ja-JP"/>
          </a:p>
        </p:txBody>
      </p:sp>
    </p:spTree>
    <p:extLst>
      <p:ext uri="{BB962C8B-B14F-4D97-AF65-F5344CB8AC3E}">
        <p14:creationId xmlns:p14="http://schemas.microsoft.com/office/powerpoint/2010/main" val="4075049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716" y="382589"/>
            <a:ext cx="4500978" cy="162718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5349260" y="382589"/>
            <a:ext cx="7648101" cy="8194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83716" y="2009775"/>
            <a:ext cx="4500978" cy="65674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52F9B336-4BEA-8523-69D7-98FB08DF1D7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9D03E2FD-248A-2DBD-270E-A0B7AFB77E3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CDB42FC-5F89-3813-A7F1-9F6A62FCA19E}"/>
              </a:ext>
            </a:extLst>
          </p:cNvPr>
          <p:cNvSpPr>
            <a:spLocks noGrp="1" noChangeArrowheads="1"/>
          </p:cNvSpPr>
          <p:nvPr>
            <p:ph type="sldNum" sz="quarter" idx="12"/>
          </p:nvPr>
        </p:nvSpPr>
        <p:spPr>
          <a:ln/>
        </p:spPr>
        <p:txBody>
          <a:bodyPr/>
          <a:lstStyle>
            <a:lvl1pPr>
              <a:defRPr/>
            </a:lvl1pPr>
          </a:lstStyle>
          <a:p>
            <a:fld id="{3858AA7B-D307-8D49-9734-14E63268E5FB}" type="slidenum">
              <a:rPr lang="en-US" altLang="ja-JP"/>
              <a:pPr/>
              <a:t>‹#›</a:t>
            </a:fld>
            <a:endParaRPr lang="en-US" altLang="ja-JP"/>
          </a:p>
        </p:txBody>
      </p:sp>
    </p:spTree>
    <p:extLst>
      <p:ext uri="{BB962C8B-B14F-4D97-AF65-F5344CB8AC3E}">
        <p14:creationId xmlns:p14="http://schemas.microsoft.com/office/powerpoint/2010/main" val="3848650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2266" y="6721476"/>
            <a:ext cx="8207966" cy="792163"/>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2682266" y="857250"/>
            <a:ext cx="8207966" cy="5761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2682266" y="7513639"/>
            <a:ext cx="8207966" cy="11271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F1D15CE9-D6A8-0D56-1885-33D346D9A36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3A98E5CD-8614-8521-E454-F0CB53FD0FC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6911C2BF-C09D-37B5-EF0F-4722E9A9341E}"/>
              </a:ext>
            </a:extLst>
          </p:cNvPr>
          <p:cNvSpPr>
            <a:spLocks noGrp="1" noChangeArrowheads="1"/>
          </p:cNvSpPr>
          <p:nvPr>
            <p:ph type="sldNum" sz="quarter" idx="12"/>
          </p:nvPr>
        </p:nvSpPr>
        <p:spPr>
          <a:ln/>
        </p:spPr>
        <p:txBody>
          <a:bodyPr/>
          <a:lstStyle>
            <a:lvl1pPr>
              <a:defRPr/>
            </a:lvl1pPr>
          </a:lstStyle>
          <a:p>
            <a:fld id="{698871B5-D6CA-7349-9113-B0BF16D806B4}" type="slidenum">
              <a:rPr lang="en-US" altLang="ja-JP"/>
              <a:pPr/>
              <a:t>‹#›</a:t>
            </a:fld>
            <a:endParaRPr lang="en-US" altLang="ja-JP"/>
          </a:p>
        </p:txBody>
      </p:sp>
    </p:spTree>
    <p:extLst>
      <p:ext uri="{BB962C8B-B14F-4D97-AF65-F5344CB8AC3E}">
        <p14:creationId xmlns:p14="http://schemas.microsoft.com/office/powerpoint/2010/main" val="278319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229EF3A-47C5-EE15-B212-747A26938AA7}"/>
              </a:ext>
            </a:extLst>
          </p:cNvPr>
          <p:cNvSpPr>
            <a:spLocks noGrp="1" noChangeArrowheads="1"/>
          </p:cNvSpPr>
          <p:nvPr>
            <p:ph type="title"/>
          </p:nvPr>
        </p:nvSpPr>
        <p:spPr bwMode="auto">
          <a:xfrm>
            <a:off x="684213" y="384175"/>
            <a:ext cx="1231265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8016" tIns="64008" rIns="128016" bIns="64008"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4A63D1DE-E660-AACF-FE65-A532D00DD956}"/>
              </a:ext>
            </a:extLst>
          </p:cNvPr>
          <p:cNvSpPr>
            <a:spLocks noGrp="1" noChangeArrowheads="1"/>
          </p:cNvSpPr>
          <p:nvPr>
            <p:ph type="body" idx="1"/>
          </p:nvPr>
        </p:nvSpPr>
        <p:spPr bwMode="auto">
          <a:xfrm>
            <a:off x="684213" y="2239963"/>
            <a:ext cx="12312650" cy="633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8016" tIns="64008" rIns="128016" bIns="64008"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7B28C0E4-AE66-C531-FEA2-287DF29B5CFC}"/>
              </a:ext>
            </a:extLst>
          </p:cNvPr>
          <p:cNvSpPr>
            <a:spLocks noGrp="1" noChangeArrowheads="1"/>
          </p:cNvSpPr>
          <p:nvPr>
            <p:ph type="dt" sz="half" idx="2"/>
          </p:nvPr>
        </p:nvSpPr>
        <p:spPr bwMode="auto">
          <a:xfrm>
            <a:off x="684213" y="8743950"/>
            <a:ext cx="3192462"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8016" tIns="64008" rIns="128016" bIns="64008" numCol="1" anchor="t" anchorCtr="0" compatLnSpc="1">
            <a:prstTxWarp prst="textNoShape">
              <a:avLst/>
            </a:prstTxWarp>
          </a:bodyPr>
          <a:lstStyle>
            <a:lvl1pPr defTabSz="1279525" eaLnBrk="1" hangingPunct="1">
              <a:spcBef>
                <a:spcPct val="0"/>
              </a:spcBef>
              <a:defRPr sz="2000" b="0" i="0">
                <a:latin typeface="Arial" charset="0"/>
                <a:ea typeface="ＭＳ Ｐゴシック"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77864AFA-CD8B-CF27-C36F-B3E928863D91}"/>
              </a:ext>
            </a:extLst>
          </p:cNvPr>
          <p:cNvSpPr>
            <a:spLocks noGrp="1" noChangeArrowheads="1"/>
          </p:cNvSpPr>
          <p:nvPr>
            <p:ph type="ftr" sz="quarter" idx="3"/>
          </p:nvPr>
        </p:nvSpPr>
        <p:spPr bwMode="auto">
          <a:xfrm>
            <a:off x="4673600" y="8743950"/>
            <a:ext cx="4333875"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8016" tIns="64008" rIns="128016" bIns="64008" numCol="1" anchor="t" anchorCtr="0" compatLnSpc="1">
            <a:prstTxWarp prst="textNoShape">
              <a:avLst/>
            </a:prstTxWarp>
          </a:bodyPr>
          <a:lstStyle>
            <a:lvl1pPr algn="ctr" defTabSz="1279525" eaLnBrk="1" hangingPunct="1">
              <a:spcBef>
                <a:spcPct val="0"/>
              </a:spcBef>
              <a:defRPr sz="2000" b="0" i="0">
                <a:latin typeface="Arial" charset="0"/>
                <a:ea typeface="ＭＳ Ｐゴシック" pitchFamily="50" charset="-128"/>
              </a:defRPr>
            </a:lvl1pPr>
          </a:lstStyle>
          <a:p>
            <a:pPr>
              <a:defRPr/>
            </a:pPr>
            <a:endParaRPr lang="en-US" altLang="ja-JP"/>
          </a:p>
        </p:txBody>
      </p:sp>
      <p:sp>
        <p:nvSpPr>
          <p:cNvPr id="1030" name="Rectangle 6">
            <a:extLst>
              <a:ext uri="{FF2B5EF4-FFF2-40B4-BE49-F238E27FC236}">
                <a16:creationId xmlns:a16="http://schemas.microsoft.com/office/drawing/2014/main" id="{B1542869-38AC-D297-E281-596E2F8D2B41}"/>
              </a:ext>
            </a:extLst>
          </p:cNvPr>
          <p:cNvSpPr>
            <a:spLocks noGrp="1" noChangeArrowheads="1"/>
          </p:cNvSpPr>
          <p:nvPr>
            <p:ph type="sldNum" sz="quarter" idx="4"/>
          </p:nvPr>
        </p:nvSpPr>
        <p:spPr bwMode="auto">
          <a:xfrm>
            <a:off x="9804400" y="8743950"/>
            <a:ext cx="3192463"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8016" tIns="64008" rIns="128016" bIns="64008" numCol="1" anchor="t" anchorCtr="0" compatLnSpc="1">
            <a:prstTxWarp prst="textNoShape">
              <a:avLst/>
            </a:prstTxWarp>
          </a:bodyPr>
          <a:lstStyle>
            <a:lvl1pPr algn="r" defTabSz="1279525" eaLnBrk="1" hangingPunct="1">
              <a:defRPr sz="2000" b="0" i="0"/>
            </a:lvl1pPr>
          </a:lstStyle>
          <a:p>
            <a:fld id="{B8154BB0-88E6-574E-AA87-87E02BF65667}"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79525" rtl="0" eaLnBrk="0" fontAlgn="base" hangingPunct="0">
        <a:spcBef>
          <a:spcPct val="0"/>
        </a:spcBef>
        <a:spcAft>
          <a:spcPct val="0"/>
        </a:spcAft>
        <a:defRPr kumimoji="1" sz="6200">
          <a:solidFill>
            <a:schemeClr val="tx2"/>
          </a:solidFill>
          <a:latin typeface="+mj-lt"/>
          <a:ea typeface="+mj-ea"/>
          <a:cs typeface="+mj-cs"/>
        </a:defRPr>
      </a:lvl1pPr>
      <a:lvl2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2pPr>
      <a:lvl3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3pPr>
      <a:lvl4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4pPr>
      <a:lvl5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5pPr>
      <a:lvl6pPr marL="457200" algn="ctr" defTabSz="1279525" rtl="0" fontAlgn="base">
        <a:spcBef>
          <a:spcPct val="0"/>
        </a:spcBef>
        <a:spcAft>
          <a:spcPct val="0"/>
        </a:spcAft>
        <a:defRPr kumimoji="1" sz="6200">
          <a:solidFill>
            <a:schemeClr val="tx2"/>
          </a:solidFill>
          <a:latin typeface="Arial" charset="0"/>
          <a:ea typeface="ＭＳ Ｐゴシック" pitchFamily="50" charset="-128"/>
        </a:defRPr>
      </a:lvl6pPr>
      <a:lvl7pPr marL="914400" algn="ctr" defTabSz="1279525" rtl="0" fontAlgn="base">
        <a:spcBef>
          <a:spcPct val="0"/>
        </a:spcBef>
        <a:spcAft>
          <a:spcPct val="0"/>
        </a:spcAft>
        <a:defRPr kumimoji="1" sz="6200">
          <a:solidFill>
            <a:schemeClr val="tx2"/>
          </a:solidFill>
          <a:latin typeface="Arial" charset="0"/>
          <a:ea typeface="ＭＳ Ｐゴシック" pitchFamily="50" charset="-128"/>
        </a:defRPr>
      </a:lvl7pPr>
      <a:lvl8pPr marL="1371600" algn="ctr" defTabSz="1279525" rtl="0" fontAlgn="base">
        <a:spcBef>
          <a:spcPct val="0"/>
        </a:spcBef>
        <a:spcAft>
          <a:spcPct val="0"/>
        </a:spcAft>
        <a:defRPr kumimoji="1" sz="6200">
          <a:solidFill>
            <a:schemeClr val="tx2"/>
          </a:solidFill>
          <a:latin typeface="Arial" charset="0"/>
          <a:ea typeface="ＭＳ Ｐゴシック" pitchFamily="50" charset="-128"/>
        </a:defRPr>
      </a:lvl8pPr>
      <a:lvl9pPr marL="1828800" algn="ctr" defTabSz="1279525" rtl="0" fontAlgn="base">
        <a:spcBef>
          <a:spcPct val="0"/>
        </a:spcBef>
        <a:spcAft>
          <a:spcPct val="0"/>
        </a:spcAft>
        <a:defRPr kumimoji="1" sz="6200">
          <a:solidFill>
            <a:schemeClr val="tx2"/>
          </a:solidFill>
          <a:latin typeface="Arial" charset="0"/>
          <a:ea typeface="ＭＳ Ｐゴシック" pitchFamily="50" charset="-128"/>
        </a:defRPr>
      </a:lvl9pPr>
    </p:titleStyle>
    <p:bodyStyle>
      <a:lvl1pPr marL="479425" indent="-479425" algn="l" defTabSz="1279525" rtl="0" eaLnBrk="0" fontAlgn="base" hangingPunct="0">
        <a:spcBef>
          <a:spcPct val="20000"/>
        </a:spcBef>
        <a:spcAft>
          <a:spcPct val="0"/>
        </a:spcAft>
        <a:buChar char="•"/>
        <a:defRPr kumimoji="1" sz="4500">
          <a:solidFill>
            <a:schemeClr val="tx1"/>
          </a:solidFill>
          <a:latin typeface="+mn-lt"/>
          <a:ea typeface="+mn-ea"/>
          <a:cs typeface="+mn-cs"/>
        </a:defRPr>
      </a:lvl1pPr>
      <a:lvl2pPr marL="1039813" indent="-400050" algn="l" defTabSz="1279525" rtl="0" eaLnBrk="0" fontAlgn="base" hangingPunct="0">
        <a:spcBef>
          <a:spcPct val="20000"/>
        </a:spcBef>
        <a:spcAft>
          <a:spcPct val="0"/>
        </a:spcAft>
        <a:buChar char="–"/>
        <a:defRPr kumimoji="1" sz="3900">
          <a:solidFill>
            <a:schemeClr val="tx1"/>
          </a:solidFill>
          <a:latin typeface="+mn-lt"/>
          <a:ea typeface="+mn-ea"/>
        </a:defRPr>
      </a:lvl2pPr>
      <a:lvl3pPr marL="1600200" indent="-320675" algn="l" defTabSz="1279525" rtl="0" eaLnBrk="0" fontAlgn="base" hangingPunct="0">
        <a:spcBef>
          <a:spcPct val="20000"/>
        </a:spcBef>
        <a:spcAft>
          <a:spcPct val="0"/>
        </a:spcAft>
        <a:buChar char="•"/>
        <a:defRPr kumimoji="1" sz="3400">
          <a:solidFill>
            <a:schemeClr val="tx1"/>
          </a:solidFill>
          <a:latin typeface="+mn-lt"/>
          <a:ea typeface="+mn-ea"/>
        </a:defRPr>
      </a:lvl3pPr>
      <a:lvl4pPr marL="2239963" indent="-319088" algn="l" defTabSz="1279525" rtl="0" eaLnBrk="0" fontAlgn="base" hangingPunct="0">
        <a:spcBef>
          <a:spcPct val="20000"/>
        </a:spcBef>
        <a:spcAft>
          <a:spcPct val="0"/>
        </a:spcAft>
        <a:buChar char="–"/>
        <a:defRPr kumimoji="1" sz="2800">
          <a:solidFill>
            <a:schemeClr val="tx1"/>
          </a:solidFill>
          <a:latin typeface="+mn-lt"/>
          <a:ea typeface="+mn-ea"/>
        </a:defRPr>
      </a:lvl4pPr>
      <a:lvl5pPr marL="2879725" indent="-319088" algn="l" defTabSz="1279525" rtl="0" eaLnBrk="0" fontAlgn="base" hangingPunct="0">
        <a:spcBef>
          <a:spcPct val="20000"/>
        </a:spcBef>
        <a:spcAft>
          <a:spcPct val="0"/>
        </a:spcAft>
        <a:buChar char="»"/>
        <a:defRPr kumimoji="1" sz="2800">
          <a:solidFill>
            <a:schemeClr val="tx1"/>
          </a:solidFill>
          <a:latin typeface="+mn-lt"/>
          <a:ea typeface="+mn-ea"/>
        </a:defRPr>
      </a:lvl5pPr>
      <a:lvl6pPr marL="3336925" indent="-319088" algn="l" defTabSz="1279525" rtl="0" fontAlgn="base">
        <a:spcBef>
          <a:spcPct val="20000"/>
        </a:spcBef>
        <a:spcAft>
          <a:spcPct val="0"/>
        </a:spcAft>
        <a:buChar char="»"/>
        <a:defRPr kumimoji="1" sz="2800">
          <a:solidFill>
            <a:schemeClr val="tx1"/>
          </a:solidFill>
          <a:latin typeface="+mn-lt"/>
          <a:ea typeface="+mn-ea"/>
        </a:defRPr>
      </a:lvl6pPr>
      <a:lvl7pPr marL="3794125" indent="-319088" algn="l" defTabSz="1279525" rtl="0" fontAlgn="base">
        <a:spcBef>
          <a:spcPct val="20000"/>
        </a:spcBef>
        <a:spcAft>
          <a:spcPct val="0"/>
        </a:spcAft>
        <a:buChar char="»"/>
        <a:defRPr kumimoji="1" sz="2800">
          <a:solidFill>
            <a:schemeClr val="tx1"/>
          </a:solidFill>
          <a:latin typeface="+mn-lt"/>
          <a:ea typeface="+mn-ea"/>
        </a:defRPr>
      </a:lvl7pPr>
      <a:lvl8pPr marL="4251325" indent="-319088" algn="l" defTabSz="1279525" rtl="0" fontAlgn="base">
        <a:spcBef>
          <a:spcPct val="20000"/>
        </a:spcBef>
        <a:spcAft>
          <a:spcPct val="0"/>
        </a:spcAft>
        <a:buChar char="»"/>
        <a:defRPr kumimoji="1" sz="2800">
          <a:solidFill>
            <a:schemeClr val="tx1"/>
          </a:solidFill>
          <a:latin typeface="+mn-lt"/>
          <a:ea typeface="+mn-ea"/>
        </a:defRPr>
      </a:lvl8pPr>
      <a:lvl9pPr marL="4708525" indent="-319088" algn="l" defTabSz="1279525" rtl="0" fontAlgn="base">
        <a:spcBef>
          <a:spcPct val="20000"/>
        </a:spcBef>
        <a:spcAft>
          <a:spcPct val="0"/>
        </a:spcAft>
        <a:buChar char="»"/>
        <a:defRPr kumimoji="1" sz="28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066">
            <a:extLst>
              <a:ext uri="{FF2B5EF4-FFF2-40B4-BE49-F238E27FC236}">
                <a16:creationId xmlns:a16="http://schemas.microsoft.com/office/drawing/2014/main" id="{121395B3-301F-AFB2-961E-F4C6198BE128}"/>
              </a:ext>
            </a:extLst>
          </p:cNvPr>
          <p:cNvSpPr>
            <a:spLocks noChangeArrowheads="1"/>
          </p:cNvSpPr>
          <p:nvPr/>
        </p:nvSpPr>
        <p:spPr bwMode="auto">
          <a:xfrm>
            <a:off x="0" y="273050"/>
            <a:ext cx="184150" cy="368300"/>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lgn="ctr">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96" tIns="45700" rIns="91396" bIns="45700" anchor="ctr">
            <a:spAutoFit/>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ja-JP" altLang="ja-JP" sz="1800" b="0" i="0"/>
          </a:p>
        </p:txBody>
      </p:sp>
      <p:sp>
        <p:nvSpPr>
          <p:cNvPr id="3080" name="Rectangle 30">
            <a:extLst>
              <a:ext uri="{FF2B5EF4-FFF2-40B4-BE49-F238E27FC236}">
                <a16:creationId xmlns:a16="http://schemas.microsoft.com/office/drawing/2014/main" id="{A6BA2742-52EC-8CEF-D1E6-EDC6A44D83BE}"/>
              </a:ext>
            </a:extLst>
          </p:cNvPr>
          <p:cNvSpPr>
            <a:spLocks noChangeArrowheads="1"/>
          </p:cNvSpPr>
          <p:nvPr/>
        </p:nvSpPr>
        <p:spPr bwMode="auto">
          <a:xfrm>
            <a:off x="8172450" y="88900"/>
            <a:ext cx="252413" cy="368300"/>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endParaRPr lang="ja-JP" altLang="en-US" sz="1200"/>
          </a:p>
        </p:txBody>
      </p:sp>
      <p:sp>
        <p:nvSpPr>
          <p:cNvPr id="3081" name="Rectangle 31">
            <a:extLst>
              <a:ext uri="{FF2B5EF4-FFF2-40B4-BE49-F238E27FC236}">
                <a16:creationId xmlns:a16="http://schemas.microsoft.com/office/drawing/2014/main" id="{DABBADAD-E9B6-E412-5AFC-FF0CB32F5321}"/>
              </a:ext>
            </a:extLst>
          </p:cNvPr>
          <p:cNvSpPr>
            <a:spLocks noChangeArrowheads="1"/>
          </p:cNvSpPr>
          <p:nvPr/>
        </p:nvSpPr>
        <p:spPr bwMode="auto">
          <a:xfrm>
            <a:off x="565630" y="454024"/>
            <a:ext cx="7606820" cy="173909"/>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endParaRPr lang="ja-JP" altLang="en-US" sz="1200"/>
          </a:p>
        </p:txBody>
      </p:sp>
      <p:sp>
        <p:nvSpPr>
          <p:cNvPr id="3082" name="Rectangle 32">
            <a:extLst>
              <a:ext uri="{FF2B5EF4-FFF2-40B4-BE49-F238E27FC236}">
                <a16:creationId xmlns:a16="http://schemas.microsoft.com/office/drawing/2014/main" id="{1D8B48C4-2756-4361-83C1-14F1ABE0FCFF}"/>
              </a:ext>
            </a:extLst>
          </p:cNvPr>
          <p:cNvSpPr>
            <a:spLocks noChangeArrowheads="1"/>
          </p:cNvSpPr>
          <p:nvPr/>
        </p:nvSpPr>
        <p:spPr bwMode="auto">
          <a:xfrm>
            <a:off x="8172450" y="447674"/>
            <a:ext cx="252413" cy="180259"/>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endParaRPr lang="ja-JP" altLang="en-US" sz="1200"/>
          </a:p>
        </p:txBody>
      </p:sp>
      <p:sp>
        <p:nvSpPr>
          <p:cNvPr id="3083" name="Rectangle 29">
            <a:extLst>
              <a:ext uri="{FF2B5EF4-FFF2-40B4-BE49-F238E27FC236}">
                <a16:creationId xmlns:a16="http://schemas.microsoft.com/office/drawing/2014/main" id="{1243CB2F-8AC0-3F74-C35A-023B2EDF4A86}"/>
              </a:ext>
            </a:extLst>
          </p:cNvPr>
          <p:cNvSpPr>
            <a:spLocks noChangeArrowheads="1"/>
          </p:cNvSpPr>
          <p:nvPr/>
        </p:nvSpPr>
        <p:spPr bwMode="auto">
          <a:xfrm>
            <a:off x="555585" y="88900"/>
            <a:ext cx="7616865" cy="365125"/>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nchor="ctr"/>
          <a:lstStyle>
            <a:lvl1pPr>
              <a:spcBef>
                <a:spcPct val="20000"/>
              </a:spcBef>
              <a:buChar char="•"/>
              <a:defRPr kumimoji="1" sz="45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ja-JP" altLang="en-US" sz="1600" i="0" dirty="0">
                <a:solidFill>
                  <a:schemeClr val="bg1"/>
                </a:solidFill>
                <a:latin typeface="+mj-ea"/>
                <a:ea typeface="+mj-ea"/>
              </a:rPr>
              <a:t>大阪府中央卸売市場再整備基本</a:t>
            </a:r>
            <a:r>
              <a:rPr lang="ja-JP" altLang="en-US" sz="1600" i="0" dirty="0" smtClean="0">
                <a:solidFill>
                  <a:schemeClr val="bg1"/>
                </a:solidFill>
                <a:latin typeface="+mj-ea"/>
                <a:ea typeface="+mj-ea"/>
              </a:rPr>
              <a:t>計画の検討状況</a:t>
            </a:r>
            <a:endParaRPr lang="ja-JP" altLang="ja-JP" sz="1600" i="0" dirty="0">
              <a:solidFill>
                <a:schemeClr val="bg1"/>
              </a:solidFill>
              <a:latin typeface="+mj-ea"/>
              <a:ea typeface="+mj-ea"/>
            </a:endParaRPr>
          </a:p>
        </p:txBody>
      </p:sp>
      <p:sp>
        <p:nvSpPr>
          <p:cNvPr id="2" name="角丸四角形 1">
            <a:extLst>
              <a:ext uri="{FF2B5EF4-FFF2-40B4-BE49-F238E27FC236}">
                <a16:creationId xmlns:a16="http://schemas.microsoft.com/office/drawing/2014/main" id="{C3E888C1-AB84-2768-A1F4-29DC9EE4C4EA}"/>
              </a:ext>
            </a:extLst>
          </p:cNvPr>
          <p:cNvSpPr/>
          <p:nvPr/>
        </p:nvSpPr>
        <p:spPr>
          <a:xfrm>
            <a:off x="591589" y="840160"/>
            <a:ext cx="12512097" cy="941030"/>
          </a:xfrm>
          <a:prstGeom prst="roundRect">
            <a:avLst>
              <a:gd name="adj" fmla="val 4157"/>
            </a:avLst>
          </a:prstGeom>
          <a:noFill/>
          <a:ln w="19050">
            <a:solidFill>
              <a:srgbClr val="0070C0"/>
            </a:solidFill>
          </a:ln>
        </p:spPr>
        <p:style>
          <a:lnRef idx="2">
            <a:schemeClr val="dk1"/>
          </a:lnRef>
          <a:fillRef idx="1">
            <a:schemeClr val="lt1"/>
          </a:fillRef>
          <a:effectRef idx="0">
            <a:schemeClr val="dk1"/>
          </a:effectRef>
          <a:fontRef idx="minor">
            <a:schemeClr val="dk1"/>
          </a:fontRef>
        </p:style>
        <p:txBody>
          <a:bodyPr rtlCol="0" anchor="t"/>
          <a:lstStyle/>
          <a:p>
            <a:pPr>
              <a:lnSpc>
                <a:spcPts val="1200"/>
              </a:lnSpc>
              <a:spcBef>
                <a:spcPts val="1200"/>
              </a:spcBef>
              <a:spcAft>
                <a:spcPts val="0"/>
              </a:spcAft>
            </a:pPr>
            <a:endParaRPr lang="en-US" altLang="ja-JP" sz="1300" b="0" i="0" dirty="0" smtClean="0">
              <a:solidFill>
                <a:schemeClr val="tx1"/>
              </a:solidFill>
              <a:latin typeface="Meiryo UI" panose="020B0604030504040204" pitchFamily="50" charset="-128"/>
              <a:ea typeface="Meiryo UI" panose="020B0604030504040204" pitchFamily="50" charset="-128"/>
            </a:endParaRPr>
          </a:p>
          <a:p>
            <a:pPr>
              <a:lnSpc>
                <a:spcPts val="1200"/>
              </a:lnSpc>
              <a:spcBef>
                <a:spcPts val="600"/>
              </a:spcBef>
              <a:spcAft>
                <a:spcPts val="0"/>
              </a:spcAft>
            </a:pPr>
            <a:r>
              <a:rPr lang="ja-JP" altLang="en-US" sz="1300" b="0" i="0" dirty="0" smtClean="0">
                <a:solidFill>
                  <a:schemeClr val="tx1"/>
                </a:solidFill>
                <a:latin typeface="Meiryo UI" panose="020B0604030504040204" pitchFamily="50" charset="-128"/>
                <a:ea typeface="Meiryo UI" panose="020B0604030504040204" pitchFamily="50" charset="-128"/>
              </a:rPr>
              <a:t>○</a:t>
            </a:r>
            <a:r>
              <a:rPr lang="ja-JP" altLang="en-US" sz="1300" b="0" i="0" dirty="0">
                <a:solidFill>
                  <a:schemeClr val="tx1"/>
                </a:solidFill>
                <a:latin typeface="Meiryo UI" panose="020B0604030504040204" pitchFamily="50" charset="-128"/>
                <a:ea typeface="Meiryo UI" panose="020B0604030504040204" pitchFamily="50" charset="-128"/>
              </a:rPr>
              <a:t>　</a:t>
            </a:r>
            <a:r>
              <a:rPr lang="ja-JP" altLang="en-US" sz="1300" b="0" i="0" dirty="0" smtClean="0">
                <a:solidFill>
                  <a:schemeClr val="tx1"/>
                </a:solidFill>
                <a:latin typeface="Meiryo UI" panose="020B0604030504040204" pitchFamily="50" charset="-128"/>
                <a:ea typeface="Meiryo UI" panose="020B0604030504040204" pitchFamily="50" charset="-128"/>
              </a:rPr>
              <a:t>「府市場の</a:t>
            </a:r>
            <a:r>
              <a:rPr lang="ja-JP" altLang="en-US" sz="1300" b="0" i="0" dirty="0">
                <a:solidFill>
                  <a:schemeClr val="tx1"/>
                </a:solidFill>
                <a:latin typeface="Meiryo UI" panose="020B0604030504040204" pitchFamily="50" charset="-128"/>
                <a:ea typeface="Meiryo UI" panose="020B0604030504040204" pitchFamily="50" charset="-128"/>
              </a:rPr>
              <a:t>将来のあり方検討調査</a:t>
            </a:r>
            <a:r>
              <a:rPr lang="ja-JP" altLang="en-US" sz="1300" b="0" i="0" dirty="0" smtClean="0">
                <a:solidFill>
                  <a:schemeClr val="tx1"/>
                </a:solidFill>
                <a:latin typeface="Meiryo UI" panose="020B0604030504040204" pitchFamily="50" charset="-128"/>
                <a:ea typeface="Meiryo UI" panose="020B0604030504040204" pitchFamily="50" charset="-128"/>
              </a:rPr>
              <a:t>」（令和</a:t>
            </a:r>
            <a:r>
              <a:rPr lang="en-US" altLang="ja-JP" sz="1300" b="0" i="0" dirty="0" smtClean="0">
                <a:solidFill>
                  <a:schemeClr val="tx1"/>
                </a:solidFill>
                <a:latin typeface="Meiryo UI" panose="020B0604030504040204" pitchFamily="50" charset="-128"/>
                <a:ea typeface="Meiryo UI" panose="020B0604030504040204" pitchFamily="50" charset="-128"/>
              </a:rPr>
              <a:t>2</a:t>
            </a:r>
            <a:r>
              <a:rPr lang="ja-JP" altLang="en-US" sz="1300" b="0" i="0" dirty="0" smtClean="0">
                <a:solidFill>
                  <a:schemeClr val="tx1"/>
                </a:solidFill>
                <a:latin typeface="Meiryo UI" panose="020B0604030504040204" pitchFamily="50" charset="-128"/>
                <a:ea typeface="Meiryo UI" panose="020B0604030504040204" pitchFamily="50" charset="-128"/>
              </a:rPr>
              <a:t>年度）</a:t>
            </a:r>
            <a:r>
              <a:rPr lang="ja-JP" altLang="en-US" sz="1300" b="0" i="0" dirty="0">
                <a:solidFill>
                  <a:schemeClr val="tx1"/>
                </a:solidFill>
                <a:latin typeface="Meiryo UI" panose="020B0604030504040204" pitchFamily="50" charset="-128"/>
                <a:ea typeface="Meiryo UI" panose="020B0604030504040204" pitchFamily="50" charset="-128"/>
              </a:rPr>
              <a:t>及び</a:t>
            </a:r>
            <a:r>
              <a:rPr lang="ja-JP" altLang="en-US" sz="1300" b="0" i="0" dirty="0" smtClean="0">
                <a:solidFill>
                  <a:schemeClr val="tx1"/>
                </a:solidFill>
                <a:latin typeface="Meiryo UI" panose="020B0604030504040204" pitchFamily="50" charset="-128"/>
                <a:ea typeface="Meiryo UI" panose="020B0604030504040204" pitchFamily="50" charset="-128"/>
              </a:rPr>
              <a:t>、「</a:t>
            </a:r>
            <a:r>
              <a:rPr lang="ja-JP" altLang="en-US" sz="1300" b="0" i="0" dirty="0">
                <a:solidFill>
                  <a:schemeClr val="tx1"/>
                </a:solidFill>
                <a:latin typeface="Meiryo UI" panose="020B0604030504040204" pitchFamily="50" charset="-128"/>
                <a:ea typeface="Meiryo UI" panose="020B0604030504040204" pitchFamily="50" charset="-128"/>
              </a:rPr>
              <a:t>再整備に関するサウンディング型市場調査</a:t>
            </a:r>
            <a:r>
              <a:rPr lang="ja-JP" altLang="en-US" sz="1300" b="0" i="0" dirty="0" smtClean="0">
                <a:solidFill>
                  <a:schemeClr val="tx1"/>
                </a:solidFill>
                <a:latin typeface="Meiryo UI" panose="020B0604030504040204" pitchFamily="50" charset="-128"/>
                <a:ea typeface="Meiryo UI" panose="020B0604030504040204" pitchFamily="50" charset="-128"/>
              </a:rPr>
              <a:t>」（令和</a:t>
            </a:r>
            <a:r>
              <a:rPr lang="ja-JP" altLang="en-US" sz="1300" b="0" i="0" dirty="0">
                <a:solidFill>
                  <a:schemeClr val="tx1"/>
                </a:solidFill>
                <a:latin typeface="Meiryo UI" panose="020B0604030504040204" pitchFamily="50" charset="-128"/>
                <a:ea typeface="Meiryo UI" panose="020B0604030504040204" pitchFamily="50" charset="-128"/>
              </a:rPr>
              <a:t>３</a:t>
            </a:r>
            <a:r>
              <a:rPr lang="ja-JP" altLang="en-US" sz="1300" b="0" i="0" dirty="0" smtClean="0">
                <a:solidFill>
                  <a:schemeClr val="tx1"/>
                </a:solidFill>
                <a:latin typeface="Meiryo UI" panose="020B0604030504040204" pitchFamily="50" charset="-128"/>
                <a:ea typeface="Meiryo UI" panose="020B0604030504040204" pitchFamily="50" charset="-128"/>
              </a:rPr>
              <a:t>年度）</a:t>
            </a:r>
            <a:r>
              <a:rPr lang="ja-JP" altLang="en-US" sz="1300" b="0" i="0" dirty="0">
                <a:solidFill>
                  <a:schemeClr val="tx1"/>
                </a:solidFill>
                <a:latin typeface="Meiryo UI" panose="020B0604030504040204" pitchFamily="50" charset="-128"/>
                <a:ea typeface="Meiryo UI" panose="020B0604030504040204" pitchFamily="50" charset="-128"/>
              </a:rPr>
              <a:t>に</a:t>
            </a:r>
            <a:r>
              <a:rPr lang="ja-JP" altLang="en-US" sz="1300" b="0" i="0" dirty="0" smtClean="0">
                <a:solidFill>
                  <a:schemeClr val="tx1"/>
                </a:solidFill>
                <a:latin typeface="Meiryo UI" panose="020B0604030504040204" pitchFamily="50" charset="-128"/>
                <a:ea typeface="Meiryo UI" panose="020B0604030504040204" pitchFamily="50" charset="-128"/>
              </a:rPr>
              <a:t>おける調査結果等を</a:t>
            </a:r>
            <a:r>
              <a:rPr lang="ja-JP" altLang="en-US" sz="1300" b="0" i="0" dirty="0">
                <a:solidFill>
                  <a:schemeClr val="tx1"/>
                </a:solidFill>
                <a:latin typeface="Meiryo UI" panose="020B0604030504040204" pitchFamily="50" charset="-128"/>
                <a:ea typeface="Meiryo UI" panose="020B0604030504040204" pitchFamily="50" charset="-128"/>
              </a:rPr>
              <a:t>踏まえて</a:t>
            </a:r>
            <a:r>
              <a:rPr lang="ja-JP" altLang="en-US" sz="1300" b="0" i="0" dirty="0" smtClean="0">
                <a:solidFill>
                  <a:schemeClr val="tx1"/>
                </a:solidFill>
                <a:latin typeface="Meiryo UI" panose="020B0604030504040204" pitchFamily="50" charset="-128"/>
                <a:ea typeface="Meiryo UI" panose="020B0604030504040204" pitchFamily="50" charset="-128"/>
              </a:rPr>
              <a:t>、コンサルティング会社への</a:t>
            </a:r>
            <a:endParaRPr lang="en-US" altLang="ja-JP" sz="1300" b="0" i="0" dirty="0" smtClean="0">
              <a:solidFill>
                <a:schemeClr val="tx1"/>
              </a:solidFill>
              <a:latin typeface="Meiryo UI" panose="020B0604030504040204" pitchFamily="50" charset="-128"/>
              <a:ea typeface="Meiryo UI" panose="020B0604030504040204" pitchFamily="50" charset="-128"/>
            </a:endParaRPr>
          </a:p>
          <a:p>
            <a:pPr>
              <a:lnSpc>
                <a:spcPts val="1200"/>
              </a:lnSpc>
              <a:spcBef>
                <a:spcPts val="600"/>
              </a:spcBef>
              <a:spcAft>
                <a:spcPts val="0"/>
              </a:spcAft>
            </a:pPr>
            <a:r>
              <a:rPr lang="en-US" altLang="ja-JP" sz="1300" b="0" i="0" dirty="0">
                <a:solidFill>
                  <a:schemeClr val="tx1"/>
                </a:solidFill>
                <a:latin typeface="Meiryo UI" panose="020B0604030504040204" pitchFamily="50" charset="-128"/>
                <a:ea typeface="Meiryo UI" panose="020B0604030504040204" pitchFamily="50" charset="-128"/>
              </a:rPr>
              <a:t> </a:t>
            </a:r>
            <a:r>
              <a:rPr lang="en-US" altLang="ja-JP" sz="1300" b="0" i="0" dirty="0" smtClean="0">
                <a:solidFill>
                  <a:schemeClr val="tx1"/>
                </a:solidFill>
                <a:latin typeface="Meiryo UI" panose="020B0604030504040204" pitchFamily="50" charset="-128"/>
                <a:ea typeface="Meiryo UI" panose="020B0604030504040204" pitchFamily="50" charset="-128"/>
              </a:rPr>
              <a:t>   </a:t>
            </a:r>
            <a:r>
              <a:rPr lang="ja-JP" altLang="en-US" sz="1300" b="0" i="0" dirty="0" smtClean="0">
                <a:solidFill>
                  <a:schemeClr val="tx1"/>
                </a:solidFill>
                <a:latin typeface="Meiryo UI" panose="020B0604030504040204" pitchFamily="50" charset="-128"/>
                <a:ea typeface="Meiryo UI" panose="020B0604030504040204" pitchFamily="50" charset="-128"/>
              </a:rPr>
              <a:t>業務委託を実施し、令和５年</a:t>
            </a:r>
            <a:r>
              <a:rPr lang="ja-JP" altLang="en-US" sz="1300" b="0" i="0" dirty="0">
                <a:solidFill>
                  <a:schemeClr val="tx1"/>
                </a:solidFill>
                <a:latin typeface="Meiryo UI" panose="020B0604030504040204" pitchFamily="50" charset="-128"/>
                <a:ea typeface="Meiryo UI" panose="020B0604030504040204" pitchFamily="50" charset="-128"/>
              </a:rPr>
              <a:t>１</a:t>
            </a:r>
            <a:r>
              <a:rPr lang="ja-JP" altLang="en-US" sz="1300" b="0" i="0" dirty="0" smtClean="0">
                <a:solidFill>
                  <a:schemeClr val="tx1"/>
                </a:solidFill>
                <a:latin typeface="Meiryo UI" panose="020B0604030504040204" pitchFamily="50" charset="-128"/>
                <a:ea typeface="Meiryo UI" panose="020B0604030504040204" pitchFamily="50" charset="-128"/>
              </a:rPr>
              <a:t>月に民間資本の活用を前提とした建替え再整備の基本計画（たたき台）を作</a:t>
            </a:r>
            <a:r>
              <a:rPr lang="ja-JP" altLang="en-US" b="0" i="0" dirty="0" smtClean="0">
                <a:solidFill>
                  <a:schemeClr val="tx1"/>
                </a:solidFill>
                <a:latin typeface="Meiryo UI" panose="020B0604030504040204" pitchFamily="50" charset="-128"/>
                <a:ea typeface="Meiryo UI" panose="020B0604030504040204" pitchFamily="50" charset="-128"/>
              </a:rPr>
              <a:t>成</a:t>
            </a:r>
            <a:endParaRPr lang="en-US" altLang="ja-JP" sz="500" b="0" i="0" dirty="0">
              <a:solidFill>
                <a:schemeClr val="tx1"/>
              </a:solidFill>
              <a:latin typeface="Meiryo UI" panose="020B0604030504040204" pitchFamily="50" charset="-128"/>
              <a:ea typeface="Meiryo UI" panose="020B0604030504040204" pitchFamily="50" charset="-128"/>
            </a:endParaRPr>
          </a:p>
          <a:p>
            <a:pPr>
              <a:lnSpc>
                <a:spcPts val="1200"/>
              </a:lnSpc>
              <a:spcBef>
                <a:spcPts val="600"/>
              </a:spcBef>
              <a:spcAft>
                <a:spcPts val="100"/>
              </a:spcAft>
            </a:pPr>
            <a:r>
              <a:rPr lang="ja-JP" altLang="en-US" sz="1300" b="0" i="0" dirty="0" smtClean="0">
                <a:solidFill>
                  <a:schemeClr val="tx1"/>
                </a:solidFill>
                <a:latin typeface="Meiryo UI" panose="020B0604030504040204" pitchFamily="50" charset="-128"/>
                <a:ea typeface="Meiryo UI" panose="020B0604030504040204" pitchFamily="50" charset="-128"/>
              </a:rPr>
              <a:t>○令和５年１月から、</a:t>
            </a:r>
            <a:r>
              <a:rPr lang="ja-JP" altLang="en-US" sz="1300" i="0" u="sng" dirty="0" smtClean="0">
                <a:solidFill>
                  <a:schemeClr val="tx1"/>
                </a:solidFill>
                <a:latin typeface="Meiryo UI" panose="020B0604030504040204" pitchFamily="50" charset="-128"/>
                <a:ea typeface="Meiryo UI" panose="020B0604030504040204" pitchFamily="50" charset="-128"/>
              </a:rPr>
              <a:t>「再整備</a:t>
            </a:r>
            <a:r>
              <a:rPr lang="ja-JP" altLang="en-US" sz="1300" i="0" u="sng" dirty="0">
                <a:solidFill>
                  <a:schemeClr val="tx1"/>
                </a:solidFill>
                <a:latin typeface="Meiryo UI" panose="020B0604030504040204" pitchFamily="50" charset="-128"/>
                <a:ea typeface="Meiryo UI" panose="020B0604030504040204" pitchFamily="50" charset="-128"/>
              </a:rPr>
              <a:t>基本計画（たたき台</a:t>
            </a:r>
            <a:r>
              <a:rPr lang="ja-JP" altLang="en-US" sz="1300" i="0" u="sng" dirty="0" smtClean="0">
                <a:solidFill>
                  <a:schemeClr val="tx1"/>
                </a:solidFill>
                <a:latin typeface="Meiryo UI" panose="020B0604030504040204" pitchFamily="50" charset="-128"/>
                <a:ea typeface="Meiryo UI" panose="020B0604030504040204" pitchFamily="50" charset="-128"/>
              </a:rPr>
              <a:t>）」を基に、場内事業者との</a:t>
            </a:r>
            <a:r>
              <a:rPr lang="ja-JP" altLang="en-US" sz="1300" i="0" u="sng" dirty="0">
                <a:solidFill>
                  <a:schemeClr val="tx1"/>
                </a:solidFill>
                <a:latin typeface="Meiryo UI" panose="020B0604030504040204" pitchFamily="50" charset="-128"/>
                <a:ea typeface="Meiryo UI" panose="020B0604030504040204" pitchFamily="50" charset="-128"/>
              </a:rPr>
              <a:t>協議</a:t>
            </a:r>
            <a:r>
              <a:rPr lang="ja-JP" altLang="en-US" sz="1300" i="0" u="sng" dirty="0" smtClean="0">
                <a:solidFill>
                  <a:schemeClr val="tx1"/>
                </a:solidFill>
                <a:latin typeface="Meiryo UI" panose="020B0604030504040204" pitchFamily="50" charset="-128"/>
                <a:ea typeface="Meiryo UI" panose="020B0604030504040204" pitchFamily="50" charset="-128"/>
              </a:rPr>
              <a:t>を開始</a:t>
            </a:r>
            <a:endParaRPr lang="en-US" altLang="ja-JP" sz="1300" b="0" i="0" dirty="0" smtClean="0">
              <a:solidFill>
                <a:schemeClr val="tx1"/>
              </a:solidFill>
              <a:latin typeface="Meiryo UI" panose="020B0604030504040204" pitchFamily="50" charset="-128"/>
              <a:ea typeface="Meiryo UI" panose="020B0604030504040204" pitchFamily="50" charset="-128"/>
            </a:endParaRPr>
          </a:p>
        </p:txBody>
      </p:sp>
      <p:sp>
        <p:nvSpPr>
          <p:cNvPr id="49" name="角丸四角形 48">
            <a:extLst>
              <a:ext uri="{FF2B5EF4-FFF2-40B4-BE49-F238E27FC236}">
                <a16:creationId xmlns:a16="http://schemas.microsoft.com/office/drawing/2014/main" id="{E8C4F6E0-EBC1-1832-BBDE-20EA1C78D496}"/>
              </a:ext>
            </a:extLst>
          </p:cNvPr>
          <p:cNvSpPr/>
          <p:nvPr/>
        </p:nvSpPr>
        <p:spPr bwMode="auto">
          <a:xfrm>
            <a:off x="662368" y="696144"/>
            <a:ext cx="1281625" cy="340474"/>
          </a:xfrm>
          <a:prstGeom prst="roundRect">
            <a:avLst/>
          </a:prstGeom>
          <a:solidFill>
            <a:schemeClr val="accent6"/>
          </a:solidFill>
          <a:ln/>
        </p:spPr>
        <p:style>
          <a:lnRef idx="1">
            <a:schemeClr val="accent2"/>
          </a:lnRef>
          <a:fillRef idx="2">
            <a:schemeClr val="accent2"/>
          </a:fillRef>
          <a:effectRef idx="1">
            <a:schemeClr val="accent2"/>
          </a:effectRef>
          <a:fontRef idx="minor">
            <a:schemeClr val="dk1"/>
          </a:fontRef>
        </p:style>
        <p:txBody>
          <a:bodyPr wrap="square" lIns="91396" tIns="45700" rIns="91396" bIns="45700" anchor="ctr">
            <a:spAutoFit/>
          </a:bodyPr>
          <a:lstStyle/>
          <a:p>
            <a:pPr algn="ctr" eaLnBrk="1" hangingPunct="1">
              <a:spcBef>
                <a:spcPct val="50000"/>
              </a:spcBef>
              <a:defRPr/>
            </a:pPr>
            <a:r>
              <a:rPr lang="ja-JP" altLang="en-US" sz="1400" i="0" dirty="0" smtClean="0">
                <a:solidFill>
                  <a:schemeClr val="bg1"/>
                </a:solidFill>
                <a:latin typeface="Meiryo UI" panose="020B0604030504040204" pitchFamily="50" charset="-128"/>
                <a:ea typeface="Meiryo UI" panose="020B0604030504040204" pitchFamily="50" charset="-128"/>
                <a:cs typeface="ＭＳ Ｐゴシック" pitchFamily="50" charset="-128"/>
              </a:rPr>
              <a:t>検討状況</a:t>
            </a:r>
            <a:endParaRPr lang="en-US" altLang="ja-JP" sz="1400" i="0" dirty="0">
              <a:solidFill>
                <a:schemeClr val="bg1"/>
              </a:solidFill>
              <a:latin typeface="Meiryo UI" panose="020B0604030504040204" pitchFamily="50" charset="-128"/>
              <a:ea typeface="Meiryo UI" panose="020B0604030504040204" pitchFamily="50" charset="-128"/>
              <a:cs typeface="ＭＳ Ｐゴシック" pitchFamily="50" charset="-128"/>
            </a:endParaRPr>
          </a:p>
        </p:txBody>
      </p:sp>
      <p:graphicFrame>
        <p:nvGraphicFramePr>
          <p:cNvPr id="8" name="表 7">
            <a:extLst>
              <a:ext uri="{FF2B5EF4-FFF2-40B4-BE49-F238E27FC236}">
                <a16:creationId xmlns:a16="http://schemas.microsoft.com/office/drawing/2014/main" id="{89FA6FE0-878C-8E52-9F15-437ABBABAF7C}"/>
              </a:ext>
            </a:extLst>
          </p:cNvPr>
          <p:cNvGraphicFramePr>
            <a:graphicFrameLocks noGrp="1"/>
          </p:cNvGraphicFramePr>
          <p:nvPr>
            <p:extLst>
              <p:ext uri="{D42A27DB-BD31-4B8C-83A1-F6EECF244321}">
                <p14:modId xmlns:p14="http://schemas.microsoft.com/office/powerpoint/2010/main" val="2687708794"/>
              </p:ext>
            </p:extLst>
          </p:nvPr>
        </p:nvGraphicFramePr>
        <p:xfrm>
          <a:off x="643968" y="2553545"/>
          <a:ext cx="12429467" cy="1477136"/>
        </p:xfrm>
        <a:graphic>
          <a:graphicData uri="http://schemas.openxmlformats.org/drawingml/2006/table">
            <a:tbl>
              <a:tblPr firstRow="1" bandRow="1"/>
              <a:tblGrid>
                <a:gridCol w="2895266">
                  <a:extLst>
                    <a:ext uri="{9D8B030D-6E8A-4147-A177-3AD203B41FA5}">
                      <a16:colId xmlns:a16="http://schemas.microsoft.com/office/drawing/2014/main" val="1688176693"/>
                    </a:ext>
                  </a:extLst>
                </a:gridCol>
                <a:gridCol w="9534201">
                  <a:extLst>
                    <a:ext uri="{9D8B030D-6E8A-4147-A177-3AD203B41FA5}">
                      <a16:colId xmlns:a16="http://schemas.microsoft.com/office/drawing/2014/main" val="190106322"/>
                    </a:ext>
                  </a:extLst>
                </a:gridCol>
              </a:tblGrid>
              <a:tr h="477188">
                <a:tc>
                  <a:txBody>
                    <a:bodyPr/>
                    <a:lstStyle>
                      <a:lvl1pPr marL="0" algn="l" defTabSz="914400" rtl="0" eaLnBrk="1" latinLnBrk="0" hangingPunct="1">
                        <a:defRPr kumimoji="1" sz="1800" b="1" kern="1200">
                          <a:solidFill>
                            <a:schemeClr val="lt1"/>
                          </a:solidFill>
                          <a:latin typeface="Meiryo UI"/>
                          <a:ea typeface="Meiryo UI"/>
                        </a:defRPr>
                      </a:lvl1pPr>
                      <a:lvl2pPr marL="457200" algn="l" defTabSz="914400" rtl="0" eaLnBrk="1" latinLnBrk="0" hangingPunct="1">
                        <a:defRPr kumimoji="1" sz="1800" b="1" kern="1200">
                          <a:solidFill>
                            <a:schemeClr val="lt1"/>
                          </a:solidFill>
                          <a:latin typeface="Meiryo UI"/>
                          <a:ea typeface="Meiryo UI"/>
                        </a:defRPr>
                      </a:lvl2pPr>
                      <a:lvl3pPr marL="914400" algn="l" defTabSz="914400" rtl="0" eaLnBrk="1" latinLnBrk="0" hangingPunct="1">
                        <a:defRPr kumimoji="1" sz="1800" b="1" kern="1200">
                          <a:solidFill>
                            <a:schemeClr val="lt1"/>
                          </a:solidFill>
                          <a:latin typeface="Meiryo UI"/>
                          <a:ea typeface="Meiryo UI"/>
                        </a:defRPr>
                      </a:lvl3pPr>
                      <a:lvl4pPr marL="1371600" algn="l" defTabSz="914400" rtl="0" eaLnBrk="1" latinLnBrk="0" hangingPunct="1">
                        <a:defRPr kumimoji="1" sz="1800" b="1" kern="1200">
                          <a:solidFill>
                            <a:schemeClr val="lt1"/>
                          </a:solidFill>
                          <a:latin typeface="Meiryo UI"/>
                          <a:ea typeface="Meiryo UI"/>
                        </a:defRPr>
                      </a:lvl4pPr>
                      <a:lvl5pPr marL="1828800" algn="l" defTabSz="914400" rtl="0" eaLnBrk="1" latinLnBrk="0" hangingPunct="1">
                        <a:defRPr kumimoji="1" sz="1800" b="1" kern="1200">
                          <a:solidFill>
                            <a:schemeClr val="lt1"/>
                          </a:solidFill>
                          <a:latin typeface="Meiryo UI"/>
                          <a:ea typeface="Meiryo UI"/>
                        </a:defRPr>
                      </a:lvl5pPr>
                      <a:lvl6pPr marL="2286000" algn="l" defTabSz="914400" rtl="0" eaLnBrk="1" latinLnBrk="0" hangingPunct="1">
                        <a:defRPr kumimoji="1" sz="1800" b="1" kern="1200">
                          <a:solidFill>
                            <a:schemeClr val="lt1"/>
                          </a:solidFill>
                          <a:latin typeface="Meiryo UI"/>
                          <a:ea typeface="Meiryo UI"/>
                        </a:defRPr>
                      </a:lvl6pPr>
                      <a:lvl7pPr marL="2743200" algn="l" defTabSz="914400" rtl="0" eaLnBrk="1" latinLnBrk="0" hangingPunct="1">
                        <a:defRPr kumimoji="1" sz="1800" b="1" kern="1200">
                          <a:solidFill>
                            <a:schemeClr val="lt1"/>
                          </a:solidFill>
                          <a:latin typeface="Meiryo UI"/>
                          <a:ea typeface="Meiryo UI"/>
                        </a:defRPr>
                      </a:lvl7pPr>
                      <a:lvl8pPr marL="3200400" algn="l" defTabSz="914400" rtl="0" eaLnBrk="1" latinLnBrk="0" hangingPunct="1">
                        <a:defRPr kumimoji="1" sz="1800" b="1" kern="1200">
                          <a:solidFill>
                            <a:schemeClr val="lt1"/>
                          </a:solidFill>
                          <a:latin typeface="Meiryo UI"/>
                          <a:ea typeface="Meiryo UI"/>
                        </a:defRPr>
                      </a:lvl8pPr>
                      <a:lvl9pPr marL="3657600" algn="l" defTabSz="914400" rtl="0" eaLnBrk="1" latinLnBrk="0" hangingPunct="1">
                        <a:defRPr kumimoji="1" sz="1800" b="1" kern="1200">
                          <a:solidFill>
                            <a:schemeClr val="lt1"/>
                          </a:solidFill>
                          <a:latin typeface="Meiryo UI"/>
                          <a:ea typeface="Meiryo UI"/>
                        </a:defRPr>
                      </a:lvl9pPr>
                    </a:lstStyle>
                    <a:p>
                      <a:pPr>
                        <a:lnSpc>
                          <a:spcPct val="100000"/>
                        </a:lnSpc>
                      </a:pPr>
                      <a:r>
                        <a:rPr kumimoji="1" lang="en-US" altLang="ja-JP" sz="1200" dirty="0">
                          <a:solidFill>
                            <a:schemeClr val="tx1"/>
                          </a:solidFill>
                        </a:rPr>
                        <a:t>【</a:t>
                      </a:r>
                      <a:r>
                        <a:rPr kumimoji="1" lang="ja-JP" altLang="en-US" sz="1200" dirty="0">
                          <a:solidFill>
                            <a:schemeClr val="tx1"/>
                          </a:solidFill>
                        </a:rPr>
                        <a:t>戦略</a:t>
                      </a:r>
                      <a:r>
                        <a:rPr kumimoji="1" lang="en-US" altLang="ja-JP" sz="1200" dirty="0">
                          <a:solidFill>
                            <a:schemeClr val="tx1"/>
                          </a:solidFill>
                        </a:rPr>
                        <a:t>Ⅰ】</a:t>
                      </a:r>
                    </a:p>
                    <a:p>
                      <a:pPr>
                        <a:lnSpc>
                          <a:spcPct val="100000"/>
                        </a:lnSpc>
                      </a:pPr>
                      <a:r>
                        <a:rPr kumimoji="1" lang="ja-JP" altLang="en-US" sz="1200" dirty="0">
                          <a:solidFill>
                            <a:schemeClr val="tx1"/>
                          </a:solidFill>
                        </a:rPr>
                        <a:t>　～西日本の食品</a:t>
                      </a:r>
                      <a:r>
                        <a:rPr kumimoji="1" lang="ja-JP" altLang="en-US" sz="1200" dirty="0" smtClean="0">
                          <a:solidFill>
                            <a:schemeClr val="tx1"/>
                          </a:solidFill>
                        </a:rPr>
                        <a:t>流通の核</a:t>
                      </a:r>
                      <a:r>
                        <a:rPr kumimoji="1" lang="ja-JP" altLang="en-US" sz="1200" dirty="0">
                          <a:solidFill>
                            <a:schemeClr val="tx1"/>
                          </a:solidFill>
                        </a:rPr>
                        <a:t>となるために～　</a:t>
                      </a:r>
                      <a:endParaRPr kumimoji="1" lang="en-US" altLang="ja-JP" sz="1200" dirty="0">
                        <a:solidFill>
                          <a:schemeClr val="tx1"/>
                        </a:solidFill>
                      </a:endParaRPr>
                    </a:p>
                  </a:txBody>
                  <a:tcPr marL="74295" marR="74295" marT="37148" marB="37148"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lvl1pPr marL="0" algn="l" defTabSz="914400" rtl="0" eaLnBrk="1" latinLnBrk="0" hangingPunct="1">
                        <a:defRPr kumimoji="1" sz="1800" b="1" kern="1200">
                          <a:solidFill>
                            <a:schemeClr val="lt1"/>
                          </a:solidFill>
                          <a:latin typeface="Meiryo UI"/>
                          <a:ea typeface="Meiryo UI"/>
                        </a:defRPr>
                      </a:lvl1pPr>
                      <a:lvl2pPr marL="457200" algn="l" defTabSz="914400" rtl="0" eaLnBrk="1" latinLnBrk="0" hangingPunct="1">
                        <a:defRPr kumimoji="1" sz="1800" b="1" kern="1200">
                          <a:solidFill>
                            <a:schemeClr val="lt1"/>
                          </a:solidFill>
                          <a:latin typeface="Meiryo UI"/>
                          <a:ea typeface="Meiryo UI"/>
                        </a:defRPr>
                      </a:lvl2pPr>
                      <a:lvl3pPr marL="914400" algn="l" defTabSz="914400" rtl="0" eaLnBrk="1" latinLnBrk="0" hangingPunct="1">
                        <a:defRPr kumimoji="1" sz="1800" b="1" kern="1200">
                          <a:solidFill>
                            <a:schemeClr val="lt1"/>
                          </a:solidFill>
                          <a:latin typeface="Meiryo UI"/>
                          <a:ea typeface="Meiryo UI"/>
                        </a:defRPr>
                      </a:lvl3pPr>
                      <a:lvl4pPr marL="1371600" algn="l" defTabSz="914400" rtl="0" eaLnBrk="1" latinLnBrk="0" hangingPunct="1">
                        <a:defRPr kumimoji="1" sz="1800" b="1" kern="1200">
                          <a:solidFill>
                            <a:schemeClr val="lt1"/>
                          </a:solidFill>
                          <a:latin typeface="Meiryo UI"/>
                          <a:ea typeface="Meiryo UI"/>
                        </a:defRPr>
                      </a:lvl4pPr>
                      <a:lvl5pPr marL="1828800" algn="l" defTabSz="914400" rtl="0" eaLnBrk="1" latinLnBrk="0" hangingPunct="1">
                        <a:defRPr kumimoji="1" sz="1800" b="1" kern="1200">
                          <a:solidFill>
                            <a:schemeClr val="lt1"/>
                          </a:solidFill>
                          <a:latin typeface="Meiryo UI"/>
                          <a:ea typeface="Meiryo UI"/>
                        </a:defRPr>
                      </a:lvl5pPr>
                      <a:lvl6pPr marL="2286000" algn="l" defTabSz="914400" rtl="0" eaLnBrk="1" latinLnBrk="0" hangingPunct="1">
                        <a:defRPr kumimoji="1" sz="1800" b="1" kern="1200">
                          <a:solidFill>
                            <a:schemeClr val="lt1"/>
                          </a:solidFill>
                          <a:latin typeface="Meiryo UI"/>
                          <a:ea typeface="Meiryo UI"/>
                        </a:defRPr>
                      </a:lvl6pPr>
                      <a:lvl7pPr marL="2743200" algn="l" defTabSz="914400" rtl="0" eaLnBrk="1" latinLnBrk="0" hangingPunct="1">
                        <a:defRPr kumimoji="1" sz="1800" b="1" kern="1200">
                          <a:solidFill>
                            <a:schemeClr val="lt1"/>
                          </a:solidFill>
                          <a:latin typeface="Meiryo UI"/>
                          <a:ea typeface="Meiryo UI"/>
                        </a:defRPr>
                      </a:lvl7pPr>
                      <a:lvl8pPr marL="3200400" algn="l" defTabSz="914400" rtl="0" eaLnBrk="1" latinLnBrk="0" hangingPunct="1">
                        <a:defRPr kumimoji="1" sz="1800" b="1" kern="1200">
                          <a:solidFill>
                            <a:schemeClr val="lt1"/>
                          </a:solidFill>
                          <a:latin typeface="Meiryo UI"/>
                          <a:ea typeface="Meiryo UI"/>
                        </a:defRPr>
                      </a:lvl8pPr>
                      <a:lvl9pPr marL="3657600" algn="l" defTabSz="914400" rtl="0" eaLnBrk="1" latinLnBrk="0" hangingPunct="1">
                        <a:defRPr kumimoji="1" sz="1800" b="1" kern="1200">
                          <a:solidFill>
                            <a:schemeClr val="lt1"/>
                          </a:solidFill>
                          <a:latin typeface="Meiryo UI"/>
                          <a:ea typeface="Meiryo UI"/>
                        </a:defRPr>
                      </a:lvl9pPr>
                    </a:lstStyle>
                    <a:p>
                      <a:pPr marL="0" marR="0" lvl="0" indent="0" algn="l" defTabSz="685800" rtl="0" eaLnBrk="1" fontAlgn="auto" latinLnBrk="0" hangingPunct="1">
                        <a:lnSpc>
                          <a:spcPct val="100000"/>
                        </a:lnSpc>
                        <a:spcBef>
                          <a:spcPts val="100"/>
                        </a:spcBef>
                        <a:spcAft>
                          <a:spcPts val="100"/>
                        </a:spcAft>
                        <a:buClrTx/>
                        <a:buSzTx/>
                        <a:buFontTx/>
                        <a:buNone/>
                        <a:tabLst/>
                        <a:defRPr/>
                      </a:pPr>
                      <a:r>
                        <a:rPr kumimoji="1" lang="ja-JP" altLang="en-US" sz="1200" b="0" u="none" dirty="0">
                          <a:solidFill>
                            <a:schemeClr val="tx1"/>
                          </a:solidFill>
                        </a:rPr>
                        <a:t>府市場が持つ広大な敷地や交通の要衝に立地する等の強みを活かした</a:t>
                      </a:r>
                      <a:r>
                        <a:rPr kumimoji="1" lang="ja-JP" altLang="en-US" sz="1200" b="0" u="none" dirty="0" smtClean="0">
                          <a:solidFill>
                            <a:schemeClr val="tx1"/>
                          </a:solidFill>
                        </a:rPr>
                        <a:t>、産地</a:t>
                      </a:r>
                      <a:r>
                        <a:rPr kumimoji="1" lang="ja-JP" altLang="en-US" sz="1200" b="0" u="none" dirty="0">
                          <a:solidFill>
                            <a:schemeClr val="tx1"/>
                          </a:solidFill>
                        </a:rPr>
                        <a:t>から</a:t>
                      </a:r>
                      <a:r>
                        <a:rPr kumimoji="1" lang="ja-JP" altLang="en-US" sz="1200" b="0" u="none" dirty="0" smtClean="0">
                          <a:solidFill>
                            <a:schemeClr val="tx1"/>
                          </a:solidFill>
                        </a:rPr>
                        <a:t>選ばれる広域</a:t>
                      </a:r>
                      <a:r>
                        <a:rPr kumimoji="1" lang="ja-JP" altLang="en-US" sz="1200" b="0" u="none" dirty="0">
                          <a:solidFill>
                            <a:schemeClr val="tx1"/>
                          </a:solidFill>
                        </a:rPr>
                        <a:t>中継拠点市場（ハブ市場）化をめざす</a:t>
                      </a:r>
                      <a:r>
                        <a:rPr kumimoji="1" lang="ja-JP" altLang="en-US" sz="1200" b="0" u="none" dirty="0" smtClean="0">
                          <a:solidFill>
                            <a:schemeClr val="tx1"/>
                          </a:solidFill>
                        </a:rPr>
                        <a:t>。</a:t>
                      </a:r>
                      <a:endParaRPr kumimoji="1" lang="en-US" altLang="ja-JP" sz="1200" b="0" u="none" dirty="0">
                        <a:solidFill>
                          <a:schemeClr val="tx1"/>
                        </a:solidFill>
                      </a:endParaRPr>
                    </a:p>
                  </a:txBody>
                  <a:tcPr marL="74295" marR="74295" marT="37148" marB="37148"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6104747"/>
                  </a:ext>
                </a:extLst>
              </a:tr>
              <a:tr h="499974">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nSpc>
                          <a:spcPct val="100000"/>
                        </a:lnSpc>
                      </a:pPr>
                      <a:r>
                        <a:rPr kumimoji="1" lang="en-US" altLang="ja-JP" sz="1200" b="1" dirty="0">
                          <a:solidFill>
                            <a:schemeClr val="tx1"/>
                          </a:solidFill>
                        </a:rPr>
                        <a:t>【</a:t>
                      </a:r>
                      <a:r>
                        <a:rPr kumimoji="1" lang="ja-JP" altLang="en-US" sz="1200" b="1" dirty="0">
                          <a:solidFill>
                            <a:schemeClr val="tx1"/>
                          </a:solidFill>
                        </a:rPr>
                        <a:t>戦略</a:t>
                      </a:r>
                      <a:r>
                        <a:rPr kumimoji="1" lang="en-US" altLang="ja-JP" sz="1200" b="1" dirty="0">
                          <a:solidFill>
                            <a:schemeClr val="tx1"/>
                          </a:solidFill>
                        </a:rPr>
                        <a:t>Ⅱ】</a:t>
                      </a:r>
                    </a:p>
                    <a:p>
                      <a:pPr>
                        <a:lnSpc>
                          <a:spcPct val="100000"/>
                        </a:lnSpc>
                      </a:pPr>
                      <a:r>
                        <a:rPr kumimoji="1" lang="ja-JP" altLang="en-US" sz="1200" b="1" dirty="0">
                          <a:solidFill>
                            <a:schemeClr val="tx1"/>
                          </a:solidFill>
                        </a:rPr>
                        <a:t>　～時代のニーズ</a:t>
                      </a:r>
                      <a:r>
                        <a:rPr kumimoji="1" lang="ja-JP" altLang="en-US" sz="1200" b="1" dirty="0" smtClean="0">
                          <a:solidFill>
                            <a:schemeClr val="tx1"/>
                          </a:solidFill>
                        </a:rPr>
                        <a:t>に応え続ける</a:t>
                      </a:r>
                      <a:r>
                        <a:rPr kumimoji="1" lang="ja-JP" altLang="en-US" sz="1200" b="1" dirty="0">
                          <a:solidFill>
                            <a:schemeClr val="tx1"/>
                          </a:solidFill>
                        </a:rPr>
                        <a:t>ために～</a:t>
                      </a:r>
                      <a:endParaRPr kumimoji="1" lang="en-US" altLang="ja-JP" sz="1200" b="1" dirty="0">
                        <a:solidFill>
                          <a:schemeClr val="tx1"/>
                        </a:solidFill>
                      </a:endParaRPr>
                    </a:p>
                  </a:txBody>
                  <a:tcPr marL="74295" marR="74295" marT="37148" marB="37148"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nSpc>
                          <a:spcPct val="100000"/>
                        </a:lnSpc>
                        <a:spcBef>
                          <a:spcPts val="100"/>
                        </a:spcBef>
                        <a:spcAft>
                          <a:spcPts val="100"/>
                        </a:spcAft>
                      </a:pPr>
                      <a:r>
                        <a:rPr kumimoji="1" lang="ja-JP" altLang="en-US" sz="1200" b="0" u="none" dirty="0">
                          <a:solidFill>
                            <a:schemeClr val="tx1"/>
                          </a:solidFill>
                        </a:rPr>
                        <a:t>川上（生産者）や川下（実需者）、ひいては消費者から求められるよう</a:t>
                      </a:r>
                      <a:r>
                        <a:rPr kumimoji="1" lang="ja-JP" altLang="en-US" sz="1200" b="0" u="none" dirty="0" smtClean="0">
                          <a:solidFill>
                            <a:schemeClr val="tx1"/>
                          </a:solidFill>
                        </a:rPr>
                        <a:t>、行き届いた品質管理</a:t>
                      </a:r>
                      <a:r>
                        <a:rPr kumimoji="1" lang="ja-JP" altLang="en-US" sz="1200" b="0" u="none" dirty="0">
                          <a:solidFill>
                            <a:schemeClr val="tx1"/>
                          </a:solidFill>
                        </a:rPr>
                        <a:t>や衛生管理が施された生鮮食料品等を</a:t>
                      </a:r>
                      <a:r>
                        <a:rPr kumimoji="1" lang="ja-JP" altLang="en-US" sz="1200" b="0" u="none" dirty="0" smtClean="0">
                          <a:solidFill>
                            <a:schemeClr val="tx1"/>
                          </a:solidFill>
                        </a:rPr>
                        <a:t>、顧客</a:t>
                      </a:r>
                      <a:r>
                        <a:rPr kumimoji="1" lang="ja-JP" altLang="en-US" sz="1200" b="0" u="none" dirty="0">
                          <a:solidFill>
                            <a:schemeClr val="tx1"/>
                          </a:solidFill>
                        </a:rPr>
                        <a:t>ニーズ</a:t>
                      </a:r>
                      <a:r>
                        <a:rPr kumimoji="1" lang="ja-JP" altLang="en-US" sz="1200" b="0" u="none" dirty="0" smtClean="0">
                          <a:solidFill>
                            <a:schemeClr val="tx1"/>
                          </a:solidFill>
                        </a:rPr>
                        <a:t>に</a:t>
                      </a:r>
                      <a:endParaRPr kumimoji="1" lang="en-US" altLang="ja-JP" sz="1200" b="0" u="none" dirty="0" smtClean="0">
                        <a:solidFill>
                          <a:schemeClr val="tx1"/>
                        </a:solidFill>
                      </a:endParaRPr>
                    </a:p>
                    <a:p>
                      <a:pPr>
                        <a:lnSpc>
                          <a:spcPct val="100000"/>
                        </a:lnSpc>
                        <a:spcBef>
                          <a:spcPts val="100"/>
                        </a:spcBef>
                        <a:spcAft>
                          <a:spcPts val="100"/>
                        </a:spcAft>
                      </a:pPr>
                      <a:r>
                        <a:rPr kumimoji="1" lang="ja-JP" altLang="en-US" sz="1200" b="0" u="none" dirty="0" smtClean="0">
                          <a:solidFill>
                            <a:schemeClr val="tx1"/>
                          </a:solidFill>
                        </a:rPr>
                        <a:t>沿って供給できる</a:t>
                      </a:r>
                      <a:r>
                        <a:rPr kumimoji="1" lang="ja-JP" altLang="en-US" sz="1200" b="0" u="none" dirty="0">
                          <a:solidFill>
                            <a:schemeClr val="tx1"/>
                          </a:solidFill>
                        </a:rPr>
                        <a:t>競争力</a:t>
                      </a:r>
                      <a:r>
                        <a:rPr kumimoji="1" lang="ja-JP" altLang="en-US" sz="1200" b="0" u="none" dirty="0" smtClean="0">
                          <a:solidFill>
                            <a:schemeClr val="tx1"/>
                          </a:solidFill>
                        </a:rPr>
                        <a:t>を持つ</a:t>
                      </a:r>
                      <a:r>
                        <a:rPr kumimoji="1" lang="ja-JP" altLang="en-US" sz="1200" b="0" u="none" dirty="0">
                          <a:solidFill>
                            <a:schemeClr val="tx1"/>
                          </a:solidFill>
                        </a:rPr>
                        <a:t>市場をめざす</a:t>
                      </a:r>
                      <a:r>
                        <a:rPr kumimoji="1" lang="ja-JP" altLang="en-US" sz="1200" b="0" u="none" dirty="0" smtClean="0">
                          <a:solidFill>
                            <a:schemeClr val="tx1"/>
                          </a:solidFill>
                        </a:rPr>
                        <a:t>。</a:t>
                      </a:r>
                      <a:endParaRPr kumimoji="1" lang="en-US" altLang="ja-JP" sz="1200" b="0" u="none" dirty="0">
                        <a:solidFill>
                          <a:schemeClr val="tx1"/>
                        </a:solidFill>
                      </a:endParaRPr>
                    </a:p>
                  </a:txBody>
                  <a:tcPr marL="74295" marR="74295" marT="37148" marB="37148"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121852"/>
                  </a:ext>
                </a:extLst>
              </a:tr>
              <a:tr h="499974">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nSpc>
                          <a:spcPct val="100000"/>
                        </a:lnSpc>
                      </a:pPr>
                      <a:r>
                        <a:rPr kumimoji="1" lang="en-US" altLang="ja-JP" sz="1200" b="1" dirty="0">
                          <a:solidFill>
                            <a:schemeClr val="tx1"/>
                          </a:solidFill>
                        </a:rPr>
                        <a:t>【</a:t>
                      </a:r>
                      <a:r>
                        <a:rPr kumimoji="1" lang="ja-JP" altLang="en-US" sz="1200" b="1" dirty="0">
                          <a:solidFill>
                            <a:schemeClr val="tx1"/>
                          </a:solidFill>
                        </a:rPr>
                        <a:t>戦略</a:t>
                      </a:r>
                      <a:r>
                        <a:rPr kumimoji="1" lang="en-US" altLang="ja-JP" sz="1200" b="1" dirty="0">
                          <a:solidFill>
                            <a:schemeClr val="tx1"/>
                          </a:solidFill>
                        </a:rPr>
                        <a:t>Ⅲ】</a:t>
                      </a:r>
                    </a:p>
                    <a:p>
                      <a:pPr>
                        <a:lnSpc>
                          <a:spcPct val="100000"/>
                        </a:lnSpc>
                      </a:pPr>
                      <a:r>
                        <a:rPr kumimoji="1" lang="ja-JP" altLang="en-US" sz="1200" b="1" dirty="0">
                          <a:solidFill>
                            <a:schemeClr val="tx1"/>
                          </a:solidFill>
                        </a:rPr>
                        <a:t>　～常に必要な存在</a:t>
                      </a:r>
                      <a:r>
                        <a:rPr kumimoji="1" lang="ja-JP" altLang="en-US" sz="1200" b="1" dirty="0" smtClean="0">
                          <a:solidFill>
                            <a:schemeClr val="tx1"/>
                          </a:solidFill>
                        </a:rPr>
                        <a:t>であり続ける</a:t>
                      </a:r>
                      <a:r>
                        <a:rPr kumimoji="1" lang="ja-JP" altLang="en-US" sz="1200" b="1" dirty="0">
                          <a:solidFill>
                            <a:schemeClr val="tx1"/>
                          </a:solidFill>
                        </a:rPr>
                        <a:t>ために～</a:t>
                      </a:r>
                      <a:endParaRPr kumimoji="1" lang="en-US" altLang="ja-JP" sz="1200" b="1" dirty="0">
                        <a:solidFill>
                          <a:schemeClr val="tx1"/>
                        </a:solidFill>
                      </a:endParaRPr>
                    </a:p>
                  </a:txBody>
                  <a:tcPr marL="74295" marR="74295" marT="37148" marB="37148"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nSpc>
                          <a:spcPct val="100000"/>
                        </a:lnSpc>
                        <a:spcBef>
                          <a:spcPts val="100"/>
                        </a:spcBef>
                        <a:spcAft>
                          <a:spcPts val="100"/>
                        </a:spcAft>
                      </a:pPr>
                      <a:r>
                        <a:rPr kumimoji="1" lang="ja-JP" altLang="en-US" sz="1200" b="0" u="none" dirty="0">
                          <a:solidFill>
                            <a:schemeClr val="tx1"/>
                          </a:solidFill>
                        </a:rPr>
                        <a:t>地域の公共インフラとして、いかなる場合においても市場機能が滞ること</a:t>
                      </a:r>
                      <a:r>
                        <a:rPr kumimoji="1" lang="ja-JP" altLang="en-US" sz="1200" b="0" u="none" dirty="0" smtClean="0">
                          <a:solidFill>
                            <a:schemeClr val="tx1"/>
                          </a:solidFill>
                        </a:rPr>
                        <a:t>なく安定的</a:t>
                      </a:r>
                      <a:r>
                        <a:rPr kumimoji="1" lang="ja-JP" altLang="en-US" sz="1200" b="0" u="none" dirty="0">
                          <a:solidFill>
                            <a:schemeClr val="tx1"/>
                          </a:solidFill>
                        </a:rPr>
                        <a:t>な事業の継続性を確保するとともに、</a:t>
                      </a:r>
                      <a:r>
                        <a:rPr kumimoji="1" lang="en-US" altLang="ja-JP" sz="1200" b="0" u="none" dirty="0">
                          <a:solidFill>
                            <a:schemeClr val="tx1"/>
                          </a:solidFill>
                        </a:rPr>
                        <a:t>CO2</a:t>
                      </a:r>
                      <a:r>
                        <a:rPr kumimoji="1" lang="ja-JP" altLang="en-US" sz="1200" b="0" u="none" dirty="0">
                          <a:solidFill>
                            <a:schemeClr val="tx1"/>
                          </a:solidFill>
                        </a:rPr>
                        <a:t>の削減など環境にも配慮</a:t>
                      </a:r>
                      <a:r>
                        <a:rPr kumimoji="1" lang="ja-JP" altLang="en-US" sz="1200" b="0" u="none" dirty="0" smtClean="0">
                          <a:solidFill>
                            <a:schemeClr val="tx1"/>
                          </a:solidFill>
                        </a:rPr>
                        <a:t>した</a:t>
                      </a:r>
                      <a:endParaRPr kumimoji="1" lang="en-US" altLang="ja-JP" sz="1200" b="0" u="none" dirty="0" smtClean="0">
                        <a:solidFill>
                          <a:schemeClr val="tx1"/>
                        </a:solidFill>
                      </a:endParaRPr>
                    </a:p>
                    <a:p>
                      <a:pPr>
                        <a:lnSpc>
                          <a:spcPct val="100000"/>
                        </a:lnSpc>
                        <a:spcBef>
                          <a:spcPts val="100"/>
                        </a:spcBef>
                        <a:spcAft>
                          <a:spcPts val="100"/>
                        </a:spcAft>
                      </a:pPr>
                      <a:r>
                        <a:rPr kumimoji="1" lang="ja-JP" altLang="en-US" sz="1200" b="0" u="none" dirty="0" smtClean="0">
                          <a:solidFill>
                            <a:schemeClr val="tx1"/>
                          </a:solidFill>
                        </a:rPr>
                        <a:t>市場</a:t>
                      </a:r>
                      <a:r>
                        <a:rPr kumimoji="1" lang="ja-JP" altLang="en-US" sz="1200" b="0" u="none" dirty="0">
                          <a:solidFill>
                            <a:schemeClr val="tx1"/>
                          </a:solidFill>
                        </a:rPr>
                        <a:t>をめざす</a:t>
                      </a:r>
                      <a:r>
                        <a:rPr kumimoji="1" lang="ja-JP" altLang="en-US" sz="1200" b="0" u="none" dirty="0" smtClean="0">
                          <a:solidFill>
                            <a:schemeClr val="tx1"/>
                          </a:solidFill>
                        </a:rPr>
                        <a:t>。</a:t>
                      </a:r>
                      <a:endParaRPr kumimoji="1" lang="en-US" altLang="ja-JP" sz="1200" b="0" u="none" dirty="0">
                        <a:solidFill>
                          <a:schemeClr val="tx1"/>
                        </a:solidFill>
                      </a:endParaRPr>
                    </a:p>
                  </a:txBody>
                  <a:tcPr marL="74295" marR="74295" marT="37148" marB="37148"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0733790"/>
                  </a:ext>
                </a:extLst>
              </a:tr>
            </a:tbl>
          </a:graphicData>
        </a:graphic>
      </p:graphicFrame>
      <p:sp>
        <p:nvSpPr>
          <p:cNvPr id="36" name="角丸四角形 35">
            <a:extLst>
              <a:ext uri="{FF2B5EF4-FFF2-40B4-BE49-F238E27FC236}">
                <a16:creationId xmlns:a16="http://schemas.microsoft.com/office/drawing/2014/main" id="{C3E888C1-AB84-2768-A1F4-29DC9EE4C4EA}"/>
              </a:ext>
            </a:extLst>
          </p:cNvPr>
          <p:cNvSpPr/>
          <p:nvPr/>
        </p:nvSpPr>
        <p:spPr>
          <a:xfrm>
            <a:off x="570189" y="2136304"/>
            <a:ext cx="12533497" cy="1915638"/>
          </a:xfrm>
          <a:prstGeom prst="roundRect">
            <a:avLst>
              <a:gd name="adj" fmla="val 4157"/>
            </a:avLst>
          </a:prstGeom>
          <a:noFill/>
          <a:ln w="19050">
            <a:solidFill>
              <a:srgbClr val="0070C0"/>
            </a:solidFill>
          </a:ln>
        </p:spPr>
        <p:style>
          <a:lnRef idx="2">
            <a:schemeClr val="dk1"/>
          </a:lnRef>
          <a:fillRef idx="1">
            <a:schemeClr val="lt1"/>
          </a:fillRef>
          <a:effectRef idx="0">
            <a:schemeClr val="dk1"/>
          </a:effectRef>
          <a:fontRef idx="minor">
            <a:schemeClr val="dk1"/>
          </a:fontRef>
        </p:style>
        <p:txBody>
          <a:bodyPr rtlCol="0" anchor="ctr"/>
          <a:lstStyle/>
          <a:p>
            <a:endParaRPr lang="en-US" altLang="ja-JP" sz="1000" b="0" i="0" dirty="0">
              <a:solidFill>
                <a:schemeClr val="tx1"/>
              </a:solidFill>
              <a:latin typeface="Meiryo UI" panose="020B0604030504040204" pitchFamily="50" charset="-128"/>
              <a:ea typeface="Meiryo UI" panose="020B0604030504040204" pitchFamily="50" charset="-128"/>
            </a:endParaRPr>
          </a:p>
        </p:txBody>
      </p:sp>
      <p:sp>
        <p:nvSpPr>
          <p:cNvPr id="4" name="角丸四角形 3">
            <a:extLst>
              <a:ext uri="{FF2B5EF4-FFF2-40B4-BE49-F238E27FC236}">
                <a16:creationId xmlns:a16="http://schemas.microsoft.com/office/drawing/2014/main" id="{89FAFB00-014F-3C8A-CB1E-61A56267A057}"/>
              </a:ext>
            </a:extLst>
          </p:cNvPr>
          <p:cNvSpPr/>
          <p:nvPr/>
        </p:nvSpPr>
        <p:spPr bwMode="auto">
          <a:xfrm>
            <a:off x="662367" y="1867838"/>
            <a:ext cx="5654879" cy="340474"/>
          </a:xfrm>
          <a:prstGeom prst="roundRect">
            <a:avLst/>
          </a:prstGeom>
          <a:solidFill>
            <a:srgbClr val="00B0F0"/>
          </a:solidFill>
          <a:ln/>
        </p:spPr>
        <p:style>
          <a:lnRef idx="1">
            <a:schemeClr val="accent2"/>
          </a:lnRef>
          <a:fillRef idx="2">
            <a:schemeClr val="accent2"/>
          </a:fillRef>
          <a:effectRef idx="1">
            <a:schemeClr val="accent2"/>
          </a:effectRef>
          <a:fontRef idx="minor">
            <a:schemeClr val="dk1"/>
          </a:fontRef>
        </p:style>
        <p:txBody>
          <a:bodyPr wrap="square" lIns="91396" tIns="45700" rIns="91396" bIns="45700" anchor="ctr">
            <a:spAutoFit/>
          </a:bodyPr>
          <a:lstStyle/>
          <a:p>
            <a:pPr algn="ctr" eaLnBrk="1" hangingPunct="1">
              <a:spcBef>
                <a:spcPct val="50000"/>
              </a:spcBef>
              <a:defRPr/>
            </a:pPr>
            <a:r>
              <a:rPr lang="en-US" altLang="ja-JP" sz="1400" i="0" dirty="0">
                <a:solidFill>
                  <a:schemeClr val="bg1"/>
                </a:solidFill>
                <a:latin typeface="Meiryo UI" panose="020B0604030504040204" pitchFamily="50" charset="-128"/>
                <a:ea typeface="Meiryo UI" panose="020B0604030504040204" pitchFamily="50" charset="-128"/>
                <a:cs typeface="ＭＳ Ｐゴシック" pitchFamily="50" charset="-128"/>
              </a:rPr>
              <a:t>1 </a:t>
            </a:r>
            <a:r>
              <a:rPr lang="ja-JP" altLang="en-US" sz="1400" i="0" dirty="0">
                <a:solidFill>
                  <a:schemeClr val="bg1"/>
                </a:solidFill>
                <a:latin typeface="Meiryo UI" panose="020B0604030504040204" pitchFamily="50" charset="-128"/>
                <a:ea typeface="Meiryo UI" panose="020B0604030504040204" pitchFamily="50" charset="-128"/>
                <a:cs typeface="ＭＳ Ｐゴシック" pitchFamily="50" charset="-128"/>
              </a:rPr>
              <a:t>再整備の基本</a:t>
            </a:r>
            <a:r>
              <a:rPr lang="ja-JP" altLang="en-US" sz="1400" i="0" dirty="0" smtClean="0">
                <a:solidFill>
                  <a:schemeClr val="bg1"/>
                </a:solidFill>
                <a:latin typeface="Meiryo UI" panose="020B0604030504040204" pitchFamily="50" charset="-128"/>
                <a:ea typeface="Meiryo UI" panose="020B0604030504040204" pitchFamily="50" charset="-128"/>
                <a:cs typeface="ＭＳ Ｐゴシック" pitchFamily="50" charset="-128"/>
              </a:rPr>
              <a:t>コンセプト（令和２年度あり方検討調査報告書より）</a:t>
            </a:r>
            <a:endParaRPr lang="en-US" altLang="ja-JP" sz="1400" i="0" dirty="0">
              <a:solidFill>
                <a:schemeClr val="bg1"/>
              </a:solidFill>
              <a:latin typeface="Meiryo UI" panose="020B0604030504040204" pitchFamily="50" charset="-128"/>
              <a:ea typeface="Meiryo UI" panose="020B0604030504040204" pitchFamily="50" charset="-128"/>
              <a:cs typeface="ＭＳ Ｐゴシック" pitchFamily="50" charset="-128"/>
            </a:endParaRPr>
          </a:p>
        </p:txBody>
      </p:sp>
      <p:sp>
        <p:nvSpPr>
          <p:cNvPr id="7" name="正方形/長方形 6">
            <a:extLst>
              <a:ext uri="{FF2B5EF4-FFF2-40B4-BE49-F238E27FC236}">
                <a16:creationId xmlns:a16="http://schemas.microsoft.com/office/drawing/2014/main" id="{25B08C0C-E8FC-32DB-7D6F-8B6DBED58E0F}"/>
              </a:ext>
            </a:extLst>
          </p:cNvPr>
          <p:cNvSpPr/>
          <p:nvPr/>
        </p:nvSpPr>
        <p:spPr>
          <a:xfrm>
            <a:off x="643968" y="2280320"/>
            <a:ext cx="12429467" cy="2509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0" i="0" dirty="0">
                <a:solidFill>
                  <a:schemeClr val="tx1"/>
                </a:solidFill>
                <a:latin typeface="Meiryo UI" panose="020B0604030504040204" pitchFamily="50" charset="-128"/>
                <a:ea typeface="Meiryo UI" panose="020B0604030504040204" pitchFamily="50" charset="-128"/>
              </a:rPr>
              <a:t>食品流通の一大拠点として、ニーズに応え強みを活かした新たな市場をめざす</a:t>
            </a:r>
          </a:p>
        </p:txBody>
      </p:sp>
      <p:sp>
        <p:nvSpPr>
          <p:cNvPr id="39" name="角丸四角形 38">
            <a:extLst>
              <a:ext uri="{FF2B5EF4-FFF2-40B4-BE49-F238E27FC236}">
                <a16:creationId xmlns:a16="http://schemas.microsoft.com/office/drawing/2014/main" id="{C3E888C1-AB84-2768-A1F4-29DC9EE4C4EA}"/>
              </a:ext>
            </a:extLst>
          </p:cNvPr>
          <p:cNvSpPr/>
          <p:nvPr/>
        </p:nvSpPr>
        <p:spPr>
          <a:xfrm>
            <a:off x="551311" y="4256784"/>
            <a:ext cx="12552375" cy="4420515"/>
          </a:xfrm>
          <a:prstGeom prst="roundRect">
            <a:avLst>
              <a:gd name="adj" fmla="val 4157"/>
            </a:avLst>
          </a:prstGeom>
          <a:noFill/>
          <a:ln w="19050">
            <a:solidFill>
              <a:srgbClr val="0070C0"/>
            </a:solidFill>
          </a:ln>
        </p:spPr>
        <p:style>
          <a:lnRef idx="2">
            <a:schemeClr val="dk1"/>
          </a:lnRef>
          <a:fillRef idx="1">
            <a:schemeClr val="lt1"/>
          </a:fillRef>
          <a:effectRef idx="0">
            <a:schemeClr val="dk1"/>
          </a:effectRef>
          <a:fontRef idx="minor">
            <a:schemeClr val="dk1"/>
          </a:fontRef>
        </p:style>
        <p:txBody>
          <a:bodyPr lIns="0" rtlCol="0" anchor="t"/>
          <a:lstStyle/>
          <a:p>
            <a:pPr marL="92075">
              <a:spcBef>
                <a:spcPts val="300"/>
              </a:spcBef>
              <a:spcAft>
                <a:spcPts val="0"/>
              </a:spcAft>
            </a:pPr>
            <a:endParaRPr lang="en-US" altLang="ja-JP" sz="700" i="0" dirty="0" smtClean="0">
              <a:latin typeface="Meiryo UI" panose="020B0604030504040204" pitchFamily="34" charset="-128"/>
              <a:ea typeface="Meiryo UI" panose="020B0604030504040204" pitchFamily="34" charset="-128"/>
              <a:cs typeface="メイリオ" panose="020B0604030504040204" pitchFamily="50" charset="-128"/>
            </a:endParaRPr>
          </a:p>
          <a:p>
            <a:pPr marL="92075">
              <a:lnSpc>
                <a:spcPts val="1700"/>
              </a:lnSpc>
              <a:spcBef>
                <a:spcPts val="400"/>
              </a:spcBef>
              <a:spcAft>
                <a:spcPts val="0"/>
              </a:spcAft>
            </a:pPr>
            <a:endParaRPr lang="en-US" altLang="ja-JP" sz="1400" i="0" dirty="0">
              <a:solidFill>
                <a:srgbClr val="FF0000"/>
              </a:solidFill>
              <a:latin typeface="Meiryo UI" panose="020B0604030504040204" pitchFamily="34" charset="-128"/>
              <a:ea typeface="Meiryo UI" panose="020B0604030504040204" pitchFamily="34" charset="-128"/>
              <a:cs typeface="メイリオ" panose="020B0604030504040204" pitchFamily="50" charset="-128"/>
            </a:endParaRPr>
          </a:p>
          <a:p>
            <a:pPr marL="92075">
              <a:lnSpc>
                <a:spcPts val="1700"/>
              </a:lnSpc>
              <a:spcBef>
                <a:spcPts val="400"/>
              </a:spcBef>
              <a:spcAft>
                <a:spcPts val="0"/>
              </a:spcAft>
            </a:pPr>
            <a:endParaRPr lang="en-US" altLang="ja-JP" sz="1400" i="0" dirty="0" smtClean="0">
              <a:solidFill>
                <a:srgbClr val="FF0000"/>
              </a:solidFill>
              <a:latin typeface="Meiryo UI" panose="020B0604030504040204" pitchFamily="34" charset="-128"/>
              <a:ea typeface="Meiryo UI" panose="020B0604030504040204" pitchFamily="34" charset="-128"/>
              <a:cs typeface="メイリオ" panose="020B0604030504040204" pitchFamily="50" charset="-128"/>
            </a:endParaRPr>
          </a:p>
          <a:p>
            <a:pPr marL="92075">
              <a:lnSpc>
                <a:spcPts val="1700"/>
              </a:lnSpc>
              <a:spcBef>
                <a:spcPts val="400"/>
              </a:spcBef>
              <a:spcAft>
                <a:spcPts val="0"/>
              </a:spcAft>
            </a:pPr>
            <a:endParaRPr lang="en-US" altLang="ja-JP" sz="1400" i="0" dirty="0">
              <a:solidFill>
                <a:srgbClr val="FF0000"/>
              </a:solidFill>
              <a:latin typeface="Meiryo UI" panose="020B0604030504040204" pitchFamily="34" charset="-128"/>
              <a:ea typeface="Meiryo UI" panose="020B0604030504040204" pitchFamily="34" charset="-128"/>
              <a:cs typeface="メイリオ" panose="020B0604030504040204" pitchFamily="50" charset="-128"/>
            </a:endParaRPr>
          </a:p>
          <a:p>
            <a:pPr marL="92075">
              <a:lnSpc>
                <a:spcPts val="1700"/>
              </a:lnSpc>
              <a:spcBef>
                <a:spcPts val="400"/>
              </a:spcBef>
              <a:spcAft>
                <a:spcPts val="0"/>
              </a:spcAft>
            </a:pPr>
            <a:endParaRPr lang="en-US" altLang="ja-JP" sz="600" i="0" dirty="0" smtClean="0">
              <a:solidFill>
                <a:srgbClr val="FF0000"/>
              </a:solidFill>
              <a:latin typeface="Meiryo UI" panose="020B0604030504040204" pitchFamily="34" charset="-128"/>
              <a:ea typeface="Meiryo UI" panose="020B0604030504040204" pitchFamily="34" charset="-128"/>
              <a:cs typeface="メイリオ" panose="020B0604030504040204" pitchFamily="50" charset="-128"/>
            </a:endParaRPr>
          </a:p>
        </p:txBody>
      </p:sp>
      <p:sp>
        <p:nvSpPr>
          <p:cNvPr id="10" name="角丸四角形 9">
            <a:extLst>
              <a:ext uri="{FF2B5EF4-FFF2-40B4-BE49-F238E27FC236}">
                <a16:creationId xmlns:a16="http://schemas.microsoft.com/office/drawing/2014/main" id="{F320BF15-ACCE-A7EF-F6CA-6D1655C25BCB}"/>
              </a:ext>
            </a:extLst>
          </p:cNvPr>
          <p:cNvSpPr/>
          <p:nvPr/>
        </p:nvSpPr>
        <p:spPr bwMode="auto">
          <a:xfrm>
            <a:off x="678822" y="4130420"/>
            <a:ext cx="2001705" cy="340474"/>
          </a:xfrm>
          <a:prstGeom prst="roundRect">
            <a:avLst/>
          </a:prstGeom>
          <a:solidFill>
            <a:srgbClr val="00B0F0"/>
          </a:solidFill>
          <a:ln/>
        </p:spPr>
        <p:style>
          <a:lnRef idx="1">
            <a:schemeClr val="accent2"/>
          </a:lnRef>
          <a:fillRef idx="2">
            <a:schemeClr val="accent2"/>
          </a:fillRef>
          <a:effectRef idx="1">
            <a:schemeClr val="accent2"/>
          </a:effectRef>
          <a:fontRef idx="minor">
            <a:schemeClr val="dk1"/>
          </a:fontRef>
        </p:style>
        <p:txBody>
          <a:bodyPr wrap="square" lIns="91396" tIns="45700" rIns="91396" bIns="45700" anchor="ctr">
            <a:spAutoFit/>
          </a:bodyPr>
          <a:lstStyle/>
          <a:p>
            <a:pPr eaLnBrk="1" hangingPunct="1">
              <a:spcBef>
                <a:spcPct val="50000"/>
              </a:spcBef>
              <a:defRPr/>
            </a:pPr>
            <a:r>
              <a:rPr lang="ja-JP" altLang="en-US" sz="1400" i="0" dirty="0">
                <a:solidFill>
                  <a:schemeClr val="bg1"/>
                </a:solidFill>
                <a:latin typeface="Meiryo UI" panose="020B0604030504040204" pitchFamily="50" charset="-128"/>
                <a:ea typeface="Meiryo UI" panose="020B0604030504040204" pitchFamily="50" charset="-128"/>
                <a:cs typeface="ＭＳ Ｐゴシック" pitchFamily="50" charset="-128"/>
              </a:rPr>
              <a:t>２</a:t>
            </a:r>
            <a:r>
              <a:rPr lang="en-US" altLang="ja-JP" sz="1400" i="0" dirty="0">
                <a:solidFill>
                  <a:schemeClr val="bg1"/>
                </a:solidFill>
                <a:latin typeface="Meiryo UI" panose="020B0604030504040204" pitchFamily="50" charset="-128"/>
                <a:ea typeface="Meiryo UI" panose="020B0604030504040204" pitchFamily="50" charset="-128"/>
                <a:cs typeface="ＭＳ Ｐゴシック" pitchFamily="50" charset="-128"/>
              </a:rPr>
              <a:t> </a:t>
            </a:r>
            <a:r>
              <a:rPr lang="ja-JP" altLang="en-US" sz="1400" i="0" dirty="0" smtClean="0">
                <a:solidFill>
                  <a:schemeClr val="bg1"/>
                </a:solidFill>
                <a:latin typeface="Meiryo UI" panose="020B0604030504040204" pitchFamily="50" charset="-128"/>
                <a:ea typeface="Meiryo UI" panose="020B0604030504040204" pitchFamily="50" charset="-128"/>
                <a:cs typeface="ＭＳ Ｐゴシック" pitchFamily="50" charset="-128"/>
              </a:rPr>
              <a:t>主な検討</a:t>
            </a:r>
            <a:r>
              <a:rPr lang="ja-JP" altLang="en-US" sz="1400" i="0" dirty="0">
                <a:solidFill>
                  <a:schemeClr val="bg1"/>
                </a:solidFill>
                <a:latin typeface="Meiryo UI" panose="020B0604030504040204" pitchFamily="50" charset="-128"/>
                <a:ea typeface="Meiryo UI" panose="020B0604030504040204" pitchFamily="50" charset="-128"/>
                <a:cs typeface="ＭＳ Ｐゴシック" pitchFamily="50" charset="-128"/>
              </a:rPr>
              <a:t>項目</a:t>
            </a:r>
            <a:endParaRPr lang="en-US" altLang="ja-JP" sz="1400" i="0" dirty="0">
              <a:solidFill>
                <a:schemeClr val="bg1"/>
              </a:solidFill>
              <a:latin typeface="Meiryo UI" panose="020B0604030504040204" pitchFamily="50" charset="-128"/>
              <a:ea typeface="Meiryo UI" panose="020B0604030504040204" pitchFamily="50" charset="-128"/>
              <a:cs typeface="ＭＳ Ｐゴシック" pitchFamily="50" charset="-128"/>
            </a:endParaRPr>
          </a:p>
        </p:txBody>
      </p:sp>
      <p:sp>
        <p:nvSpPr>
          <p:cNvPr id="3" name="テキスト ボックス 2"/>
          <p:cNvSpPr txBox="1"/>
          <p:nvPr/>
        </p:nvSpPr>
        <p:spPr>
          <a:xfrm>
            <a:off x="6306915" y="5866592"/>
            <a:ext cx="6974430" cy="2605842"/>
          </a:xfrm>
          <a:prstGeom prst="rect">
            <a:avLst/>
          </a:prstGeom>
          <a:noFill/>
        </p:spPr>
        <p:txBody>
          <a:bodyPr wrap="square" rtlCol="0">
            <a:spAutoFit/>
          </a:bodyPr>
          <a:lstStyle/>
          <a:p>
            <a:pPr marL="92075">
              <a:lnSpc>
                <a:spcPts val="1300"/>
              </a:lnSpc>
              <a:spcBef>
                <a:spcPts val="400"/>
              </a:spcBef>
              <a:spcAft>
                <a:spcPts val="0"/>
              </a:spcAft>
            </a:pPr>
            <a:r>
              <a:rPr lang="ja-JP" altLang="en-US" sz="1300" i="0" dirty="0" smtClean="0">
                <a:solidFill>
                  <a:srgbClr val="FF0000"/>
                </a:solidFill>
                <a:latin typeface="Meiryo UI" panose="020B0604030504040204" pitchFamily="34" charset="-128"/>
                <a:ea typeface="Meiryo UI" panose="020B0604030504040204" pitchFamily="34" charset="-128"/>
                <a:cs typeface="メイリオ" panose="020B0604030504040204" pitchFamily="50" charset="-128"/>
              </a:rPr>
              <a:t>■余剰地活用など</a:t>
            </a:r>
            <a:endParaRPr lang="en-US" altLang="ja-JP" sz="1300" i="0" dirty="0">
              <a:solidFill>
                <a:srgbClr val="FF0000"/>
              </a:solidFill>
              <a:latin typeface="Meiryo UI" panose="020B0604030504040204" pitchFamily="34" charset="-128"/>
              <a:ea typeface="Meiryo UI" panose="020B0604030504040204" pitchFamily="34" charset="-128"/>
              <a:cs typeface="メイリオ" panose="020B0604030504040204" pitchFamily="50" charset="-128"/>
            </a:endParaRPr>
          </a:p>
          <a:p>
            <a:pPr>
              <a:lnSpc>
                <a:spcPts val="1300"/>
              </a:lnSpc>
              <a:spcBef>
                <a:spcPts val="600"/>
              </a:spcBef>
            </a:pPr>
            <a:r>
              <a:rPr lang="ja-JP" altLang="en-US" sz="1300" b="0" i="0" dirty="0">
                <a:latin typeface="Meiryo UI" panose="020B0604030504040204" pitchFamily="34" charset="-128"/>
                <a:ea typeface="Meiryo UI" panose="020B0604030504040204" pitchFamily="34" charset="-128"/>
                <a:cs typeface="メイリオ" panose="020B0604030504040204" pitchFamily="50" charset="-128"/>
              </a:rPr>
              <a:t>　</a:t>
            </a:r>
            <a:r>
              <a:rPr lang="ja-JP" altLang="en-US" sz="1300" b="0" i="0" dirty="0" smtClean="0">
                <a:latin typeface="Meiryo UI" panose="020B0604030504040204" pitchFamily="34" charset="-128"/>
                <a:ea typeface="Meiryo UI" panose="020B0604030504040204" pitchFamily="34" charset="-128"/>
                <a:cs typeface="メイリオ" panose="020B0604030504040204" pitchFamily="50" charset="-128"/>
              </a:rPr>
              <a:t>　○</a:t>
            </a:r>
            <a:r>
              <a:rPr lang="ja-JP" altLang="en-US" sz="1300" i="0" u="sng" dirty="0">
                <a:latin typeface="Meiryo UI" panose="020B0604030504040204" pitchFamily="50" charset="-128"/>
                <a:ea typeface="Meiryo UI" panose="020B0604030504040204" pitchFamily="50" charset="-128"/>
              </a:rPr>
              <a:t>民間資本を活用し、整備費の負担の最小化</a:t>
            </a:r>
            <a:r>
              <a:rPr lang="ja-JP" altLang="en-US" sz="1300" b="0" i="0" dirty="0">
                <a:latin typeface="Meiryo UI" panose="020B0604030504040204" pitchFamily="50" charset="-128"/>
                <a:ea typeface="Meiryo UI" panose="020B0604030504040204" pitchFamily="50" charset="-128"/>
              </a:rPr>
              <a:t>及び</a:t>
            </a:r>
            <a:r>
              <a:rPr lang="ja-JP" altLang="en-US" sz="1300" i="0" u="sng" dirty="0">
                <a:latin typeface="Meiryo UI" panose="020B0604030504040204" pitchFamily="50" charset="-128"/>
                <a:ea typeface="Meiryo UI" panose="020B0604030504040204" pitchFamily="50" charset="-128"/>
              </a:rPr>
              <a:t>市場使用料の引上げ抑制</a:t>
            </a:r>
            <a:r>
              <a:rPr lang="ja-JP" altLang="en-US" sz="1300" b="0" i="0" dirty="0">
                <a:latin typeface="Meiryo UI" panose="020B0604030504040204" pitchFamily="50" charset="-128"/>
                <a:ea typeface="Meiryo UI" panose="020B0604030504040204" pitchFamily="50" charset="-128"/>
              </a:rPr>
              <a:t>を図る</a:t>
            </a:r>
          </a:p>
          <a:p>
            <a:pPr>
              <a:lnSpc>
                <a:spcPts val="1300"/>
              </a:lnSpc>
              <a:spcBef>
                <a:spcPts val="600"/>
              </a:spcBef>
            </a:pPr>
            <a:r>
              <a:rPr lang="ja-JP" altLang="en-US" sz="1300" b="0" i="0" dirty="0">
                <a:latin typeface="Meiryo UI" panose="020B0604030504040204" pitchFamily="50" charset="-128"/>
                <a:ea typeface="Meiryo UI" panose="020B0604030504040204" pitchFamily="50" charset="-128"/>
              </a:rPr>
              <a:t>　</a:t>
            </a:r>
            <a:r>
              <a:rPr lang="ja-JP" altLang="en-US" sz="1300" b="0" i="0" dirty="0" smtClean="0">
                <a:latin typeface="Meiryo UI" panose="020B0604030504040204" pitchFamily="50" charset="-128"/>
                <a:ea typeface="Meiryo UI" panose="020B0604030504040204" pitchFamily="50" charset="-128"/>
              </a:rPr>
              <a:t>　○市場</a:t>
            </a:r>
            <a:r>
              <a:rPr lang="ja-JP" altLang="en-US" sz="1300" b="0" i="0" dirty="0">
                <a:latin typeface="Meiryo UI" panose="020B0604030504040204" pitchFamily="50" charset="-128"/>
                <a:ea typeface="Meiryo UI" panose="020B0604030504040204" pitchFamily="50" charset="-128"/>
              </a:rPr>
              <a:t>機能と余剰地に立地する民間</a:t>
            </a:r>
            <a:r>
              <a:rPr lang="ja-JP" altLang="en-US" sz="1300" b="0" i="0" dirty="0" smtClean="0">
                <a:latin typeface="Meiryo UI" panose="020B0604030504040204" pitchFamily="50" charset="-128"/>
                <a:ea typeface="Meiryo UI" panose="020B0604030504040204" pitchFamily="50" charset="-128"/>
              </a:rPr>
              <a:t>施設が</a:t>
            </a:r>
            <a:r>
              <a:rPr lang="ja-JP" altLang="en-US" sz="1300" i="0" u="sng" dirty="0">
                <a:latin typeface="Meiryo UI" panose="020B0604030504040204" pitchFamily="50" charset="-128"/>
                <a:ea typeface="Meiryo UI" panose="020B0604030504040204" pitchFamily="50" charset="-128"/>
              </a:rPr>
              <a:t>相互に連携・補完</a:t>
            </a:r>
            <a:r>
              <a:rPr lang="ja-JP" altLang="en-US" sz="1300" i="0" u="sng" dirty="0" smtClean="0">
                <a:latin typeface="Meiryo UI" panose="020B0604030504040204" pitchFamily="50" charset="-128"/>
                <a:ea typeface="Meiryo UI" panose="020B0604030504040204" pitchFamily="50" charset="-128"/>
              </a:rPr>
              <a:t>することで市場機能</a:t>
            </a:r>
            <a:endParaRPr lang="en-US" altLang="ja-JP" sz="1300" i="0" u="sng" dirty="0" smtClean="0">
              <a:latin typeface="Meiryo UI" panose="020B0604030504040204" pitchFamily="50" charset="-128"/>
              <a:ea typeface="Meiryo UI" panose="020B0604030504040204" pitchFamily="50" charset="-128"/>
            </a:endParaRPr>
          </a:p>
          <a:p>
            <a:pPr>
              <a:lnSpc>
                <a:spcPts val="1300"/>
              </a:lnSpc>
              <a:spcBef>
                <a:spcPts val="600"/>
              </a:spcBef>
            </a:pPr>
            <a:r>
              <a:rPr lang="en-US" altLang="ja-JP" sz="1300" b="0" i="0" dirty="0">
                <a:latin typeface="Meiryo UI" panose="020B0604030504040204" pitchFamily="50" charset="-128"/>
                <a:ea typeface="Meiryo UI" panose="020B0604030504040204" pitchFamily="50" charset="-128"/>
              </a:rPr>
              <a:t> </a:t>
            </a:r>
            <a:r>
              <a:rPr lang="en-US" altLang="ja-JP" sz="1300" b="0" i="0" dirty="0" smtClean="0">
                <a:latin typeface="Meiryo UI" panose="020B0604030504040204" pitchFamily="50" charset="-128"/>
                <a:ea typeface="Meiryo UI" panose="020B0604030504040204" pitchFamily="50" charset="-128"/>
              </a:rPr>
              <a:t>     </a:t>
            </a:r>
            <a:r>
              <a:rPr lang="en-US" altLang="ja-JP" sz="1300" i="0" u="sng" dirty="0" smtClean="0">
                <a:latin typeface="Meiryo UI" panose="020B0604030504040204" pitchFamily="50" charset="-128"/>
                <a:ea typeface="Meiryo UI" panose="020B0604030504040204" pitchFamily="50" charset="-128"/>
              </a:rPr>
              <a:t>(</a:t>
            </a:r>
            <a:r>
              <a:rPr lang="ja-JP" altLang="en-US" sz="1300" i="0" u="sng" dirty="0">
                <a:latin typeface="Meiryo UI" panose="020B0604030504040204" pitchFamily="50" charset="-128"/>
                <a:ea typeface="Meiryo UI" panose="020B0604030504040204" pitchFamily="50" charset="-128"/>
              </a:rPr>
              <a:t>ハブ市場化等</a:t>
            </a:r>
            <a:r>
              <a:rPr lang="en-US" altLang="ja-JP" sz="1300" i="0" u="sng" dirty="0">
                <a:latin typeface="Meiryo UI" panose="020B0604030504040204" pitchFamily="50" charset="-128"/>
                <a:ea typeface="Meiryo UI" panose="020B0604030504040204" pitchFamily="50" charset="-128"/>
              </a:rPr>
              <a:t>)</a:t>
            </a:r>
            <a:r>
              <a:rPr lang="ja-JP" altLang="en-US" sz="1300" i="0" u="sng" dirty="0">
                <a:latin typeface="Meiryo UI" panose="020B0604030504040204" pitchFamily="50" charset="-128"/>
                <a:ea typeface="Meiryo UI" panose="020B0604030504040204" pitchFamily="50" charset="-128"/>
              </a:rPr>
              <a:t>の強化を</a:t>
            </a:r>
            <a:r>
              <a:rPr lang="ja-JP" altLang="en-US" sz="1300" i="0" u="sng" dirty="0" smtClean="0">
                <a:latin typeface="Meiryo UI" panose="020B0604030504040204" pitchFamily="50" charset="-128"/>
                <a:ea typeface="Meiryo UI" panose="020B0604030504040204" pitchFamily="50" charset="-128"/>
              </a:rPr>
              <a:t>図る</a:t>
            </a:r>
            <a:endParaRPr lang="en-US" altLang="ja-JP" sz="1300" i="0" u="sng" dirty="0" smtClean="0">
              <a:latin typeface="Meiryo UI" panose="020B0604030504040204" pitchFamily="50" charset="-128"/>
              <a:ea typeface="Meiryo UI" panose="020B0604030504040204" pitchFamily="50" charset="-128"/>
            </a:endParaRPr>
          </a:p>
          <a:p>
            <a:pPr marL="92075">
              <a:lnSpc>
                <a:spcPts val="1300"/>
              </a:lnSpc>
              <a:spcBef>
                <a:spcPts val="1200"/>
              </a:spcBef>
              <a:spcAft>
                <a:spcPts val="0"/>
              </a:spcAft>
            </a:pPr>
            <a:r>
              <a:rPr lang="ja-JP" altLang="en-US" sz="1300" i="0" dirty="0" smtClean="0">
                <a:solidFill>
                  <a:srgbClr val="FF0000"/>
                </a:solidFill>
                <a:latin typeface="Meiryo UI" panose="020B0604030504040204" pitchFamily="34" charset="-128"/>
                <a:ea typeface="Meiryo UI" panose="020B0604030504040204" pitchFamily="34" charset="-128"/>
                <a:cs typeface="メイリオ" panose="020B0604030504040204" pitchFamily="50" charset="-128"/>
              </a:rPr>
              <a:t>■概算整備費と使用料</a:t>
            </a:r>
            <a:endParaRPr lang="en-US" altLang="ja-JP" sz="1300" i="0" dirty="0">
              <a:solidFill>
                <a:srgbClr val="FF0000"/>
              </a:solidFill>
              <a:latin typeface="Meiryo UI" panose="020B0604030504040204" pitchFamily="34" charset="-128"/>
              <a:ea typeface="Meiryo UI" panose="020B0604030504040204" pitchFamily="34" charset="-128"/>
              <a:cs typeface="メイリオ" panose="020B0604030504040204" pitchFamily="50" charset="-128"/>
            </a:endParaRPr>
          </a:p>
          <a:p>
            <a:pPr marL="92075">
              <a:lnSpc>
                <a:spcPts val="1300"/>
              </a:lnSpc>
              <a:spcBef>
                <a:spcPts val="600"/>
              </a:spcBef>
              <a:spcAft>
                <a:spcPts val="0"/>
              </a:spcAft>
            </a:pPr>
            <a:r>
              <a:rPr lang="ja-JP" altLang="en-US" sz="1300" b="0" i="0" dirty="0">
                <a:latin typeface="Meiryo UI" panose="020B0604030504040204" pitchFamily="34" charset="-128"/>
                <a:ea typeface="Meiryo UI" panose="020B0604030504040204" pitchFamily="34" charset="-128"/>
                <a:cs typeface="メイリオ" panose="020B0604030504040204" pitchFamily="50" charset="-128"/>
              </a:rPr>
              <a:t>　</a:t>
            </a:r>
            <a:r>
              <a:rPr lang="ja-JP" altLang="en-US" sz="1300" b="0" i="0" dirty="0" smtClean="0">
                <a:latin typeface="Meiryo UI" panose="020B0604030504040204" pitchFamily="34" charset="-128"/>
                <a:ea typeface="Meiryo UI" panose="020B0604030504040204" pitchFamily="34" charset="-128"/>
                <a:cs typeface="メイリオ" panose="020B0604030504040204" pitchFamily="50" charset="-128"/>
              </a:rPr>
              <a:t>○</a:t>
            </a:r>
            <a:r>
              <a:rPr lang="ja-JP" altLang="en-US" sz="1300" i="0" u="sng" dirty="0" smtClean="0">
                <a:latin typeface="Meiryo UI" panose="020B0604030504040204" pitchFamily="34" charset="-128"/>
                <a:ea typeface="Meiryo UI" panose="020B0604030504040204" pitchFamily="34" charset="-128"/>
                <a:cs typeface="メイリオ" panose="020B0604030504040204" pitchFamily="50" charset="-128"/>
              </a:rPr>
              <a:t>他市場事例や現地調査等を踏まえた</a:t>
            </a:r>
            <a:r>
              <a:rPr lang="ja-JP" altLang="en-US" sz="1300" b="0" i="0" dirty="0" smtClean="0">
                <a:latin typeface="Meiryo UI" panose="020B0604030504040204" pitchFamily="34" charset="-128"/>
                <a:ea typeface="Meiryo UI" panose="020B0604030504040204" pitchFamily="34" charset="-128"/>
                <a:cs typeface="メイリオ" panose="020B0604030504040204" pitchFamily="50" charset="-128"/>
              </a:rPr>
              <a:t>事業費を積算</a:t>
            </a:r>
            <a:endParaRPr lang="en-US" altLang="ja-JP" sz="1300" b="0" i="0" dirty="0" smtClean="0">
              <a:latin typeface="Meiryo UI" panose="020B0604030504040204" pitchFamily="34" charset="-128"/>
              <a:ea typeface="Meiryo UI" panose="020B0604030504040204" pitchFamily="34" charset="-128"/>
              <a:cs typeface="メイリオ" panose="020B0604030504040204" pitchFamily="50" charset="-128"/>
            </a:endParaRPr>
          </a:p>
          <a:p>
            <a:pPr marL="92075">
              <a:lnSpc>
                <a:spcPts val="1300"/>
              </a:lnSpc>
              <a:spcBef>
                <a:spcPts val="600"/>
              </a:spcBef>
              <a:spcAft>
                <a:spcPts val="0"/>
              </a:spcAft>
            </a:pPr>
            <a:r>
              <a:rPr lang="ja-JP" altLang="en-US" sz="1300" b="0" i="0" dirty="0" smtClean="0">
                <a:latin typeface="Meiryo UI" panose="020B0604030504040204" pitchFamily="34" charset="-128"/>
                <a:ea typeface="Meiryo UI" panose="020B0604030504040204" pitchFamily="34" charset="-128"/>
                <a:cs typeface="メイリオ" panose="020B0604030504040204" pitchFamily="50" charset="-128"/>
              </a:rPr>
              <a:t>　○</a:t>
            </a:r>
            <a:r>
              <a:rPr lang="ja-JP" altLang="en-US" sz="1300" i="0" u="sng" dirty="0" smtClean="0">
                <a:latin typeface="Meiryo UI" panose="020B0604030504040204" pitchFamily="34" charset="-128"/>
                <a:ea typeface="Meiryo UI" panose="020B0604030504040204" pitchFamily="34" charset="-128"/>
                <a:cs typeface="メイリオ" panose="020B0604030504040204" pitchFamily="50" charset="-128"/>
              </a:rPr>
              <a:t>整備費や市場管理費等をまかなうために必要となる使用料</a:t>
            </a:r>
            <a:r>
              <a:rPr lang="ja-JP" altLang="en-US" sz="1300" b="0" i="0" dirty="0" smtClean="0">
                <a:latin typeface="Meiryo UI" panose="020B0604030504040204" pitchFamily="34" charset="-128"/>
                <a:ea typeface="Meiryo UI" panose="020B0604030504040204" pitchFamily="34" charset="-128"/>
                <a:cs typeface="メイリオ" panose="020B0604030504040204" pitchFamily="50" charset="-128"/>
              </a:rPr>
              <a:t>を試算</a:t>
            </a:r>
            <a:endParaRPr lang="en-US" altLang="ja-JP" sz="1300" b="0" i="0" dirty="0" smtClean="0">
              <a:latin typeface="Meiryo UI" panose="020B0604030504040204" pitchFamily="34" charset="-128"/>
              <a:ea typeface="Meiryo UI" panose="020B0604030504040204" pitchFamily="34" charset="-128"/>
              <a:cs typeface="メイリオ" panose="020B0604030504040204" pitchFamily="50" charset="-128"/>
            </a:endParaRPr>
          </a:p>
          <a:p>
            <a:pPr marL="92075">
              <a:lnSpc>
                <a:spcPts val="1300"/>
              </a:lnSpc>
              <a:spcBef>
                <a:spcPts val="1200"/>
              </a:spcBef>
              <a:spcAft>
                <a:spcPts val="0"/>
              </a:spcAft>
            </a:pPr>
            <a:r>
              <a:rPr lang="ja-JP" altLang="en-US" sz="1300" i="0" dirty="0" smtClean="0">
                <a:solidFill>
                  <a:srgbClr val="FF0000"/>
                </a:solidFill>
                <a:latin typeface="Meiryo UI" panose="020B0604030504040204" pitchFamily="34" charset="-128"/>
                <a:ea typeface="Meiryo UI" panose="020B0604030504040204" pitchFamily="34" charset="-128"/>
                <a:cs typeface="メイリオ" panose="020B0604030504040204" pitchFamily="50" charset="-128"/>
              </a:rPr>
              <a:t>■ローリング工事計画・整備スケジュール</a:t>
            </a:r>
            <a:endParaRPr lang="en-US" altLang="ja-JP" sz="1300" i="0" dirty="0">
              <a:solidFill>
                <a:srgbClr val="FF0000"/>
              </a:solidFill>
              <a:latin typeface="Meiryo UI" panose="020B0604030504040204" pitchFamily="34" charset="-128"/>
              <a:ea typeface="Meiryo UI" panose="020B0604030504040204" pitchFamily="34" charset="-128"/>
              <a:cs typeface="メイリオ" panose="020B0604030504040204" pitchFamily="50" charset="-128"/>
            </a:endParaRPr>
          </a:p>
          <a:p>
            <a:pPr marL="92075">
              <a:lnSpc>
                <a:spcPts val="1300"/>
              </a:lnSpc>
              <a:spcBef>
                <a:spcPts val="600"/>
              </a:spcBef>
              <a:spcAft>
                <a:spcPts val="0"/>
              </a:spcAft>
            </a:pPr>
            <a:r>
              <a:rPr lang="ja-JP" altLang="en-US" sz="1300" i="0" dirty="0" smtClean="0">
                <a:solidFill>
                  <a:srgbClr val="FF0000"/>
                </a:solidFill>
                <a:latin typeface="Meiryo UI" panose="020B0604030504040204" pitchFamily="34" charset="-128"/>
                <a:ea typeface="Meiryo UI" panose="020B0604030504040204" pitchFamily="34" charset="-128"/>
                <a:cs typeface="メイリオ" panose="020B0604030504040204" pitchFamily="50" charset="-128"/>
              </a:rPr>
              <a:t>　</a:t>
            </a:r>
            <a:r>
              <a:rPr lang="ja-JP" altLang="en-US" sz="1300" b="0" i="0" dirty="0" smtClean="0">
                <a:latin typeface="Meiryo UI" panose="020B0604030504040204" pitchFamily="34" charset="-128"/>
                <a:ea typeface="Meiryo UI" panose="020B0604030504040204" pitchFamily="34" charset="-128"/>
                <a:cs typeface="メイリオ" panose="020B0604030504040204" pitchFamily="50" charset="-128"/>
              </a:rPr>
              <a:t>○余剰地等（民間収益施設）を確保した上で、</a:t>
            </a:r>
            <a:r>
              <a:rPr lang="ja-JP" altLang="en-US" sz="1300" i="0" u="sng" dirty="0" smtClean="0">
                <a:latin typeface="Meiryo UI" panose="020B0604030504040204" pitchFamily="34" charset="-128"/>
                <a:ea typeface="Meiryo UI" panose="020B0604030504040204" pitchFamily="34" charset="-128"/>
                <a:cs typeface="メイリオ" panose="020B0604030504040204" pitchFamily="50" charset="-128"/>
              </a:rPr>
              <a:t>営業しながらの再整備工事（ローリング計画） </a:t>
            </a:r>
            <a:endParaRPr lang="en-US" altLang="ja-JP" sz="1300" i="0" u="sng" dirty="0" smtClean="0">
              <a:latin typeface="Meiryo UI" panose="020B0604030504040204" pitchFamily="34" charset="-128"/>
              <a:ea typeface="Meiryo UI" panose="020B0604030504040204" pitchFamily="34" charset="-128"/>
              <a:cs typeface="メイリオ" panose="020B0604030504040204" pitchFamily="50" charset="-128"/>
            </a:endParaRPr>
          </a:p>
          <a:p>
            <a:pPr marL="92075">
              <a:lnSpc>
                <a:spcPts val="1300"/>
              </a:lnSpc>
              <a:spcBef>
                <a:spcPts val="600"/>
              </a:spcBef>
              <a:spcAft>
                <a:spcPts val="0"/>
              </a:spcAft>
            </a:pPr>
            <a:r>
              <a:rPr lang="en-US" altLang="ja-JP" sz="1300" i="0" dirty="0">
                <a:latin typeface="Meiryo UI" panose="020B0604030504040204" pitchFamily="34" charset="-128"/>
                <a:ea typeface="Meiryo UI" panose="020B0604030504040204" pitchFamily="34" charset="-128"/>
                <a:cs typeface="メイリオ" panose="020B0604030504040204" pitchFamily="50" charset="-128"/>
              </a:rPr>
              <a:t> </a:t>
            </a:r>
            <a:r>
              <a:rPr lang="en-US" altLang="ja-JP" sz="1300" i="0" dirty="0" smtClean="0">
                <a:latin typeface="Meiryo UI" panose="020B0604030504040204" pitchFamily="34" charset="-128"/>
                <a:ea typeface="Meiryo UI" panose="020B0604030504040204" pitchFamily="34" charset="-128"/>
                <a:cs typeface="メイリオ" panose="020B0604030504040204" pitchFamily="50" charset="-128"/>
              </a:rPr>
              <a:t>    </a:t>
            </a:r>
            <a:r>
              <a:rPr lang="ja-JP" altLang="en-US" sz="1300" i="0" u="sng" dirty="0" smtClean="0">
                <a:latin typeface="Meiryo UI" panose="020B0604030504040204" pitchFamily="34" charset="-128"/>
                <a:ea typeface="Meiryo UI" panose="020B0604030504040204" pitchFamily="34" charset="-128"/>
                <a:cs typeface="メイリオ" panose="020B0604030504040204" pitchFamily="50" charset="-128"/>
              </a:rPr>
              <a:t>の実現可能性及び整備スケジュール</a:t>
            </a:r>
            <a:r>
              <a:rPr lang="ja-JP" altLang="en-US" sz="1300" b="0" i="0" dirty="0" smtClean="0">
                <a:latin typeface="Meiryo UI" panose="020B0604030504040204" pitchFamily="34" charset="-128"/>
                <a:ea typeface="Meiryo UI" panose="020B0604030504040204" pitchFamily="34" charset="-128"/>
                <a:cs typeface="メイリオ" panose="020B0604030504040204" pitchFamily="50" charset="-128"/>
              </a:rPr>
              <a:t>を検討</a:t>
            </a:r>
            <a:endParaRPr lang="en-US" altLang="ja-JP" sz="1300" b="0" i="0" dirty="0" smtClean="0">
              <a:latin typeface="Meiryo UI" panose="020B0604030504040204" pitchFamily="34" charset="-128"/>
              <a:ea typeface="Meiryo UI" panose="020B0604030504040204" pitchFamily="34" charset="-128"/>
              <a:cs typeface="メイリオ" panose="020B0604030504040204" pitchFamily="50" charset="-128"/>
            </a:endParaRPr>
          </a:p>
        </p:txBody>
      </p:sp>
      <p:sp>
        <p:nvSpPr>
          <p:cNvPr id="43" name="角丸四角形 42">
            <a:extLst>
              <a:ext uri="{FF2B5EF4-FFF2-40B4-BE49-F238E27FC236}">
                <a16:creationId xmlns:a16="http://schemas.microsoft.com/office/drawing/2014/main" id="{C3E888C1-AB84-2768-A1F4-29DC9EE4C4EA}"/>
              </a:ext>
            </a:extLst>
          </p:cNvPr>
          <p:cNvSpPr/>
          <p:nvPr/>
        </p:nvSpPr>
        <p:spPr>
          <a:xfrm>
            <a:off x="592886" y="9100687"/>
            <a:ext cx="12510800" cy="396000"/>
          </a:xfrm>
          <a:prstGeom prst="roundRect">
            <a:avLst>
              <a:gd name="adj" fmla="val 4157"/>
            </a:avLst>
          </a:prstGeom>
          <a:noFill/>
          <a:ln w="38100">
            <a:solidFill>
              <a:srgbClr val="0070C0"/>
            </a:solidFill>
          </a:ln>
        </p:spPr>
        <p:style>
          <a:lnRef idx="2">
            <a:schemeClr val="dk1"/>
          </a:lnRef>
          <a:fillRef idx="1">
            <a:schemeClr val="lt1"/>
          </a:fillRef>
          <a:effectRef idx="0">
            <a:schemeClr val="dk1"/>
          </a:effectRef>
          <a:fontRef idx="minor">
            <a:schemeClr val="dk1"/>
          </a:fontRef>
        </p:style>
        <p:txBody>
          <a:bodyPr lIns="0" rtlCol="0" anchor="t"/>
          <a:lstStyle/>
          <a:p>
            <a:pPr marL="92075">
              <a:spcBef>
                <a:spcPts val="400"/>
              </a:spcBef>
              <a:spcAft>
                <a:spcPts val="0"/>
              </a:spcAft>
            </a:pPr>
            <a:endParaRPr lang="en-US" altLang="ja-JP" sz="700" i="0" dirty="0">
              <a:latin typeface="Meiryo UI" panose="020B0604030504040204" pitchFamily="34" charset="-128"/>
              <a:ea typeface="Meiryo UI" panose="020B0604030504040204" pitchFamily="34" charset="-128"/>
            </a:endParaRPr>
          </a:p>
          <a:p>
            <a:pPr marL="92075">
              <a:spcBef>
                <a:spcPts val="400"/>
              </a:spcBef>
              <a:spcAft>
                <a:spcPts val="0"/>
              </a:spcAft>
            </a:pPr>
            <a:endParaRPr lang="en-US" altLang="ja-JP" sz="700" b="0" i="0" dirty="0" smtClean="0">
              <a:latin typeface="Meiryo UI" panose="020B0604030504040204" pitchFamily="34" charset="-128"/>
              <a:ea typeface="Meiryo UI" panose="020B0604030504040204" pitchFamily="34" charset="-128"/>
            </a:endParaRPr>
          </a:p>
          <a:p>
            <a:pPr marL="92075">
              <a:spcBef>
                <a:spcPts val="400"/>
              </a:spcBef>
              <a:spcAft>
                <a:spcPts val="0"/>
              </a:spcAft>
            </a:pPr>
            <a:endParaRPr lang="ja-JP" altLang="en-US" sz="1100" b="0" i="0" dirty="0">
              <a:latin typeface="Meiryo UI" panose="020B0604030504040204" pitchFamily="50" charset="-128"/>
              <a:ea typeface="Meiryo UI" panose="020B0604030504040204" pitchFamily="50" charset="-128"/>
            </a:endParaRPr>
          </a:p>
          <a:p>
            <a:pPr marL="92075">
              <a:spcBef>
                <a:spcPts val="300"/>
              </a:spcBef>
              <a:spcAft>
                <a:spcPts val="0"/>
              </a:spcAft>
            </a:pPr>
            <a:endParaRPr lang="en-US" altLang="ja-JP" sz="1100" b="0" i="0" dirty="0" smtClean="0">
              <a:latin typeface="Meiryo UI" panose="020B0604030504040204" pitchFamily="34" charset="-128"/>
              <a:ea typeface="Meiryo UI" panose="020B0604030504040204" pitchFamily="34" charset="-128"/>
              <a:cs typeface="メイリオ" panose="020B0604030504040204" pitchFamily="50" charset="-128"/>
            </a:endParaRPr>
          </a:p>
        </p:txBody>
      </p:sp>
      <p:sp>
        <p:nvSpPr>
          <p:cNvPr id="5" name="正方形/長方形 4"/>
          <p:cNvSpPr/>
          <p:nvPr/>
        </p:nvSpPr>
        <p:spPr>
          <a:xfrm>
            <a:off x="690247" y="9142444"/>
            <a:ext cx="12116948" cy="307777"/>
          </a:xfrm>
          <a:prstGeom prst="rect">
            <a:avLst/>
          </a:prstGeom>
        </p:spPr>
        <p:txBody>
          <a:bodyPr wrap="square">
            <a:spAutoFit/>
          </a:bodyPr>
          <a:lstStyle/>
          <a:p>
            <a:pPr algn="ctr"/>
            <a:r>
              <a:rPr lang="ja-JP" altLang="en-US" sz="1400" b="0" i="0" dirty="0" smtClean="0">
                <a:latin typeface="Meiryo UI" panose="020B0604030504040204" pitchFamily="50" charset="-128"/>
                <a:ea typeface="Meiryo UI" panose="020B0604030504040204" pitchFamily="50" charset="-128"/>
              </a:rPr>
              <a:t>再整備</a:t>
            </a:r>
            <a:r>
              <a:rPr lang="ja-JP" altLang="en-US" sz="1400" b="0" i="0" dirty="0">
                <a:latin typeface="Meiryo UI" panose="020B0604030504040204" pitchFamily="50" charset="-128"/>
                <a:ea typeface="Meiryo UI" panose="020B0604030504040204" pitchFamily="50" charset="-128"/>
              </a:rPr>
              <a:t>検討</a:t>
            </a:r>
            <a:r>
              <a:rPr lang="ja-JP" altLang="en-US" sz="1400" b="0" i="0" dirty="0" smtClean="0">
                <a:latin typeface="Meiryo UI" panose="020B0604030504040204" pitchFamily="50" charset="-128"/>
                <a:ea typeface="Meiryo UI" panose="020B0604030504040204" pitchFamily="50" charset="-128"/>
              </a:rPr>
              <a:t>会議、</a:t>
            </a:r>
            <a:r>
              <a:rPr lang="ja-JP" altLang="en-US" sz="1400" b="0" i="0" dirty="0">
                <a:latin typeface="Meiryo UI" panose="020B0604030504040204" pitchFamily="50" charset="-128"/>
                <a:ea typeface="Meiryo UI" panose="020B0604030504040204" pitchFamily="50" charset="-128"/>
              </a:rPr>
              <a:t>分科会</a:t>
            </a:r>
            <a:r>
              <a:rPr lang="ja-JP" altLang="en-US" sz="1400" b="0" i="0" dirty="0" smtClean="0">
                <a:latin typeface="Meiryo UI" panose="020B0604030504040204" pitchFamily="50" charset="-128"/>
                <a:ea typeface="Meiryo UI" panose="020B0604030504040204" pitchFamily="50" charset="-128"/>
              </a:rPr>
              <a:t>を適宜開催</a:t>
            </a:r>
            <a:r>
              <a:rPr lang="ja-JP" altLang="en-US" sz="1400" b="0" i="0" dirty="0">
                <a:latin typeface="Meiryo UI" panose="020B0604030504040204" pitchFamily="50" charset="-128"/>
                <a:ea typeface="Meiryo UI" panose="020B0604030504040204" pitchFamily="50" charset="-128"/>
              </a:rPr>
              <a:t>し</a:t>
            </a:r>
            <a:r>
              <a:rPr lang="ja-JP" altLang="en-US" sz="1400" b="0" i="0" dirty="0" smtClean="0">
                <a:latin typeface="Meiryo UI" panose="020B0604030504040204" pitchFamily="50" charset="-128"/>
                <a:ea typeface="Meiryo UI" panose="020B0604030504040204" pitchFamily="50" charset="-128"/>
              </a:rPr>
              <a:t>、場内事業者の意見を集約した上で、府として建替え再整備の意思決定を行い、令和</a:t>
            </a:r>
            <a:r>
              <a:rPr lang="ja-JP" altLang="en-US" sz="1400" b="0" i="0" dirty="0">
                <a:latin typeface="Meiryo UI" panose="020B0604030504040204" pitchFamily="50" charset="-128"/>
                <a:ea typeface="Meiryo UI" panose="020B0604030504040204" pitchFamily="50" charset="-128"/>
              </a:rPr>
              <a:t>６年３月</a:t>
            </a:r>
            <a:r>
              <a:rPr lang="ja-JP" altLang="en-US" sz="1400" b="0" i="0" dirty="0" smtClean="0">
                <a:latin typeface="Meiryo UI" panose="020B0604030504040204" pitchFamily="50" charset="-128"/>
                <a:ea typeface="Meiryo UI" panose="020B0604030504040204" pitchFamily="50" charset="-128"/>
              </a:rPr>
              <a:t>末に</a:t>
            </a:r>
            <a:r>
              <a:rPr lang="zh-TW" altLang="en-US" sz="1400" b="0" i="0" dirty="0" smtClean="0">
                <a:latin typeface="Meiryo UI" panose="020B0604030504040204" pitchFamily="50" charset="-128"/>
                <a:ea typeface="Meiryo UI" panose="020B0604030504040204" pitchFamily="50" charset="-128"/>
              </a:rPr>
              <a:t>再整備</a:t>
            </a:r>
            <a:r>
              <a:rPr lang="zh-TW" altLang="en-US" sz="1400" b="0" i="0" dirty="0">
                <a:latin typeface="Meiryo UI" panose="020B0604030504040204" pitchFamily="50" charset="-128"/>
                <a:ea typeface="Meiryo UI" panose="020B0604030504040204" pitchFamily="50" charset="-128"/>
              </a:rPr>
              <a:t>基本</a:t>
            </a:r>
            <a:r>
              <a:rPr lang="zh-TW" altLang="en-US" sz="1400" b="0" i="0" dirty="0" smtClean="0">
                <a:latin typeface="Meiryo UI" panose="020B0604030504040204" pitchFamily="50" charset="-128"/>
                <a:ea typeface="Meiryo UI" panose="020B0604030504040204" pitchFamily="50" charset="-128"/>
              </a:rPr>
              <a:t>計画</a:t>
            </a:r>
            <a:r>
              <a:rPr lang="ja-JP" altLang="en-US" sz="1400" b="0" i="0" dirty="0" smtClean="0">
                <a:latin typeface="Meiryo UI" panose="020B0604030504040204" pitchFamily="50" charset="-128"/>
                <a:ea typeface="Meiryo UI" panose="020B0604030504040204" pitchFamily="50" charset="-128"/>
              </a:rPr>
              <a:t>を成案化</a:t>
            </a:r>
            <a:endParaRPr lang="en-US" altLang="ja-JP" sz="1400" b="0" i="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678821" y="4510743"/>
            <a:ext cx="12210387" cy="990015"/>
          </a:xfrm>
          <a:prstGeom prst="rect">
            <a:avLst/>
          </a:prstGeom>
          <a:solidFill>
            <a:schemeClr val="accent1"/>
          </a:solidFill>
          <a:ln>
            <a:solidFill>
              <a:schemeClr val="tx1"/>
            </a:solidFill>
            <a:prstDash val="sysDash"/>
          </a:ln>
        </p:spPr>
        <p:txBody>
          <a:bodyPr wrap="square" rtlCol="0">
            <a:spAutoFit/>
          </a:bodyPr>
          <a:lstStyle/>
          <a:p>
            <a:pPr marL="92075">
              <a:lnSpc>
                <a:spcPts val="1300"/>
              </a:lnSpc>
              <a:spcBef>
                <a:spcPts val="600"/>
              </a:spcBef>
              <a:spcAft>
                <a:spcPts val="0"/>
              </a:spcAft>
            </a:pPr>
            <a:r>
              <a:rPr lang="en-US" altLang="ja-JP" sz="1300" i="0" dirty="0" smtClean="0">
                <a:solidFill>
                  <a:srgbClr val="FF0000"/>
                </a:solidFill>
                <a:latin typeface="Meiryo UI" panose="020B0604030504040204" pitchFamily="34" charset="-128"/>
                <a:ea typeface="Meiryo UI" panose="020B0604030504040204" pitchFamily="34" charset="-128"/>
                <a:cs typeface="メイリオ" panose="020B0604030504040204" pitchFamily="50" charset="-128"/>
              </a:rPr>
              <a:t>【</a:t>
            </a:r>
            <a:r>
              <a:rPr lang="ja-JP" altLang="en-US" sz="1300" i="0" dirty="0" smtClean="0">
                <a:solidFill>
                  <a:srgbClr val="FF0000"/>
                </a:solidFill>
                <a:latin typeface="Meiryo UI" panose="020B0604030504040204" pitchFamily="34" charset="-128"/>
                <a:ea typeface="Meiryo UI" panose="020B0604030504040204" pitchFamily="34" charset="-128"/>
                <a:cs typeface="メイリオ" panose="020B0604030504040204" pitchFamily="50" charset="-128"/>
              </a:rPr>
              <a:t>検討方針</a:t>
            </a:r>
            <a:r>
              <a:rPr lang="en-US" altLang="ja-JP" sz="1300" i="0" dirty="0" smtClean="0">
                <a:solidFill>
                  <a:srgbClr val="FF0000"/>
                </a:solidFill>
                <a:latin typeface="Meiryo UI" panose="020B0604030504040204" pitchFamily="34" charset="-128"/>
                <a:ea typeface="Meiryo UI" panose="020B0604030504040204" pitchFamily="34" charset="-128"/>
                <a:cs typeface="メイリオ" panose="020B0604030504040204" pitchFamily="50" charset="-128"/>
              </a:rPr>
              <a:t>】</a:t>
            </a:r>
          </a:p>
          <a:p>
            <a:pPr marL="92075">
              <a:lnSpc>
                <a:spcPts val="1300"/>
              </a:lnSpc>
              <a:spcBef>
                <a:spcPts val="600"/>
              </a:spcBef>
              <a:spcAft>
                <a:spcPts val="0"/>
              </a:spcAft>
            </a:pPr>
            <a:r>
              <a:rPr lang="ja-JP" altLang="en-US" sz="1300" b="0" i="0" dirty="0" smtClean="0">
                <a:latin typeface="Meiryo UI" panose="020B0604030504040204" pitchFamily="34" charset="-128"/>
                <a:ea typeface="Meiryo UI" panose="020B0604030504040204" pitchFamily="34" charset="-128"/>
                <a:cs typeface="メイリオ" panose="020B0604030504040204" pitchFamily="50" charset="-128"/>
              </a:rPr>
              <a:t>　○施設規模は、</a:t>
            </a:r>
            <a:r>
              <a:rPr lang="ja-JP" altLang="en-US" sz="1300" i="0" u="sng" dirty="0" smtClean="0">
                <a:latin typeface="Meiryo UI" panose="020B0604030504040204" pitchFamily="34" charset="-128"/>
                <a:ea typeface="Meiryo UI" panose="020B0604030504040204" pitchFamily="34" charset="-128"/>
                <a:cs typeface="メイリオ" panose="020B0604030504040204" pitchFamily="50" charset="-128"/>
              </a:rPr>
              <a:t>取扱数量や導入機能、施設配置、整備費、施設使用料等とのバランスの中で適正規模を検討</a:t>
            </a:r>
            <a:endParaRPr lang="en-US" altLang="ja-JP" sz="1300" i="0" u="sng" dirty="0" smtClean="0">
              <a:latin typeface="Meiryo UI" panose="020B0604030504040204" pitchFamily="34" charset="-128"/>
              <a:ea typeface="Meiryo UI" panose="020B0604030504040204" pitchFamily="34" charset="-128"/>
              <a:cs typeface="メイリオ" panose="020B0604030504040204" pitchFamily="50" charset="-128"/>
            </a:endParaRPr>
          </a:p>
          <a:p>
            <a:pPr marL="92075">
              <a:lnSpc>
                <a:spcPts val="1300"/>
              </a:lnSpc>
              <a:spcBef>
                <a:spcPts val="600"/>
              </a:spcBef>
              <a:spcAft>
                <a:spcPts val="0"/>
              </a:spcAft>
            </a:pPr>
            <a:r>
              <a:rPr lang="ja-JP" altLang="en-US" sz="1300" b="0" i="0" dirty="0" smtClean="0">
                <a:latin typeface="Meiryo UI" panose="020B0604030504040204" pitchFamily="34" charset="-128"/>
                <a:ea typeface="Meiryo UI" panose="020B0604030504040204" pitchFamily="34" charset="-128"/>
                <a:cs typeface="メイリオ" panose="020B0604030504040204" pitchFamily="50" charset="-128"/>
              </a:rPr>
              <a:t>　○施設規模の適正化や配置の工夫によって</a:t>
            </a:r>
            <a:r>
              <a:rPr lang="ja-JP" altLang="en-US" sz="1300" b="0" i="0" dirty="0">
                <a:latin typeface="Meiryo UI" panose="020B0604030504040204" pitchFamily="34" charset="-128"/>
                <a:ea typeface="Meiryo UI" panose="020B0604030504040204" pitchFamily="34" charset="-128"/>
                <a:cs typeface="メイリオ" panose="020B0604030504040204" pitchFamily="50" charset="-128"/>
              </a:rPr>
              <a:t>創出</a:t>
            </a:r>
            <a:r>
              <a:rPr lang="ja-JP" altLang="en-US" sz="1300" b="0" i="0" dirty="0" smtClean="0">
                <a:latin typeface="Meiryo UI" panose="020B0604030504040204" pitchFamily="34" charset="-128"/>
                <a:ea typeface="Meiryo UI" panose="020B0604030504040204" pitchFamily="34" charset="-128"/>
                <a:cs typeface="メイリオ" panose="020B0604030504040204" pitchFamily="50" charset="-128"/>
              </a:rPr>
              <a:t>した</a:t>
            </a:r>
            <a:r>
              <a:rPr lang="ja-JP" altLang="en-US" sz="1300" i="0" u="sng" dirty="0" smtClean="0">
                <a:latin typeface="Meiryo UI" panose="020B0604030504040204" pitchFamily="34" charset="-128"/>
                <a:ea typeface="Meiryo UI" panose="020B0604030504040204" pitchFamily="34" charset="-128"/>
                <a:cs typeface="メイリオ" panose="020B0604030504040204" pitchFamily="50" charset="-128"/>
              </a:rPr>
              <a:t>余剰地等を有効活用することで、将来にわたって府市場の自立的運営が可能となるよう検討</a:t>
            </a:r>
            <a:endParaRPr lang="en-US" altLang="ja-JP" sz="1300" i="0" u="sng" dirty="0" smtClean="0">
              <a:latin typeface="Meiryo UI" panose="020B0604030504040204" pitchFamily="34" charset="-128"/>
              <a:ea typeface="Meiryo UI" panose="020B0604030504040204" pitchFamily="34" charset="-128"/>
              <a:cs typeface="メイリオ" panose="020B0604030504040204" pitchFamily="50" charset="-128"/>
            </a:endParaRPr>
          </a:p>
          <a:p>
            <a:pPr marL="92075">
              <a:lnSpc>
                <a:spcPts val="1300"/>
              </a:lnSpc>
              <a:spcBef>
                <a:spcPts val="600"/>
              </a:spcBef>
              <a:spcAft>
                <a:spcPts val="0"/>
              </a:spcAft>
            </a:pPr>
            <a:r>
              <a:rPr lang="ja-JP" altLang="en-US" sz="1300" b="0" i="0" dirty="0" smtClean="0">
                <a:latin typeface="Meiryo UI" panose="020B0604030504040204" pitchFamily="34" charset="-128"/>
                <a:ea typeface="Meiryo UI" panose="020B0604030504040204" pitchFamily="34" charset="-128"/>
                <a:cs typeface="メイリオ" panose="020B0604030504040204" pitchFamily="50" charset="-128"/>
              </a:rPr>
              <a:t>　○市場施設の整備にあたっては、場内事業者の多種多様なニーズに的確に対応し、</a:t>
            </a:r>
            <a:r>
              <a:rPr lang="ja-JP" altLang="en-US" sz="1300" i="0" u="sng" dirty="0" smtClean="0">
                <a:latin typeface="Meiryo UI" panose="020B0604030504040204" pitchFamily="34" charset="-128"/>
                <a:ea typeface="Meiryo UI" panose="020B0604030504040204" pitchFamily="34" charset="-128"/>
                <a:cs typeface="メイリオ" panose="020B0604030504040204" pitchFamily="50" charset="-128"/>
              </a:rPr>
              <a:t>効率的な市場運営が図られるよう整備主体（開設者・場内事業者）の役割分担を検討</a:t>
            </a:r>
            <a:endParaRPr lang="en-US" altLang="ja-JP" sz="1300" i="0" u="sng" dirty="0">
              <a:latin typeface="Meiryo UI" panose="020B0604030504040204" pitchFamily="34" charset="-128"/>
              <a:ea typeface="Meiryo UI" panose="020B0604030504040204" pitchFamily="34" charset="-128"/>
              <a:cs typeface="メイリオ" panose="020B0604030504040204" pitchFamily="50" charset="-128"/>
            </a:endParaRPr>
          </a:p>
        </p:txBody>
      </p:sp>
      <p:sp>
        <p:nvSpPr>
          <p:cNvPr id="23" name="テキスト ボックス 22"/>
          <p:cNvSpPr txBox="1"/>
          <p:nvPr/>
        </p:nvSpPr>
        <p:spPr>
          <a:xfrm>
            <a:off x="684642" y="5510486"/>
            <a:ext cx="5762740" cy="3362459"/>
          </a:xfrm>
          <a:prstGeom prst="rect">
            <a:avLst/>
          </a:prstGeom>
          <a:noFill/>
        </p:spPr>
        <p:txBody>
          <a:bodyPr wrap="square" rtlCol="0">
            <a:spAutoFit/>
          </a:bodyPr>
          <a:lstStyle/>
          <a:p>
            <a:pPr marL="92075" lvl="0">
              <a:lnSpc>
                <a:spcPts val="1700"/>
              </a:lnSpc>
              <a:spcBef>
                <a:spcPts val="400"/>
              </a:spcBef>
              <a:spcAft>
                <a:spcPts val="0"/>
              </a:spcAft>
            </a:pPr>
            <a:r>
              <a:rPr lang="en-US" altLang="ja-JP" sz="1300" i="0" dirty="0">
                <a:solidFill>
                  <a:srgbClr val="FF0000"/>
                </a:solidFill>
                <a:latin typeface="Meiryo UI" panose="020B0604030504040204" pitchFamily="34" charset="-128"/>
                <a:ea typeface="Meiryo UI" panose="020B0604030504040204" pitchFamily="34" charset="-128"/>
                <a:cs typeface="メイリオ" panose="020B0604030504040204" pitchFamily="50" charset="-128"/>
              </a:rPr>
              <a:t>【</a:t>
            </a:r>
            <a:r>
              <a:rPr lang="ja-JP" altLang="en-US" sz="1300" i="0" dirty="0">
                <a:solidFill>
                  <a:srgbClr val="FF0000"/>
                </a:solidFill>
                <a:latin typeface="Meiryo UI" panose="020B0604030504040204" pitchFamily="34" charset="-128"/>
                <a:ea typeface="Meiryo UI" panose="020B0604030504040204" pitchFamily="34" charset="-128"/>
                <a:cs typeface="メイリオ" panose="020B0604030504040204" pitchFamily="50" charset="-128"/>
              </a:rPr>
              <a:t>検討項目</a:t>
            </a:r>
            <a:r>
              <a:rPr lang="en-US" altLang="ja-JP" sz="1300" i="0" dirty="0">
                <a:solidFill>
                  <a:srgbClr val="FF0000"/>
                </a:solidFill>
                <a:latin typeface="Meiryo UI" panose="020B0604030504040204" pitchFamily="34" charset="-128"/>
                <a:ea typeface="Meiryo UI" panose="020B0604030504040204" pitchFamily="34" charset="-128"/>
                <a:cs typeface="メイリオ" panose="020B0604030504040204" pitchFamily="50" charset="-128"/>
              </a:rPr>
              <a:t>】</a:t>
            </a:r>
          </a:p>
          <a:p>
            <a:pPr marL="92075" lvl="0">
              <a:lnSpc>
                <a:spcPts val="1700"/>
              </a:lnSpc>
              <a:spcBef>
                <a:spcPts val="400"/>
              </a:spcBef>
              <a:spcAft>
                <a:spcPts val="0"/>
              </a:spcAft>
            </a:pPr>
            <a:r>
              <a:rPr lang="ja-JP" altLang="en-US" sz="1300" i="0" dirty="0">
                <a:solidFill>
                  <a:srgbClr val="FF0000"/>
                </a:solidFill>
                <a:latin typeface="Meiryo UI" panose="020B0604030504040204" pitchFamily="34" charset="-128"/>
                <a:ea typeface="Meiryo UI" panose="020B0604030504040204" pitchFamily="34" charset="-128"/>
                <a:cs typeface="メイリオ" panose="020B0604030504040204" pitchFamily="50" charset="-128"/>
              </a:rPr>
              <a:t>■必要な機能等</a:t>
            </a:r>
            <a:endParaRPr lang="en-US" altLang="ja-JP" sz="1300" i="0" dirty="0">
              <a:solidFill>
                <a:srgbClr val="FF0000"/>
              </a:solidFill>
              <a:latin typeface="Meiryo UI" panose="020B0604030504040204" pitchFamily="34" charset="-128"/>
              <a:ea typeface="Meiryo UI" panose="020B0604030504040204" pitchFamily="34" charset="-128"/>
              <a:cs typeface="メイリオ" panose="020B0604030504040204" pitchFamily="50" charset="-128"/>
            </a:endParaRPr>
          </a:p>
          <a:p>
            <a:pPr marL="92075" lvl="0">
              <a:lnSpc>
                <a:spcPts val="1700"/>
              </a:lnSpc>
              <a:spcBef>
                <a:spcPts val="0"/>
              </a:spcBef>
              <a:spcAft>
                <a:spcPts val="0"/>
              </a:spcAft>
            </a:pPr>
            <a:r>
              <a:rPr lang="ja-JP" altLang="en-US" sz="1300" i="0" dirty="0">
                <a:solidFill>
                  <a:srgbClr val="000000"/>
                </a:solidFill>
                <a:latin typeface="Meiryo UI" panose="020B0604030504040204" pitchFamily="34" charset="-128"/>
                <a:ea typeface="Meiryo UI" panose="020B0604030504040204" pitchFamily="34" charset="-128"/>
                <a:cs typeface="メイリオ" panose="020B0604030504040204" pitchFamily="50" charset="-128"/>
              </a:rPr>
              <a:t>　○</a:t>
            </a:r>
            <a:r>
              <a:rPr lang="ja-JP" altLang="en-US" sz="1300" i="0" u="sng" dirty="0">
                <a:solidFill>
                  <a:srgbClr val="000000"/>
                </a:solidFill>
                <a:latin typeface="Meiryo UI" panose="020B0604030504040204" pitchFamily="34" charset="-128"/>
                <a:ea typeface="Meiryo UI" panose="020B0604030504040204" pitchFamily="34" charset="-128"/>
                <a:cs typeface="メイリオ" panose="020B0604030504040204" pitchFamily="50" charset="-128"/>
              </a:rPr>
              <a:t>広域中継拠点市場（ハブ市場）化</a:t>
            </a:r>
            <a:endParaRPr lang="en-US" altLang="ja-JP" sz="1300" i="0" u="sng" dirty="0">
              <a:solidFill>
                <a:srgbClr val="000000"/>
              </a:solidFill>
              <a:latin typeface="Meiryo UI" panose="020B0604030504040204" pitchFamily="34" charset="-128"/>
              <a:ea typeface="Meiryo UI" panose="020B0604030504040204" pitchFamily="34" charset="-128"/>
              <a:cs typeface="メイリオ" panose="020B0604030504040204" pitchFamily="50" charset="-128"/>
            </a:endParaRPr>
          </a:p>
          <a:p>
            <a:pPr marL="92075" lvl="0">
              <a:lnSpc>
                <a:spcPts val="1700"/>
              </a:lnSpc>
              <a:spcBef>
                <a:spcPts val="0"/>
              </a:spcBef>
              <a:spcAft>
                <a:spcPts val="0"/>
              </a:spcAft>
            </a:pPr>
            <a:r>
              <a:rPr lang="ja-JP" altLang="en-US" sz="1300" b="0" i="0" dirty="0">
                <a:solidFill>
                  <a:srgbClr val="000000"/>
                </a:solidFill>
                <a:latin typeface="Meiryo UI" panose="020B0604030504040204" pitchFamily="34" charset="-128"/>
                <a:ea typeface="Meiryo UI" panose="020B0604030504040204" pitchFamily="34" charset="-128"/>
                <a:cs typeface="メイリオ" panose="020B0604030504040204" pitchFamily="50" charset="-128"/>
              </a:rPr>
              <a:t>　　・大量・多品目の集荷・荷捌き機能、</a:t>
            </a:r>
            <a:r>
              <a:rPr lang="en-US" altLang="ja-JP" sz="1300" b="0" i="0" dirty="0">
                <a:solidFill>
                  <a:srgbClr val="000000"/>
                </a:solidFill>
                <a:latin typeface="Meiryo UI" panose="020B0604030504040204" pitchFamily="34" charset="-128"/>
                <a:ea typeface="Meiryo UI" panose="020B0604030504040204" pitchFamily="34" charset="-128"/>
                <a:cs typeface="メイリオ" panose="020B0604030504040204" pitchFamily="50" charset="-128"/>
              </a:rPr>
              <a:t>ICT</a:t>
            </a:r>
            <a:r>
              <a:rPr lang="ja-JP" altLang="en-US" sz="1300" b="0" i="0" dirty="0">
                <a:solidFill>
                  <a:srgbClr val="000000"/>
                </a:solidFill>
                <a:latin typeface="Meiryo UI" panose="020B0604030504040204" pitchFamily="34" charset="-128"/>
                <a:ea typeface="Meiryo UI" panose="020B0604030504040204" pitchFamily="34" charset="-128"/>
                <a:cs typeface="メイリオ" panose="020B0604030504040204" pitchFamily="50" charset="-128"/>
              </a:rPr>
              <a:t>・</a:t>
            </a:r>
            <a:r>
              <a:rPr lang="en-US" altLang="ja-JP" sz="1300" b="0" i="0" dirty="0" err="1">
                <a:solidFill>
                  <a:srgbClr val="000000"/>
                </a:solidFill>
                <a:latin typeface="Meiryo UI" panose="020B0604030504040204" pitchFamily="34" charset="-128"/>
                <a:ea typeface="Meiryo UI" panose="020B0604030504040204" pitchFamily="34" charset="-128"/>
                <a:cs typeface="メイリオ" panose="020B0604030504040204" pitchFamily="50" charset="-128"/>
              </a:rPr>
              <a:t>IoT</a:t>
            </a:r>
            <a:r>
              <a:rPr lang="ja-JP" altLang="en-US" sz="1300" b="0" i="0" dirty="0">
                <a:solidFill>
                  <a:srgbClr val="000000"/>
                </a:solidFill>
                <a:latin typeface="Meiryo UI" panose="020B0604030504040204" pitchFamily="34" charset="-128"/>
                <a:ea typeface="Meiryo UI" panose="020B0604030504040204" pitchFamily="34" charset="-128"/>
                <a:cs typeface="メイリオ" panose="020B0604030504040204" pitchFamily="50" charset="-128"/>
              </a:rPr>
              <a:t>活用物流機能　等</a:t>
            </a:r>
            <a:endParaRPr lang="en-US" altLang="ja-JP" sz="1300" b="0" i="0" dirty="0">
              <a:solidFill>
                <a:srgbClr val="000000"/>
              </a:solidFill>
              <a:latin typeface="Meiryo UI" panose="020B0604030504040204" pitchFamily="34" charset="-128"/>
              <a:ea typeface="Meiryo UI" panose="020B0604030504040204" pitchFamily="34" charset="-128"/>
              <a:cs typeface="メイリオ" panose="020B0604030504040204" pitchFamily="50" charset="-128"/>
            </a:endParaRPr>
          </a:p>
          <a:p>
            <a:pPr marL="92075" lvl="0">
              <a:lnSpc>
                <a:spcPts val="1700"/>
              </a:lnSpc>
              <a:spcBef>
                <a:spcPts val="300"/>
              </a:spcBef>
              <a:spcAft>
                <a:spcPts val="0"/>
              </a:spcAft>
            </a:pPr>
            <a:r>
              <a:rPr lang="ja-JP" altLang="en-US" sz="1300" i="0" dirty="0">
                <a:solidFill>
                  <a:srgbClr val="000000"/>
                </a:solidFill>
                <a:latin typeface="Meiryo UI" panose="020B0604030504040204" pitchFamily="34" charset="-128"/>
                <a:ea typeface="Meiryo UI" panose="020B0604030504040204" pitchFamily="34" charset="-128"/>
                <a:cs typeface="メイリオ" panose="020B0604030504040204" pitchFamily="50" charset="-128"/>
              </a:rPr>
              <a:t>　○</a:t>
            </a:r>
            <a:r>
              <a:rPr lang="ja-JP" altLang="en-US" sz="1300" i="0" u="sng" dirty="0">
                <a:solidFill>
                  <a:srgbClr val="000000"/>
                </a:solidFill>
                <a:latin typeface="Meiryo UI" panose="020B0604030504040204" pitchFamily="34" charset="-128"/>
                <a:ea typeface="Meiryo UI" panose="020B0604030504040204" pitchFamily="34" charset="-128"/>
                <a:cs typeface="メイリオ" panose="020B0604030504040204" pitchFamily="50" charset="-128"/>
              </a:rPr>
              <a:t>高度な品質・衛生管理</a:t>
            </a:r>
            <a:endParaRPr lang="en-US" altLang="ja-JP" sz="1300" i="0" u="sng" dirty="0">
              <a:solidFill>
                <a:srgbClr val="000000"/>
              </a:solidFill>
              <a:latin typeface="Meiryo UI" panose="020B0604030504040204" pitchFamily="34" charset="-128"/>
              <a:ea typeface="Meiryo UI" panose="020B0604030504040204" pitchFamily="34" charset="-128"/>
              <a:cs typeface="メイリオ" panose="020B0604030504040204" pitchFamily="50" charset="-128"/>
            </a:endParaRPr>
          </a:p>
          <a:p>
            <a:pPr marL="92075" lvl="0">
              <a:lnSpc>
                <a:spcPts val="1700"/>
              </a:lnSpc>
              <a:spcBef>
                <a:spcPts val="0"/>
              </a:spcBef>
              <a:spcAft>
                <a:spcPts val="0"/>
              </a:spcAft>
            </a:pPr>
            <a:r>
              <a:rPr lang="ja-JP" altLang="en-US" sz="1300" b="0" i="0" dirty="0">
                <a:solidFill>
                  <a:srgbClr val="000000"/>
                </a:solidFill>
                <a:latin typeface="Meiryo UI" panose="020B0604030504040204" pitchFamily="34" charset="-128"/>
                <a:ea typeface="Meiryo UI" panose="020B0604030504040204" pitchFamily="34" charset="-128"/>
                <a:cs typeface="メイリオ" panose="020B0604030504040204" pitchFamily="50" charset="-128"/>
              </a:rPr>
              <a:t>　　・コールドチェーン機能、冷蔵・保管・加工機能　等　</a:t>
            </a:r>
            <a:endParaRPr lang="en-US" altLang="ja-JP" sz="1300" b="0" i="0" dirty="0">
              <a:solidFill>
                <a:srgbClr val="000000"/>
              </a:solidFill>
              <a:latin typeface="Meiryo UI" panose="020B0604030504040204" pitchFamily="34" charset="-128"/>
              <a:ea typeface="Meiryo UI" panose="020B0604030504040204" pitchFamily="34" charset="-128"/>
              <a:cs typeface="メイリオ" panose="020B0604030504040204" pitchFamily="50" charset="-128"/>
            </a:endParaRPr>
          </a:p>
          <a:p>
            <a:pPr marL="92075" lvl="0">
              <a:lnSpc>
                <a:spcPts val="1700"/>
              </a:lnSpc>
              <a:spcBef>
                <a:spcPts val="300"/>
              </a:spcBef>
              <a:spcAft>
                <a:spcPts val="0"/>
              </a:spcAft>
            </a:pPr>
            <a:r>
              <a:rPr lang="ja-JP" altLang="en-US" sz="1300" b="0" i="0" dirty="0">
                <a:solidFill>
                  <a:srgbClr val="000000"/>
                </a:solidFill>
                <a:latin typeface="Meiryo UI" panose="020B0604030504040204" pitchFamily="34" charset="-128"/>
                <a:ea typeface="Meiryo UI" panose="020B0604030504040204" pitchFamily="34" charset="-128"/>
                <a:cs typeface="メイリオ" panose="020B0604030504040204" pitchFamily="50" charset="-128"/>
              </a:rPr>
              <a:t>　○</a:t>
            </a:r>
            <a:r>
              <a:rPr lang="ja-JP" altLang="en-US" sz="1300" i="0" u="sng" dirty="0">
                <a:solidFill>
                  <a:srgbClr val="000000"/>
                </a:solidFill>
                <a:latin typeface="Meiryo UI" panose="020B0604030504040204" pitchFamily="34" charset="-128"/>
                <a:ea typeface="Meiryo UI" panose="020B0604030504040204" pitchFamily="34" charset="-128"/>
                <a:cs typeface="メイリオ" panose="020B0604030504040204" pitchFamily="50" charset="-128"/>
              </a:rPr>
              <a:t>府民に開かれた市場づくり</a:t>
            </a:r>
            <a:endParaRPr lang="en-US" altLang="ja-JP" sz="1300" i="0" u="sng" dirty="0">
              <a:solidFill>
                <a:srgbClr val="000000"/>
              </a:solidFill>
              <a:latin typeface="Meiryo UI" panose="020B0604030504040204" pitchFamily="34" charset="-128"/>
              <a:ea typeface="Meiryo UI" panose="020B0604030504040204" pitchFamily="34" charset="-128"/>
              <a:cs typeface="メイリオ" panose="020B0604030504040204" pitchFamily="50" charset="-128"/>
            </a:endParaRPr>
          </a:p>
          <a:p>
            <a:pPr marL="92075" lvl="0">
              <a:lnSpc>
                <a:spcPts val="1700"/>
              </a:lnSpc>
              <a:spcBef>
                <a:spcPts val="0"/>
              </a:spcBef>
              <a:spcAft>
                <a:spcPts val="0"/>
              </a:spcAft>
            </a:pPr>
            <a:r>
              <a:rPr lang="ja-JP" altLang="en-US" sz="1300" b="0" i="0" dirty="0">
                <a:solidFill>
                  <a:srgbClr val="000000"/>
                </a:solidFill>
                <a:latin typeface="Meiryo UI" panose="020B0604030504040204" pitchFamily="34" charset="-128"/>
                <a:ea typeface="Meiryo UI" panose="020B0604030504040204" pitchFamily="34" charset="-128"/>
                <a:cs typeface="メイリオ" panose="020B0604030504040204" pitchFamily="50" charset="-128"/>
              </a:rPr>
              <a:t>　　・情報発信機能、一般消費者向け物販・飲食機能　等</a:t>
            </a:r>
            <a:endParaRPr lang="en-US" altLang="ja-JP" sz="1300" i="0" dirty="0">
              <a:solidFill>
                <a:srgbClr val="FF0000"/>
              </a:solidFill>
              <a:latin typeface="Meiryo UI" panose="020B0604030504040204" pitchFamily="50" charset="-128"/>
              <a:ea typeface="Meiryo UI" panose="020B0604030504040204" pitchFamily="50" charset="-128"/>
            </a:endParaRPr>
          </a:p>
          <a:p>
            <a:pPr marL="92075" lvl="0">
              <a:lnSpc>
                <a:spcPts val="1700"/>
              </a:lnSpc>
              <a:spcBef>
                <a:spcPts val="600"/>
              </a:spcBef>
              <a:spcAft>
                <a:spcPts val="0"/>
              </a:spcAft>
            </a:pPr>
            <a:r>
              <a:rPr lang="ja-JP" altLang="en-US" sz="1300" i="0" dirty="0">
                <a:solidFill>
                  <a:srgbClr val="FF0000"/>
                </a:solidFill>
                <a:latin typeface="Meiryo UI" panose="020B0604030504040204" pitchFamily="50" charset="-128"/>
                <a:ea typeface="Meiryo UI" panose="020B0604030504040204" pitchFamily="50" charset="-128"/>
              </a:rPr>
              <a:t>■施設配置計画（ゾーニング）</a:t>
            </a:r>
            <a:endParaRPr lang="en-US" altLang="ja-JP" sz="1300" i="0" dirty="0">
              <a:solidFill>
                <a:srgbClr val="FF0000"/>
              </a:solidFill>
              <a:latin typeface="Meiryo UI" panose="020B0604030504040204" pitchFamily="50" charset="-128"/>
              <a:ea typeface="Meiryo UI" panose="020B0604030504040204" pitchFamily="50" charset="-128"/>
            </a:endParaRPr>
          </a:p>
          <a:p>
            <a:pPr lvl="0">
              <a:lnSpc>
                <a:spcPts val="1200"/>
              </a:lnSpc>
              <a:spcBef>
                <a:spcPts val="400"/>
              </a:spcBef>
            </a:pPr>
            <a:r>
              <a:rPr lang="ja-JP" altLang="en-US" sz="1300" b="0" i="0" dirty="0">
                <a:solidFill>
                  <a:srgbClr val="000000"/>
                </a:solidFill>
                <a:latin typeface="Meiryo UI" panose="020B0604030504040204" pitchFamily="50" charset="-128"/>
                <a:ea typeface="Meiryo UI" panose="020B0604030504040204" pitchFamily="50" charset="-128"/>
              </a:rPr>
              <a:t>　　○市場施設の必要床面積の確保を図りつつ、余剰地の最大化が可能となるよう</a:t>
            </a:r>
            <a:r>
              <a:rPr lang="ja-JP" altLang="en-US" sz="1300" b="0" i="0" dirty="0" smtClean="0">
                <a:solidFill>
                  <a:srgbClr val="000000"/>
                </a:solidFill>
                <a:latin typeface="Meiryo UI" panose="020B0604030504040204" pitchFamily="50" charset="-128"/>
                <a:ea typeface="Meiryo UI" panose="020B0604030504040204" pitchFamily="50" charset="-128"/>
              </a:rPr>
              <a:t>、</a:t>
            </a:r>
            <a:endParaRPr lang="en-US" altLang="ja-JP" sz="1300" b="0" i="0" dirty="0" smtClean="0">
              <a:solidFill>
                <a:srgbClr val="000000"/>
              </a:solidFill>
              <a:latin typeface="Meiryo UI" panose="020B0604030504040204" pitchFamily="50" charset="-128"/>
              <a:ea typeface="Meiryo UI" panose="020B0604030504040204" pitchFamily="50" charset="-128"/>
            </a:endParaRPr>
          </a:p>
          <a:p>
            <a:pPr lvl="0">
              <a:lnSpc>
                <a:spcPts val="1200"/>
              </a:lnSpc>
              <a:spcBef>
                <a:spcPts val="400"/>
              </a:spcBef>
            </a:pPr>
            <a:r>
              <a:rPr lang="ja-JP" altLang="en-US" sz="1300" b="0" i="0" dirty="0">
                <a:solidFill>
                  <a:srgbClr val="000000"/>
                </a:solidFill>
                <a:latin typeface="Meiryo UI" panose="020B0604030504040204" pitchFamily="50" charset="-128"/>
                <a:ea typeface="Meiryo UI" panose="020B0604030504040204" pitchFamily="50" charset="-128"/>
              </a:rPr>
              <a:t>　</a:t>
            </a:r>
            <a:r>
              <a:rPr lang="ja-JP" altLang="en-US" sz="1300" b="0" i="0" dirty="0" smtClean="0">
                <a:solidFill>
                  <a:srgbClr val="000000"/>
                </a:solidFill>
                <a:latin typeface="Meiryo UI" panose="020B0604030504040204" pitchFamily="50" charset="-128"/>
                <a:ea typeface="Meiryo UI" panose="020B0604030504040204" pitchFamily="50" charset="-128"/>
              </a:rPr>
              <a:t>　　 </a:t>
            </a:r>
            <a:r>
              <a:rPr lang="ja-JP" altLang="en-US" sz="1300" i="0" u="sng" dirty="0" smtClean="0">
                <a:solidFill>
                  <a:srgbClr val="000000"/>
                </a:solidFill>
                <a:latin typeface="Meiryo UI" panose="020B0604030504040204" pitchFamily="50" charset="-128"/>
                <a:ea typeface="Meiryo UI" panose="020B0604030504040204" pitchFamily="50" charset="-128"/>
              </a:rPr>
              <a:t>複数</a:t>
            </a:r>
            <a:r>
              <a:rPr lang="ja-JP" altLang="en-US" sz="1300" i="0" u="sng" dirty="0">
                <a:solidFill>
                  <a:srgbClr val="000000"/>
                </a:solidFill>
                <a:latin typeface="Meiryo UI" panose="020B0604030504040204" pitchFamily="50" charset="-128"/>
                <a:ea typeface="Meiryo UI" panose="020B0604030504040204" pitchFamily="50" charset="-128"/>
              </a:rPr>
              <a:t>のゾーニング</a:t>
            </a:r>
            <a:r>
              <a:rPr lang="ja-JP" altLang="en-US" sz="1300" i="0" u="sng" dirty="0" smtClean="0">
                <a:solidFill>
                  <a:srgbClr val="000000"/>
                </a:solidFill>
                <a:latin typeface="Meiryo UI" panose="020B0604030504040204" pitchFamily="50" charset="-128"/>
                <a:ea typeface="Meiryo UI" panose="020B0604030504040204" pitchFamily="50" charset="-128"/>
              </a:rPr>
              <a:t>案を検討</a:t>
            </a:r>
            <a:endParaRPr lang="en-US" altLang="ja-JP" sz="1300" i="0" u="sng" dirty="0" smtClean="0">
              <a:solidFill>
                <a:srgbClr val="000000"/>
              </a:solidFill>
              <a:latin typeface="Meiryo UI" panose="020B0604030504040204" pitchFamily="50" charset="-128"/>
              <a:ea typeface="Meiryo UI" panose="020B0604030504040204" pitchFamily="50" charset="-128"/>
            </a:endParaRPr>
          </a:p>
          <a:p>
            <a:pPr marL="92075">
              <a:lnSpc>
                <a:spcPts val="1300"/>
              </a:lnSpc>
              <a:spcBef>
                <a:spcPts val="600"/>
              </a:spcBef>
              <a:spcAft>
                <a:spcPts val="0"/>
              </a:spcAft>
            </a:pPr>
            <a:r>
              <a:rPr lang="ja-JP" altLang="en-US" sz="1300" i="0" dirty="0">
                <a:solidFill>
                  <a:srgbClr val="FF0000"/>
                </a:solidFill>
                <a:latin typeface="Meiryo UI" panose="020B0604030504040204" pitchFamily="34" charset="-128"/>
                <a:ea typeface="Meiryo UI" panose="020B0604030504040204" pitchFamily="34" charset="-128"/>
                <a:cs typeface="メイリオ" panose="020B0604030504040204" pitchFamily="50" charset="-128"/>
              </a:rPr>
              <a:t>■施設規模</a:t>
            </a:r>
            <a:endParaRPr lang="en-US" altLang="ja-JP" sz="1300" i="0" dirty="0">
              <a:solidFill>
                <a:srgbClr val="FF0000"/>
              </a:solidFill>
              <a:latin typeface="Meiryo UI" panose="020B0604030504040204" pitchFamily="34" charset="-128"/>
              <a:ea typeface="Meiryo UI" panose="020B0604030504040204" pitchFamily="34" charset="-128"/>
              <a:cs typeface="メイリオ" panose="020B0604030504040204" pitchFamily="50" charset="-128"/>
            </a:endParaRPr>
          </a:p>
          <a:p>
            <a:pPr marL="92075">
              <a:lnSpc>
                <a:spcPts val="1300"/>
              </a:lnSpc>
              <a:spcBef>
                <a:spcPts val="600"/>
              </a:spcBef>
              <a:spcAft>
                <a:spcPts val="0"/>
              </a:spcAft>
            </a:pPr>
            <a:r>
              <a:rPr lang="ja-JP" altLang="en-US" sz="1300" b="0" i="0" dirty="0">
                <a:latin typeface="Meiryo UI" panose="020B0604030504040204" pitchFamily="34" charset="-128"/>
                <a:ea typeface="Meiryo UI" panose="020B0604030504040204" pitchFamily="34" charset="-128"/>
                <a:cs typeface="メイリオ" panose="020B0604030504040204" pitchFamily="50" charset="-128"/>
              </a:rPr>
              <a:t>　○流通実態や取引形態等の変化を踏まえた</a:t>
            </a:r>
            <a:r>
              <a:rPr lang="ja-JP" altLang="en-US" sz="1300" i="0" u="sng" dirty="0">
                <a:latin typeface="Meiryo UI" panose="020B0604030504040204" pitchFamily="34" charset="-128"/>
                <a:ea typeface="Meiryo UI" panose="020B0604030504040204" pitchFamily="34" charset="-128"/>
                <a:cs typeface="メイリオ" panose="020B0604030504040204" pitchFamily="50" charset="-128"/>
              </a:rPr>
              <a:t>適正規模の確保</a:t>
            </a:r>
            <a:endParaRPr lang="en-US" altLang="ja-JP" sz="1300" i="0" dirty="0">
              <a:solidFill>
                <a:srgbClr val="FF0000"/>
              </a:solidFill>
              <a:latin typeface="Meiryo UI" panose="020B0604030504040204" pitchFamily="34" charset="-128"/>
              <a:ea typeface="Meiryo UI" panose="020B0604030504040204" pitchFamily="34" charset="-128"/>
              <a:cs typeface="メイリオ" panose="020B0604030504040204" pitchFamily="50" charset="-128"/>
            </a:endParaRPr>
          </a:p>
          <a:p>
            <a:pPr lvl="0">
              <a:lnSpc>
                <a:spcPts val="1200"/>
              </a:lnSpc>
              <a:spcBef>
                <a:spcPts val="400"/>
              </a:spcBef>
            </a:pPr>
            <a:endParaRPr lang="en-US" altLang="ja-JP" sz="1300" i="0" u="sng" dirty="0" smtClean="0">
              <a:solidFill>
                <a:srgbClr val="000000"/>
              </a:solidFill>
              <a:latin typeface="Meiryo UI" panose="020B0604030504040204" pitchFamily="50" charset="-128"/>
              <a:ea typeface="Meiryo UI" panose="020B0604030504040204" pitchFamily="50" charset="-128"/>
            </a:endParaRPr>
          </a:p>
        </p:txBody>
      </p:sp>
      <p:sp>
        <p:nvSpPr>
          <p:cNvPr id="6" name="二等辺三角形 5"/>
          <p:cNvSpPr/>
          <p:nvPr/>
        </p:nvSpPr>
        <p:spPr bwMode="auto">
          <a:xfrm rot="10800000">
            <a:off x="5248565" y="8749626"/>
            <a:ext cx="2664296" cy="252000"/>
          </a:xfrm>
          <a:prstGeom prst="triangle">
            <a:avLst/>
          </a:prstGeom>
          <a:solidFill>
            <a:srgbClr val="FFCC99"/>
          </a:solidFill>
          <a:ln>
            <a:noFill/>
          </a:ln>
          <a:effectLst/>
          <a:extLst>
            <a:ext uri="{91240B29-F687-4F45-9708-019B960494DF}">
              <a14:hiddenLine xmlns:a14="http://schemas.microsoft.com/office/drawing/2010/main" w="9525" cap="flat" cmpd="sng" algn="ctr">
                <a:solidFill>
                  <a:srgbClr val="FFCC99"/>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6" tIns="45700" rIns="91396" bIns="4570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1" lang="ja-JP" altLang="en-US" sz="1200" b="1" i="1" u="none" strike="noStrike" cap="none" normalizeH="0" baseline="0" smtClean="0">
              <a:ln>
                <a:noFill/>
              </a:ln>
              <a:solidFill>
                <a:schemeClr val="tx1"/>
              </a:solidFill>
              <a:effectLst/>
              <a:latin typeface="Arial" charset="0"/>
              <a:ea typeface="ＭＳ Ｐゴシック" pitchFamily="50" charset="-128"/>
            </a:endParaRPr>
          </a:p>
        </p:txBody>
      </p:sp>
      <p:sp>
        <p:nvSpPr>
          <p:cNvPr id="24" name="正方形/長方形 23"/>
          <p:cNvSpPr/>
          <p:nvPr/>
        </p:nvSpPr>
        <p:spPr>
          <a:xfrm>
            <a:off x="11737082" y="197445"/>
            <a:ext cx="1277440" cy="5334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algn="ctr">
              <a:spcAft>
                <a:spcPts val="0"/>
              </a:spcAft>
            </a:pPr>
            <a:r>
              <a:rPr lang="ja-JP" sz="1800" i="0" kern="100" dirty="0" smtClean="0">
                <a:effectLst/>
                <a:latin typeface="ＭＳ 明朝" panose="02020609040205080304" pitchFamily="17" charset="-128"/>
                <a:ea typeface="ＭＳ 明朝" panose="02020609040205080304" pitchFamily="17" charset="-128"/>
                <a:cs typeface="Times New Roman" panose="02020603050405020304" pitchFamily="18" charset="0"/>
              </a:rPr>
              <a:t>資料</a:t>
            </a:r>
            <a:r>
              <a:rPr lang="ja-JP" altLang="en-US" sz="1800" i="0" kern="100" dirty="0" smtClean="0">
                <a:latin typeface="ＭＳ 明朝" panose="02020609040205080304" pitchFamily="17" charset="-128"/>
                <a:ea typeface="ＭＳ 明朝" panose="02020609040205080304" pitchFamily="17" charset="-128"/>
                <a:cs typeface="Times New Roman" panose="02020603050405020304" pitchFamily="18" charset="0"/>
              </a:rPr>
              <a:t>２</a:t>
            </a:r>
            <a:r>
              <a:rPr lang="en-US" altLang="ja-JP" sz="1800" i="0" kern="100" dirty="0" smtClean="0">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800" i="0" kern="100" dirty="0" smtClean="0">
                <a:latin typeface="ＭＳ 明朝" panose="02020609040205080304" pitchFamily="17" charset="-128"/>
                <a:ea typeface="ＭＳ 明朝" panose="02020609040205080304" pitchFamily="17" charset="-128"/>
                <a:cs typeface="Times New Roman" panose="02020603050405020304" pitchFamily="18" charset="0"/>
              </a:rPr>
              <a:t>１</a:t>
            </a:r>
            <a:endParaRPr lang="ja-JP" sz="1050" i="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179558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CC99"/>
        </a:solidFill>
        <a:ln>
          <a:noFill/>
        </a:ln>
        <a:effectLst/>
        <a:extLst>
          <a:ext uri="{91240B29-F687-4F45-9708-019B960494DF}">
            <a14:hiddenLine xmlns:a14="http://schemas.microsoft.com/office/drawing/2010/main" w="9525" cap="flat" cmpd="sng" algn="ctr">
              <a:solidFill>
                <a:srgbClr val="FFCC99"/>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396" tIns="45700" rIns="91396" bIns="45700" numCol="1" anchor="ctr"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1" lang="ja-JP" altLang="en-US" sz="1200" b="1" i="1" u="none" strike="noStrike" cap="none" normalizeH="0" baseline="0" smtClean="0">
            <a:ln>
              <a:noFill/>
            </a:ln>
            <a:solidFill>
              <a:schemeClr val="tx1"/>
            </a:solidFill>
            <a:effectLst/>
            <a:latin typeface="Arial" charset="0"/>
            <a:ea typeface="ＭＳ Ｐゴシック" pitchFamily="50" charset="-128"/>
          </a:defRPr>
        </a:defPPr>
      </a:lstStyle>
    </a:spDef>
    <a:lnDef>
      <a:spPr bwMode="auto">
        <a:solidFill>
          <a:srgbClr val="FFCC99"/>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2" ma:contentTypeDescription="新しいドキュメントを作成します。" ma:contentTypeScope="" ma:versionID="b3c97e09efd2aa013a335549072096a9">
  <xsd:schema xmlns:xsd="http://www.w3.org/2001/XMLSchema" xmlns:xs="http://www.w3.org/2001/XMLSchema" xmlns:p="http://schemas.microsoft.com/office/2006/metadata/properties" xmlns:ns2="70d7d652-1edb-4486-adb7-569848e2bdac" xmlns:ns3="a9b0d389-098a-4f82-adda-c0435a7f6245" targetNamespace="http://schemas.microsoft.com/office/2006/metadata/properties" ma:root="true" ma:fieldsID="25ddd6d1bcad24e9732583f12c572358" ns2:_="" ns3:_="">
    <xsd:import namespace="70d7d652-1edb-4486-adb7-569848e2bdac"/>
    <xsd:import namespace="a9b0d389-098a-4f82-adda-c0435a7f6245"/>
    <xsd:element name="properties">
      <xsd:complexType>
        <xsd:sequence>
          <xsd:element name="documentManagement">
            <xsd:complexType>
              <xsd:all>
                <xsd:element ref="ns2:_x65e5__x4ed8__x5165__x308a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9b0d389-098a-4f82-adda-c0435a7f6245"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FC8BC1-B887-4569-A56C-FE87B6B339FC}">
  <ds:schemaRefs>
    <ds:schemaRef ds:uri="http://schemas.microsoft.com/office/infopath/2007/PartnerControls"/>
    <ds:schemaRef ds:uri="70d7d652-1edb-4486-adb7-569848e2bdac"/>
    <ds:schemaRef ds:uri="http://schemas.microsoft.com/office/2006/documentManagement/types"/>
    <ds:schemaRef ds:uri="http://www.w3.org/XML/1998/namespace"/>
    <ds:schemaRef ds:uri="http://schemas.microsoft.com/office/2006/metadata/properties"/>
    <ds:schemaRef ds:uri="http://purl.org/dc/terms/"/>
    <ds:schemaRef ds:uri="http://purl.org/dc/dcmitype/"/>
    <ds:schemaRef ds:uri="http://schemas.openxmlformats.org/package/2006/metadata/core-properties"/>
    <ds:schemaRef ds:uri="a9b0d389-098a-4f82-adda-c0435a7f6245"/>
    <ds:schemaRef ds:uri="http://purl.org/dc/elements/1.1/"/>
  </ds:schemaRefs>
</ds:datastoreItem>
</file>

<file path=customXml/itemProps2.xml><?xml version="1.0" encoding="utf-8"?>
<ds:datastoreItem xmlns:ds="http://schemas.openxmlformats.org/officeDocument/2006/customXml" ds:itemID="{DC124E67-B7E6-4520-B43F-A1B413940D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a9b0d389-098a-4f82-adda-c0435a7f6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B053C98-873A-467C-8B8B-5CA5626D941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7973</TotalTime>
  <Words>748</Words>
  <Application>Microsoft Office PowerPoint</Application>
  <PresentationFormat>ユーザー設定</PresentationFormat>
  <Paragraphs>54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ＭＳ Ｐ明朝</vt:lpstr>
      <vt:lpstr>ＭＳ 明朝</vt:lpstr>
      <vt:lpstr>メイリオ</vt:lpstr>
      <vt:lpstr>Arial</vt:lpstr>
      <vt:lpstr>Times New Roman</vt:lpstr>
      <vt:lpstr>標準デザイン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みどりの風促進区域について</dc:title>
  <dc:creator>大阪府職員端末機１７年度１２月調達</dc:creator>
  <cp:lastModifiedBy>石井　進作</cp:lastModifiedBy>
  <cp:revision>736</cp:revision>
  <cp:lastPrinted>2023-02-08T06:34:35Z</cp:lastPrinted>
  <dcterms:created xsi:type="dcterms:W3CDTF">2010-08-25T07:47:28Z</dcterms:created>
  <dcterms:modified xsi:type="dcterms:W3CDTF">2023-02-10T09:06:02Z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日付入り">
    <vt:lpwstr/>
  </property>
  <property fmtid="{D5CDD505-2E9C-101B-9397-08002B2CF9AE}" pid="3" name="ContentTypeId">
    <vt:lpwstr>0x010100EE149F3571759242AB70A9ADBD48801F</vt:lpwstr>
  </property>
</Properties>
</file>