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notesMasterIdLst>
    <p:notesMasterId r:id="rId7"/>
  </p:notesMasterIdLst>
  <p:sldIdLst>
    <p:sldId id="315" r:id="rId2"/>
    <p:sldId id="319" r:id="rId3"/>
    <p:sldId id="320" r:id="rId4"/>
    <p:sldId id="317" r:id="rId5"/>
    <p:sldId id="318" r:id="rId6"/>
  </p:sldIdLst>
  <p:sldSz cx="17281525" cy="12241213"/>
  <p:notesSz cx="6807200" cy="9939338"/>
  <p:defaultTextStyle>
    <a:defPPr>
      <a:defRPr lang="ja-JP"/>
    </a:defPPr>
    <a:lvl1pPr marL="0" algn="l" defTabSz="1498161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1pPr>
    <a:lvl2pPr marL="749080" algn="l" defTabSz="1498161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2pPr>
    <a:lvl3pPr marL="1498161" algn="l" defTabSz="1498161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3pPr>
    <a:lvl4pPr marL="2247241" algn="l" defTabSz="1498161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4pPr>
    <a:lvl5pPr marL="2996323" algn="l" defTabSz="1498161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5pPr>
    <a:lvl6pPr marL="3745403" algn="l" defTabSz="1498161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6pPr>
    <a:lvl7pPr marL="4494483" algn="l" defTabSz="1498161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7pPr>
    <a:lvl8pPr marL="5243563" algn="l" defTabSz="1498161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8pPr>
    <a:lvl9pPr marL="5992644" algn="l" defTabSz="1498161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02">
          <p15:clr>
            <a:srgbClr val="A4A3A4"/>
          </p15:clr>
        </p15:guide>
        <p15:guide id="2" pos="4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AFE7EF"/>
    <a:srgbClr val="3333FF"/>
    <a:srgbClr val="0066FF"/>
    <a:srgbClr val="2A65AC"/>
    <a:srgbClr val="99CCFF"/>
    <a:srgbClr val="FF6600"/>
    <a:srgbClr val="FF9933"/>
    <a:srgbClr val="00DA63"/>
    <a:srgbClr val="C89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2868" autoAdjust="0"/>
    <p:restoredTop sz="93816" autoAdjust="0"/>
  </p:normalViewPr>
  <p:slideViewPr>
    <p:cSldViewPr>
      <p:cViewPr>
        <p:scale>
          <a:sx n="100" d="100"/>
          <a:sy n="100" d="100"/>
        </p:scale>
        <p:origin x="2724" y="78"/>
      </p:cViewPr>
      <p:guideLst>
        <p:guide orient="horz" pos="3856"/>
        <p:guide pos="54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12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取扱数量の推移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12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(大阪府・全国【50分の1比率】)</a:t>
            </a:r>
          </a:p>
        </c:rich>
      </c:tx>
      <c:layout>
        <c:manualLayout>
          <c:xMode val="edge"/>
          <c:yMode val="edge"/>
          <c:x val="0.30458642334137764"/>
          <c:y val="4.948520048855279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896405919661733"/>
          <c:y val="0.15820895522388059"/>
          <c:w val="0.84270151107344737"/>
          <c:h val="0.66865671641791047"/>
        </c:manualLayout>
      </c:layout>
      <c:lineChart>
        <c:grouping val="standard"/>
        <c:varyColors val="0"/>
        <c:ser>
          <c:idx val="1"/>
          <c:order val="0"/>
          <c:tx>
            <c:strRef>
              <c:f>'年度別（全国・府） 比率50 (中央・地方込)'!$C$3</c:f>
              <c:strCache>
                <c:ptCount val="1"/>
                <c:pt idx="0">
                  <c:v>数量（大阪）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cat>
            <c:strRef>
              <c:f>'年度別（全国・府） 比率50 (中央・地方込)'!$D$2:$J$2</c:f>
              <c:strCache>
                <c:ptCount val="7"/>
                <c:pt idx="0">
                  <c:v>H21</c:v>
                </c:pt>
                <c:pt idx="1">
                  <c:v>H22</c:v>
                </c:pt>
                <c:pt idx="2">
                  <c:v>H23</c:v>
                </c:pt>
                <c:pt idx="3">
                  <c:v>H24</c:v>
                </c:pt>
                <c:pt idx="4">
                  <c:v>H25</c:v>
                </c:pt>
                <c:pt idx="5">
                  <c:v>H26</c:v>
                </c:pt>
                <c:pt idx="6">
                  <c:v>H27</c:v>
                </c:pt>
              </c:strCache>
            </c:strRef>
          </c:cat>
          <c:val>
            <c:numRef>
              <c:f>'年度別（全国・府） 比率50 (中央・地方込)'!$D$3:$I$3</c:f>
              <c:numCache>
                <c:formatCode>General</c:formatCode>
                <c:ptCount val="6"/>
                <c:pt idx="0">
                  <c:v>312</c:v>
                </c:pt>
                <c:pt idx="1">
                  <c:v>287</c:v>
                </c:pt>
                <c:pt idx="2">
                  <c:v>283</c:v>
                </c:pt>
                <c:pt idx="3">
                  <c:v>278</c:v>
                </c:pt>
                <c:pt idx="4">
                  <c:v>280</c:v>
                </c:pt>
                <c:pt idx="5">
                  <c:v>278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409984"/>
        <c:axId val="106411904"/>
      </c:lineChart>
      <c:lineChart>
        <c:grouping val="standard"/>
        <c:varyColors val="0"/>
        <c:ser>
          <c:idx val="2"/>
          <c:order val="1"/>
          <c:tx>
            <c:strRef>
              <c:f>'年度別（全国・府） 比率50 (中央・地方込)'!$C$4</c:f>
              <c:strCache>
                <c:ptCount val="1"/>
                <c:pt idx="0">
                  <c:v>数量（全国50分の1）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'年度別（全国・府） 比率50 (中央・地方込)'!$D$2:$J$2</c:f>
              <c:strCache>
                <c:ptCount val="7"/>
                <c:pt idx="0">
                  <c:v>H21</c:v>
                </c:pt>
                <c:pt idx="1">
                  <c:v>H22</c:v>
                </c:pt>
                <c:pt idx="2">
                  <c:v>H23</c:v>
                </c:pt>
                <c:pt idx="3">
                  <c:v>H24</c:v>
                </c:pt>
                <c:pt idx="4">
                  <c:v>H25</c:v>
                </c:pt>
                <c:pt idx="5">
                  <c:v>H26</c:v>
                </c:pt>
                <c:pt idx="6">
                  <c:v>H27</c:v>
                </c:pt>
              </c:strCache>
            </c:strRef>
          </c:cat>
          <c:val>
            <c:numRef>
              <c:f>'年度別（全国・府） 比率50 (中央・地方込)'!$D$4:$I$4</c:f>
              <c:numCache>
                <c:formatCode>#,##0_ </c:formatCode>
                <c:ptCount val="6"/>
                <c:pt idx="0">
                  <c:v>381.9</c:v>
                </c:pt>
                <c:pt idx="1">
                  <c:v>355.08</c:v>
                </c:pt>
                <c:pt idx="2">
                  <c:v>351.34</c:v>
                </c:pt>
                <c:pt idx="3">
                  <c:v>347.6</c:v>
                </c:pt>
                <c:pt idx="4">
                  <c:v>340.22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413440"/>
        <c:axId val="106423424"/>
      </c:lineChart>
      <c:catAx>
        <c:axId val="10640998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0641190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06411904"/>
        <c:scaling>
          <c:orientation val="minMax"/>
          <c:min val="25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06409984"/>
        <c:crosses val="autoZero"/>
        <c:crossBetween val="between"/>
        <c:majorUnit val="20"/>
      </c:valAx>
      <c:catAx>
        <c:axId val="106413440"/>
        <c:scaling>
          <c:orientation val="minMax"/>
        </c:scaling>
        <c:delete val="1"/>
        <c:axPos val="b"/>
        <c:majorTickMark val="out"/>
        <c:minorTickMark val="none"/>
        <c:tickLblPos val="nextTo"/>
        <c:crossAx val="106423424"/>
        <c:crosses val="autoZero"/>
        <c:auto val="0"/>
        <c:lblAlgn val="ctr"/>
        <c:lblOffset val="100"/>
        <c:noMultiLvlLbl val="0"/>
      </c:catAx>
      <c:valAx>
        <c:axId val="106423424"/>
        <c:scaling>
          <c:orientation val="minMax"/>
        </c:scaling>
        <c:delete val="1"/>
        <c:axPos val="r"/>
        <c:numFmt formatCode="#,##0_ " sourceLinked="1"/>
        <c:majorTickMark val="out"/>
        <c:minorTickMark val="none"/>
        <c:tickLblPos val="nextTo"/>
        <c:crossAx val="106413440"/>
        <c:crosses val="max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3319241135126567"/>
          <c:y val="0.92238801832939199"/>
          <c:w val="0.68710340737609132"/>
          <c:h val="5.671647479708597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12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取扱金額の推移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12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(大阪府・全国【50分の1比率】)</a:t>
            </a:r>
          </a:p>
        </c:rich>
      </c:tx>
      <c:layout>
        <c:manualLayout>
          <c:xMode val="edge"/>
          <c:yMode val="edge"/>
          <c:x val="0.32285058117735282"/>
          <c:y val="3.824051696508233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74211747705127"/>
          <c:y val="0.17065893212442126"/>
          <c:w val="0.86555965325038842"/>
          <c:h val="0.66467163037932486"/>
        </c:manualLayout>
      </c:layout>
      <c:lineChart>
        <c:grouping val="standard"/>
        <c:varyColors val="0"/>
        <c:ser>
          <c:idx val="1"/>
          <c:order val="0"/>
          <c:tx>
            <c:strRef>
              <c:f>'年度別（全国・府） 比率50 (中央・地方込)'!$C$5</c:f>
              <c:strCache>
                <c:ptCount val="1"/>
                <c:pt idx="0">
                  <c:v>金額（大阪）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cat>
            <c:strRef>
              <c:f>'年度別（全国・府） 比率50 (中央・地方込)'!$D$2:$J$2</c:f>
              <c:strCache>
                <c:ptCount val="7"/>
                <c:pt idx="0">
                  <c:v>H21</c:v>
                </c:pt>
                <c:pt idx="1">
                  <c:v>H22</c:v>
                </c:pt>
                <c:pt idx="2">
                  <c:v>H23</c:v>
                </c:pt>
                <c:pt idx="3">
                  <c:v>H24</c:v>
                </c:pt>
                <c:pt idx="4">
                  <c:v>H25</c:v>
                </c:pt>
                <c:pt idx="5">
                  <c:v>H26</c:v>
                </c:pt>
                <c:pt idx="6">
                  <c:v>H27</c:v>
                </c:pt>
              </c:strCache>
            </c:strRef>
          </c:cat>
          <c:val>
            <c:numRef>
              <c:f>'年度別（全国・府） 比率50 (中央・地方込)'!$D$5:$I$5</c:f>
              <c:numCache>
                <c:formatCode>General</c:formatCode>
                <c:ptCount val="6"/>
                <c:pt idx="0">
                  <c:v>980</c:v>
                </c:pt>
                <c:pt idx="1">
                  <c:v>1003</c:v>
                </c:pt>
                <c:pt idx="2">
                  <c:v>944</c:v>
                </c:pt>
                <c:pt idx="3">
                  <c:v>898</c:v>
                </c:pt>
                <c:pt idx="4">
                  <c:v>934</c:v>
                </c:pt>
                <c:pt idx="5">
                  <c:v>967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339712"/>
        <c:axId val="106345984"/>
      </c:lineChart>
      <c:lineChart>
        <c:grouping val="standard"/>
        <c:varyColors val="0"/>
        <c:ser>
          <c:idx val="2"/>
          <c:order val="1"/>
          <c:tx>
            <c:strRef>
              <c:f>'年度別（全国・府） 比率50 (中央・地方込)'!$C$6</c:f>
              <c:strCache>
                <c:ptCount val="1"/>
                <c:pt idx="0">
                  <c:v>金額（全国50分の1）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val>
            <c:numRef>
              <c:f>'年度別（全国・府） 比率50 (中央・地方込)'!$D$6:$I$6</c:f>
              <c:numCache>
                <c:formatCode>#,##0_ </c:formatCode>
                <c:ptCount val="6"/>
                <c:pt idx="0">
                  <c:v>1154.4000000000001</c:v>
                </c:pt>
                <c:pt idx="1">
                  <c:v>1160.6400000000001</c:v>
                </c:pt>
                <c:pt idx="2">
                  <c:v>1117.3</c:v>
                </c:pt>
                <c:pt idx="3">
                  <c:v>1063.94</c:v>
                </c:pt>
                <c:pt idx="4">
                  <c:v>1093.98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347520"/>
        <c:axId val="106361600"/>
      </c:lineChart>
      <c:catAx>
        <c:axId val="1063397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0634598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06345984"/>
        <c:scaling>
          <c:orientation val="minMax"/>
          <c:min val="500"/>
        </c:scaling>
        <c:delete val="0"/>
        <c:axPos val="l"/>
        <c:numFmt formatCode="#,##0_);[Red]\(#,##0\)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06339712"/>
        <c:crosses val="autoZero"/>
        <c:crossBetween val="between"/>
        <c:majorUnit val="150"/>
      </c:valAx>
      <c:catAx>
        <c:axId val="106347520"/>
        <c:scaling>
          <c:orientation val="minMax"/>
        </c:scaling>
        <c:delete val="1"/>
        <c:axPos val="b"/>
        <c:majorTickMark val="out"/>
        <c:minorTickMark val="none"/>
        <c:tickLblPos val="nextTo"/>
        <c:crossAx val="106361600"/>
        <c:crosses val="autoZero"/>
        <c:auto val="0"/>
        <c:lblAlgn val="ctr"/>
        <c:lblOffset val="100"/>
        <c:noMultiLvlLbl val="0"/>
      </c:catAx>
      <c:valAx>
        <c:axId val="106361600"/>
        <c:scaling>
          <c:orientation val="minMax"/>
        </c:scaling>
        <c:delete val="1"/>
        <c:axPos val="r"/>
        <c:numFmt formatCode="#,##0_ " sourceLinked="1"/>
        <c:majorTickMark val="out"/>
        <c:minorTickMark val="none"/>
        <c:tickLblPos val="nextTo"/>
        <c:crossAx val="106347520"/>
        <c:crosses val="max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4925384326959129"/>
          <c:y val="0.92215690860424626"/>
          <c:w val="0.64605619610048737"/>
          <c:h val="5.6886255554689291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0.04285</cdr:x>
      <cdr:y>0.06024</cdr:y>
    </cdr:from>
    <cdr:to>
      <cdr:x>0.12875</cdr:x>
      <cdr:y>0.13349</cdr:y>
    </cdr:to>
    <cdr:sp macro="" textlink="">
      <cdr:nvSpPr>
        <cdr:cNvPr id="614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6647" y="195966"/>
          <a:ext cx="387820" cy="2344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18288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altLang="ja-JP" sz="80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</a:rPr>
            <a:t>(</a:t>
          </a:r>
          <a:r>
            <a:rPr lang="ja-JP" altLang="en-US" sz="80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</a:rPr>
            <a:t>千トン</a:t>
          </a:r>
          <a:r>
            <a:rPr lang="en-US" altLang="ja-JP" sz="80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</a:rPr>
            <a:t>)</a:t>
          </a:r>
        </a:p>
      </cdr:txBody>
    </cdr:sp>
  </cdr:relSizeAnchor>
  <cdr:relSizeAnchor xmlns:cdr="http://schemas.openxmlformats.org/drawingml/2006/chartDrawing">
    <cdr:from>
      <cdr:x>0.04285</cdr:x>
      <cdr:y>0.06024</cdr:y>
    </cdr:from>
    <cdr:to>
      <cdr:x>0.12875</cdr:x>
      <cdr:y>0.13349</cdr:y>
    </cdr:to>
    <cdr:sp macro="" textlink="">
      <cdr:nvSpPr>
        <cdr:cNvPr id="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6647" y="195966"/>
          <a:ext cx="387820" cy="2344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18288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altLang="ja-JP" sz="80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</a:rPr>
            <a:t>(</a:t>
          </a:r>
          <a:r>
            <a:rPr lang="ja-JP" altLang="en-US" sz="80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</a:rPr>
            <a:t>千トン</a:t>
          </a:r>
          <a:r>
            <a:rPr lang="en-US" altLang="ja-JP" sz="80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</a:rPr>
            <a:t>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0.02189</cdr:x>
      <cdr:y>0.09472</cdr:y>
    </cdr:from>
    <cdr:to>
      <cdr:x>0.12319</cdr:x>
      <cdr:y>0.15414</cdr:y>
    </cdr:to>
    <cdr:sp macro="" textlink="">
      <cdr:nvSpPr>
        <cdr:cNvPr id="716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1187" y="305415"/>
          <a:ext cx="453486" cy="1896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18288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altLang="ja-JP" sz="80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</a:rPr>
            <a:t>(</a:t>
          </a:r>
          <a:r>
            <a:rPr lang="ja-JP" altLang="en-US" sz="80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</a:rPr>
            <a:t>億円</a:t>
          </a:r>
          <a:r>
            <a:rPr lang="en-US" altLang="ja-JP" sz="80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</a:rPr>
            <a:t>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10EA4AFA-EBAA-48B6-AE8E-41352577BFCF}" type="datetimeFigureOut">
              <a:rPr kumimoji="1" lang="ja-JP" altLang="en-US" smtClean="0"/>
              <a:pPr/>
              <a:t>2016/3/14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1525" y="744538"/>
            <a:ext cx="52641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6"/>
            <a:ext cx="2949787" cy="496967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A09627B2-C3A9-4991-A839-DE1FBFEB7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877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98161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749080" algn="l" defTabSz="1498161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498161" algn="l" defTabSz="1498161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2247241" algn="l" defTabSz="1498161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996323" algn="l" defTabSz="1498161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3745403" algn="l" defTabSz="1498161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4494483" algn="l" defTabSz="1498161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5243563" algn="l" defTabSz="1498161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5992644" algn="l" defTabSz="1498161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627B2-C3A9-4991-A839-DE1FBFEB7E26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233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627B2-C3A9-4991-A839-DE1FBFEB7E2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17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6118" y="3802713"/>
            <a:ext cx="14689298" cy="262392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92233" y="6936692"/>
            <a:ext cx="12097066" cy="31283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4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98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47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96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745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95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244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93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7A89-BCC0-4202-B7E0-B498A64AB4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64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7A89-BCC0-4202-B7E0-B498A64AB4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17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529110" y="490217"/>
            <a:ext cx="3888343" cy="104447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64080" y="490217"/>
            <a:ext cx="11377004" cy="104447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7A89-BCC0-4202-B7E0-B498A64AB4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556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 userDrawn="1"/>
        </p:nvSpPr>
        <p:spPr>
          <a:xfrm>
            <a:off x="15980154" y="11558661"/>
            <a:ext cx="1229560" cy="5386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fld id="{7E6FDFA2-8D7E-4760-9334-5E8999C7AFE8}" type="slidenum">
              <a:rPr kumimoji="1" lang="en-US" altLang="ja-JP" smtClean="0"/>
              <a:t>‹#›</a:t>
            </a:fld>
            <a:r>
              <a:rPr kumimoji="1" lang="en-US" altLang="ja-JP" dirty="0" smtClean="0"/>
              <a:t>/5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7225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87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7A89-BCC0-4202-B7E0-B498A64AB4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75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65124" y="7866116"/>
            <a:ext cx="14689298" cy="2431241"/>
          </a:xfrm>
        </p:spPr>
        <p:txBody>
          <a:bodyPr anchor="t"/>
          <a:lstStyle>
            <a:lvl1pPr algn="l">
              <a:defRPr sz="6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65124" y="5188355"/>
            <a:ext cx="14689298" cy="2677765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4917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98341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4751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9668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74585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950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2441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9336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7A89-BCC0-4202-B7E0-B498A64AB4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32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64079" y="2856287"/>
            <a:ext cx="7632673" cy="8078635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784776" y="2856287"/>
            <a:ext cx="7632673" cy="8078635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7A89-BCC0-4202-B7E0-B498A64AB4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97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64078" y="2740114"/>
            <a:ext cx="7635674" cy="1141945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49170" indent="0">
              <a:buNone/>
              <a:defRPr sz="3300" b="1"/>
            </a:lvl2pPr>
            <a:lvl3pPr marL="1498341" indent="0">
              <a:buNone/>
              <a:defRPr sz="2900" b="1"/>
            </a:lvl3pPr>
            <a:lvl4pPr marL="2247511" indent="0">
              <a:buNone/>
              <a:defRPr sz="2600" b="1"/>
            </a:lvl4pPr>
            <a:lvl5pPr marL="2996682" indent="0">
              <a:buNone/>
              <a:defRPr sz="2600" b="1"/>
            </a:lvl5pPr>
            <a:lvl6pPr marL="3745852" indent="0">
              <a:buNone/>
              <a:defRPr sz="2600" b="1"/>
            </a:lvl6pPr>
            <a:lvl7pPr marL="4495022" indent="0">
              <a:buNone/>
              <a:defRPr sz="2600" b="1"/>
            </a:lvl7pPr>
            <a:lvl8pPr marL="5244193" indent="0">
              <a:buNone/>
              <a:defRPr sz="2600" b="1"/>
            </a:lvl8pPr>
            <a:lvl9pPr marL="5993363" indent="0">
              <a:buNone/>
              <a:defRPr sz="2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64078" y="3882054"/>
            <a:ext cx="7635674" cy="7052867"/>
          </a:xfrm>
        </p:spPr>
        <p:txBody>
          <a:bodyPr/>
          <a:lstStyle>
            <a:lvl1pPr>
              <a:defRPr sz="4000"/>
            </a:lvl1pPr>
            <a:lvl2pPr>
              <a:defRPr sz="33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778779" y="2740114"/>
            <a:ext cx="7638674" cy="1141945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49170" indent="0">
              <a:buNone/>
              <a:defRPr sz="3300" b="1"/>
            </a:lvl2pPr>
            <a:lvl3pPr marL="1498341" indent="0">
              <a:buNone/>
              <a:defRPr sz="2900" b="1"/>
            </a:lvl3pPr>
            <a:lvl4pPr marL="2247511" indent="0">
              <a:buNone/>
              <a:defRPr sz="2600" b="1"/>
            </a:lvl4pPr>
            <a:lvl5pPr marL="2996682" indent="0">
              <a:buNone/>
              <a:defRPr sz="2600" b="1"/>
            </a:lvl5pPr>
            <a:lvl6pPr marL="3745852" indent="0">
              <a:buNone/>
              <a:defRPr sz="2600" b="1"/>
            </a:lvl6pPr>
            <a:lvl7pPr marL="4495022" indent="0">
              <a:buNone/>
              <a:defRPr sz="2600" b="1"/>
            </a:lvl7pPr>
            <a:lvl8pPr marL="5244193" indent="0">
              <a:buNone/>
              <a:defRPr sz="2600" b="1"/>
            </a:lvl8pPr>
            <a:lvl9pPr marL="5993363" indent="0">
              <a:buNone/>
              <a:defRPr sz="2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778779" y="3882054"/>
            <a:ext cx="7638674" cy="7052867"/>
          </a:xfrm>
        </p:spPr>
        <p:txBody>
          <a:bodyPr/>
          <a:lstStyle>
            <a:lvl1pPr>
              <a:defRPr sz="4000"/>
            </a:lvl1pPr>
            <a:lvl2pPr>
              <a:defRPr sz="33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7A89-BCC0-4202-B7E0-B498A64AB4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70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7A89-BCC0-4202-B7E0-B498A64AB4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7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7A89-BCC0-4202-B7E0-B498A64AB4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720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64081" y="487384"/>
            <a:ext cx="5685504" cy="2074206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56598" y="487385"/>
            <a:ext cx="9660851" cy="10447536"/>
          </a:xfrm>
        </p:spPr>
        <p:txBody>
          <a:bodyPr/>
          <a:lstStyle>
            <a:lvl1pPr>
              <a:defRPr sz="5200"/>
            </a:lvl1pPr>
            <a:lvl2pPr>
              <a:defRPr sz="4600"/>
            </a:lvl2pPr>
            <a:lvl3pPr>
              <a:defRPr sz="40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64081" y="2561587"/>
            <a:ext cx="5685504" cy="8373330"/>
          </a:xfrm>
        </p:spPr>
        <p:txBody>
          <a:bodyPr/>
          <a:lstStyle>
            <a:lvl1pPr marL="0" indent="0">
              <a:buNone/>
              <a:defRPr sz="2300"/>
            </a:lvl1pPr>
            <a:lvl2pPr marL="749170" indent="0">
              <a:buNone/>
              <a:defRPr sz="2000"/>
            </a:lvl2pPr>
            <a:lvl3pPr marL="1498341" indent="0">
              <a:buNone/>
              <a:defRPr sz="1700"/>
            </a:lvl3pPr>
            <a:lvl4pPr marL="2247511" indent="0">
              <a:buNone/>
              <a:defRPr sz="1500"/>
            </a:lvl4pPr>
            <a:lvl5pPr marL="2996682" indent="0">
              <a:buNone/>
              <a:defRPr sz="1500"/>
            </a:lvl5pPr>
            <a:lvl6pPr marL="3745852" indent="0">
              <a:buNone/>
              <a:defRPr sz="1500"/>
            </a:lvl6pPr>
            <a:lvl7pPr marL="4495022" indent="0">
              <a:buNone/>
              <a:defRPr sz="1500"/>
            </a:lvl7pPr>
            <a:lvl8pPr marL="5244193" indent="0">
              <a:buNone/>
              <a:defRPr sz="1500"/>
            </a:lvl8pPr>
            <a:lvl9pPr marL="5993363" indent="0">
              <a:buNone/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7A89-BCC0-4202-B7E0-B498A64AB4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59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87302" y="8568849"/>
            <a:ext cx="10368915" cy="1011601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387302" y="1093777"/>
            <a:ext cx="10368915" cy="7344728"/>
          </a:xfrm>
        </p:spPr>
        <p:txBody>
          <a:bodyPr/>
          <a:lstStyle>
            <a:lvl1pPr marL="0" indent="0">
              <a:buNone/>
              <a:defRPr sz="5200"/>
            </a:lvl1pPr>
            <a:lvl2pPr marL="749170" indent="0">
              <a:buNone/>
              <a:defRPr sz="4600"/>
            </a:lvl2pPr>
            <a:lvl3pPr marL="1498341" indent="0">
              <a:buNone/>
              <a:defRPr sz="4000"/>
            </a:lvl3pPr>
            <a:lvl4pPr marL="2247511" indent="0">
              <a:buNone/>
              <a:defRPr sz="3300"/>
            </a:lvl4pPr>
            <a:lvl5pPr marL="2996682" indent="0">
              <a:buNone/>
              <a:defRPr sz="3300"/>
            </a:lvl5pPr>
            <a:lvl6pPr marL="3745852" indent="0">
              <a:buNone/>
              <a:defRPr sz="3300"/>
            </a:lvl6pPr>
            <a:lvl7pPr marL="4495022" indent="0">
              <a:buNone/>
              <a:defRPr sz="3300"/>
            </a:lvl7pPr>
            <a:lvl8pPr marL="5244193" indent="0">
              <a:buNone/>
              <a:defRPr sz="3300"/>
            </a:lvl8pPr>
            <a:lvl9pPr marL="5993363" indent="0">
              <a:buNone/>
              <a:defRPr sz="33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387302" y="9580452"/>
            <a:ext cx="10368915" cy="1436642"/>
          </a:xfrm>
        </p:spPr>
        <p:txBody>
          <a:bodyPr/>
          <a:lstStyle>
            <a:lvl1pPr marL="0" indent="0">
              <a:buNone/>
              <a:defRPr sz="2300"/>
            </a:lvl1pPr>
            <a:lvl2pPr marL="749170" indent="0">
              <a:buNone/>
              <a:defRPr sz="2000"/>
            </a:lvl2pPr>
            <a:lvl3pPr marL="1498341" indent="0">
              <a:buNone/>
              <a:defRPr sz="1700"/>
            </a:lvl3pPr>
            <a:lvl4pPr marL="2247511" indent="0">
              <a:buNone/>
              <a:defRPr sz="1500"/>
            </a:lvl4pPr>
            <a:lvl5pPr marL="2996682" indent="0">
              <a:buNone/>
              <a:defRPr sz="1500"/>
            </a:lvl5pPr>
            <a:lvl6pPr marL="3745852" indent="0">
              <a:buNone/>
              <a:defRPr sz="1500"/>
            </a:lvl6pPr>
            <a:lvl7pPr marL="4495022" indent="0">
              <a:buNone/>
              <a:defRPr sz="1500"/>
            </a:lvl7pPr>
            <a:lvl8pPr marL="5244193" indent="0">
              <a:buNone/>
              <a:defRPr sz="1500"/>
            </a:lvl8pPr>
            <a:lvl9pPr marL="5993363" indent="0">
              <a:buNone/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7A89-BCC0-4202-B7E0-B498A64AB4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32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64080" y="490220"/>
            <a:ext cx="15553374" cy="2040202"/>
          </a:xfrm>
          <a:prstGeom prst="rect">
            <a:avLst/>
          </a:prstGeom>
        </p:spPr>
        <p:txBody>
          <a:bodyPr vert="horz" lIns="149834" tIns="74917" rIns="149834" bIns="74917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64080" y="2856287"/>
            <a:ext cx="15553374" cy="8078635"/>
          </a:xfrm>
          <a:prstGeom prst="rect">
            <a:avLst/>
          </a:prstGeom>
        </p:spPr>
        <p:txBody>
          <a:bodyPr vert="horz" lIns="149834" tIns="74917" rIns="149834" bIns="74917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64080" y="11345794"/>
            <a:ext cx="4032355" cy="651731"/>
          </a:xfrm>
          <a:prstGeom prst="rect">
            <a:avLst/>
          </a:prstGeom>
        </p:spPr>
        <p:txBody>
          <a:bodyPr vert="horz" lIns="149834" tIns="74917" rIns="149834" bIns="74917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904524" y="11345794"/>
            <a:ext cx="5472484" cy="651731"/>
          </a:xfrm>
          <a:prstGeom prst="rect">
            <a:avLst/>
          </a:prstGeom>
        </p:spPr>
        <p:txBody>
          <a:bodyPr vert="horz" lIns="149834" tIns="74917" rIns="149834" bIns="74917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385097" y="11345794"/>
            <a:ext cx="4032355" cy="651731"/>
          </a:xfrm>
          <a:prstGeom prst="rect">
            <a:avLst/>
          </a:prstGeom>
        </p:spPr>
        <p:txBody>
          <a:bodyPr vert="horz" lIns="149834" tIns="74917" rIns="149834" bIns="74917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67A89-BCC0-4202-B7E0-B498A64AB491}" type="slidenum">
              <a:rPr kumimoji="1" lang="ja-JP" altLang="en-US" smtClean="0"/>
              <a:pPr/>
              <a:t>‹#›</a:t>
            </a:fld>
            <a:r>
              <a:rPr kumimoji="1" lang="en-US" altLang="ja-JP" dirty="0" smtClean="0"/>
              <a:t>/5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0550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697" r:id="rId13"/>
  </p:sldLayoutIdLst>
  <p:hf sldNum="0" hdr="0" ftr="0" dt="0"/>
  <p:txStyles>
    <p:titleStyle>
      <a:lvl1pPr algn="ctr" defTabSz="1498341" rtl="0" eaLnBrk="1" latinLnBrk="0" hangingPunct="1">
        <a:spcBef>
          <a:spcPct val="0"/>
        </a:spcBef>
        <a:buNone/>
        <a:defRPr kumimoji="1"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1878" indent="-561878" algn="l" defTabSz="149834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217402" indent="-468231" algn="l" defTabSz="149834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1872926" indent="-374585" algn="l" defTabSz="149834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622096" indent="-374585" algn="l" defTabSz="149834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371267" indent="-374585" algn="l" defTabSz="149834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4120437" indent="-374585" algn="l" defTabSz="149834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869608" indent="-374585" algn="l" defTabSz="149834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618778" indent="-374585" algn="l" defTabSz="149834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367948" indent="-374585" algn="l" defTabSz="149834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98341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9170" algn="l" defTabSz="1498341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98341" algn="l" defTabSz="1498341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47511" algn="l" defTabSz="1498341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96682" algn="l" defTabSz="1498341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745852" algn="l" defTabSz="1498341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95022" algn="l" defTabSz="1498341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244193" algn="l" defTabSz="1498341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93363" algn="l" defTabSz="1498341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11131338" y="1944142"/>
            <a:ext cx="4957486" cy="5832648"/>
          </a:xfrm>
          <a:prstGeom prst="rect">
            <a:avLst/>
          </a:prstGeom>
          <a:solidFill>
            <a:srgbClr val="99CCFF">
              <a:alpha val="15000"/>
            </a:srgbClr>
          </a:solidFill>
          <a:ln w="25400">
            <a:solidFill>
              <a:schemeClr val="accent1">
                <a:lumMod val="75000"/>
              </a:schemeClr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algn="ctr"/>
            <a:endParaRPr lang="ja-JP" altLang="ja-JP" sz="1700" dirty="0"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945727" y="8856910"/>
            <a:ext cx="3143095" cy="2241137"/>
          </a:xfrm>
          <a:prstGeom prst="rect">
            <a:avLst/>
          </a:prstGeom>
          <a:solidFill>
            <a:srgbClr val="99CCFF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43" tIns="47572" rIns="95143" bIns="47572" rtlCol="0" anchor="t" anchorCtr="0"/>
          <a:lstStyle>
            <a:defPPr>
              <a:defRPr lang="ja-JP"/>
            </a:defPPr>
            <a:lvl1pPr>
              <a:buFontTx/>
              <a:buNone/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>
              <a:lnSpc>
                <a:spcPts val="1200"/>
              </a:lnSpc>
            </a:pPr>
            <a:endParaRPr lang="ja-JP" altLang="en-US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新たな「経営展望」</a:t>
            </a:r>
            <a:r>
              <a:rPr lang="ja-JP" altLang="en-US" dirty="0" smtClean="0">
                <a:solidFill>
                  <a:schemeClr val="tx1"/>
                </a:solidFill>
              </a:rPr>
              <a:t>の策定</a:t>
            </a:r>
            <a:endParaRPr lang="ja-JP" altLang="en-US" dirty="0">
              <a:solidFill>
                <a:schemeClr val="tx1"/>
              </a:solidFill>
            </a:endParaRPr>
          </a:p>
          <a:p>
            <a:pPr algn="ctr"/>
            <a:endParaRPr lang="ja-JP" altLang="en-US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</a:rPr>
              <a:t> ■対象期間：平成</a:t>
            </a:r>
            <a:r>
              <a:rPr lang="en-US" altLang="ja-JP" dirty="0" smtClean="0">
                <a:solidFill>
                  <a:schemeClr val="tx1"/>
                </a:solidFill>
              </a:rPr>
              <a:t>33</a:t>
            </a:r>
            <a:r>
              <a:rPr lang="ja-JP" altLang="en-US" dirty="0" smtClean="0">
                <a:solidFill>
                  <a:schemeClr val="tx1"/>
                </a:solidFill>
              </a:rPr>
              <a:t>年度まで</a:t>
            </a:r>
          </a:p>
          <a:p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</a:rPr>
              <a:t> ■策定のポイント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378565" y="1944142"/>
            <a:ext cx="9433048" cy="5832648"/>
          </a:xfrm>
          <a:prstGeom prst="roundRect">
            <a:avLst>
              <a:gd name="adj" fmla="val 4495"/>
            </a:avLst>
          </a:prstGeom>
          <a:solidFill>
            <a:srgbClr val="99CCFF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43" tIns="47572" rIns="95143" bIns="47572" rtlCol="0" anchor="t" anchorCtr="0"/>
          <a:lstStyle/>
          <a:p>
            <a:pPr>
              <a:lnSpc>
                <a:spcPts val="400"/>
              </a:lnSpc>
              <a:buFontTx/>
              <a:buNone/>
            </a:pPr>
            <a:endParaRPr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■ 「</a:t>
            </a:r>
            <a:r>
              <a:rPr lang="ja-JP" altLang="en-US" sz="1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経営展望」の進捗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状況</a:t>
            </a:r>
          </a:p>
          <a:p>
            <a:pPr>
              <a:lnSpc>
                <a:spcPts val="500"/>
              </a:lnSpc>
              <a:buFontTx/>
              <a:buNone/>
            </a:pPr>
            <a:endParaRPr lang="en-US" altLang="ja-JP" sz="16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➢ 府市場の経営戦略と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して「経営展望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」（５ヵ年の中期経営計画）を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24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月に策定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➢ 開設者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・指定管理者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・場内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業者が一体となって市場の活性化に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取り組み、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目標を上回る成果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  <a:buFontTx/>
              <a:buNone/>
            </a:pP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  <a:buFontTx/>
              <a:buNone/>
            </a:pPr>
            <a:endParaRPr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■ 「</a:t>
            </a:r>
            <a:r>
              <a:rPr lang="ja-JP" altLang="en-US" sz="1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指定管理者制度」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の成果</a:t>
            </a:r>
          </a:p>
          <a:p>
            <a:pPr>
              <a:lnSpc>
                <a:spcPts val="500"/>
              </a:lnSpc>
            </a:pPr>
            <a:endParaRPr lang="ja-JP" altLang="en-US" sz="16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➢ 平成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24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月から「指定管理」を導入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➢ 民間ならではの発想で、収入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確保（滞納ゼロ）とコスト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削減に取り組み、想定を大きく</a:t>
            </a:r>
          </a:p>
          <a:p>
            <a:pPr>
              <a:buFontTx/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上回る財源を生み出し、市場内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に投資（活性化事業費、修繕費ともに想定の倍の実績）</a:t>
            </a:r>
          </a:p>
          <a:p>
            <a:pPr>
              <a:buFontTx/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➢ 量販店・デパート・ホテル、大学と連携した「市場まつり」の実施（せりちゃんの活躍）な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ど、市場の活性化に向けたソフト事業を積極的に展開（見学者数も倍増）</a:t>
            </a:r>
          </a:p>
          <a:p>
            <a:pPr>
              <a:buFontTx/>
              <a:buNone/>
            </a:pPr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endParaRPr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endParaRPr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endParaRPr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  <a:buFontTx/>
              <a:buNone/>
            </a:pP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➢ 取扱数量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低下するなか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で下げ止まるとともに、売上高はＶ字回復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367954" y="1226915"/>
            <a:ext cx="2802821" cy="48496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2989" tIns="71495" rIns="142989" bIns="71495" anchor="ctr">
            <a:no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これまでの取組状況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1367953" y="8856910"/>
            <a:ext cx="10761191" cy="2306364"/>
          </a:xfrm>
          <a:prstGeom prst="roundRect">
            <a:avLst>
              <a:gd name="adj" fmla="val 9484"/>
            </a:avLst>
          </a:prstGeom>
          <a:solidFill>
            <a:srgbClr val="99CCFF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43" tIns="47572" rIns="95143" bIns="47572" rtlCol="0" anchor="ctr" anchorCtr="0"/>
          <a:lstStyle/>
          <a:p>
            <a:pPr>
              <a:buFontTx/>
              <a:buNone/>
            </a:pP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■ 「</a:t>
            </a:r>
            <a:r>
              <a:rPr lang="ja-JP" altLang="en-US" sz="1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経営展望」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対象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期間</a:t>
            </a:r>
            <a:endParaRPr lang="en-US" altLang="ja-JP" sz="16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00"/>
              </a:lnSpc>
              <a:buFontTx/>
              <a:buNone/>
            </a:pPr>
            <a:endParaRPr lang="en-US" altLang="ja-JP" sz="16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>
              <a:buFontTx/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➢ 現行の「経営展望」（中期経営計画）の期限（平成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28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年度）が到来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0"/>
              </a:lnSpc>
              <a:buFontTx/>
              <a:buNone/>
            </a:pP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■ 「</a:t>
            </a:r>
            <a:r>
              <a:rPr lang="ja-JP" altLang="en-US" sz="1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卸売市場整備基本方針」の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策定</a:t>
            </a:r>
            <a:endParaRPr lang="en-US" altLang="ja-JP" sz="16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ja-JP" altLang="en-US" sz="16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➢ 国において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「第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次卸売市場整備基本方針」（平成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年度から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33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年度）を策定（平成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28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月）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➢ 基本的な考え方</a:t>
            </a: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 ・経営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戦略の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確立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（「中央拠点市場」に代わり、「ビジネスモデルの方向」を基本戦略として位置付け）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 ・産地との連携強化、ニーズへの適格な対応、品質管理の高度化、取引の合理化（ルールの見直し）　など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367949" y="8158048"/>
            <a:ext cx="3312369" cy="4744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2989" tIns="71495" rIns="142989" bIns="71495" anchor="ctr">
            <a:no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新たな経営展望の必要性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369973" y="612138"/>
            <a:ext cx="11146429" cy="526960"/>
          </a:xfrm>
          <a:prstGeom prst="rect">
            <a:avLst/>
          </a:prstGeom>
          <a:noFill/>
        </p:spPr>
        <p:txBody>
          <a:bodyPr wrap="square" lIns="95143" tIns="47572" rIns="95143" bIns="47572" rtlCol="0">
            <a:spAutoFit/>
          </a:bodyPr>
          <a:lstStyle/>
          <a:p>
            <a:pPr algn="ctr"/>
            <a:r>
              <a:rPr lang="ja-JP" altLang="en-US" sz="2800" b="1" dirty="0" smtClean="0">
                <a:uFill>
                  <a:solidFill>
                    <a:srgbClr val="FF0066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新たな「経営展望」（中期経営計画）の骨子イメージ（案</a:t>
            </a:r>
            <a:r>
              <a:rPr lang="ja-JP" altLang="en-US" sz="2800" b="1" dirty="0">
                <a:uFill>
                  <a:solidFill>
                    <a:srgbClr val="FF0066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sz="320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367031" y="408120"/>
            <a:ext cx="1286589" cy="467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5143" tIns="47572" rIns="95143" bIns="47572" rtlCol="0" anchor="ctr"/>
          <a:lstStyle/>
          <a:p>
            <a:pPr algn="ctr"/>
            <a:r>
              <a:rPr lang="en-US" altLang="ja-JP" sz="1800" dirty="0"/>
              <a:t>H28.3.15</a:t>
            </a:r>
            <a:endParaRPr lang="ja-JP" altLang="en-US" sz="1800" dirty="0"/>
          </a:p>
        </p:txBody>
      </p:sp>
      <p:sp>
        <p:nvSpPr>
          <p:cNvPr id="37" name="正方形/長方形 36"/>
          <p:cNvSpPr/>
          <p:nvPr/>
        </p:nvSpPr>
        <p:spPr>
          <a:xfrm>
            <a:off x="4319371" y="2984669"/>
            <a:ext cx="22500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/>
              <a:t>【</a:t>
            </a:r>
            <a:r>
              <a:rPr lang="ja-JP" altLang="en-US" sz="1400" dirty="0" smtClean="0"/>
              <a:t>活性化協議会で確認</a:t>
            </a:r>
            <a:r>
              <a:rPr lang="en-US" altLang="ja-JP" sz="1400" dirty="0" smtClean="0"/>
              <a:t>】</a:t>
            </a:r>
            <a:endParaRPr lang="ja-JP" altLang="ja-JP" sz="1400" dirty="0"/>
          </a:p>
        </p:txBody>
      </p:sp>
      <p:sp>
        <p:nvSpPr>
          <p:cNvPr id="4" name="二等辺三角形 3"/>
          <p:cNvSpPr/>
          <p:nvPr/>
        </p:nvSpPr>
        <p:spPr>
          <a:xfrm rot="5400000">
            <a:off x="11998841" y="9685174"/>
            <a:ext cx="1060704" cy="584613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2016026" y="5608072"/>
            <a:ext cx="252028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1400" dirty="0" smtClean="0"/>
              <a:t>【</a:t>
            </a:r>
            <a:r>
              <a:rPr lang="ja-JP" altLang="en-US" sz="1400" dirty="0" smtClean="0"/>
              <a:t>評価委員会で確認</a:t>
            </a:r>
            <a:r>
              <a:rPr lang="en-US" altLang="ja-JP" sz="1400" dirty="0" smtClean="0"/>
              <a:t>】</a:t>
            </a:r>
            <a:endParaRPr lang="ja-JP" altLang="en-US" sz="1400" dirty="0" smtClean="0"/>
          </a:p>
          <a:p>
            <a:endParaRPr lang="en-US" altLang="ja-JP" sz="1400" dirty="0" smtClean="0"/>
          </a:p>
          <a:p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：府ではできなかった事業が実施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できている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制度導入前と比較して上回っている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：制度導入前と比較して同レベル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：改善が必要である</a:t>
            </a:r>
            <a:endParaRPr lang="ja-JP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2740940" y="3713608"/>
            <a:ext cx="409575" cy="2190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/>
              <a:t>府</a:t>
            </a:r>
            <a:endParaRPr lang="ja-JP" sz="900" dirty="0"/>
          </a:p>
        </p:txBody>
      </p:sp>
      <p:sp>
        <p:nvSpPr>
          <p:cNvPr id="24" name="角丸四角形 23"/>
          <p:cNvSpPr/>
          <p:nvPr/>
        </p:nvSpPr>
        <p:spPr>
          <a:xfrm>
            <a:off x="11729094" y="3546570"/>
            <a:ext cx="800100" cy="247650"/>
          </a:xfrm>
          <a:prstGeom prst="roundRect">
            <a:avLst/>
          </a:prstGeom>
          <a:noFill/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指定管導入</a:t>
            </a:r>
          </a:p>
        </p:txBody>
      </p:sp>
      <p:sp>
        <p:nvSpPr>
          <p:cNvPr id="3" name="右矢印 2"/>
          <p:cNvSpPr/>
          <p:nvPr/>
        </p:nvSpPr>
        <p:spPr>
          <a:xfrm>
            <a:off x="10152930" y="7227013"/>
            <a:ext cx="978408" cy="36860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13455710" y="10147792"/>
            <a:ext cx="2231481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ビジネスモデルの設定</a:t>
            </a: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取組の重点化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388627"/>
              </p:ext>
            </p:extLst>
          </p:nvPr>
        </p:nvGraphicFramePr>
        <p:xfrm>
          <a:off x="6336506" y="3024262"/>
          <a:ext cx="3780533" cy="1262777"/>
        </p:xfrm>
        <a:graphic>
          <a:graphicData uri="http://schemas.openxmlformats.org/drawingml/2006/table">
            <a:tbl>
              <a:tblPr/>
              <a:tblGrid>
                <a:gridCol w="1264760"/>
                <a:gridCol w="838591"/>
                <a:gridCol w="838591"/>
                <a:gridCol w="838591"/>
              </a:tblGrid>
              <a:tr h="25578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/>
                        </a:rPr>
                        <a:t>進捗状況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24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25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26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40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◎（顕著な成果）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40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○（一定の成果）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40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△（検討中）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7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/>
                        </a:rPr>
                        <a:t>×</a:t>
                      </a:r>
                      <a:r>
                        <a:rPr lang="ja-JP" altLang="en-US" sz="1100" b="0" i="0" u="none" strike="noStrike" dirty="0">
                          <a:effectLst/>
                          <a:latin typeface="ＭＳ Ｐゴシック"/>
                        </a:rPr>
                        <a:t>（未実施）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623710"/>
              </p:ext>
            </p:extLst>
          </p:nvPr>
        </p:nvGraphicFramePr>
        <p:xfrm>
          <a:off x="4603032" y="5666995"/>
          <a:ext cx="5549898" cy="1389714"/>
        </p:xfrm>
        <a:graphic>
          <a:graphicData uri="http://schemas.openxmlformats.org/drawingml/2006/table">
            <a:tbl>
              <a:tblPr/>
              <a:tblGrid>
                <a:gridCol w="2712859"/>
                <a:gridCol w="773738"/>
                <a:gridCol w="687767"/>
                <a:gridCol w="687767"/>
                <a:gridCol w="687767"/>
              </a:tblGrid>
              <a:tr h="1973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/>
                        </a:rPr>
                        <a:t>評価項目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評価委員会による評価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15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24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25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26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27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1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Ⅰ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提案の履行状況に関する項目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S：1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S：1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S：1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S：4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A：5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A：5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A：5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A：2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Ⅱ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さらなるサービスの向上に関する事項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A：2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A：2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A：2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A：2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1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>
                          <a:effectLst/>
                          <a:latin typeface="ＭＳ Ｐゴシック"/>
                        </a:rPr>
                        <a:t>Ⅲ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適正な管理業務の遂行を図ることが</a:t>
                      </a:r>
                      <a:b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</a:br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できる能力及び財政基盤に関する項目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A：2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S：1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S：1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S：1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5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B：1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A：2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ＭＳ Ｐゴシック"/>
                        </a:rPr>
                        <a:t>A：2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A：2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" name="グラフ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6126479"/>
              </p:ext>
            </p:extLst>
          </p:nvPr>
        </p:nvGraphicFramePr>
        <p:xfrm>
          <a:off x="11342591" y="2001520"/>
          <a:ext cx="4550209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3" name="直線コネクタ 32"/>
          <p:cNvCxnSpPr/>
          <p:nvPr/>
        </p:nvCxnSpPr>
        <p:spPr>
          <a:xfrm>
            <a:off x="14113370" y="2520206"/>
            <a:ext cx="0" cy="178900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グラフ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1423650"/>
              </p:ext>
            </p:extLst>
          </p:nvPr>
        </p:nvGraphicFramePr>
        <p:xfrm>
          <a:off x="11329530" y="4980828"/>
          <a:ext cx="4561101" cy="2669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30" name="直線コネクタ 29"/>
          <p:cNvCxnSpPr/>
          <p:nvPr/>
        </p:nvCxnSpPr>
        <p:spPr>
          <a:xfrm>
            <a:off x="14041362" y="5544542"/>
            <a:ext cx="0" cy="159265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14953429" y="5209488"/>
            <a:ext cx="5309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（税込）</a:t>
            </a:r>
            <a:endParaRPr kumimoji="1" lang="ja-JP" altLang="en-US" sz="900" dirty="0"/>
          </a:p>
        </p:txBody>
      </p:sp>
      <p:sp>
        <p:nvSpPr>
          <p:cNvPr id="12" name="角丸四角形 11"/>
          <p:cNvSpPr/>
          <p:nvPr/>
        </p:nvSpPr>
        <p:spPr>
          <a:xfrm>
            <a:off x="10945018" y="1584142"/>
            <a:ext cx="5400600" cy="36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※</a:t>
            </a:r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全国データは、中央・地方卸売市場の合算値の</a:t>
            </a:r>
            <a:r>
              <a:rPr kumimoji="1"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分の１（平成</a:t>
            </a:r>
            <a:r>
              <a:rPr kumimoji="1"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</a:t>
            </a:r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年度卸売市場データより抜粋）</a:t>
            </a:r>
            <a:endParaRPr kumimoji="1"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グラフ下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数字は、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H21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とした各年度の指数。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2097178" y="2700246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【100】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4077418" y="3132294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【91】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4809429" y="3096270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【89】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2673210" y="3024262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【93】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3321282" y="3096270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【92】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5193490" y="4068398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【89】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4077418" y="4068398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【89】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4545418" y="4068398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【90】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2649567" y="4039828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【92】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3285330" y="4068398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【91】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3249274" y="5832574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【97】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14186487" y="3472395"/>
            <a:ext cx="828000" cy="3960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指定管導入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右矢印 48"/>
          <p:cNvSpPr/>
          <p:nvPr/>
        </p:nvSpPr>
        <p:spPr>
          <a:xfrm>
            <a:off x="14171401" y="6702734"/>
            <a:ext cx="828000" cy="3960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指定管導入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4984886" y="5464072"/>
            <a:ext cx="468000" cy="288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</a:t>
            </a:r>
            <a:endParaRPr kumimoji="1"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14958171" y="2594946"/>
            <a:ext cx="468000" cy="288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</a:t>
            </a:r>
            <a:endParaRPr kumimoji="1"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15313746" y="3580395"/>
            <a:ext cx="468000" cy="288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府</a:t>
            </a:r>
            <a:endParaRPr kumimoji="1"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15319519" y="6480678"/>
            <a:ext cx="468000" cy="288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府</a:t>
            </a:r>
            <a:endParaRPr kumimoji="1"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1881122" y="5688558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【100】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2025138" y="3600326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【100】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2565250" y="5688558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【101】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4617426" y="5853345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【95】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4041362" y="5932072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【92】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4545418" y="6264622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【95】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5193490" y="6156630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【99】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2529194" y="6192614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【102】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3249274" y="6264622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【96】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4005410" y="6336630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【92】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1881122" y="6192614"/>
            <a:ext cx="468000" cy="180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【100】</a:t>
            </a:r>
            <a:endParaRPr 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5452886" y="143942"/>
            <a:ext cx="1108756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資料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－②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523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388268" y="4176391"/>
            <a:ext cx="14700553" cy="7056781"/>
            <a:chOff x="281576" y="2220843"/>
            <a:chExt cx="9868925" cy="4850252"/>
          </a:xfrm>
        </p:grpSpPr>
        <p:grpSp>
          <p:nvGrpSpPr>
            <p:cNvPr id="3" name="グループ化 92"/>
            <p:cNvGrpSpPr>
              <a:grpSpLocks/>
            </p:cNvGrpSpPr>
            <p:nvPr/>
          </p:nvGrpSpPr>
          <p:grpSpPr bwMode="auto">
            <a:xfrm>
              <a:off x="281576" y="2220843"/>
              <a:ext cx="9868925" cy="4850252"/>
              <a:chOff x="363538" y="2885918"/>
              <a:chExt cx="9191625" cy="3566755"/>
            </a:xfrm>
          </p:grpSpPr>
          <p:sp>
            <p:nvSpPr>
              <p:cNvPr id="7" name="Text Box 38"/>
              <p:cNvSpPr txBox="1">
                <a:spLocks noChangeArrowheads="1"/>
              </p:cNvSpPr>
              <p:nvPr/>
            </p:nvSpPr>
            <p:spPr bwMode="auto">
              <a:xfrm>
                <a:off x="769557" y="5033250"/>
                <a:ext cx="4328142" cy="141942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anchor="ctr" anchorCtr="1"/>
              <a:lstStyle/>
              <a:p>
                <a:pPr marL="446840" indent="-446840">
                  <a:spcBef>
                    <a:spcPct val="50000"/>
                  </a:spcBef>
                  <a:buFont typeface="Arial"/>
                  <a:buChar char="•"/>
                  <a:defRPr/>
                </a:pPr>
                <a:endParaRPr lang="en-US" altLang="ja-JP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Text Box 37"/>
              <p:cNvSpPr txBox="1">
                <a:spLocks noChangeArrowheads="1"/>
              </p:cNvSpPr>
              <p:nvPr/>
            </p:nvSpPr>
            <p:spPr bwMode="auto">
              <a:xfrm>
                <a:off x="769557" y="3131648"/>
                <a:ext cx="4328143" cy="1821066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anchor="ctr" anchorCtr="1"/>
              <a:lstStyle/>
              <a:p>
                <a:pPr>
                  <a:spcBef>
                    <a:spcPct val="50000"/>
                  </a:spcBef>
                  <a:defRPr/>
                </a:pPr>
                <a:endPara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" name="Text Box 40"/>
              <p:cNvSpPr txBox="1">
                <a:spLocks noChangeArrowheads="1"/>
              </p:cNvSpPr>
              <p:nvPr/>
            </p:nvSpPr>
            <p:spPr bwMode="auto">
              <a:xfrm>
                <a:off x="5222195" y="3131648"/>
                <a:ext cx="4332968" cy="1821066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anchor="ctr" anchorCtr="1"/>
              <a:lstStyle/>
              <a:p>
                <a:pPr marL="446840" indent="-446840">
                  <a:spcBef>
                    <a:spcPct val="50000"/>
                  </a:spcBef>
                  <a:buFont typeface="Arial"/>
                  <a:buChar char="•"/>
                  <a:defRPr/>
                </a:pPr>
                <a:endParaRPr lang="en-US" altLang="ja-JP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Text Box 39"/>
              <p:cNvSpPr txBox="1">
                <a:spLocks noChangeArrowheads="1"/>
              </p:cNvSpPr>
              <p:nvPr/>
            </p:nvSpPr>
            <p:spPr bwMode="auto">
              <a:xfrm>
                <a:off x="5222195" y="5033248"/>
                <a:ext cx="4329414" cy="1419424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anchor="ctr" anchorCtr="1"/>
              <a:lstStyle/>
              <a:p>
                <a:pPr marL="446840" indent="-446840">
                  <a:spcBef>
                    <a:spcPct val="50000"/>
                  </a:spcBef>
                  <a:buFont typeface="Arial"/>
                  <a:buChar char="•"/>
                  <a:defRPr/>
                </a:pPr>
                <a:endParaRPr lang="en-US" altLang="ja-JP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Text Box 47"/>
              <p:cNvSpPr txBox="1">
                <a:spLocks noChangeArrowheads="1"/>
              </p:cNvSpPr>
              <p:nvPr/>
            </p:nvSpPr>
            <p:spPr bwMode="auto">
              <a:xfrm>
                <a:off x="769557" y="2885918"/>
                <a:ext cx="4328143" cy="245730"/>
              </a:xfrm>
              <a:prstGeom prst="rect">
                <a:avLst/>
              </a:prstGeom>
              <a:solidFill>
                <a:schemeClr val="accent1">
                  <a:alpha val="67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 anchorCtr="1"/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ja-JP" altLang="en-US" sz="1600" b="1" dirty="0">
                    <a:solidFill>
                      <a:schemeClr val="tx1"/>
                    </a:solidFill>
                  </a:rPr>
                  <a:t>当</a:t>
                </a:r>
                <a:r>
                  <a:rPr lang="ja-JP" altLang="en-US" sz="1600" b="1" dirty="0" smtClean="0">
                    <a:solidFill>
                      <a:schemeClr val="tx1"/>
                    </a:solidFill>
                  </a:rPr>
                  <a:t>市場の強み</a:t>
                </a:r>
                <a:endParaRPr lang="ja-JP" alt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Text Box 48"/>
              <p:cNvSpPr txBox="1">
                <a:spLocks noChangeArrowheads="1"/>
              </p:cNvSpPr>
              <p:nvPr/>
            </p:nvSpPr>
            <p:spPr bwMode="auto">
              <a:xfrm>
                <a:off x="5222195" y="2885918"/>
                <a:ext cx="4332968" cy="245731"/>
              </a:xfrm>
              <a:prstGeom prst="rect">
                <a:avLst/>
              </a:prstGeom>
              <a:solidFill>
                <a:schemeClr val="accent2">
                  <a:alpha val="67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anchor="ctr" anchorCtr="1"/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ja-JP" altLang="en-US" sz="1600" b="1" dirty="0" smtClean="0">
                    <a:solidFill>
                      <a:schemeClr val="tx1"/>
                    </a:solidFill>
                  </a:rPr>
                  <a:t>当市場の弱み</a:t>
                </a:r>
                <a:endParaRPr lang="ja-JP" alt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Text Box 49"/>
              <p:cNvSpPr txBox="1">
                <a:spLocks noChangeArrowheads="1"/>
              </p:cNvSpPr>
              <p:nvPr/>
            </p:nvSpPr>
            <p:spPr bwMode="auto">
              <a:xfrm>
                <a:off x="363538" y="3131648"/>
                <a:ext cx="406019" cy="1821066"/>
              </a:xfrm>
              <a:prstGeom prst="rect">
                <a:avLst/>
              </a:prstGeom>
              <a:solidFill>
                <a:schemeClr val="accent1">
                  <a:alpha val="67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lIns="0" tIns="0" rIns="0" bIns="0" anchor="ctr" anchorCtr="1"/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ja-JP" altLang="en-US" sz="1600" b="1" dirty="0">
                    <a:solidFill>
                      <a:schemeClr val="tx1"/>
                    </a:solidFill>
                  </a:rPr>
                  <a:t>内部環境</a:t>
                </a:r>
              </a:p>
            </p:txBody>
          </p:sp>
          <p:sp>
            <p:nvSpPr>
              <p:cNvPr id="14" name="Text Box 50"/>
              <p:cNvSpPr txBox="1">
                <a:spLocks noChangeArrowheads="1"/>
              </p:cNvSpPr>
              <p:nvPr/>
            </p:nvSpPr>
            <p:spPr bwMode="auto">
              <a:xfrm>
                <a:off x="363539" y="5033249"/>
                <a:ext cx="406018" cy="1419423"/>
              </a:xfrm>
              <a:prstGeom prst="rect">
                <a:avLst/>
              </a:prstGeom>
              <a:solidFill>
                <a:schemeClr val="accent3">
                  <a:alpha val="67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eaVert" lIns="0" tIns="0" rIns="0" bIns="0" anchor="ctr" anchorCtr="1"/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ja-JP" altLang="en-US" sz="1600" b="1" dirty="0">
                    <a:solidFill>
                      <a:schemeClr val="tx1"/>
                    </a:solidFill>
                  </a:rPr>
                  <a:t>外部環境</a:t>
                </a:r>
              </a:p>
            </p:txBody>
          </p:sp>
        </p:grpSp>
        <p:sp>
          <p:nvSpPr>
            <p:cNvPr id="4" name="正方形/長方形 3"/>
            <p:cNvSpPr/>
            <p:nvPr/>
          </p:nvSpPr>
          <p:spPr>
            <a:xfrm>
              <a:off x="745031" y="2465124"/>
              <a:ext cx="4647070" cy="2509375"/>
            </a:xfrm>
            <a:prstGeom prst="rect">
              <a:avLst/>
            </a:prstGeom>
          </p:spPr>
          <p:txBody>
            <a:bodyPr wrap="square" lIns="102840" tIns="51419" rIns="102840" bIns="51419">
              <a:spAutoFit/>
            </a:bodyPr>
            <a:lstStyle/>
            <a:p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立地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条件</a:t>
              </a:r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交通網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の結節点に近く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、全国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からの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集荷や遠方への出荷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に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有利</a:t>
              </a:r>
            </a:p>
            <a:p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・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周辺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に物流機能が集積（トラックターミナル、加工食品卸売場）</a:t>
              </a: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900"/>
                </a:lnSpc>
              </a:pPr>
              <a:endPara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施設整備</a:t>
              </a:r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  <a:endPara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・大屋根の整備など大規模な施設の修繕が進捗（指定管理者の活躍）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・敷地が広く、展開の余地あり（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立駐１階など荷捌きに利用可能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・場内に加工施設を配置、仲卸による新たな低温倉庫の設置</a:t>
              </a: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900"/>
                </a:lnSpc>
              </a:pP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市場運営</a:t>
              </a:r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・場内関係者代表による「常駐会議」を毎月開催し、迅速に意思決定</a:t>
              </a: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900"/>
                </a:lnSpc>
              </a:pPr>
              <a:endPara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取引状況</a:t>
              </a:r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  <a:endPara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・全国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第</a:t>
              </a:r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10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位の大規模な市場（スケールメリット）</a:t>
              </a: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・量販店等で「市場まつり」などを積極的に実施（指定管理者の活躍）</a:t>
              </a: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5515275" y="2454580"/>
              <a:ext cx="4631410" cy="2509375"/>
            </a:xfrm>
            <a:prstGeom prst="rect">
              <a:avLst/>
            </a:prstGeom>
          </p:spPr>
          <p:txBody>
            <a:bodyPr wrap="square" lIns="102840" tIns="51419" rIns="102840" bIns="51419">
              <a:spAutoFit/>
            </a:bodyPr>
            <a:lstStyle/>
            <a:p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立地条件</a:t>
              </a:r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一般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消費者向け（徒歩）の交通の便が不十分</a:t>
              </a:r>
            </a:p>
            <a:p>
              <a:pPr>
                <a:lnSpc>
                  <a:spcPts val="900"/>
                </a:lnSpc>
              </a:pP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施設整備</a:t>
              </a:r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高圧電気設備などの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大規模な施設改修（更新工事）の遅れ</a:t>
              </a: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大型配送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車両の入出荷へ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対応（敷地の広さの活用）が不十分　</a:t>
              </a: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・コールドチェーン化へのさらなる対応が必要（全国的な課題）</a:t>
              </a:r>
            </a:p>
            <a:p>
              <a:pPr>
                <a:lnSpc>
                  <a:spcPts val="900"/>
                </a:lnSpc>
              </a:pP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市場運営</a:t>
              </a:r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・減価償却が依然として多額であり、市場会計の単年度赤字が継続</a:t>
              </a: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900"/>
                </a:lnSpc>
              </a:pPr>
              <a:endPara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取引状況</a:t>
              </a:r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市場本来のせり又は入札による取引割合が低下</a:t>
              </a: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近郊売場で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の取扱量が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少なくなり、売買参加者の数が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減少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・施設使用のルール順守の徹底不足等による荷捌き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スペースの不足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729322" y="5000942"/>
              <a:ext cx="4635260" cy="2005386"/>
            </a:xfrm>
            <a:prstGeom prst="rect">
              <a:avLst/>
            </a:prstGeom>
          </p:spPr>
          <p:txBody>
            <a:bodyPr wrap="square" lIns="102840" tIns="72000" rIns="102840" bIns="51419">
              <a:spAutoFit/>
            </a:bodyPr>
            <a:lstStyle/>
            <a:p>
              <a:pPr>
                <a:lnSpc>
                  <a:spcPts val="2100"/>
                </a:lnSpc>
              </a:pP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立地条件</a:t>
              </a:r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開設区域内の人口（約</a:t>
              </a:r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420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万人）が多く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、取引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の確保に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便利</a:t>
              </a:r>
            </a:p>
            <a:p>
              <a:pPr>
                <a:lnSpc>
                  <a:spcPts val="800"/>
                </a:lnSpc>
              </a:pPr>
              <a:endPara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施設整備</a:t>
              </a:r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運送会社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の「低温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配送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センター」が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市場内に立地し、取引が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拡大</a:t>
              </a:r>
            </a:p>
            <a:p>
              <a:pPr>
                <a:lnSpc>
                  <a:spcPts val="800"/>
                </a:lnSpc>
              </a:pP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市場運営</a:t>
              </a:r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全国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の中央市場で唯一、「指定管理者制度」を導入</a:t>
              </a:r>
            </a:p>
            <a:p>
              <a:pPr>
                <a:lnSpc>
                  <a:spcPts val="800"/>
                </a:lnSpc>
              </a:pP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取引状況</a:t>
              </a:r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・量販店向けの対応強化（実需者向け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の搬出割合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で量販店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が</a:t>
              </a:r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分の</a:t>
              </a:r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・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開設区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域内だけでなく「供給圏（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開設区域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）」外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への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搬出も増加</a:t>
              </a: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5" name="正方形/長方形 14"/>
          <p:cNvSpPr/>
          <p:nvPr/>
        </p:nvSpPr>
        <p:spPr>
          <a:xfrm>
            <a:off x="9221288" y="8265522"/>
            <a:ext cx="6824842" cy="2868720"/>
          </a:xfrm>
          <a:prstGeom prst="rect">
            <a:avLst/>
          </a:prstGeom>
        </p:spPr>
        <p:txBody>
          <a:bodyPr wrap="square" lIns="37458" tIns="37458" rIns="37458" bIns="37458">
            <a:spAutoFit/>
          </a:bodyPr>
          <a:lstStyle/>
          <a:p>
            <a:pPr>
              <a:lnSpc>
                <a:spcPts val="2100"/>
              </a:lnSpc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立地条件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西日本最大の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大阪市市場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が近くにあり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、「開設区域」が事実上重複</a:t>
            </a:r>
          </a:p>
          <a:p>
            <a:pPr>
              <a:lnSpc>
                <a:spcPts val="1200"/>
              </a:lnSpc>
            </a:pP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施設整備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仲卸売業者数の減少などにより、空店舗・空事務所が増加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・「買出し人駐車場」での荷置きなど、小売業者への対応が不十分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取引状況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量販店中心のため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、高級品は少なく、中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程度の品物が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産地の規模や位置関係により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、「大阪産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（もん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）」の扱いが限定的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・産地出荷の絶対量が減少し、他市場との荷物の取り合いが増加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388269" y="1216082"/>
            <a:ext cx="2787997" cy="4744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2989" tIns="71495" rIns="142989" bIns="71495" anchor="ctr">
            <a:no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市場を取り巻く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状況</a:t>
            </a:r>
            <a:endParaRPr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465355" y="3820528"/>
            <a:ext cx="3686669" cy="355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43" tIns="47572" rIns="95143" bIns="47572" rtlCol="0" anchor="t" anchorCtr="0"/>
          <a:lstStyle>
            <a:defPPr>
              <a:defRPr lang="ja-JP"/>
            </a:defPPr>
            <a:lvl1pPr>
              <a:buFontTx/>
              <a:buNone/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ja-JP" dirty="0" smtClean="0">
                <a:solidFill>
                  <a:schemeClr val="tx1"/>
                </a:solidFill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</a:rPr>
              <a:t>関係者からのヒアリング結果を参照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388270" y="2383303"/>
            <a:ext cx="14700552" cy="1073006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43" tIns="47572" rIns="95143" bIns="47572" rtlCol="0" anchor="ctr" anchorCtr="0"/>
          <a:lstStyle>
            <a:defPPr>
              <a:defRPr lang="ja-JP"/>
            </a:defPPr>
            <a:lvl1pPr>
              <a:buFontTx/>
              <a:buNone/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ts val="2400"/>
              </a:lnSpc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r>
              <a:rPr lang="ja-JP" altLang="en-US" dirty="0" smtClean="0">
                <a:solidFill>
                  <a:schemeClr val="tx1"/>
                </a:solidFill>
              </a:rPr>
              <a:t>少子高齢化・人口減少に</a:t>
            </a:r>
            <a:r>
              <a:rPr lang="ja-JP" altLang="en-US" dirty="0">
                <a:solidFill>
                  <a:schemeClr val="tx1"/>
                </a:solidFill>
              </a:rPr>
              <a:t>伴う消費の減少</a:t>
            </a:r>
            <a:r>
              <a:rPr lang="ja-JP" altLang="en-US" dirty="0" smtClean="0">
                <a:solidFill>
                  <a:schemeClr val="tx1"/>
                </a:solidFill>
              </a:rPr>
              <a:t>、②消費者ニーズの多様・高度化（高品質（ｺｰﾙﾄﾞﾁｪｰﾝ）、安心安全）、③国内生産・</a:t>
            </a:r>
            <a:r>
              <a:rPr lang="ja-JP" altLang="en-US" dirty="0">
                <a:solidFill>
                  <a:schemeClr val="tx1"/>
                </a:solidFill>
              </a:rPr>
              <a:t>流通構造の</a:t>
            </a:r>
            <a:r>
              <a:rPr lang="ja-JP" altLang="en-US" dirty="0" smtClean="0">
                <a:solidFill>
                  <a:schemeClr val="tx1"/>
                </a:solidFill>
              </a:rPr>
              <a:t>変化（産地、小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</a:rPr>
              <a:t> 売の大規模化、流通コストの増加）、</a:t>
            </a:r>
            <a:r>
              <a:rPr lang="ja-JP" altLang="en-US" dirty="0">
                <a:solidFill>
                  <a:schemeClr val="tx1"/>
                </a:solidFill>
              </a:rPr>
              <a:t>④</a:t>
            </a:r>
            <a:r>
              <a:rPr lang="ja-JP" altLang="en-US" dirty="0" smtClean="0">
                <a:solidFill>
                  <a:schemeClr val="tx1"/>
                </a:solidFill>
              </a:rPr>
              <a:t>流通</a:t>
            </a:r>
            <a:r>
              <a:rPr lang="ja-JP" altLang="en-US" dirty="0">
                <a:solidFill>
                  <a:schemeClr val="tx1"/>
                </a:solidFill>
              </a:rPr>
              <a:t>における国際化</a:t>
            </a:r>
            <a:r>
              <a:rPr lang="ja-JP" altLang="en-US" dirty="0" smtClean="0">
                <a:solidFill>
                  <a:schemeClr val="tx1"/>
                </a:solidFill>
              </a:rPr>
              <a:t>、⑤環境面や災害対応面での</a:t>
            </a:r>
            <a:r>
              <a:rPr lang="ja-JP" altLang="en-US" dirty="0">
                <a:solidFill>
                  <a:schemeClr val="tx1"/>
                </a:solidFill>
              </a:rPr>
              <a:t>社会的要請の高まり</a:t>
            </a:r>
            <a:r>
              <a:rPr lang="ja-JP" altLang="en-US" dirty="0" smtClean="0">
                <a:solidFill>
                  <a:schemeClr val="tx1"/>
                </a:solidFill>
              </a:rPr>
              <a:t>、⑥６次産業化などの新た</a:t>
            </a:r>
            <a:r>
              <a:rPr lang="ja-JP" altLang="en-US" dirty="0">
                <a:solidFill>
                  <a:schemeClr val="tx1"/>
                </a:solidFill>
              </a:rPr>
              <a:t>な動き</a:t>
            </a:r>
            <a:r>
              <a:rPr lang="ja-JP" altLang="en-US" dirty="0" smtClean="0">
                <a:solidFill>
                  <a:schemeClr val="tx1"/>
                </a:solidFill>
              </a:rPr>
              <a:t>、⑦市場経由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ts val="2400"/>
              </a:lnSpc>
            </a:pPr>
            <a:r>
              <a:rPr lang="en-US" altLang="ja-JP" dirty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</a:rPr>
              <a:t>率</a:t>
            </a:r>
            <a:r>
              <a:rPr lang="ja-JP" altLang="en-US" dirty="0">
                <a:solidFill>
                  <a:schemeClr val="tx1"/>
                </a:solidFill>
              </a:rPr>
              <a:t>の</a:t>
            </a:r>
            <a:r>
              <a:rPr lang="ja-JP" altLang="en-US" dirty="0" smtClean="0">
                <a:solidFill>
                  <a:schemeClr val="tx1"/>
                </a:solidFill>
              </a:rPr>
              <a:t>低下（加工品や輸入品の増加）、⑧市場取扱の減少と市場間格差の拡大（大規模中央市場とその他）、⑨卸及び仲卸業者数の減少と開設者</a:t>
            </a:r>
            <a:r>
              <a:rPr lang="ja-JP" altLang="en-US" dirty="0">
                <a:solidFill>
                  <a:schemeClr val="tx1"/>
                </a:solidFill>
              </a:rPr>
              <a:t>会計の</a:t>
            </a:r>
            <a:r>
              <a:rPr lang="ja-JP" altLang="en-US" dirty="0" smtClean="0">
                <a:solidFill>
                  <a:schemeClr val="tx1"/>
                </a:solidFill>
              </a:rPr>
              <a:t>悪化 　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53272" y="1890861"/>
            <a:ext cx="9605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全国</a:t>
            </a:r>
            <a:r>
              <a:rPr lang="en-US" altLang="ja-JP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53272" y="3672334"/>
            <a:ext cx="12186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府市場</a:t>
            </a:r>
            <a:r>
              <a:rPr lang="en-US" altLang="ja-JP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2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176266" y="2027440"/>
            <a:ext cx="12479815" cy="355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43" tIns="47572" rIns="95143" bIns="47572" rtlCol="0" anchor="t" anchorCtr="0"/>
          <a:lstStyle>
            <a:defPPr>
              <a:defRPr lang="ja-JP"/>
            </a:defPPr>
            <a:lvl1pPr>
              <a:buFontTx/>
              <a:buNone/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ja-JP" dirty="0" smtClean="0">
                <a:solidFill>
                  <a:schemeClr val="tx1"/>
                </a:solidFill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「卸売市場流通の再構築に関する検討会」の</a:t>
            </a:r>
            <a:r>
              <a:rPr lang="ja-JP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報告（</a:t>
            </a:r>
            <a:r>
              <a:rPr lang="ja-JP" altLang="en-US" dirty="0" smtClean="0">
                <a:solidFill>
                  <a:schemeClr val="tx1"/>
                </a:solidFill>
              </a:rPr>
              <a:t>食品</a:t>
            </a:r>
            <a:r>
              <a:rPr lang="ja-JP" altLang="en-US" dirty="0">
                <a:solidFill>
                  <a:schemeClr val="tx1"/>
                </a:solidFill>
              </a:rPr>
              <a:t>流通を取り巻く情勢の</a:t>
            </a:r>
            <a:r>
              <a:rPr lang="ja-JP" altLang="en-US" dirty="0" smtClean="0">
                <a:solidFill>
                  <a:schemeClr val="tx1"/>
                </a:solidFill>
              </a:rPr>
              <a:t>変化、卸売市場</a:t>
            </a:r>
            <a:r>
              <a:rPr lang="ja-JP" altLang="en-US" dirty="0">
                <a:solidFill>
                  <a:schemeClr val="tx1"/>
                </a:solidFill>
              </a:rPr>
              <a:t>及び卸売市場関係業者等の</a:t>
            </a:r>
            <a:r>
              <a:rPr lang="ja-JP" altLang="en-US" dirty="0" smtClean="0">
                <a:solidFill>
                  <a:schemeClr val="tx1"/>
                </a:solidFill>
              </a:rPr>
              <a:t>現状）</a:t>
            </a:r>
            <a:r>
              <a:rPr lang="ja-JP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より</a:t>
            </a:r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756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>
            <a:off x="1367953" y="6984702"/>
            <a:ext cx="14701023" cy="4248472"/>
          </a:xfrm>
          <a:prstGeom prst="roundRect">
            <a:avLst>
              <a:gd name="adj" fmla="val 9484"/>
            </a:avLst>
          </a:prstGeom>
          <a:solidFill>
            <a:srgbClr val="99CCFF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43" tIns="47572" rIns="95143" bIns="47572" rtlCol="0" anchor="ctr" anchorCtr="0"/>
          <a:lstStyle/>
          <a:p>
            <a:endParaRPr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7028943" y="8280846"/>
            <a:ext cx="3385157" cy="2180027"/>
          </a:xfrm>
          <a:prstGeom prst="ellipse">
            <a:avLst/>
          </a:prstGeom>
          <a:solidFill>
            <a:schemeClr val="accent1">
              <a:lumMod val="20000"/>
              <a:lumOff val="80000"/>
              <a:alpha val="15000"/>
            </a:schemeClr>
          </a:solidFill>
          <a:ln w="3365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1367954" y="1944142"/>
            <a:ext cx="14701025" cy="3960440"/>
          </a:xfrm>
          <a:prstGeom prst="roundRect">
            <a:avLst>
              <a:gd name="adj" fmla="val 9484"/>
            </a:avLst>
          </a:prstGeom>
          <a:solidFill>
            <a:srgbClr val="99CCFF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43" tIns="47572" rIns="95143" bIns="47572" rtlCol="0" anchor="ctr" anchorCtr="0"/>
          <a:lstStyle/>
          <a:p>
            <a:pPr>
              <a:buFontTx/>
              <a:buNone/>
            </a:pPr>
            <a:endParaRPr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 rot="5400000">
            <a:off x="8005745" y="4388404"/>
            <a:ext cx="1360168" cy="3809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5579501" y="4954871"/>
            <a:ext cx="6212663" cy="3040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5013109" y="7314149"/>
            <a:ext cx="7416823" cy="5681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lIns="95143" tIns="47572" rIns="95143" bIns="47572" anchor="ctr"/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将来像の実現に向け、当市場が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目指す「ビジネスモデル」の方向</a:t>
            </a:r>
            <a:endParaRPr lang="en-US" altLang="ja-JP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367954" y="1204377"/>
            <a:ext cx="2088232" cy="4744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2989" tIns="71495" rIns="142989" bIns="71495" anchor="ctr">
            <a:no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将来像</a:t>
            </a:r>
            <a:endParaRPr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755267" y="4731066"/>
            <a:ext cx="3396397" cy="7748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none" rtlCol="0" anchor="ctr" anchorCtr="0">
            <a:noAutofit/>
          </a:bodyPr>
          <a:lstStyle/>
          <a:p>
            <a:pPr algn="ctr">
              <a:lnSpc>
                <a:spcPts val="21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産地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、小売、消費者に支持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される</a:t>
            </a:r>
          </a:p>
          <a:p>
            <a:pPr algn="ctr">
              <a:lnSpc>
                <a:spcPts val="2100"/>
              </a:lnSpc>
            </a:pP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「安全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・安心の市場」</a:t>
            </a: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Rectangle 44"/>
          <p:cNvSpPr>
            <a:spLocks noChangeArrowheads="1"/>
          </p:cNvSpPr>
          <p:nvPr/>
        </p:nvSpPr>
        <p:spPr bwMode="auto">
          <a:xfrm>
            <a:off x="6051737" y="2391973"/>
            <a:ext cx="5268184" cy="63871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2989" tIns="71495" rIns="142989" bIns="71495" anchor="ctr">
            <a:noAutofit/>
          </a:bodyPr>
          <a:lstStyle/>
          <a:p>
            <a:pPr algn="ctr"/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「総合食品供給基地」・「</a:t>
            </a:r>
            <a:r>
              <a:rPr lang="ja-JP" altLang="en-US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関西の</a:t>
            </a:r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拠点市場</a:t>
            </a:r>
            <a:r>
              <a:rPr lang="ja-JP" altLang="en-US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」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Rectangle 44"/>
          <p:cNvSpPr>
            <a:spLocks noChangeArrowheads="1"/>
          </p:cNvSpPr>
          <p:nvPr/>
        </p:nvSpPr>
        <p:spPr bwMode="auto">
          <a:xfrm>
            <a:off x="6051737" y="3742924"/>
            <a:ext cx="5268184" cy="7710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2989" tIns="71495" rIns="142989" bIns="71495" anchor="ctr">
            <a:noAutofit/>
          </a:bodyPr>
          <a:lstStyle/>
          <a:p>
            <a:pPr algn="ctr"/>
            <a:r>
              <a:rPr lang="ja-JP" altLang="en-US" sz="17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恵まれた</a:t>
            </a:r>
            <a:r>
              <a:rPr lang="ja-JP" altLang="en-US" sz="17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立地条件を</a:t>
            </a:r>
            <a:r>
              <a:rPr lang="ja-JP" altLang="en-US" sz="17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生かした</a:t>
            </a:r>
            <a:r>
              <a:rPr lang="ja-JP" altLang="en-US" sz="17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17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競争力のある市場</a:t>
            </a:r>
            <a:r>
              <a:rPr lang="ja-JP" altLang="en-US" sz="17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」</a:t>
            </a:r>
            <a:endParaRPr lang="en-US" altLang="ja-JP" sz="17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二等辺三角形 14"/>
          <p:cNvSpPr/>
          <p:nvPr/>
        </p:nvSpPr>
        <p:spPr>
          <a:xfrm>
            <a:off x="8155477" y="3187674"/>
            <a:ext cx="1060704" cy="432048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61813" y="4713417"/>
            <a:ext cx="3385156" cy="7748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none" rtlCol="0" anchor="ctr" anchorCtr="0">
            <a:noAutofit/>
          </a:bodyPr>
          <a:lstStyle/>
          <a:p>
            <a:pPr algn="ctr">
              <a:lnSpc>
                <a:spcPts val="21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開設者・場内業者・指定管が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一体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</a:p>
          <a:p>
            <a:pPr algn="ctr">
              <a:lnSpc>
                <a:spcPts val="2100"/>
              </a:lnSpc>
            </a:pP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連携と協同の市場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028943" y="4731066"/>
            <a:ext cx="3385157" cy="7748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none" rtlCol="0" anchor="ctr" anchorCtr="0">
            <a:noAutofit/>
          </a:bodyPr>
          <a:lstStyle/>
          <a:p>
            <a:pPr algn="ctr">
              <a:lnSpc>
                <a:spcPts val="21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流通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の構造変化に対応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した</a:t>
            </a:r>
          </a:p>
          <a:p>
            <a:pPr algn="ctr">
              <a:lnSpc>
                <a:spcPts val="2100"/>
              </a:lnSpc>
            </a:pP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商流をつかめる市場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158072" y="9098723"/>
            <a:ext cx="5268184" cy="7748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none" rtlCol="0" anchor="ctr" anchorCtr="0">
            <a:noAutofit/>
          </a:bodyPr>
          <a:lstStyle/>
          <a:p>
            <a:pPr algn="ctr">
              <a:lnSpc>
                <a:spcPts val="2300"/>
              </a:lnSpc>
            </a:pP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「民間能力」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をフルに活用する開かれた市場</a:t>
            </a:r>
          </a:p>
          <a:p>
            <a:pPr algn="ctr">
              <a:lnSpc>
                <a:spcPts val="23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指定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管理者制度の充実や外部活力の導入）</a:t>
            </a: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051737" y="8070598"/>
            <a:ext cx="5268184" cy="7748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none" rtlCol="0" anchor="ctr" anchorCtr="0">
            <a:noAutofit/>
          </a:bodyPr>
          <a:lstStyle/>
          <a:p>
            <a:pPr algn="ctr">
              <a:lnSpc>
                <a:spcPts val="2300"/>
              </a:lnSpc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関西の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「生鮮物流ハブ」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の機能を担う市場</a:t>
            </a:r>
          </a:p>
          <a:p>
            <a:pPr algn="ctr">
              <a:lnSpc>
                <a:spcPts val="23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広域的な集荷・分荷機能の強化）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939849" y="10073447"/>
            <a:ext cx="5279303" cy="7748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none" rtlCol="0" anchor="ctr" anchorCtr="0">
            <a:noAutofit/>
          </a:bodyPr>
          <a:lstStyle/>
          <a:p>
            <a:pPr algn="ctr">
              <a:lnSpc>
                <a:spcPts val="2300"/>
              </a:lnSpc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場内外の連携強化で</a:t>
            </a:r>
            <a:r>
              <a:rPr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「活性化事業」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に取り組む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市場</a:t>
            </a:r>
          </a:p>
          <a:p>
            <a:pPr algn="ctr">
              <a:lnSpc>
                <a:spcPts val="23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産地や量販店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大学等との協働事業の展開）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952298" y="9098723"/>
            <a:ext cx="5276484" cy="7748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none" rtlCol="0" anchor="ctr" anchorCtr="0">
            <a:noAutofit/>
          </a:bodyPr>
          <a:lstStyle/>
          <a:p>
            <a:pPr algn="ctr">
              <a:lnSpc>
                <a:spcPts val="2300"/>
              </a:lnSpc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ニーズに対応した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「付加価値」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を重視する市場</a:t>
            </a:r>
          </a:p>
          <a:p>
            <a:pPr algn="ctr">
              <a:lnSpc>
                <a:spcPts val="23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コールドチェーンや加工機能等への適格な対応）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158072" y="10073447"/>
            <a:ext cx="5276484" cy="7748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none" rtlCol="0" anchor="ctr" anchorCtr="0">
            <a:noAutofit/>
          </a:bodyPr>
          <a:lstStyle/>
          <a:p>
            <a:pPr algn="ctr">
              <a:lnSpc>
                <a:spcPts val="2300"/>
              </a:lnSpc>
            </a:pP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場内業者の</a:t>
            </a:r>
            <a:r>
              <a:rPr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「自律的な取組」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を重視する市場</a:t>
            </a:r>
          </a:p>
          <a:p>
            <a:pPr algn="ctr">
              <a:lnSpc>
                <a:spcPts val="23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（場内一丸で場内ルール遵守を徹底）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雲形吹き出し 6"/>
          <p:cNvSpPr/>
          <p:nvPr/>
        </p:nvSpPr>
        <p:spPr>
          <a:xfrm>
            <a:off x="13260667" y="6214124"/>
            <a:ext cx="2808312" cy="1226284"/>
          </a:xfrm>
          <a:prstGeom prst="cloudCallout">
            <a:avLst>
              <a:gd name="adj1" fmla="val -44450"/>
              <a:gd name="adj2" fmla="val 89736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 smtClean="0">
                <a:solidFill>
                  <a:schemeClr val="tx1"/>
                </a:solidFill>
              </a:rPr>
              <a:t>強みを</a:t>
            </a:r>
            <a:r>
              <a:rPr lang="ja-JP" altLang="en-US" sz="1800" dirty="0">
                <a:solidFill>
                  <a:schemeClr val="tx1"/>
                </a:solidFill>
              </a:rPr>
              <a:t>伸ばし</a:t>
            </a:r>
            <a:r>
              <a:rPr lang="ja-JP" altLang="en-US" sz="1800" dirty="0" smtClean="0">
                <a:solidFill>
                  <a:schemeClr val="tx1"/>
                </a:solidFill>
              </a:rPr>
              <a:t>、</a:t>
            </a:r>
          </a:p>
          <a:p>
            <a:pPr algn="ctr"/>
            <a:r>
              <a:rPr lang="ja-JP" altLang="en-US" sz="1800" dirty="0" smtClean="0">
                <a:solidFill>
                  <a:schemeClr val="tx1"/>
                </a:solidFill>
              </a:rPr>
              <a:t>弱み</a:t>
            </a:r>
            <a:r>
              <a:rPr lang="ja-JP" altLang="en-US" sz="1800" dirty="0">
                <a:solidFill>
                  <a:schemeClr val="tx1"/>
                </a:solidFill>
              </a:rPr>
              <a:t>を克服する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1367954" y="6300591"/>
            <a:ext cx="2088232" cy="4744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2989" tIns="71495" rIns="142989" bIns="71495" anchor="ctr">
            <a:no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基本戦略</a:t>
            </a:r>
            <a:endParaRPr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5382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角丸四角形 34"/>
          <p:cNvSpPr/>
          <p:nvPr/>
        </p:nvSpPr>
        <p:spPr>
          <a:xfrm>
            <a:off x="1352218" y="1944142"/>
            <a:ext cx="6453464" cy="9289032"/>
          </a:xfrm>
          <a:prstGeom prst="roundRect">
            <a:avLst>
              <a:gd name="adj" fmla="val 4747"/>
            </a:avLst>
          </a:prstGeom>
          <a:solidFill>
            <a:srgbClr val="99CCFF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43" tIns="47572" rIns="95143" bIns="47572" rtlCol="0" anchor="t" anchorCtr="0"/>
          <a:lstStyle/>
          <a:p>
            <a:endParaRPr lang="ja-JP" altLang="en-US" sz="1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000"/>
              </a:lnSpc>
            </a:pPr>
            <a:endParaRPr lang="ja-JP" altLang="en-US" sz="1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■ 広域的な集荷・分荷機能</a:t>
            </a:r>
            <a:r>
              <a:rPr lang="ja-JP" altLang="en-US" sz="1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強化</a:t>
            </a:r>
            <a:endParaRPr lang="ja-JP" altLang="en-US" sz="16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 荷捌きスペースの充実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（立駐１階の活用と専用のスペース整備、空店舗の共同利用）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 大型車両待機スペースの確保、場内の車両導線の見直し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 他市場や産地との連携強化（転送）、輸出の取組強化　 など</a:t>
            </a:r>
          </a:p>
          <a:p>
            <a:pPr>
              <a:lnSpc>
                <a:spcPts val="1000"/>
              </a:lnSpc>
            </a:pPr>
            <a:endParaRPr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■ コールドチェーン化の推進、加工機能等の充実</a:t>
            </a:r>
          </a:p>
          <a:p>
            <a:pPr>
              <a:lnSpc>
                <a:spcPts val="500"/>
              </a:lnSpc>
            </a:pP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 電気容量の充実（売場での冷蔵庫の増設）　</a:t>
            </a: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➣ 空店舗・施設の活用（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加工機能や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冷蔵庫の整備）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➣ </a:t>
            </a:r>
            <a:r>
              <a:rPr lang="ja-JP" altLang="en-US" sz="16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荷捌き専用スペースの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簡易屋根や低温倉庫の整備　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 遮熱対策（エアーカーテン、クーラー</a:t>
            </a:r>
            <a:r>
              <a:rPr lang="ja-JP" altLang="en-US" sz="16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排熱、断熱塗装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　など</a:t>
            </a:r>
          </a:p>
          <a:p>
            <a:pPr>
              <a:lnSpc>
                <a:spcPts val="1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■ </a:t>
            </a:r>
            <a:r>
              <a:rPr lang="ja-JP" altLang="en-US" sz="1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指定管理者制度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の充実、外部活力の導入</a:t>
            </a:r>
            <a:endParaRPr lang="ja-JP" altLang="en-US" sz="16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 指定管理者の事業費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拡充や契約期間の長期化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➣ 新規仲卸の誘致、</a:t>
            </a:r>
            <a:r>
              <a:rPr lang="ja-JP" altLang="en-US" sz="16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関連</a:t>
            </a:r>
            <a:r>
              <a:rPr lang="ja-JP" altLang="en-US" sz="16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業者の誘致（パン屋</a:t>
            </a:r>
            <a:r>
              <a:rPr lang="ja-JP" altLang="en-US" sz="16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）、ネット販売</a:t>
            </a:r>
            <a:endParaRPr lang="en-US" altLang="ja-JP" sz="1600" spc="-1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➣ 近郊売場の充実（</a:t>
            </a:r>
            <a:r>
              <a:rPr lang="ja-JP" altLang="en-US" sz="16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大阪産</a:t>
            </a:r>
            <a:r>
              <a:rPr lang="ja-JP" altLang="en-US" sz="16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（もん</a:t>
            </a:r>
            <a:r>
              <a:rPr lang="ja-JP" altLang="en-US" sz="16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）、売買参加者の参入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　  など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■ 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産地や量販店、大学等との共同事業の展開</a:t>
            </a:r>
            <a:endParaRPr lang="ja-JP" altLang="en-US" sz="16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 川上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・川下との連携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強化（</a:t>
            </a:r>
            <a:r>
              <a:rPr lang="ja-JP" altLang="en-US" sz="16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市場まつり、</a:t>
            </a:r>
            <a:r>
              <a:rPr lang="ja-JP" altLang="en-US" sz="16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マッチング</a:t>
            </a:r>
            <a:r>
              <a:rPr lang="ja-JP" altLang="en-US" sz="16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機会の創出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  <a:p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➣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大学やホテル、食育関係団体等との協働事業（イベント）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➣ 空施設の活用（</a:t>
            </a:r>
            <a:r>
              <a:rPr lang="ja-JP" altLang="en-US" sz="16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料理教室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➣ 加工食品卸売場との連携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強化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➣ 見学者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対応の充実（観光</a:t>
            </a:r>
            <a:r>
              <a:rPr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（海外旅行者）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メディア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戦略　 など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ja-JP" altLang="en-US" sz="1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■ 場内一丸での場内ルール順守の徹底</a:t>
            </a:r>
          </a:p>
          <a:p>
            <a:pPr>
              <a:lnSpc>
                <a:spcPts val="500"/>
              </a:lnSpc>
            </a:pP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➢ 不適切な施設利用の排除</a:t>
            </a:r>
            <a:r>
              <a:rPr lang="ja-JP" altLang="en-US" sz="16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（スペース利用権等の情報共有 </a:t>
            </a:r>
            <a:r>
              <a:rPr lang="ja-JP" altLang="en-US" sz="16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➣ 駐車場の利用見直し（平面から</a:t>
            </a:r>
            <a:r>
              <a:rPr lang="ja-JP" altLang="en-US" sz="16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立駐２階等への誘導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➢ 直接集荷や第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三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者販売等の申告の適正化　                  など</a:t>
            </a:r>
          </a:p>
          <a:p>
            <a:pPr>
              <a:lnSpc>
                <a:spcPts val="1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■ その他</a:t>
            </a:r>
          </a:p>
          <a:p>
            <a:pPr>
              <a:lnSpc>
                <a:spcPts val="500"/>
              </a:lnSpc>
            </a:pPr>
            <a:endParaRPr lang="ja-JP" altLang="en-US" sz="16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spc="-200" dirty="0">
                <a:solidFill>
                  <a:schemeClr val="tx1"/>
                </a:solidFill>
                <a:latin typeface="+mj-ea"/>
                <a:cs typeface="メイリオ" panose="020B0604030504040204" pitchFamily="50" charset="-128"/>
              </a:rPr>
              <a:t>　</a:t>
            </a:r>
            <a:r>
              <a:rPr lang="ja-JP" altLang="en-US" sz="1600" spc="-200" dirty="0" smtClean="0">
                <a:solidFill>
                  <a:schemeClr val="tx1"/>
                </a:solidFill>
                <a:latin typeface="+mj-ea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➢ 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清潔で美しい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市場づくり（品質管理、廃棄物減量化）</a:t>
            </a:r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➢ 安全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で環境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にやさしい市場づくり（ＬＥＤ、太陽光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発電）</a:t>
            </a: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➢ 災害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等に強い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市場づくり（ＢＣＰ対応）</a:t>
            </a:r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6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072810" y="1944142"/>
            <a:ext cx="7016014" cy="9289032"/>
          </a:xfrm>
          <a:prstGeom prst="rect">
            <a:avLst/>
          </a:prstGeom>
          <a:solidFill>
            <a:srgbClr val="99CCFF">
              <a:alpha val="15000"/>
            </a:srgbClr>
          </a:solidFill>
          <a:ln w="25400">
            <a:solidFill>
              <a:srgbClr val="2A65AC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algn="ctr"/>
            <a:endParaRPr lang="ja-JP" altLang="ja-JP" sz="1700" dirty="0"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9381497" y="2880246"/>
            <a:ext cx="2427617" cy="4488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none" lIns="95143" tIns="47572" rIns="95143" bIns="47572" anchor="ctr"/>
          <a:lstStyle/>
          <a:p>
            <a:pPr algn="ctr"/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施設整備の考え方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352217" y="1217826"/>
            <a:ext cx="1887945" cy="4744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2989" tIns="71495" rIns="142989" bIns="71495" anchor="ctr">
            <a:no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行動</a:t>
            </a: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計画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14002" y="1588279"/>
            <a:ext cx="3686669" cy="355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43" tIns="47572" rIns="95143" bIns="47572" rtlCol="0" anchor="t" anchorCtr="0"/>
          <a:lstStyle>
            <a:defPPr>
              <a:defRPr lang="ja-JP"/>
            </a:defPPr>
            <a:lvl1pPr>
              <a:buFontTx/>
              <a:buNone/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ja-JP" dirty="0" smtClean="0">
                <a:solidFill>
                  <a:schemeClr val="tx1"/>
                </a:solidFill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</a:rPr>
              <a:t>競争力強化研究会の報告を参照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9381496" y="8645772"/>
            <a:ext cx="2427617" cy="4488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none" lIns="95143" tIns="47572" rIns="95143" bIns="47572" anchor="ctr"/>
          <a:lstStyle/>
          <a:p>
            <a:pPr algn="ctr"/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連携・協働の考え方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9367561" y="6123301"/>
            <a:ext cx="2441553" cy="4653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none" lIns="95143" tIns="47572" rIns="95143" bIns="47572" anchor="ctr"/>
          <a:lstStyle/>
          <a:p>
            <a:pPr algn="ctr"/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公募に向けた考え方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9381497" y="3456310"/>
            <a:ext cx="6443578" cy="2107935"/>
          </a:xfrm>
          <a:prstGeom prst="rect">
            <a:avLst/>
          </a:prstGeom>
          <a:solidFill>
            <a:srgbClr val="FFFFCC">
              <a:alpha val="80000"/>
            </a:srgbClr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 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</a:rPr>
              <a:t>施設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</a:rPr>
              <a:t>の長寿命化に向け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</a:rPr>
              <a:t>、「減価償却等で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</a:rPr>
              <a:t>留保された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</a:rPr>
              <a:t>資金」（累積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600" dirty="0">
                <a:latin typeface="メイリオ" pitchFamily="50" charset="-128"/>
                <a:ea typeface="メイリオ" pitchFamily="50" charset="-128"/>
              </a:rPr>
              <a:t>　 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</a:rPr>
              <a:t> 留保財源）の有効活用を検討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</a:rPr>
              <a:t>　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lnSpc>
                <a:spcPts val="1000"/>
              </a:lnSpc>
            </a:pPr>
            <a:endParaRPr lang="ja-JP" altLang="en-US" sz="1600" dirty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➣ 指定管理者に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おいて、軽易なものだけでなく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、「規模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の大きな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修</a:t>
            </a:r>
          </a:p>
          <a:p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繕工事」も担えるよう、その制度化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について検討</a:t>
            </a:r>
          </a:p>
          <a:p>
            <a:pPr>
              <a:lnSpc>
                <a:spcPts val="1000"/>
              </a:lnSpc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</a:rPr>
              <a:t> 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 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</a:rPr>
              <a:t>新たな「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経営展望」の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対象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期間だけ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でなく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、中長期的に市場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機</a:t>
            </a:r>
          </a:p>
          <a:p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   能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維持・充実する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ために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必要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なる「施設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整備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計画」を検討</a:t>
            </a:r>
            <a:endParaRPr lang="ja-JP" altLang="en-US" sz="160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9381497" y="6696669"/>
            <a:ext cx="6443578" cy="1410519"/>
          </a:xfrm>
          <a:prstGeom prst="rect">
            <a:avLst/>
          </a:prstGeom>
          <a:solidFill>
            <a:srgbClr val="FFFFCC">
              <a:alpha val="80000"/>
            </a:srgbClr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r>
              <a:rPr lang="ja-JP" altLang="en-US" sz="1600" dirty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 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</a:rPr>
              <a:t>指定管理者が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</a:rPr>
              <a:t>市場に投資をすることを前提に、指定管理者が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</a:rPr>
              <a:t>担う</a:t>
            </a:r>
          </a:p>
          <a:p>
            <a:r>
              <a:rPr lang="ja-JP" altLang="en-US" sz="1600" dirty="0">
                <a:latin typeface="メイリオ" pitchFamily="50" charset="-128"/>
                <a:ea typeface="メイリオ" pitchFamily="50" charset="-128"/>
              </a:rPr>
              <a:t>　 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</a:rPr>
              <a:t> 「修繕費」と「活性化事業費」の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</a:rPr>
              <a:t>枠の充実を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</a:rPr>
              <a:t>検討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➣ 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</a:rPr>
              <a:t>年度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</a:rPr>
              <a:t>を超えた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投資、そして、その回収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が可能となる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よう「契約期</a:t>
            </a:r>
          </a:p>
          <a:p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間の長期化」を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検討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二等辺三角形 22"/>
          <p:cNvSpPr/>
          <p:nvPr/>
        </p:nvSpPr>
        <p:spPr>
          <a:xfrm rot="16200000">
            <a:off x="6540354" y="6091546"/>
            <a:ext cx="3754881" cy="994225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2876608" y="2150823"/>
            <a:ext cx="3404684" cy="48262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lIns="95143" tIns="47572" rIns="95143" bIns="47572" anchor="ctr"/>
          <a:lstStyle/>
          <a:p>
            <a:pPr algn="ctr">
              <a:spcBef>
                <a:spcPct val="50000"/>
              </a:spcBef>
            </a:pPr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重点的に取り組むべき課題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10421320" y="2150822"/>
            <a:ext cx="4363932" cy="48262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lIns="95143" tIns="47572" rIns="95143" bIns="47572" anchor="ctr"/>
          <a:lstStyle/>
          <a:p>
            <a:pPr algn="ctr">
              <a:spcBef>
                <a:spcPct val="50000"/>
              </a:spcBef>
            </a:pPr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課題解決に向けて検討す</a:t>
            </a:r>
            <a:r>
              <a:rPr lang="ja-JP" altLang="en-US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べき主な方策</a:t>
            </a:r>
            <a:endParaRPr lang="ja-JP" altLang="en-US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499120" y="2880246"/>
            <a:ext cx="6175221" cy="1368152"/>
          </a:xfrm>
          <a:prstGeom prst="roundRect">
            <a:avLst>
              <a:gd name="adj" fmla="val 9108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1499119" y="6912694"/>
            <a:ext cx="6175221" cy="1553405"/>
          </a:xfrm>
          <a:prstGeom prst="roundRect">
            <a:avLst>
              <a:gd name="adj" fmla="val 6703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1464068" y="8568878"/>
            <a:ext cx="6210272" cy="1080120"/>
          </a:xfrm>
          <a:prstGeom prst="roundRect">
            <a:avLst>
              <a:gd name="adj" fmla="val 6888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1508001" y="5760566"/>
            <a:ext cx="6166340" cy="1080120"/>
          </a:xfrm>
          <a:prstGeom prst="roundRect">
            <a:avLst>
              <a:gd name="adj" fmla="val 6323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1508001" y="4320406"/>
            <a:ext cx="6166341" cy="1368152"/>
          </a:xfrm>
          <a:prstGeom prst="roundRect">
            <a:avLst>
              <a:gd name="adj" fmla="val 9108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9367561" y="9216951"/>
            <a:ext cx="6443578" cy="1512168"/>
          </a:xfrm>
          <a:prstGeom prst="rect">
            <a:avLst/>
          </a:prstGeom>
          <a:solidFill>
            <a:srgbClr val="FFFFCC">
              <a:alpha val="80000"/>
            </a:srgbClr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>
            <a:defPPr>
              <a:defRPr lang="ja-JP"/>
            </a:defPPr>
            <a:lvl1pPr>
              <a:defRPr sz="1600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 dirty="0" smtClean="0"/>
              <a:t> ➣ 場内</a:t>
            </a:r>
            <a:r>
              <a:rPr lang="ja-JP" altLang="en-US" dirty="0"/>
              <a:t>関係者代表が一同に会する「常駐会議」を中心に、「青果活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  性化</a:t>
            </a:r>
            <a:r>
              <a:rPr lang="ja-JP" altLang="en-US" dirty="0"/>
              <a:t>会議」や「競争力強化研究会」等の会議の適宜開催を検討</a:t>
            </a:r>
          </a:p>
          <a:p>
            <a:pPr>
              <a:lnSpc>
                <a:spcPts val="1000"/>
              </a:lnSpc>
            </a:pPr>
            <a:r>
              <a:rPr lang="ja-JP" altLang="en-US" dirty="0"/>
              <a:t> </a:t>
            </a:r>
            <a:endParaRPr lang="en-US" altLang="ja-JP" dirty="0"/>
          </a:p>
          <a:p>
            <a:r>
              <a:rPr lang="ja-JP" altLang="en-US" dirty="0"/>
              <a:t> </a:t>
            </a:r>
            <a:r>
              <a:rPr lang="ja-JP" altLang="en-US" dirty="0" smtClean="0"/>
              <a:t>➣ </a:t>
            </a:r>
            <a:r>
              <a:rPr lang="ja-JP" altLang="en-US" dirty="0"/>
              <a:t>産地や県・ＪＡの大阪事務所、量販店や関係団体、大学や食育関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  係</a:t>
            </a:r>
            <a:r>
              <a:rPr lang="ja-JP" altLang="en-US" dirty="0"/>
              <a:t>団体、他市場と場内関係者の「会話の場」の適宜設定を検討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7935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1367954" y="1851819"/>
            <a:ext cx="14720870" cy="3908747"/>
          </a:xfrm>
          <a:prstGeom prst="roundRect">
            <a:avLst>
              <a:gd name="adj" fmla="val 6566"/>
            </a:avLst>
          </a:prstGeom>
          <a:solidFill>
            <a:srgbClr val="99CCFF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43" tIns="47572" rIns="95143" bIns="47572" rtlCol="0" anchor="t" anchorCtr="0"/>
          <a:lstStyle/>
          <a:p>
            <a:pPr>
              <a:lnSpc>
                <a:spcPts val="600"/>
              </a:lnSpc>
            </a:pPr>
            <a:endParaRPr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 </a:t>
            </a:r>
            <a:endParaRPr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ja-JP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9360843" y="2664222"/>
            <a:ext cx="1440160" cy="3040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1352217" y="6931248"/>
            <a:ext cx="14720870" cy="4301926"/>
          </a:xfrm>
          <a:prstGeom prst="roundRect">
            <a:avLst>
              <a:gd name="adj" fmla="val 8051"/>
            </a:avLst>
          </a:prstGeom>
          <a:solidFill>
            <a:srgbClr val="99CCFF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43" tIns="47572" rIns="95143" bIns="47572" rtlCol="0" anchor="t" anchorCtr="0"/>
          <a:lstStyle/>
          <a:p>
            <a:endParaRPr lang="ja-JP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352217" y="1152054"/>
            <a:ext cx="2418046" cy="4744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2989" tIns="71495" rIns="142989" bIns="71495" anchor="ctr">
            <a:no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施設整備の方針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389662" y="6199401"/>
            <a:ext cx="2786604" cy="4744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2989" tIns="71495" rIns="142989" bIns="71495" anchor="ctr">
            <a:no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数値目標設定の方針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864646" y="7631949"/>
            <a:ext cx="6624736" cy="3307307"/>
          </a:xfrm>
          <a:prstGeom prst="rect">
            <a:avLst/>
          </a:prstGeom>
          <a:solidFill>
            <a:srgbClr val="FFFFCC">
              <a:alpha val="80000"/>
            </a:srgbClr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t" anchorCtr="0"/>
          <a:lstStyle/>
          <a:p>
            <a:pPr>
              <a:lnSpc>
                <a:spcPts val="1500"/>
              </a:lnSpc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   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■ 目標の考え方 </a:t>
            </a:r>
          </a:p>
          <a:p>
            <a:pPr>
              <a:lnSpc>
                <a:spcPts val="500"/>
              </a:lnSpc>
            </a:pPr>
            <a:endParaRPr lang="ja-JP" altLang="en-US" sz="16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➣「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数量」だけでなく、新たに「金額」も対象とすることを検討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 推計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をベースにしつつ、より現実的な数値を検討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 数量は「現状維持程度」、金額は「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億程度」を想定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➣ 全国の動向など状況の変化をふまえ、適宜、見直しを検討</a:t>
            </a:r>
          </a:p>
          <a:p>
            <a:pPr>
              <a:lnSpc>
                <a:spcPts val="10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　</a:t>
            </a:r>
            <a:endParaRPr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   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■ 推計の考え方</a:t>
            </a:r>
            <a:endParaRPr lang="en-US" altLang="ja-JP" sz="16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➣ 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数量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については、①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年後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の開設区域人口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見通し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、②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全国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 青果及び水産物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過去５年の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消費動向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、③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当市場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取扱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数量の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 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直近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平均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などをもとに推計</a:t>
            </a:r>
            <a:endParaRPr lang="ja-JP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 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金額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については、「過去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年間の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全国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の青果・水産物の平均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</a:t>
            </a:r>
            <a:endParaRPr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 価」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を上記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数量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掛けて推計</a:t>
            </a:r>
          </a:p>
          <a:p>
            <a:endParaRPr lang="ja-JP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969639" y="7631949"/>
            <a:ext cx="6624736" cy="3326530"/>
          </a:xfrm>
          <a:prstGeom prst="rect">
            <a:avLst/>
          </a:prstGeom>
          <a:solidFill>
            <a:srgbClr val="FFFFCC">
              <a:alpha val="80000"/>
            </a:srgbClr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t" anchorCtr="0"/>
          <a:lstStyle/>
          <a:p>
            <a:pPr>
              <a:lnSpc>
                <a:spcPts val="1500"/>
              </a:lnSpc>
            </a:pPr>
            <a:endParaRPr lang="ja-JP" altLang="en-US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 　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■ 目標の考え方</a:t>
            </a:r>
            <a:endParaRPr lang="en-US" altLang="ja-JP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➣ 現状の決算額を踏まえ、より現実的な数値を検討（指定管理者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 も含めた市場全体の数値も検討）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➣ 対象期間内の「単年度黒字化」を視野におくとともに、「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累積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留保財源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」は、適宜、投資に回すことを検討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➣ 制度改正など状況の変化をふまえ、適宜、見直しを検討</a:t>
            </a:r>
          </a:p>
          <a:p>
            <a:pPr>
              <a:lnSpc>
                <a:spcPts val="10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　</a:t>
            </a:r>
            <a:endParaRPr lang="ja-JP" altLang="en-US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■ 推計の考え方</a:t>
            </a:r>
            <a:endParaRPr lang="en-US" altLang="ja-JP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    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　 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➢ ①過去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年間の収支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実績値、②卸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・仲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卸業者の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過去数年間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の売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上高などを考慮して推計 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➢ 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中長期的な「施設整備計画」（指定管理者からの提案も含む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のうち、対象期間分について新たな「経営展望」に反映 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dirty="0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864644" y="7142949"/>
            <a:ext cx="1345809" cy="38925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lIns="95143" tIns="47572" rIns="95143" bIns="47572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取扱量</a:t>
            </a:r>
            <a:endParaRPr lang="en-US" altLang="ja-JP" sz="16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9000802" y="7158423"/>
            <a:ext cx="1345809" cy="3737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lIns="95143" tIns="47572" rIns="95143" bIns="47572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収支</a:t>
            </a:r>
            <a:r>
              <a:rPr lang="ja-JP" altLang="en-US" sz="1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計画</a:t>
            </a:r>
            <a:endParaRPr lang="en-US" altLang="ja-JP" sz="16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864643" y="2232173"/>
            <a:ext cx="7496199" cy="3280378"/>
          </a:xfrm>
          <a:prstGeom prst="rect">
            <a:avLst/>
          </a:prstGeom>
          <a:solidFill>
            <a:srgbClr val="FFFFCC">
              <a:alpha val="80000"/>
            </a:srgbClr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t" anchorCtr="0"/>
          <a:lstStyle/>
          <a:p>
            <a:pPr>
              <a:lnSpc>
                <a:spcPts val="1500"/>
              </a:lnSpc>
            </a:pPr>
            <a:endParaRPr lang="ja-JP" altLang="en-US" sz="16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 ■ </a:t>
            </a:r>
            <a:r>
              <a:rPr lang="ja-JP" altLang="ja-JP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機能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ja-JP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維持</a:t>
            </a:r>
            <a:endParaRPr lang="en-US" altLang="ja-JP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➣ 日々、補修対応する「修繕」とは別に、市場の機能を維持するために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必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 要となる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規模の大きな「施設改修」（原則として起債を活用）の推進　　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➣ 府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「ファシリティマネジメント基本方針</a:t>
            </a:r>
            <a:r>
              <a:rPr lang="ja-JP" altLang="ja-JP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に基づき、建物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調査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診断等</a:t>
            </a:r>
            <a:endParaRPr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を実施して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施設の劣化度を把握し、適切な規模で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計画的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な実施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検討</a:t>
            </a:r>
            <a:endParaRPr lang="ja-JP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0801002" y="2232173"/>
            <a:ext cx="4793374" cy="3280378"/>
          </a:xfrm>
          <a:prstGeom prst="rect">
            <a:avLst/>
          </a:prstGeom>
          <a:solidFill>
            <a:srgbClr val="FFFFCC">
              <a:alpha val="80000"/>
            </a:srgbClr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t" anchorCtr="0"/>
          <a:lstStyle/>
          <a:p>
            <a:pPr>
              <a:lnSpc>
                <a:spcPts val="1500"/>
              </a:lnSpc>
            </a:pP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　</a:t>
            </a:r>
          </a:p>
          <a:p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■ 活性化</a:t>
            </a:r>
            <a:r>
              <a:rPr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等の推進</a:t>
            </a:r>
            <a:endParaRPr lang="en-US" altLang="ja-JP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➣ 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｢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市場の活性化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社会的要請への対応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のための施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設の整備や改善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の推進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➣ 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指定管理者や業者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の自主的な対応も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含め、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 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収支状況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採算見通し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を踏まえつつ検討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    </a:t>
            </a:r>
            <a:endParaRPr lang="ja-JP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1176218" y="3880842"/>
            <a:ext cx="4042941" cy="13902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lIns="0" tIns="0" rIns="0" bIns="0" anchor="ctr" anchorCtr="0"/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活性化関係：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荷捌き場</a:t>
            </a:r>
            <a:r>
              <a:rPr lang="ja-JP" altLang="en-US" sz="16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（簡易屋根）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整備、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    </a:t>
            </a:r>
            <a:r>
              <a:rPr lang="ja-JP" altLang="en-US" sz="16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大型車両待機スペース整備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 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加工施設整備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冷蔵庫運用効率化（経営改善促進）　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府要請関係：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太陽光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発電等の導入</a:t>
            </a:r>
            <a:r>
              <a:rPr lang="en-US" altLang="ja-JP" sz="1600" dirty="0"/>
              <a:t> </a:t>
            </a:r>
            <a:r>
              <a:rPr lang="ja-JP" altLang="en-US" sz="1600" dirty="0" smtClean="0"/>
              <a:t>　など　　　　　　</a:t>
            </a:r>
            <a:endParaRPr lang="ja-JP" altLang="ja-JP" sz="16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621246" y="3869410"/>
            <a:ext cx="5982992" cy="14016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lIns="0" tIns="0" rIns="0" bIns="0" anchor="ctr" anchorCtr="0"/>
          <a:lstStyle/>
          <a:p>
            <a:pPr>
              <a:lnSpc>
                <a:spcPts val="5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電気関係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高圧受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変電設備改修、高圧幹線設備改修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   </a:t>
            </a: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   </a:t>
            </a:r>
            <a:r>
              <a:rPr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低圧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（共用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幹線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設備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改修、直流電源設備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冷蔵関係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冷却塔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設備改修、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冷凍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及び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冷蔵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設備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  　　 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昇降機設備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改修</a:t>
            </a:r>
            <a:endParaRPr lang="ja-JP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排水設備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関係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：大規模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配管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設備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水槽設備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など</a:t>
            </a:r>
            <a:endParaRPr lang="ja-JP" altLang="ja-JP" sz="1600" dirty="0"/>
          </a:p>
        </p:txBody>
      </p:sp>
      <p:sp>
        <p:nvSpPr>
          <p:cNvPr id="2" name="下矢印 1"/>
          <p:cNvSpPr/>
          <p:nvPr/>
        </p:nvSpPr>
        <p:spPr>
          <a:xfrm>
            <a:off x="9701574" y="2968321"/>
            <a:ext cx="758698" cy="837871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9576866" y="3880843"/>
            <a:ext cx="1008112" cy="1631708"/>
          </a:xfrm>
          <a:prstGeom prst="rect">
            <a:avLst/>
          </a:prstGeom>
          <a:solidFill>
            <a:srgbClr val="FFFFCC">
              <a:alpha val="80000"/>
            </a:srgbClr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vert="eaVert" lIns="0" tIns="0" rIns="0" bIns="0" anchor="ctr" anchorCtr="0"/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中長期的な</a:t>
            </a:r>
          </a:p>
          <a:p>
            <a:pPr algn="ctr"/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「施設整備計画」</a:t>
            </a:r>
          </a:p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を検討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雲形吹き出し 13"/>
          <p:cNvSpPr/>
          <p:nvPr/>
        </p:nvSpPr>
        <p:spPr>
          <a:xfrm>
            <a:off x="8370732" y="1261487"/>
            <a:ext cx="3420381" cy="970686"/>
          </a:xfrm>
          <a:prstGeom prst="cloudCallout">
            <a:avLst>
              <a:gd name="adj1" fmla="val -28776"/>
              <a:gd name="adj2" fmla="val 82314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 smtClean="0">
                <a:solidFill>
                  <a:schemeClr val="tx1"/>
                </a:solidFill>
              </a:rPr>
              <a:t>具体的メニューは</a:t>
            </a:r>
          </a:p>
          <a:p>
            <a:pPr algn="ctr"/>
            <a:r>
              <a:rPr lang="ja-JP" altLang="en-US" sz="1800" dirty="0" smtClean="0">
                <a:solidFill>
                  <a:schemeClr val="tx1"/>
                </a:solidFill>
              </a:rPr>
              <a:t>予算</a:t>
            </a:r>
            <a:r>
              <a:rPr lang="ja-JP" altLang="en-US" sz="1800" dirty="0">
                <a:solidFill>
                  <a:schemeClr val="tx1"/>
                </a:solidFill>
              </a:rPr>
              <a:t>議論を経て確定</a:t>
            </a:r>
          </a:p>
        </p:txBody>
      </p:sp>
    </p:spTree>
    <p:extLst>
      <p:ext uri="{BB962C8B-B14F-4D97-AF65-F5344CB8AC3E}">
        <p14:creationId xmlns:p14="http://schemas.microsoft.com/office/powerpoint/2010/main" val="856182394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4075</TotalTime>
  <Words>1202</Words>
  <Application>Microsoft Office PowerPoint</Application>
  <PresentationFormat>ユーザー設定</PresentationFormat>
  <Paragraphs>379</Paragraphs>
  <Slides>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テーマ1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pc009</dc:creator>
  <cp:lastModifiedBy>大阪府</cp:lastModifiedBy>
  <cp:revision>414</cp:revision>
  <cp:lastPrinted>2016-03-14T08:35:27Z</cp:lastPrinted>
  <dcterms:created xsi:type="dcterms:W3CDTF">2016-02-05T23:16:44Z</dcterms:created>
  <dcterms:modified xsi:type="dcterms:W3CDTF">2016-03-14T08:55:30Z</dcterms:modified>
</cp:coreProperties>
</file>