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2" r:id="rId1"/>
  </p:sldMasterIdLst>
  <p:notesMasterIdLst>
    <p:notesMasterId r:id="rId5"/>
  </p:notesMasterIdLst>
  <p:handoutMasterIdLst>
    <p:handoutMasterId r:id="rId6"/>
  </p:handoutMasterIdLst>
  <p:sldIdLst>
    <p:sldId id="260" r:id="rId2"/>
    <p:sldId id="257" r:id="rId3"/>
    <p:sldId id="258" r:id="rId4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8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CAFF4D6-0AB7-48EF-A067-648801D95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B37128-0B7A-4EB1-AB76-B22B35D5AD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3DBE-681E-43B5-9941-00A34D9F81CA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9EF0B3F-3464-44D8-B0C8-C44293BA28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D4F741C-E584-40B6-A185-421BC7B18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D474CC-E188-41FB-908C-3B62156F9B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186956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46192-A0E6-4741-8379-A3F04FC4D952}" type="datetimeFigureOut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8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8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E9494A-BB75-46C2-AE6D-DDF103437E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27690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66813" y="1241425"/>
            <a:ext cx="4473575" cy="33559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075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2866F-B76A-4B86-A6DD-BEB2361C5D98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3824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FE698-E96F-44AB-B4D1-0F3C217F5F5C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19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C54B7-1F72-4B5A-B0FE-BF21A24D1DDA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443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E281A-FEE3-4C81-AF5D-C4BA38D5DAB0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5763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09E89-F771-4BE6-B4B3-85560040AC5B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25995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86DC3-E966-4378-8F48-F040EC824C89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60982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3B9F9-2C58-44C9-A646-4529F1B224BD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0571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A3F0F-0D54-4352-94C3-0345B39C7C58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52936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20074-1CF5-4A6B-A85C-451CC5660395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0353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997" y="2222287"/>
            <a:ext cx="7524003" cy="363651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23261-6682-4E9A-AEC0-EBEC85BB6BBD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0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79451-815F-4B1B-A2B2-C0F2805C0C20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6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5BB1-CBE4-492C-8FA4-1EECA2657A78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9841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96418-8524-41CF-AE8F-3222EB8C9E86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089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424E0-A5FF-43BB-85E0-4BF1283FD7DA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3353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2A433-9225-4382-AE2D-2EAE5DD7F1EB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015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4D09D-4FC2-4138-8F94-6A3A6B733381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57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1345C-5EC0-42D3-AA3A-254801488734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755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DEF1A-936B-461C-88CB-09347173B3B5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1792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901882D-CF40-47D3-B290-396FAC6F7D9D}" type="datetime1">
              <a:rPr kumimoji="1" lang="ja-JP" altLang="en-US" smtClean="0"/>
              <a:t>2024/11/18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48D0C09-B3A2-4CDB-A734-316776D96A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292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3" r:id="rId1"/>
    <p:sldLayoutId id="2147484184" r:id="rId2"/>
    <p:sldLayoutId id="2147484185" r:id="rId3"/>
    <p:sldLayoutId id="2147484186" r:id="rId4"/>
    <p:sldLayoutId id="2147484187" r:id="rId5"/>
    <p:sldLayoutId id="2147484188" r:id="rId6"/>
    <p:sldLayoutId id="2147484189" r:id="rId7"/>
    <p:sldLayoutId id="2147484190" r:id="rId8"/>
    <p:sldLayoutId id="2147484191" r:id="rId9"/>
    <p:sldLayoutId id="2147484192" r:id="rId10"/>
    <p:sldLayoutId id="2147484193" r:id="rId11"/>
    <p:sldLayoutId id="2147484194" r:id="rId12"/>
    <p:sldLayoutId id="2147484195" r:id="rId13"/>
    <p:sldLayoutId id="2147484196" r:id="rId14"/>
    <p:sldLayoutId id="2147484197" r:id="rId15"/>
    <p:sldLayoutId id="2147484198" r:id="rId16"/>
    <p:sldLayoutId id="2147484199" r:id="rId17"/>
    <p:sldLayoutId id="2147484200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kumimoji="1"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kumimoji="1"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kumimoji="1"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21A1ED-7FD2-4108-85BD-0AD1ABDD8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524" y="1342347"/>
            <a:ext cx="3166205" cy="342901"/>
          </a:xfrm>
        </p:spPr>
        <p:txBody>
          <a:bodyPr>
            <a:noAutofit/>
          </a:bodyPr>
          <a:lstStyle/>
          <a:p>
            <a:r>
              <a:rPr lang="ja-JP" altLang="en-US" sz="1800" b="1" dirty="0">
                <a:latin typeface="+mj-ea"/>
              </a:rPr>
              <a:t>１．事業者（令和５年度末）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3017F3F-9969-4DCC-A107-B0A0382DF2D7}"/>
              </a:ext>
            </a:extLst>
          </p:cNvPr>
          <p:cNvSpPr/>
          <p:nvPr/>
        </p:nvSpPr>
        <p:spPr>
          <a:xfrm>
            <a:off x="0" y="468307"/>
            <a:ext cx="9144000" cy="411510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prstClr val="white"/>
                </a:solidFill>
              </a:rPr>
              <a:t>大阪府中央卸売市場事業会計の経営状況（令和５年度）</a:t>
            </a:r>
            <a:endParaRPr lang="en-US" altLang="ja-JP" sz="2400" dirty="0">
              <a:solidFill>
                <a:prstClr val="white"/>
              </a:solidFill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4500FAD-A86D-459A-9676-EAFA3FC6FF24}"/>
              </a:ext>
            </a:extLst>
          </p:cNvPr>
          <p:cNvSpPr txBox="1"/>
          <p:nvPr/>
        </p:nvSpPr>
        <p:spPr>
          <a:xfrm>
            <a:off x="7995036" y="72155"/>
            <a:ext cx="93030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資料１</a:t>
            </a:r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CC4B2A19-5CEC-482D-A875-08A69107AC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014947"/>
              </p:ext>
            </p:extLst>
          </p:nvPr>
        </p:nvGraphicFramePr>
        <p:xfrm>
          <a:off x="644057" y="2147778"/>
          <a:ext cx="8006961" cy="404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8045">
                  <a:extLst>
                    <a:ext uri="{9D8B030D-6E8A-4147-A177-3AD203B41FA5}">
                      <a16:colId xmlns:a16="http://schemas.microsoft.com/office/drawing/2014/main" val="3430653774"/>
                    </a:ext>
                  </a:extLst>
                </a:gridCol>
                <a:gridCol w="5008778">
                  <a:extLst>
                    <a:ext uri="{9D8B030D-6E8A-4147-A177-3AD203B41FA5}">
                      <a16:colId xmlns:a16="http://schemas.microsoft.com/office/drawing/2014/main" val="3368791300"/>
                    </a:ext>
                  </a:extLst>
                </a:gridCol>
                <a:gridCol w="1550138">
                  <a:extLst>
                    <a:ext uri="{9D8B030D-6E8A-4147-A177-3AD203B41FA5}">
                      <a16:colId xmlns:a16="http://schemas.microsoft.com/office/drawing/2014/main" val="3714505539"/>
                    </a:ext>
                  </a:extLst>
                </a:gridCol>
              </a:tblGrid>
              <a:tr h="268369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区分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事業者数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132588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kumimoji="1" lang="ja-JP" altLang="en-US" dirty="0"/>
                        <a:t>卸売事業者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青果部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45488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水産部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4269645"/>
                  </a:ext>
                </a:extLst>
              </a:tr>
              <a:tr h="123613">
                <a:tc rowSpan="6">
                  <a:txBody>
                    <a:bodyPr/>
                    <a:lstStyle/>
                    <a:p>
                      <a:r>
                        <a:rPr kumimoji="1" lang="ja-JP" altLang="en-US" dirty="0"/>
                        <a:t>仲卸事業者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青果部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294019"/>
                  </a:ext>
                </a:extLst>
              </a:tr>
              <a:tr h="2421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うち野菜を取り扱う事業者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422719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うち果実を取り扱う事業者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18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707261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水産部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44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5164214"/>
                  </a:ext>
                </a:extLst>
              </a:tr>
              <a:tr h="242147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うち生鮮水産物を取り扱う事業者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34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6216824"/>
                  </a:ext>
                </a:extLst>
              </a:tr>
              <a:tr h="12361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/>
                        <a:t>　うち加工水産物を取り扱う事業者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874898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売買参加者（近郊野菜）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56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595439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kumimoji="1" lang="ja-JP" altLang="en-US" dirty="0"/>
                        <a:t>関連事業者（場内運搬、物品販売店等）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30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4038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285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E11EE793-4254-4AFD-9BA6-F3195A332A7B}"/>
              </a:ext>
            </a:extLst>
          </p:cNvPr>
          <p:cNvSpPr txBox="1">
            <a:spLocks/>
          </p:cNvSpPr>
          <p:nvPr/>
        </p:nvSpPr>
        <p:spPr>
          <a:xfrm>
            <a:off x="92431" y="107930"/>
            <a:ext cx="3002280" cy="475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latin typeface="+mj-ea"/>
              </a:rPr>
              <a:t>２．取引状況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D47A261E-17F6-4C8A-B5A1-58785A69C8B9}"/>
              </a:ext>
            </a:extLst>
          </p:cNvPr>
          <p:cNvSpPr txBox="1">
            <a:spLocks/>
          </p:cNvSpPr>
          <p:nvPr/>
        </p:nvSpPr>
        <p:spPr>
          <a:xfrm>
            <a:off x="92431" y="635571"/>
            <a:ext cx="1691640" cy="24031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b="1" dirty="0">
                <a:latin typeface="+mj-ea"/>
              </a:rPr>
              <a:t>(1)</a:t>
            </a:r>
            <a:r>
              <a:rPr lang="ja-JP" altLang="en-US" sz="1600" b="1" dirty="0">
                <a:latin typeface="+mj-ea"/>
              </a:rPr>
              <a:t> 取扱数量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6FD1000C-F8D2-448E-8B88-09DEAB8A3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317530"/>
              </p:ext>
            </p:extLst>
          </p:nvPr>
        </p:nvGraphicFramePr>
        <p:xfrm>
          <a:off x="1097272" y="954098"/>
          <a:ext cx="7203880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1198">
                  <a:extLst>
                    <a:ext uri="{9D8B030D-6E8A-4147-A177-3AD203B41FA5}">
                      <a16:colId xmlns:a16="http://schemas.microsoft.com/office/drawing/2014/main" val="12956723"/>
                    </a:ext>
                  </a:extLst>
                </a:gridCol>
                <a:gridCol w="1971088">
                  <a:extLst>
                    <a:ext uri="{9D8B030D-6E8A-4147-A177-3AD203B41FA5}">
                      <a16:colId xmlns:a16="http://schemas.microsoft.com/office/drawing/2014/main" val="3247863595"/>
                    </a:ext>
                  </a:extLst>
                </a:gridCol>
                <a:gridCol w="1948070">
                  <a:extLst>
                    <a:ext uri="{9D8B030D-6E8A-4147-A177-3AD203B41FA5}">
                      <a16:colId xmlns:a16="http://schemas.microsoft.com/office/drawing/2014/main" val="1263470550"/>
                    </a:ext>
                  </a:extLst>
                </a:gridCol>
                <a:gridCol w="1383524">
                  <a:extLst>
                    <a:ext uri="{9D8B030D-6E8A-4147-A177-3AD203B41FA5}">
                      <a16:colId xmlns:a16="http://schemas.microsoft.com/office/drawing/2014/main" val="3044979755"/>
                    </a:ext>
                  </a:extLst>
                </a:gridCol>
              </a:tblGrid>
              <a:tr h="2782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区分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令和４年度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令和５年度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対前年度比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130318"/>
                  </a:ext>
                </a:extLst>
              </a:tr>
              <a:tr h="2782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青果物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187,326</a:t>
                      </a:r>
                      <a:r>
                        <a:rPr kumimoji="1" lang="ja-JP" altLang="en-US" sz="1400" dirty="0"/>
                        <a:t>トン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183,180</a:t>
                      </a:r>
                      <a:r>
                        <a:rPr kumimoji="1" lang="ja-JP" altLang="en-US" sz="1400" dirty="0"/>
                        <a:t>トン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97.8%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347363"/>
                  </a:ext>
                </a:extLst>
              </a:tr>
              <a:tr h="2782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水産物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30,909</a:t>
                      </a:r>
                      <a:r>
                        <a:rPr kumimoji="1" lang="ja-JP" altLang="en-US" sz="1400" dirty="0"/>
                        <a:t>トン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29,166</a:t>
                      </a:r>
                      <a:r>
                        <a:rPr kumimoji="1" lang="ja-JP" altLang="en-US" sz="1400" dirty="0"/>
                        <a:t>トン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94.4%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80628"/>
                  </a:ext>
                </a:extLst>
              </a:tr>
              <a:tr h="2782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218,235</a:t>
                      </a:r>
                      <a:r>
                        <a:rPr kumimoji="1" lang="ja-JP" altLang="en-US" sz="1400" dirty="0"/>
                        <a:t>トン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212,346</a:t>
                      </a:r>
                      <a:r>
                        <a:rPr kumimoji="1" lang="ja-JP" altLang="en-US" sz="1400" dirty="0"/>
                        <a:t>トン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97.3%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374378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31ACF0B6-4EB2-4219-898D-BD216465E6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7255983"/>
              </p:ext>
            </p:extLst>
          </p:nvPr>
        </p:nvGraphicFramePr>
        <p:xfrm>
          <a:off x="1097272" y="2582488"/>
          <a:ext cx="720388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8313">
                  <a:extLst>
                    <a:ext uri="{9D8B030D-6E8A-4147-A177-3AD203B41FA5}">
                      <a16:colId xmlns:a16="http://schemas.microsoft.com/office/drawing/2014/main" val="12956723"/>
                    </a:ext>
                  </a:extLst>
                </a:gridCol>
                <a:gridCol w="1979875">
                  <a:extLst>
                    <a:ext uri="{9D8B030D-6E8A-4147-A177-3AD203B41FA5}">
                      <a16:colId xmlns:a16="http://schemas.microsoft.com/office/drawing/2014/main" val="3247863595"/>
                    </a:ext>
                  </a:extLst>
                </a:gridCol>
                <a:gridCol w="1932167">
                  <a:extLst>
                    <a:ext uri="{9D8B030D-6E8A-4147-A177-3AD203B41FA5}">
                      <a16:colId xmlns:a16="http://schemas.microsoft.com/office/drawing/2014/main" val="588713661"/>
                    </a:ext>
                  </a:extLst>
                </a:gridCol>
                <a:gridCol w="1383526">
                  <a:extLst>
                    <a:ext uri="{9D8B030D-6E8A-4147-A177-3AD203B41FA5}">
                      <a16:colId xmlns:a16="http://schemas.microsoft.com/office/drawing/2014/main" val="30449797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区分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令和４年度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令和５年度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対前年度比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130318"/>
                  </a:ext>
                </a:extLst>
              </a:tr>
              <a:tr h="2137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青果物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55,669,205</a:t>
                      </a:r>
                      <a:r>
                        <a:rPr kumimoji="1" lang="ja-JP" altLang="en-US" sz="1400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56,300,460</a:t>
                      </a:r>
                      <a:r>
                        <a:rPr kumimoji="1" lang="ja-JP" altLang="en-US" sz="1400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101.1%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347363"/>
                  </a:ext>
                </a:extLst>
              </a:tr>
              <a:tr h="2137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水産物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34,169,645</a:t>
                      </a:r>
                      <a:r>
                        <a:rPr kumimoji="1" lang="ja-JP" altLang="en-US" sz="1400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34,354,483</a:t>
                      </a:r>
                      <a:r>
                        <a:rPr kumimoji="1" lang="ja-JP" altLang="en-US" sz="1400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100.5%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80628"/>
                  </a:ext>
                </a:extLst>
              </a:tr>
              <a:tr h="2137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合計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89,838,850</a:t>
                      </a:r>
                      <a:r>
                        <a:rPr kumimoji="1" lang="ja-JP" altLang="en-US" sz="1400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90,654,943</a:t>
                      </a:r>
                      <a:r>
                        <a:rPr kumimoji="1" lang="ja-JP" altLang="en-US" sz="1400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400" dirty="0"/>
                        <a:t>100.9%</a:t>
                      </a:r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374378"/>
                  </a:ext>
                </a:extLst>
              </a:tr>
            </a:tbl>
          </a:graphicData>
        </a:graphic>
      </p:graphicFrame>
      <p:sp>
        <p:nvSpPr>
          <p:cNvPr id="9" name="タイトル 1">
            <a:extLst>
              <a:ext uri="{FF2B5EF4-FFF2-40B4-BE49-F238E27FC236}">
                <a16:creationId xmlns:a16="http://schemas.microsoft.com/office/drawing/2014/main" id="{5AF7831C-DC82-4D97-9AC7-532304743E2F}"/>
              </a:ext>
            </a:extLst>
          </p:cNvPr>
          <p:cNvSpPr txBox="1">
            <a:spLocks/>
          </p:cNvSpPr>
          <p:nvPr/>
        </p:nvSpPr>
        <p:spPr>
          <a:xfrm>
            <a:off x="92431" y="2301987"/>
            <a:ext cx="1691640" cy="240312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1600" b="1" dirty="0">
                <a:latin typeface="+mj-ea"/>
              </a:rPr>
              <a:t>(2)</a:t>
            </a:r>
            <a:r>
              <a:rPr lang="ja-JP" altLang="en-US" sz="1600" b="1" dirty="0">
                <a:latin typeface="+mj-ea"/>
              </a:rPr>
              <a:t> 取扱金額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6E409365-DC39-4D6C-8638-27222FABF4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7272" y="3906522"/>
            <a:ext cx="7203880" cy="2791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220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88D04F91-5240-48EC-9B4B-3D757787C8DB}"/>
              </a:ext>
            </a:extLst>
          </p:cNvPr>
          <p:cNvSpPr txBox="1">
            <a:spLocks/>
          </p:cNvSpPr>
          <p:nvPr/>
        </p:nvSpPr>
        <p:spPr>
          <a:xfrm>
            <a:off x="156376" y="2721157"/>
            <a:ext cx="4815840" cy="475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latin typeface="+mj-ea"/>
              </a:rPr>
              <a:t>４．施設の維持補修の概況（令和５年度）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35F41EE8-971C-4305-97C5-A32769E4C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468629"/>
              </p:ext>
            </p:extLst>
          </p:nvPr>
        </p:nvGraphicFramePr>
        <p:xfrm>
          <a:off x="970060" y="3308143"/>
          <a:ext cx="741426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240">
                  <a:extLst>
                    <a:ext uri="{9D8B030D-6E8A-4147-A177-3AD203B41FA5}">
                      <a16:colId xmlns:a16="http://schemas.microsoft.com/office/drawing/2014/main" val="12956723"/>
                    </a:ext>
                  </a:extLst>
                </a:gridCol>
                <a:gridCol w="4086330">
                  <a:extLst>
                    <a:ext uri="{9D8B030D-6E8A-4147-A177-3AD203B41FA5}">
                      <a16:colId xmlns:a16="http://schemas.microsoft.com/office/drawing/2014/main" val="3247863595"/>
                    </a:ext>
                  </a:extLst>
                </a:gridCol>
                <a:gridCol w="1788690">
                  <a:extLst>
                    <a:ext uri="{9D8B030D-6E8A-4147-A177-3AD203B41FA5}">
                      <a16:colId xmlns:a16="http://schemas.microsoft.com/office/drawing/2014/main" val="3044979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実施者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工事概要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請負金額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130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大阪府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電力量計取替工事外</a:t>
                      </a:r>
                      <a:r>
                        <a:rPr kumimoji="1" lang="en-US" altLang="ja-JP" dirty="0"/>
                        <a:t>18</a:t>
                      </a:r>
                      <a:r>
                        <a:rPr kumimoji="1" lang="ja-JP" altLang="en-US" dirty="0"/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66,970</a:t>
                      </a:r>
                      <a:r>
                        <a:rPr kumimoji="1" lang="ja-JP" altLang="en-US" dirty="0"/>
                        <a:t>千円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347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指定管理者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dirty="0"/>
                        <a:t>水産仲卸</a:t>
                      </a:r>
                      <a:r>
                        <a:rPr kumimoji="1" lang="en-US" altLang="ja-JP" dirty="0"/>
                        <a:t>A</a:t>
                      </a:r>
                      <a:r>
                        <a:rPr kumimoji="1" lang="ja-JP" altLang="en-US" dirty="0"/>
                        <a:t>棟動力盤改修工事外</a:t>
                      </a:r>
                      <a:r>
                        <a:rPr kumimoji="1" lang="en-US" altLang="ja-JP" dirty="0"/>
                        <a:t>193</a:t>
                      </a:r>
                      <a:r>
                        <a:rPr kumimoji="1" lang="ja-JP" altLang="en-US" dirty="0"/>
                        <a:t>件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135,017</a:t>
                      </a:r>
                      <a:r>
                        <a:rPr kumimoji="1" lang="ja-JP" altLang="en-US" dirty="0"/>
                        <a:t>千円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80628"/>
                  </a:ext>
                </a:extLst>
              </a:tr>
            </a:tbl>
          </a:graphicData>
        </a:graphic>
      </p:graphicFrame>
      <p:sp>
        <p:nvSpPr>
          <p:cNvPr id="6" name="タイトル 1">
            <a:extLst>
              <a:ext uri="{FF2B5EF4-FFF2-40B4-BE49-F238E27FC236}">
                <a16:creationId xmlns:a16="http://schemas.microsoft.com/office/drawing/2014/main" id="{D661F73D-E0BE-45F0-95D3-172BB070E2BE}"/>
              </a:ext>
            </a:extLst>
          </p:cNvPr>
          <p:cNvSpPr txBox="1">
            <a:spLocks/>
          </p:cNvSpPr>
          <p:nvPr/>
        </p:nvSpPr>
        <p:spPr>
          <a:xfrm>
            <a:off x="156376" y="4759949"/>
            <a:ext cx="4815840" cy="4752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latin typeface="+mj-ea"/>
              </a:rPr>
              <a:t>５．主な行事等（令和５年度）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A8A75F3-D825-4564-8967-54BE531EDB28}"/>
              </a:ext>
            </a:extLst>
          </p:cNvPr>
          <p:cNvSpPr txBox="1"/>
          <p:nvPr/>
        </p:nvSpPr>
        <p:spPr>
          <a:xfrm>
            <a:off x="645878" y="5353340"/>
            <a:ext cx="78522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・大阪府中央卸売市場開場</a:t>
            </a:r>
            <a:r>
              <a:rPr kumimoji="1" lang="en-US" altLang="ja-JP" dirty="0"/>
              <a:t>45</a:t>
            </a:r>
            <a:r>
              <a:rPr kumimoji="1" lang="ja-JP" altLang="en-US" dirty="0"/>
              <a:t>周年記念式典（</a:t>
            </a:r>
            <a:r>
              <a:rPr kumimoji="1" lang="en-US" altLang="ja-JP" dirty="0"/>
              <a:t>R5.5.8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kumimoji="1" lang="ja-JP" altLang="en-US" dirty="0"/>
              <a:t>・開場</a:t>
            </a:r>
            <a:r>
              <a:rPr kumimoji="1" lang="en-US" altLang="ja-JP" dirty="0"/>
              <a:t>45</a:t>
            </a:r>
            <a:r>
              <a:rPr kumimoji="1" lang="ja-JP" altLang="en-US" dirty="0"/>
              <a:t>周年記念　市場開放デー（</a:t>
            </a:r>
            <a:r>
              <a:rPr kumimoji="1" lang="en-US" altLang="ja-JP" dirty="0"/>
              <a:t>R5.11.12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kumimoji="1" lang="ja-JP" altLang="en-US" dirty="0"/>
              <a:t>・指定管理者評価委員会（</a:t>
            </a:r>
            <a:r>
              <a:rPr kumimoji="1" lang="en-US" altLang="ja-JP" dirty="0"/>
              <a:t>R5.7.25</a:t>
            </a:r>
            <a:r>
              <a:rPr kumimoji="1" lang="ja-JP" altLang="en-US" dirty="0"/>
              <a:t>、</a:t>
            </a:r>
            <a:r>
              <a:rPr kumimoji="1" lang="en-US" altLang="ja-JP" dirty="0"/>
              <a:t>R6.3.1</a:t>
            </a:r>
            <a:r>
              <a:rPr kumimoji="1" lang="ja-JP" altLang="en-US" dirty="0"/>
              <a:t>）</a:t>
            </a:r>
            <a:endParaRPr kumimoji="1" lang="en-US" altLang="ja-JP" dirty="0"/>
          </a:p>
          <a:p>
            <a:r>
              <a:rPr kumimoji="1" lang="ja-JP" altLang="en-US" dirty="0"/>
              <a:t>・大阪府中央卸売市場再整備検討会議</a:t>
            </a:r>
            <a:r>
              <a:rPr kumimoji="1" lang="ja-JP" altLang="en-US" sz="1400" dirty="0"/>
              <a:t>（検討会議、分科会、関連事業者説明会）</a:t>
            </a: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F5A9C5B6-4C48-4D03-B824-94D3E7AC57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834445"/>
              </p:ext>
            </p:extLst>
          </p:nvPr>
        </p:nvGraphicFramePr>
        <p:xfrm>
          <a:off x="970061" y="1154249"/>
          <a:ext cx="741425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5863">
                  <a:extLst>
                    <a:ext uri="{9D8B030D-6E8A-4147-A177-3AD203B41FA5}">
                      <a16:colId xmlns:a16="http://schemas.microsoft.com/office/drawing/2014/main" val="12956723"/>
                    </a:ext>
                  </a:extLst>
                </a:gridCol>
                <a:gridCol w="2045878">
                  <a:extLst>
                    <a:ext uri="{9D8B030D-6E8A-4147-A177-3AD203B41FA5}">
                      <a16:colId xmlns:a16="http://schemas.microsoft.com/office/drawing/2014/main" val="3247863595"/>
                    </a:ext>
                  </a:extLst>
                </a:gridCol>
                <a:gridCol w="1996777">
                  <a:extLst>
                    <a:ext uri="{9D8B030D-6E8A-4147-A177-3AD203B41FA5}">
                      <a16:colId xmlns:a16="http://schemas.microsoft.com/office/drawing/2014/main" val="3919808337"/>
                    </a:ext>
                  </a:extLst>
                </a:gridCol>
                <a:gridCol w="1415741">
                  <a:extLst>
                    <a:ext uri="{9D8B030D-6E8A-4147-A177-3AD203B41FA5}">
                      <a16:colId xmlns:a16="http://schemas.microsoft.com/office/drawing/2014/main" val="3044979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区分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令和４年度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令和５年度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対前年度比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1130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市場事業収益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675,450</a:t>
                      </a:r>
                      <a:r>
                        <a:rPr kumimoji="1" lang="ja-JP" altLang="en-US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733,425</a:t>
                      </a:r>
                      <a:r>
                        <a:rPr kumimoji="1" lang="ja-JP" altLang="en-US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108.6%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33473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市場事業費用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613,454</a:t>
                      </a:r>
                      <a:r>
                        <a:rPr kumimoji="1" lang="ja-JP" altLang="en-US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600,614</a:t>
                      </a:r>
                      <a:r>
                        <a:rPr kumimoji="1" lang="ja-JP" altLang="en-US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97.9%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5880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当期純利益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61,996</a:t>
                      </a:r>
                      <a:r>
                        <a:rPr kumimoji="1" lang="ja-JP" altLang="en-US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132,811</a:t>
                      </a:r>
                      <a:r>
                        <a:rPr kumimoji="1" lang="ja-JP" altLang="en-US" dirty="0"/>
                        <a:t>千円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214.2%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374378"/>
                  </a:ext>
                </a:extLst>
              </a:tr>
            </a:tbl>
          </a:graphicData>
        </a:graphic>
      </p:graphicFrame>
      <p:sp>
        <p:nvSpPr>
          <p:cNvPr id="8" name="タイトル 1">
            <a:extLst>
              <a:ext uri="{FF2B5EF4-FFF2-40B4-BE49-F238E27FC236}">
                <a16:creationId xmlns:a16="http://schemas.microsoft.com/office/drawing/2014/main" id="{E1CF1A2A-5396-40D0-B824-210CC9B31860}"/>
              </a:ext>
            </a:extLst>
          </p:cNvPr>
          <p:cNvSpPr txBox="1">
            <a:spLocks/>
          </p:cNvSpPr>
          <p:nvPr/>
        </p:nvSpPr>
        <p:spPr>
          <a:xfrm>
            <a:off x="156376" y="581370"/>
            <a:ext cx="3343855" cy="475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800" b="1" dirty="0">
                <a:latin typeface="+mj-ea"/>
              </a:rPr>
              <a:t>３．経営成績</a:t>
            </a:r>
          </a:p>
        </p:txBody>
      </p:sp>
    </p:spTree>
    <p:extLst>
      <p:ext uri="{BB962C8B-B14F-4D97-AF65-F5344CB8AC3E}">
        <p14:creationId xmlns:p14="http://schemas.microsoft.com/office/powerpoint/2010/main" val="2386270028"/>
      </p:ext>
    </p:extLst>
  </p:cSld>
  <p:clrMapOvr>
    <a:masterClrMapping/>
  </p:clrMapOvr>
</p:sld>
</file>

<file path=ppt/theme/theme1.xml><?xml version="1.0" encoding="utf-8"?>
<a:theme xmlns:a="http://schemas.openxmlformats.org/drawingml/2006/main" name="しずく">
  <a:themeElements>
    <a:clrScheme name="しず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しず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しず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</TotalTime>
  <Words>295</Words>
  <Application>Microsoft Office PowerPoint</Application>
  <PresentationFormat>画面に合わせる (4:3)</PresentationFormat>
  <Paragraphs>94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游ゴシック</vt:lpstr>
      <vt:lpstr>Arial</vt:lpstr>
      <vt:lpstr>Tw Cen MT</vt:lpstr>
      <vt:lpstr>しずく</vt:lpstr>
      <vt:lpstr>１．事業者（令和５年度末）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大阪府中央卸売市場の経営状況</dc:title>
  <dc:creator>石井　進作</dc:creator>
  <cp:lastModifiedBy>三木　優花</cp:lastModifiedBy>
  <cp:revision>49</cp:revision>
  <cp:lastPrinted>2024-10-26T02:42:53Z</cp:lastPrinted>
  <dcterms:created xsi:type="dcterms:W3CDTF">2024-10-11T06:02:59Z</dcterms:created>
  <dcterms:modified xsi:type="dcterms:W3CDTF">2024-11-18T08:03:56Z</dcterms:modified>
</cp:coreProperties>
</file>