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3"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柚木　さおり" initials="柚木　さおり" lastIdx="3" clrIdx="0">
    <p:extLst>
      <p:ext uri="{19B8F6BF-5375-455C-9EA6-DF929625EA0E}">
        <p15:presenceInfo xmlns:p15="http://schemas.microsoft.com/office/powerpoint/2012/main" userId="S::YunokiS@lan.pref.osaka.jp::7f53b0b9-cd88-49b6-bf9a-1343bc9830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812" autoAdjust="0"/>
    <p:restoredTop sz="94660"/>
  </p:normalViewPr>
  <p:slideViewPr>
    <p:cSldViewPr snapToGrid="0">
      <p:cViewPr varScale="1">
        <p:scale>
          <a:sx n="107" d="100"/>
          <a:sy n="107" d="100"/>
        </p:scale>
        <p:origin x="1358"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45BA604-F9FE-4BFD-82C2-7F2A6479BF91}" type="datetimeFigureOut">
              <a:rPr kumimoji="1" lang="ja-JP" altLang="en-US" smtClean="0"/>
              <a:t>2025/7/8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FEB28DF-C969-4F8C-B864-6FE21CEF7CD8}" type="slidenum">
              <a:rPr kumimoji="1" lang="ja-JP" altLang="en-US" smtClean="0"/>
              <a:t>‹#›</a:t>
            </a:fld>
            <a:endParaRPr kumimoji="1" lang="ja-JP" altLang="en-US"/>
          </a:p>
        </p:txBody>
      </p:sp>
    </p:spTree>
    <p:extLst>
      <p:ext uri="{BB962C8B-B14F-4D97-AF65-F5344CB8AC3E}">
        <p14:creationId xmlns:p14="http://schemas.microsoft.com/office/powerpoint/2010/main" val="42407891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575319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2191815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70434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73553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409731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387950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2954838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2285600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78540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308677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1D2D6A-76D1-4A37-BA50-C2E659309C3E}" type="datetimeFigureOut">
              <a:rPr kumimoji="1" lang="ja-JP" altLang="en-US" smtClean="0"/>
              <a:t>2025/7/8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356612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D2D6A-76D1-4A37-BA50-C2E659309C3E}" type="datetimeFigureOut">
              <a:rPr kumimoji="1" lang="ja-JP" altLang="en-US" smtClean="0"/>
              <a:t>2025/7/8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CDCF4-9D75-4F8C-9B9B-382E076FFF95}" type="slidenum">
              <a:rPr kumimoji="1" lang="ja-JP" altLang="en-US" smtClean="0"/>
              <a:t>‹#›</a:t>
            </a:fld>
            <a:endParaRPr kumimoji="1" lang="ja-JP" altLang="en-US"/>
          </a:p>
        </p:txBody>
      </p:sp>
    </p:spTree>
    <p:extLst>
      <p:ext uri="{BB962C8B-B14F-4D97-AF65-F5344CB8AC3E}">
        <p14:creationId xmlns:p14="http://schemas.microsoft.com/office/powerpoint/2010/main" val="230217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17798"/>
            <a:ext cx="9144000" cy="307777"/>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r>
              <a:rPr lang="ja-JP" altLang="en-US" sz="1400" b="1" dirty="0">
                <a:solidFill>
                  <a:schemeClr val="bg1"/>
                </a:solidFill>
                <a:latin typeface="HG丸ｺﾞｼｯｸM-PRO" panose="020F0600000000000000" pitchFamily="50" charset="-128"/>
                <a:ea typeface="HG丸ｺﾞｼｯｸM-PRO" panose="020F0600000000000000" pitchFamily="50" charset="-128"/>
              </a:rPr>
              <a:t>令和７年度　大阪府強度行動障がい支援専門モデル（いぶきモデル）普及事業　　　　　　　　　　　　　　　　　　　　　　　　　　　　　</a:t>
            </a:r>
            <a:endParaRPr lang="en-US" altLang="ja-JP" sz="1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19" name="表 18">
            <a:extLst>
              <a:ext uri="{FF2B5EF4-FFF2-40B4-BE49-F238E27FC236}">
                <a16:creationId xmlns:a16="http://schemas.microsoft.com/office/drawing/2014/main" id="{DD738BD5-0299-4277-8B1B-1A2026A313C8}"/>
              </a:ext>
            </a:extLst>
          </p:cNvPr>
          <p:cNvGraphicFramePr>
            <a:graphicFrameLocks noGrp="1"/>
          </p:cNvGraphicFramePr>
          <p:nvPr>
            <p:extLst>
              <p:ext uri="{D42A27DB-BD31-4B8C-83A1-F6EECF244321}">
                <p14:modId xmlns:p14="http://schemas.microsoft.com/office/powerpoint/2010/main" val="3291662754"/>
              </p:ext>
            </p:extLst>
          </p:nvPr>
        </p:nvGraphicFramePr>
        <p:xfrm>
          <a:off x="158373" y="712429"/>
          <a:ext cx="8846835" cy="2816584"/>
        </p:xfrm>
        <a:graphic>
          <a:graphicData uri="http://schemas.openxmlformats.org/drawingml/2006/table">
            <a:tbl>
              <a:tblPr firstRow="1">
                <a:tableStyleId>{B301B821-A1FF-4177-AEE7-76D212191A09}</a:tableStyleId>
              </a:tblPr>
              <a:tblGrid>
                <a:gridCol w="8846835">
                  <a:extLst>
                    <a:ext uri="{9D8B030D-6E8A-4147-A177-3AD203B41FA5}">
                      <a16:colId xmlns:a16="http://schemas.microsoft.com/office/drawing/2014/main" val="4050938988"/>
                    </a:ext>
                  </a:extLst>
                </a:gridCol>
              </a:tblGrid>
              <a:tr h="10859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HG丸ｺﾞｼｯｸM-PRO" panose="020F0600000000000000" pitchFamily="50" charset="-128"/>
                          <a:ea typeface="HG丸ｺﾞｼｯｸM-PRO" panose="020F0600000000000000" pitchFamily="50" charset="-128"/>
                        </a:rPr>
                        <a:t>＜目的＞</a:t>
                      </a:r>
                      <a:endParaRPr kumimoji="1" lang="en-US" altLang="ja-JP" sz="1100" b="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砂川厚生福祉センターいぶき等において障がい特性に配慮した視覚化・構造化による支援（標準的支援）の実施を継続しても、強度行動障がいの状態の安定が見込めない事例をもとに、学識経験者や民間支援者による状態の分析と支援方法の検討を行い、標準的支援に加え、より高度で専門的なアセスメントや支援を包括的に実施する方策の検証と開発を行い、大阪府版強度行動障がい専門支援モデル</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（いぶきモデル）</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をとりまとめた。いぶきモデルについて、行動障がいにおける支援実績の豊富な法人に対する実践的な研修等を通して支援手法を伝授</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するとともに、効果検証、ブラッシュアップを行い、普及啓発を進める。</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68580" marR="68580" marT="0" marB="0">
                    <a:solidFill>
                      <a:schemeClr val="bg1"/>
                    </a:solidFill>
                  </a:tcPr>
                </a:tc>
                <a:extLst>
                  <a:ext uri="{0D108BD9-81ED-4DB2-BD59-A6C34878D82A}">
                    <a16:rowId xmlns:a16="http://schemas.microsoft.com/office/drawing/2014/main" val="410759660"/>
                  </a:ext>
                </a:extLst>
              </a:tr>
              <a:tr h="1730647">
                <a:tc>
                  <a:txBody>
                    <a:bodyPr/>
                    <a:lstStyle/>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＜内容＞</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・いぶきモデルに関する研修及び、モデルを活用したコンサルテーションを実施。</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支援実績の豊富な法人が支援するケースに対して、いぶきモデルの手法を活用した多職種による</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検討</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a:t>
                      </a:r>
                      <a:endPar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・いぶきモデルには、専門性の高いフォーマルアセスメント等を活用した見立て、分析を行う必要があるため、併せて専門的な検査の実</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施や、見立ての助言を行う。</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＜助言者・協力者＞</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・スーパーバイザー（</a:t>
                      </a:r>
                      <a:r>
                        <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SV</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強度行動障がい支援に精通する</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専門的領域の</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学識経験者等（医師・</a:t>
                      </a:r>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臨床心理士・</a:t>
                      </a:r>
                      <a:r>
                        <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作業療法士）</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・対象法人：強度行動障がい支援を実践する法人</a:t>
                      </a:r>
                      <a:endParaRPr kumimoji="1" lang="en-US"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100" b="0" kern="1200" dirty="0">
                          <a:solidFill>
                            <a:schemeClr val="tx1"/>
                          </a:solidFill>
                          <a:effectLst/>
                          <a:latin typeface="HG丸ｺﾞｼｯｸM-PRO" panose="020F0600000000000000" pitchFamily="50" charset="-128"/>
                          <a:ea typeface="HG丸ｺﾞｼｯｸM-PRO" panose="020F0600000000000000" pitchFamily="50" charset="-128"/>
                          <a:cs typeface="+mn-cs"/>
                        </a:rPr>
                        <a:t>　・オブザーバー：大阪府障がい者自立相談支援センター　　　　　　　　　　　　　　　　　　等</a:t>
                      </a:r>
                      <a:endParaRPr kumimoji="1" lang="ja-JP" altLang="ja-JP" sz="1100" b="0"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68580" marR="68580" marT="0" marB="0">
                    <a:solidFill>
                      <a:schemeClr val="bg1"/>
                    </a:solidFill>
                  </a:tcPr>
                </a:tc>
                <a:extLst>
                  <a:ext uri="{0D108BD9-81ED-4DB2-BD59-A6C34878D82A}">
                    <a16:rowId xmlns:a16="http://schemas.microsoft.com/office/drawing/2014/main" val="2259232187"/>
                  </a:ext>
                </a:extLst>
              </a:tr>
            </a:tbl>
          </a:graphicData>
        </a:graphic>
      </p:graphicFrame>
      <p:sp>
        <p:nvSpPr>
          <p:cNvPr id="8" name="正方形/長方形 7">
            <a:extLst>
              <a:ext uri="{FF2B5EF4-FFF2-40B4-BE49-F238E27FC236}">
                <a16:creationId xmlns:a16="http://schemas.microsoft.com/office/drawing/2014/main" id="{260B86B2-10FB-4AC4-82DA-9BBC2D967843}"/>
              </a:ext>
            </a:extLst>
          </p:cNvPr>
          <p:cNvSpPr/>
          <p:nvPr/>
        </p:nvSpPr>
        <p:spPr>
          <a:xfrm>
            <a:off x="158373" y="3529013"/>
            <a:ext cx="8827254" cy="31901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＜年間スケジュール＞</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118383" y="404652"/>
            <a:ext cx="800101" cy="307777"/>
          </a:xfrm>
          <a:prstGeom prst="roundRect">
            <a:avLst/>
          </a:prstGeom>
          <a:solidFill>
            <a:schemeClr val="accent1">
              <a:lumMod val="40000"/>
              <a:lumOff val="60000"/>
            </a:schemeClr>
          </a:solidFill>
          <a:ln w="25400" cap="flat" cmpd="sng" algn="ctr">
            <a:solidFill>
              <a:srgbClr val="4F81BD">
                <a:shade val="50000"/>
              </a:srgbClr>
            </a:solidFill>
            <a:prstDash val="solid"/>
          </a:ln>
          <a:effectLst/>
        </p:spPr>
        <p:txBody>
          <a:bodyPr rot="0" spcFirstLastPara="0" vert="horz" wrap="square" lIns="91440" tIns="0" rIns="91440" bIns="0" numCol="1" spcCol="0" rtlCol="0" fromWordArt="0" anchor="ctr" anchorCtr="0" forceAA="0" compatLnSpc="1">
            <a:prstTxWarp prst="textNoShape">
              <a:avLst/>
            </a:prstTxWarp>
            <a:noAutofit/>
          </a:bodyPr>
          <a:lstStyle/>
          <a:p>
            <a:r>
              <a:rPr kumimoji="1" lang="ja-JP" altLang="en-US" sz="1100" dirty="0">
                <a:latin typeface="HG丸ｺﾞｼｯｸM-PRO" panose="020F0600000000000000" pitchFamily="50" charset="-128"/>
                <a:ea typeface="HG丸ｺﾞｼｯｸM-PRO" panose="020F0600000000000000" pitchFamily="50" charset="-128"/>
              </a:rPr>
              <a:t>事業概要</a:t>
            </a:r>
            <a:endParaRPr kumimoji="1" lang="en-US" altLang="ja-JP" sz="1100" dirty="0">
              <a:latin typeface="HG丸ｺﾞｼｯｸM-PRO" panose="020F0600000000000000" pitchFamily="50" charset="-128"/>
              <a:ea typeface="HG丸ｺﾞｼｯｸM-PRO" panose="020F0600000000000000" pitchFamily="50" charset="-128"/>
            </a:endParaRPr>
          </a:p>
        </p:txBody>
      </p:sp>
      <p:graphicFrame>
        <p:nvGraphicFramePr>
          <p:cNvPr id="9" name="表 8">
            <a:extLst>
              <a:ext uri="{FF2B5EF4-FFF2-40B4-BE49-F238E27FC236}">
                <a16:creationId xmlns:a16="http://schemas.microsoft.com/office/drawing/2014/main" id="{8C5EB574-F1F9-4101-BE11-8F7C67E472E5}"/>
              </a:ext>
            </a:extLst>
          </p:cNvPr>
          <p:cNvGraphicFramePr>
            <a:graphicFrameLocks noGrp="1"/>
          </p:cNvGraphicFramePr>
          <p:nvPr>
            <p:extLst>
              <p:ext uri="{D42A27DB-BD31-4B8C-83A1-F6EECF244321}">
                <p14:modId xmlns:p14="http://schemas.microsoft.com/office/powerpoint/2010/main" val="1533888232"/>
              </p:ext>
            </p:extLst>
          </p:nvPr>
        </p:nvGraphicFramePr>
        <p:xfrm>
          <a:off x="670728" y="3836790"/>
          <a:ext cx="8189563" cy="2783387"/>
        </p:xfrm>
        <a:graphic>
          <a:graphicData uri="http://schemas.openxmlformats.org/drawingml/2006/table">
            <a:tbl>
              <a:tblPr firstCol="1" bandRow="1"/>
              <a:tblGrid>
                <a:gridCol w="1146556">
                  <a:extLst>
                    <a:ext uri="{9D8B030D-6E8A-4147-A177-3AD203B41FA5}">
                      <a16:colId xmlns:a16="http://schemas.microsoft.com/office/drawing/2014/main" val="280431773"/>
                    </a:ext>
                  </a:extLst>
                </a:gridCol>
                <a:gridCol w="7043007">
                  <a:extLst>
                    <a:ext uri="{9D8B030D-6E8A-4147-A177-3AD203B41FA5}">
                      <a16:colId xmlns:a16="http://schemas.microsoft.com/office/drawing/2014/main" val="949030495"/>
                    </a:ext>
                  </a:extLst>
                </a:gridCol>
              </a:tblGrid>
              <a:tr h="0">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時期</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lumMod val="60000"/>
                        <a:lumOff val="4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概要</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lumMod val="60000"/>
                        <a:lumOff val="40000"/>
                      </a:srgbClr>
                    </a:solidFill>
                  </a:tcPr>
                </a:tc>
                <a:extLst>
                  <a:ext uri="{0D108BD9-81ED-4DB2-BD59-A6C34878D82A}">
                    <a16:rowId xmlns:a16="http://schemas.microsoft.com/office/drawing/2014/main" val="2984344733"/>
                  </a:ext>
                </a:extLst>
              </a:tr>
              <a:tr h="264320">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４月</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合同研修会・事例情報共有</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講義　・　いぶきモデル説明　・　事例情報共有</a:t>
                      </a:r>
                      <a:endParaRPr kumimoji="1" lang="en-US" altLang="ja-JP" sz="1100" strike="sngStrike"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258866821"/>
                  </a:ext>
                </a:extLst>
              </a:tr>
              <a:tr h="287092">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５月～６月</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フォーマルアセスメント実施</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2498008390"/>
                  </a:ext>
                </a:extLst>
              </a:tr>
              <a:tr h="431130">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７月～８月</a:t>
                      </a: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コンサルテーション①</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アセスメント整理・支援プラン作成</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①支援モデル確認　②フォーマルアセスメント等情報共有　③</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SV</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の専門的見地から助言</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418300139"/>
                  </a:ext>
                </a:extLst>
              </a:tr>
              <a:tr h="616746">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９月～</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12</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支援試行実施</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p>
                    <a:p>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進捗確認</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支援開始から１～２か月の間に、事務局にて支援の進捗状況確認</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687567626"/>
                  </a:ext>
                </a:extLst>
              </a:tr>
              <a:tr h="381795">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１月～２月</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コンサルテーション②</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支援の修正・振り返り</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①支援の進捗状況共有　②修正　③振り返り</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1218241165"/>
                  </a:ext>
                </a:extLst>
              </a:tr>
              <a:tr h="498299">
                <a:tc>
                  <a:txBody>
                    <a:bodyPr/>
                    <a:lstStyle>
                      <a:lvl1pPr marL="0" algn="l" defTabSz="914400" rtl="0" eaLnBrk="1" latinLnBrk="0" hangingPunct="1">
                        <a:defRPr kumimoji="1" sz="1800" b="1" kern="1200">
                          <a:solidFill>
                            <a:schemeClr val="dk1"/>
                          </a:solidFill>
                          <a:latin typeface="游ゴシック" panose="020F0502020204030204"/>
                        </a:defRPr>
                      </a:lvl1pPr>
                      <a:lvl2pPr marL="457200" algn="l" defTabSz="914400" rtl="0" eaLnBrk="1" latinLnBrk="0" hangingPunct="1">
                        <a:defRPr kumimoji="1" sz="1800" b="1" kern="1200">
                          <a:solidFill>
                            <a:schemeClr val="dk1"/>
                          </a:solidFill>
                          <a:latin typeface="游ゴシック" panose="020F0502020204030204"/>
                        </a:defRPr>
                      </a:lvl2pPr>
                      <a:lvl3pPr marL="914400" algn="l" defTabSz="914400" rtl="0" eaLnBrk="1" latinLnBrk="0" hangingPunct="1">
                        <a:defRPr kumimoji="1" sz="1800" b="1" kern="1200">
                          <a:solidFill>
                            <a:schemeClr val="dk1"/>
                          </a:solidFill>
                          <a:latin typeface="游ゴシック" panose="020F0502020204030204"/>
                        </a:defRPr>
                      </a:lvl3pPr>
                      <a:lvl4pPr marL="1371600" algn="l" defTabSz="914400" rtl="0" eaLnBrk="1" latinLnBrk="0" hangingPunct="1">
                        <a:defRPr kumimoji="1" sz="1800" b="1" kern="1200">
                          <a:solidFill>
                            <a:schemeClr val="dk1"/>
                          </a:solidFill>
                          <a:latin typeface="游ゴシック" panose="020F0502020204030204"/>
                        </a:defRPr>
                      </a:lvl4pPr>
                      <a:lvl5pPr marL="1828800" algn="l" defTabSz="914400" rtl="0" eaLnBrk="1" latinLnBrk="0" hangingPunct="1">
                        <a:defRPr kumimoji="1" sz="1800" b="1" kern="1200">
                          <a:solidFill>
                            <a:schemeClr val="dk1"/>
                          </a:solidFill>
                          <a:latin typeface="游ゴシック" panose="020F0502020204030204"/>
                        </a:defRPr>
                      </a:lvl5pPr>
                      <a:lvl6pPr marL="2286000" algn="l" defTabSz="914400" rtl="0" eaLnBrk="1" latinLnBrk="0" hangingPunct="1">
                        <a:defRPr kumimoji="1" sz="1800" b="1" kern="1200">
                          <a:solidFill>
                            <a:schemeClr val="dk1"/>
                          </a:solidFill>
                          <a:latin typeface="游ゴシック" panose="020F0502020204030204"/>
                        </a:defRPr>
                      </a:lvl6pPr>
                      <a:lvl7pPr marL="2743200" algn="l" defTabSz="914400" rtl="0" eaLnBrk="1" latinLnBrk="0" hangingPunct="1">
                        <a:defRPr kumimoji="1" sz="1800" b="1" kern="1200">
                          <a:solidFill>
                            <a:schemeClr val="dk1"/>
                          </a:solidFill>
                          <a:latin typeface="游ゴシック" panose="020F0502020204030204"/>
                        </a:defRPr>
                      </a:lvl7pPr>
                      <a:lvl8pPr marL="3200400" algn="l" defTabSz="914400" rtl="0" eaLnBrk="1" latinLnBrk="0" hangingPunct="1">
                        <a:defRPr kumimoji="1" sz="1800" b="1" kern="1200">
                          <a:solidFill>
                            <a:schemeClr val="dk1"/>
                          </a:solidFill>
                          <a:latin typeface="游ゴシック" panose="020F0502020204030204"/>
                        </a:defRPr>
                      </a:lvl8pPr>
                      <a:lvl9pPr marL="3657600" algn="l" defTabSz="914400" rtl="0" eaLnBrk="1" latinLnBrk="0" hangingPunct="1">
                        <a:defRPr kumimoji="1" sz="1800" b="1" kern="1200">
                          <a:solidFill>
                            <a:schemeClr val="dk1"/>
                          </a:solidFill>
                          <a:latin typeface="游ゴシック" panose="020F0502020204030204"/>
                        </a:defRPr>
                      </a:lvl9p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２月～３月</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合同報告会</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事例共有　＋　モデル・シート検討</a:t>
                      </a: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①支援事例共有　②支援モデルのブラッシュアップ、普及に向けた検討</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txBody>
                  <a:tcPr>
                    <a:lnL w="12700" cmpd="sng">
                      <a:solidFill>
                        <a:srgbClr val="4472C4"/>
                      </a:solidFill>
                    </a:lnL>
                    <a:lnR w="12700" cmpd="sng">
                      <a:solidFill>
                        <a:srgbClr val="4472C4"/>
                      </a:solidFill>
                    </a:lnR>
                    <a:lnT w="12700" cmpd="sng">
                      <a:solidFill>
                        <a:srgbClr val="4472C4"/>
                      </a:solidFill>
                    </a:lnT>
                    <a:lnB w="12700" cmpd="sng">
                      <a:solidFill>
                        <a:srgbClr val="4472C4"/>
                      </a:solidFill>
                    </a:lnB>
                    <a:lnTlToBr w="12700" cmpd="sng">
                      <a:noFill/>
                      <a:prstDash val="solid"/>
                    </a:lnTlToBr>
                    <a:lnBlToTr w="12700" cmpd="sng">
                      <a:noFill/>
                      <a:prstDash val="solid"/>
                    </a:lnBlToTr>
                    <a:noFill/>
                  </a:tcPr>
                </a:tc>
                <a:extLst>
                  <a:ext uri="{0D108BD9-81ED-4DB2-BD59-A6C34878D82A}">
                    <a16:rowId xmlns:a16="http://schemas.microsoft.com/office/drawing/2014/main" val="3612253447"/>
                  </a:ext>
                </a:extLst>
              </a:tr>
            </a:tbl>
          </a:graphicData>
        </a:graphic>
      </p:graphicFrame>
      <p:sp>
        <p:nvSpPr>
          <p:cNvPr id="2" name="矢印: 下 1">
            <a:extLst>
              <a:ext uri="{FF2B5EF4-FFF2-40B4-BE49-F238E27FC236}">
                <a16:creationId xmlns:a16="http://schemas.microsoft.com/office/drawing/2014/main" id="{AB14BA7C-32C3-4C42-A4D3-01787EAAC240}"/>
              </a:ext>
            </a:extLst>
          </p:cNvPr>
          <p:cNvSpPr/>
          <p:nvPr/>
        </p:nvSpPr>
        <p:spPr>
          <a:xfrm>
            <a:off x="2024743" y="5306785"/>
            <a:ext cx="146957" cy="3265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417239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ba26bcc8-7025-4e68-8d0b-1955c7f3c1b0" xsi:nil="true"/>
    <TaxCatchAll xmlns="92c85782-91b6-4975-a634-e8e07eaefb77" xsi:nil="true"/>
    <lcf76f155ced4ddcb4097134ff3c332f xmlns="ba26bcc8-7025-4e68-8d0b-1955c7f3c1b0">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4EB5382140B3F4ABB1481119EFDF376" ma:contentTypeVersion="13" ma:contentTypeDescription="新しいドキュメントを作成します。" ma:contentTypeScope="" ma:versionID="966ec7ac2682818e779361ddd4b8e7ea">
  <xsd:schema xmlns:xsd="http://www.w3.org/2001/XMLSchema" xmlns:xs="http://www.w3.org/2001/XMLSchema" xmlns:p="http://schemas.microsoft.com/office/2006/metadata/properties" xmlns:ns2="ba26bcc8-7025-4e68-8d0b-1955c7f3c1b0" xmlns:ns3="92c85782-91b6-4975-a634-e8e07eaefb77" targetNamespace="http://schemas.microsoft.com/office/2006/metadata/properties" ma:root="true" ma:fieldsID="eef8d56795dae610f0c73d4c16699eae" ns2:_="" ns3:_="">
    <xsd:import namespace="ba26bcc8-7025-4e68-8d0b-1955c7f3c1b0"/>
    <xsd:import namespace="92c85782-91b6-4975-a634-e8e07eaefb7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_Flow_SignoffStatu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26bcc8-7025-4e68-8d0b-1955c7f3c1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_Flow_SignoffStatus" ma:index="16" nillable="true" ma:displayName="承認の状態" ma:internalName="_x0024_Resources_x003a_core_x002c_Signoff_Status">
      <xsd:simpleType>
        <xsd:restriction base="dms:Text"/>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5efb9172-ed01-4b15-a485-c06beb5524f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c85782-91b6-4975-a634-e8e07eaefb7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2558890-ec0e-4a9f-992e-bc6d2123ea05}" ma:internalName="TaxCatchAll" ma:showField="CatchAllData" ma:web="92c85782-91b6-4975-a634-e8e07eaefb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8FE5CA-60B6-4CD3-A1DB-5FD8A6CA5FBF}">
  <ds:schemaRefs>
    <ds:schemaRef ds:uri="http://purl.org/dc/dcmitype/"/>
    <ds:schemaRef ds:uri="http://schemas.microsoft.com/office/2006/documentManagement/types"/>
    <ds:schemaRef ds:uri="http://schemas.microsoft.com/office/2006/metadata/properties"/>
    <ds:schemaRef ds:uri="http://purl.org/dc/elements/1.1/"/>
    <ds:schemaRef ds:uri="http://purl.org/dc/terms/"/>
    <ds:schemaRef ds:uri="92c85782-91b6-4975-a634-e8e07eaefb77"/>
    <ds:schemaRef ds:uri="http://schemas.openxmlformats.org/package/2006/metadata/core-properties"/>
    <ds:schemaRef ds:uri="http://schemas.microsoft.com/office/infopath/2007/PartnerControls"/>
    <ds:schemaRef ds:uri="ba26bcc8-7025-4e68-8d0b-1955c7f3c1b0"/>
    <ds:schemaRef ds:uri="http://www.w3.org/XML/1998/namespace"/>
  </ds:schemaRefs>
</ds:datastoreItem>
</file>

<file path=customXml/itemProps2.xml><?xml version="1.0" encoding="utf-8"?>
<ds:datastoreItem xmlns:ds="http://schemas.openxmlformats.org/officeDocument/2006/customXml" ds:itemID="{CFE95D8E-0E16-4239-ACD5-2870F1A045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26bcc8-7025-4e68-8d0b-1955c7f3c1b0"/>
    <ds:schemaRef ds:uri="92c85782-91b6-4975-a634-e8e07eaefb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F65EF9-2115-48B4-8E97-488021636BCC}">
  <ds:schemaRefs>
    <ds:schemaRef ds:uri="http://schemas.microsoft.com/sharepoint/v3/contenttype/forms"/>
  </ds:schemaRefs>
</ds:datastoreItem>
</file>

<file path=docMetadata/LabelInfo.xml><?xml version="1.0" encoding="utf-8"?>
<clbl:labelList xmlns:clbl="http://schemas.microsoft.com/office/2020/mipLabelMetadata">
  <clbl:label id="{c5ee6e94-d455-43df-b19e-97dde671e91e}" enabled="1" method="Standard" siteId="{12070d49-0d58-40e3-8d87-8f8077d1ef42}" removed="0"/>
</clbl:labelList>
</file>

<file path=docProps/app.xml><?xml version="1.0" encoding="utf-8"?>
<Properties xmlns="http://schemas.openxmlformats.org/officeDocument/2006/extended-properties" xmlns:vt="http://schemas.openxmlformats.org/officeDocument/2006/docPropsVTypes">
  <Template>Office Theme</Template>
  <TotalTime>180</TotalTime>
  <Words>462</Words>
  <Application>Microsoft Office PowerPoint</Application>
  <PresentationFormat>画面に合わせる (4:3)</PresentationFormat>
  <Paragraphs>46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26</cp:revision>
  <cp:lastPrinted>2025-03-18T08:00:59Z</cp:lastPrinted>
  <dcterms:created xsi:type="dcterms:W3CDTF">2023-06-21T01:36:59Z</dcterms:created>
  <dcterms:modified xsi:type="dcterms:W3CDTF">2025-07-08T00:01:26Z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0x01010094EB5382140B3F4ABB1481119EFDF376</vt:lpwstr>
  </property>
  <property fmtid="{D5CDD505-2E9C-101B-9397-08002B2CF9AE}" pid="3" name="Order">
    <vt:r8>559600</vt:r8>
  </property>
</Properties>
</file>