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63" r:id="rId5"/>
    <p:sldId id="262" r:id="rId6"/>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柚木　さおり" initials="柚木　さおり" lastIdx="3" clrIdx="0">
    <p:extLst>
      <p:ext uri="{19B8F6BF-5375-455C-9EA6-DF929625EA0E}">
        <p15:presenceInfo xmlns:p15="http://schemas.microsoft.com/office/powerpoint/2012/main" userId="S::YunokiS@lan.pref.osaka.jp::7f53b0b9-cd88-49b6-bf9a-1343bc9830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54"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345BA604-F9FE-4BFD-82C2-7F2A6479BF91}" type="datetimeFigureOut">
              <a:rPr kumimoji="1" lang="ja-JP" altLang="en-US" smtClean="0"/>
              <a:t>2025/3/27</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0FEB28DF-C969-4F8C-B864-6FE21CEF7CD8}" type="slidenum">
              <a:rPr kumimoji="1" lang="ja-JP" altLang="en-US" smtClean="0"/>
              <a:t>‹#›</a:t>
            </a:fld>
            <a:endParaRPr kumimoji="1" lang="ja-JP" altLang="en-US"/>
          </a:p>
        </p:txBody>
      </p:sp>
    </p:spTree>
    <p:extLst>
      <p:ext uri="{BB962C8B-B14F-4D97-AF65-F5344CB8AC3E}">
        <p14:creationId xmlns:p14="http://schemas.microsoft.com/office/powerpoint/2010/main" val="42407891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2F1D2D6A-76D1-4A37-BA50-C2E659309C3E}"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BCDCF4-9D75-4F8C-9B9B-382E076FFF95}" type="slidenum">
              <a:rPr kumimoji="1" lang="ja-JP" altLang="en-US" smtClean="0"/>
              <a:t>‹#›</a:t>
            </a:fld>
            <a:endParaRPr kumimoji="1" lang="ja-JP" altLang="en-US"/>
          </a:p>
        </p:txBody>
      </p:sp>
    </p:spTree>
    <p:extLst>
      <p:ext uri="{BB962C8B-B14F-4D97-AF65-F5344CB8AC3E}">
        <p14:creationId xmlns:p14="http://schemas.microsoft.com/office/powerpoint/2010/main" val="5753199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2F1D2D6A-76D1-4A37-BA50-C2E659309C3E}"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BCDCF4-9D75-4F8C-9B9B-382E076FFF95}" type="slidenum">
              <a:rPr kumimoji="1" lang="ja-JP" altLang="en-US" smtClean="0"/>
              <a:t>‹#›</a:t>
            </a:fld>
            <a:endParaRPr kumimoji="1" lang="ja-JP" altLang="en-US"/>
          </a:p>
        </p:txBody>
      </p:sp>
    </p:spTree>
    <p:extLst>
      <p:ext uri="{BB962C8B-B14F-4D97-AF65-F5344CB8AC3E}">
        <p14:creationId xmlns:p14="http://schemas.microsoft.com/office/powerpoint/2010/main" val="2191815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2F1D2D6A-76D1-4A37-BA50-C2E659309C3E}"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BCDCF4-9D75-4F8C-9B9B-382E076FFF95}" type="slidenum">
              <a:rPr kumimoji="1" lang="ja-JP" altLang="en-US" smtClean="0"/>
              <a:t>‹#›</a:t>
            </a:fld>
            <a:endParaRPr kumimoji="1" lang="ja-JP" altLang="en-US"/>
          </a:p>
        </p:txBody>
      </p:sp>
    </p:spTree>
    <p:extLst>
      <p:ext uri="{BB962C8B-B14F-4D97-AF65-F5344CB8AC3E}">
        <p14:creationId xmlns:p14="http://schemas.microsoft.com/office/powerpoint/2010/main" val="704344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2F1D2D6A-76D1-4A37-BA50-C2E659309C3E}"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BCDCF4-9D75-4F8C-9B9B-382E076FFF95}" type="slidenum">
              <a:rPr kumimoji="1" lang="ja-JP" altLang="en-US" smtClean="0"/>
              <a:t>‹#›</a:t>
            </a:fld>
            <a:endParaRPr kumimoji="1" lang="ja-JP" altLang="en-US"/>
          </a:p>
        </p:txBody>
      </p:sp>
    </p:spTree>
    <p:extLst>
      <p:ext uri="{BB962C8B-B14F-4D97-AF65-F5344CB8AC3E}">
        <p14:creationId xmlns:p14="http://schemas.microsoft.com/office/powerpoint/2010/main" val="735530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F1D2D6A-76D1-4A37-BA50-C2E659309C3E}"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BCDCF4-9D75-4F8C-9B9B-382E076FFF95}" type="slidenum">
              <a:rPr kumimoji="1" lang="ja-JP" altLang="en-US" smtClean="0"/>
              <a:t>‹#›</a:t>
            </a:fld>
            <a:endParaRPr kumimoji="1" lang="ja-JP" altLang="en-US"/>
          </a:p>
        </p:txBody>
      </p:sp>
    </p:spTree>
    <p:extLst>
      <p:ext uri="{BB962C8B-B14F-4D97-AF65-F5344CB8AC3E}">
        <p14:creationId xmlns:p14="http://schemas.microsoft.com/office/powerpoint/2010/main" val="4097318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2F1D2D6A-76D1-4A37-BA50-C2E659309C3E}" type="datetimeFigureOut">
              <a:rPr kumimoji="1" lang="ja-JP" altLang="en-US" smtClean="0"/>
              <a:t>2025/3/27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7BCDCF4-9D75-4F8C-9B9B-382E076FFF95}" type="slidenum">
              <a:rPr kumimoji="1" lang="ja-JP" altLang="en-US" smtClean="0"/>
              <a:t>‹#›</a:t>
            </a:fld>
            <a:endParaRPr kumimoji="1" lang="ja-JP" altLang="en-US"/>
          </a:p>
        </p:txBody>
      </p:sp>
    </p:spTree>
    <p:extLst>
      <p:ext uri="{BB962C8B-B14F-4D97-AF65-F5344CB8AC3E}">
        <p14:creationId xmlns:p14="http://schemas.microsoft.com/office/powerpoint/2010/main" val="3879507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2F1D2D6A-76D1-4A37-BA50-C2E659309C3E}" type="datetimeFigureOut">
              <a:rPr kumimoji="1" lang="ja-JP" altLang="en-US" smtClean="0"/>
              <a:t>2025/3/27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7BCDCF4-9D75-4F8C-9B9B-382E076FFF95}" type="slidenum">
              <a:rPr kumimoji="1" lang="ja-JP" altLang="en-US" smtClean="0"/>
              <a:t>‹#›</a:t>
            </a:fld>
            <a:endParaRPr kumimoji="1" lang="ja-JP" altLang="en-US"/>
          </a:p>
        </p:txBody>
      </p:sp>
    </p:spTree>
    <p:extLst>
      <p:ext uri="{BB962C8B-B14F-4D97-AF65-F5344CB8AC3E}">
        <p14:creationId xmlns:p14="http://schemas.microsoft.com/office/powerpoint/2010/main" val="2954838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2F1D2D6A-76D1-4A37-BA50-C2E659309C3E}" type="datetimeFigureOut">
              <a:rPr kumimoji="1" lang="ja-JP" altLang="en-US" smtClean="0"/>
              <a:t>2025/3/27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7BCDCF4-9D75-4F8C-9B9B-382E076FFF95}" type="slidenum">
              <a:rPr kumimoji="1" lang="ja-JP" altLang="en-US" smtClean="0"/>
              <a:t>‹#›</a:t>
            </a:fld>
            <a:endParaRPr kumimoji="1" lang="ja-JP" altLang="en-US"/>
          </a:p>
        </p:txBody>
      </p:sp>
    </p:spTree>
    <p:extLst>
      <p:ext uri="{BB962C8B-B14F-4D97-AF65-F5344CB8AC3E}">
        <p14:creationId xmlns:p14="http://schemas.microsoft.com/office/powerpoint/2010/main" val="2285600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1D2D6A-76D1-4A37-BA50-C2E659309C3E}" type="datetimeFigureOut">
              <a:rPr kumimoji="1" lang="ja-JP" altLang="en-US" smtClean="0"/>
              <a:t>2025/3/27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7BCDCF4-9D75-4F8C-9B9B-382E076FFF95}" type="slidenum">
              <a:rPr kumimoji="1" lang="ja-JP" altLang="en-US" smtClean="0"/>
              <a:t>‹#›</a:t>
            </a:fld>
            <a:endParaRPr kumimoji="1" lang="ja-JP" altLang="en-US"/>
          </a:p>
        </p:txBody>
      </p:sp>
    </p:spTree>
    <p:extLst>
      <p:ext uri="{BB962C8B-B14F-4D97-AF65-F5344CB8AC3E}">
        <p14:creationId xmlns:p14="http://schemas.microsoft.com/office/powerpoint/2010/main" val="785409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F1D2D6A-76D1-4A37-BA50-C2E659309C3E}" type="datetimeFigureOut">
              <a:rPr kumimoji="1" lang="ja-JP" altLang="en-US" smtClean="0"/>
              <a:t>2025/3/27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7BCDCF4-9D75-4F8C-9B9B-382E076FFF95}" type="slidenum">
              <a:rPr kumimoji="1" lang="ja-JP" altLang="en-US" smtClean="0"/>
              <a:t>‹#›</a:t>
            </a:fld>
            <a:endParaRPr kumimoji="1" lang="ja-JP" altLang="en-US"/>
          </a:p>
        </p:txBody>
      </p:sp>
    </p:spTree>
    <p:extLst>
      <p:ext uri="{BB962C8B-B14F-4D97-AF65-F5344CB8AC3E}">
        <p14:creationId xmlns:p14="http://schemas.microsoft.com/office/powerpoint/2010/main" val="3086779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F1D2D6A-76D1-4A37-BA50-C2E659309C3E}" type="datetimeFigureOut">
              <a:rPr kumimoji="1" lang="ja-JP" altLang="en-US" smtClean="0"/>
              <a:t>2025/3/27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7BCDCF4-9D75-4F8C-9B9B-382E076FFF95}" type="slidenum">
              <a:rPr kumimoji="1" lang="ja-JP" altLang="en-US" smtClean="0"/>
              <a:t>‹#›</a:t>
            </a:fld>
            <a:endParaRPr kumimoji="1" lang="ja-JP" altLang="en-US"/>
          </a:p>
        </p:txBody>
      </p:sp>
    </p:spTree>
    <p:extLst>
      <p:ext uri="{BB962C8B-B14F-4D97-AF65-F5344CB8AC3E}">
        <p14:creationId xmlns:p14="http://schemas.microsoft.com/office/powerpoint/2010/main" val="3566126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1D2D6A-76D1-4A37-BA50-C2E659309C3E}" type="datetimeFigureOut">
              <a:rPr kumimoji="1" lang="ja-JP" altLang="en-US" smtClean="0"/>
              <a:t>2025/3/27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BCDCF4-9D75-4F8C-9B9B-382E076FFF95}" type="slidenum">
              <a:rPr kumimoji="1" lang="ja-JP" altLang="en-US" smtClean="0"/>
              <a:t>‹#›</a:t>
            </a:fld>
            <a:endParaRPr kumimoji="1" lang="ja-JP" altLang="en-US"/>
          </a:p>
        </p:txBody>
      </p:sp>
    </p:spTree>
    <p:extLst>
      <p:ext uri="{BB962C8B-B14F-4D97-AF65-F5344CB8AC3E}">
        <p14:creationId xmlns:p14="http://schemas.microsoft.com/office/powerpoint/2010/main" val="2302173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 y="-17798"/>
            <a:ext cx="9144000" cy="307777"/>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r>
              <a:rPr lang="ja-JP" altLang="en-US" sz="1400" b="1" dirty="0">
                <a:solidFill>
                  <a:schemeClr val="bg1"/>
                </a:solidFill>
                <a:latin typeface="HG丸ｺﾞｼｯｸM-PRO" panose="020F0600000000000000" pitchFamily="50" charset="-128"/>
                <a:ea typeface="HG丸ｺﾞｼｯｸM-PRO" panose="020F0600000000000000" pitchFamily="50" charset="-128"/>
              </a:rPr>
              <a:t>令和６年度　大阪府強度行動障がい支援専門モデル（いぶきモデル）普及事業　まとめ①　　　　　　　　　　　　　　　　　　　　　　　　　　　　　</a:t>
            </a:r>
            <a:endParaRPr lang="en-US" altLang="ja-JP" sz="1400" b="1" dirty="0">
              <a:solidFill>
                <a:schemeClr val="bg1"/>
              </a:solidFill>
              <a:latin typeface="HG丸ｺﾞｼｯｸM-PRO" panose="020F0600000000000000" pitchFamily="50" charset="-128"/>
              <a:ea typeface="HG丸ｺﾞｼｯｸM-PRO" panose="020F0600000000000000" pitchFamily="50" charset="-128"/>
            </a:endParaRPr>
          </a:p>
        </p:txBody>
      </p:sp>
      <p:graphicFrame>
        <p:nvGraphicFramePr>
          <p:cNvPr id="19" name="表 18">
            <a:extLst>
              <a:ext uri="{FF2B5EF4-FFF2-40B4-BE49-F238E27FC236}">
                <a16:creationId xmlns:a16="http://schemas.microsoft.com/office/drawing/2014/main" id="{DD738BD5-0299-4277-8B1B-1A2026A313C8}"/>
              </a:ext>
            </a:extLst>
          </p:cNvPr>
          <p:cNvGraphicFramePr>
            <a:graphicFrameLocks noGrp="1"/>
          </p:cNvGraphicFramePr>
          <p:nvPr>
            <p:extLst>
              <p:ext uri="{D42A27DB-BD31-4B8C-83A1-F6EECF244321}">
                <p14:modId xmlns:p14="http://schemas.microsoft.com/office/powerpoint/2010/main" val="3291662754"/>
              </p:ext>
            </p:extLst>
          </p:nvPr>
        </p:nvGraphicFramePr>
        <p:xfrm>
          <a:off x="158373" y="712429"/>
          <a:ext cx="8846835" cy="2816584"/>
        </p:xfrm>
        <a:graphic>
          <a:graphicData uri="http://schemas.openxmlformats.org/drawingml/2006/table">
            <a:tbl>
              <a:tblPr firstRow="1">
                <a:tableStyleId>{B301B821-A1FF-4177-AEE7-76D212191A09}</a:tableStyleId>
              </a:tblPr>
              <a:tblGrid>
                <a:gridCol w="8846835">
                  <a:extLst>
                    <a:ext uri="{9D8B030D-6E8A-4147-A177-3AD203B41FA5}">
                      <a16:colId xmlns:a16="http://schemas.microsoft.com/office/drawing/2014/main" val="4050938988"/>
                    </a:ext>
                  </a:extLst>
                </a:gridCol>
              </a:tblGrid>
              <a:tr h="10859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HG丸ｺﾞｼｯｸM-PRO" panose="020F0600000000000000" pitchFamily="50" charset="-128"/>
                          <a:ea typeface="HG丸ｺﾞｼｯｸM-PRO" panose="020F0600000000000000" pitchFamily="50" charset="-128"/>
                        </a:rPr>
                        <a:t>＜目的＞</a:t>
                      </a:r>
                      <a:endParaRPr kumimoji="1" lang="en-US" altLang="ja-JP" sz="1100" b="0" dirty="0">
                        <a:solidFill>
                          <a:schemeClr val="tx1"/>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a:solidFill>
                            <a:schemeClr val="tx1"/>
                          </a:solidFill>
                          <a:effectLst/>
                          <a:latin typeface="HG丸ｺﾞｼｯｸM-PRO" panose="020F0600000000000000" pitchFamily="50" charset="-128"/>
                          <a:ea typeface="HG丸ｺﾞｼｯｸM-PRO" panose="020F0600000000000000" pitchFamily="50" charset="-128"/>
                          <a:cs typeface="+mn-cs"/>
                        </a:rPr>
                        <a:t>　</a:t>
                      </a:r>
                      <a:r>
                        <a:rPr kumimoji="1" lang="ja-JP" altLang="ja-JP" sz="1100" b="0" kern="1200" dirty="0">
                          <a:solidFill>
                            <a:schemeClr val="tx1"/>
                          </a:solidFill>
                          <a:effectLst/>
                          <a:latin typeface="HG丸ｺﾞｼｯｸM-PRO" panose="020F0600000000000000" pitchFamily="50" charset="-128"/>
                          <a:ea typeface="HG丸ｺﾞｼｯｸM-PRO" panose="020F0600000000000000" pitchFamily="50" charset="-128"/>
                          <a:cs typeface="+mn-cs"/>
                        </a:rPr>
                        <a:t>砂川厚生福祉センターいぶき等において障がい特性に配慮した視覚化・構造化による支援（標準的支援）の実施を継続しても、強度行動障がいの状態の安定が見込めない事例をもとに、学識経験者や民間支援者による状態の分析と支援方法の検討を行い、標準的支援に加え、より高度で専門的なアセスメントや支援を包括的に実施する方策の検証と開発を行い、大阪府版強度行動障がい専門支援モデル</a:t>
                      </a:r>
                      <a:r>
                        <a:rPr kumimoji="1" lang="ja-JP" altLang="en-US" sz="1100" b="0" kern="1200" dirty="0">
                          <a:solidFill>
                            <a:schemeClr val="tx1"/>
                          </a:solidFill>
                          <a:effectLst/>
                          <a:latin typeface="HG丸ｺﾞｼｯｸM-PRO" panose="020F0600000000000000" pitchFamily="50" charset="-128"/>
                          <a:ea typeface="HG丸ｺﾞｼｯｸM-PRO" panose="020F0600000000000000" pitchFamily="50" charset="-128"/>
                          <a:cs typeface="+mn-cs"/>
                        </a:rPr>
                        <a:t>（いぶきモデル）</a:t>
                      </a:r>
                      <a:r>
                        <a:rPr kumimoji="1" lang="ja-JP" altLang="ja-JP" sz="1100" b="0" kern="1200" dirty="0">
                          <a:solidFill>
                            <a:schemeClr val="tx1"/>
                          </a:solidFill>
                          <a:effectLst/>
                          <a:latin typeface="HG丸ｺﾞｼｯｸM-PRO" panose="020F0600000000000000" pitchFamily="50" charset="-128"/>
                          <a:ea typeface="HG丸ｺﾞｼｯｸM-PRO" panose="020F0600000000000000" pitchFamily="50" charset="-128"/>
                          <a:cs typeface="+mn-cs"/>
                        </a:rPr>
                        <a:t>をとりまとめた。いぶきモデルについて、行動障がいにおける支援実績の豊富な法人に対する実践的な研修等を通して支援手法を伝授</a:t>
                      </a:r>
                      <a:r>
                        <a:rPr kumimoji="1" lang="ja-JP" altLang="en-US" sz="1100" b="0" kern="1200" dirty="0">
                          <a:solidFill>
                            <a:schemeClr val="tx1"/>
                          </a:solidFill>
                          <a:effectLst/>
                          <a:latin typeface="HG丸ｺﾞｼｯｸM-PRO" panose="020F0600000000000000" pitchFamily="50" charset="-128"/>
                          <a:ea typeface="HG丸ｺﾞｼｯｸM-PRO" panose="020F0600000000000000" pitchFamily="50" charset="-128"/>
                          <a:cs typeface="+mn-cs"/>
                        </a:rPr>
                        <a:t>するとともに、効果検証、ブラッシュアップを行い、普及啓発を進める。</a:t>
                      </a:r>
                      <a:endParaRPr kumimoji="1" lang="en-US" altLang="ja-JP" sz="1100" b="0" kern="1200" dirty="0">
                        <a:solidFill>
                          <a:schemeClr val="tx1"/>
                        </a:solidFill>
                        <a:effectLst/>
                        <a:latin typeface="HG丸ｺﾞｼｯｸM-PRO" panose="020F0600000000000000" pitchFamily="50" charset="-128"/>
                        <a:ea typeface="HG丸ｺﾞｼｯｸM-PRO" panose="020F0600000000000000" pitchFamily="50" charset="-128"/>
                        <a:cs typeface="+mn-cs"/>
                      </a:endParaRPr>
                    </a:p>
                  </a:txBody>
                  <a:tcPr marL="68580" marR="68580" marT="0" marB="0">
                    <a:solidFill>
                      <a:schemeClr val="bg1"/>
                    </a:solidFill>
                  </a:tcPr>
                </a:tc>
                <a:extLst>
                  <a:ext uri="{0D108BD9-81ED-4DB2-BD59-A6C34878D82A}">
                    <a16:rowId xmlns:a16="http://schemas.microsoft.com/office/drawing/2014/main" val="410759660"/>
                  </a:ext>
                </a:extLst>
              </a:tr>
              <a:tr h="1730647">
                <a:tc>
                  <a:txBody>
                    <a:bodyPr/>
                    <a:lstStyle/>
                    <a:p>
                      <a:r>
                        <a:rPr kumimoji="1" lang="ja-JP" altLang="en-US" sz="1100" b="0" kern="1200" dirty="0">
                          <a:solidFill>
                            <a:schemeClr val="tx1"/>
                          </a:solidFill>
                          <a:effectLst/>
                          <a:latin typeface="HG丸ｺﾞｼｯｸM-PRO" panose="020F0600000000000000" pitchFamily="50" charset="-128"/>
                          <a:ea typeface="HG丸ｺﾞｼｯｸM-PRO" panose="020F0600000000000000" pitchFamily="50" charset="-128"/>
                          <a:cs typeface="+mn-cs"/>
                        </a:rPr>
                        <a:t>＜内容＞</a:t>
                      </a:r>
                      <a:endParaRPr kumimoji="1" lang="en-US" altLang="ja-JP" sz="1100" b="0" kern="1200" dirty="0">
                        <a:solidFill>
                          <a:schemeClr val="tx1"/>
                        </a:solidFill>
                        <a:effectLst/>
                        <a:latin typeface="HG丸ｺﾞｼｯｸM-PRO" panose="020F0600000000000000" pitchFamily="50" charset="-128"/>
                        <a:ea typeface="HG丸ｺﾞｼｯｸM-PRO" panose="020F0600000000000000" pitchFamily="50" charset="-128"/>
                        <a:cs typeface="+mn-cs"/>
                      </a:endParaRPr>
                    </a:p>
                    <a:p>
                      <a:r>
                        <a:rPr kumimoji="1" lang="ja-JP" altLang="en-US" sz="1100" b="0" kern="1200" dirty="0">
                          <a:solidFill>
                            <a:schemeClr val="tx1"/>
                          </a:solidFill>
                          <a:effectLst/>
                          <a:latin typeface="HG丸ｺﾞｼｯｸM-PRO" panose="020F0600000000000000" pitchFamily="50" charset="-128"/>
                          <a:ea typeface="HG丸ｺﾞｼｯｸM-PRO" panose="020F0600000000000000" pitchFamily="50" charset="-128"/>
                          <a:cs typeface="+mn-cs"/>
                        </a:rPr>
                        <a:t>　</a:t>
                      </a:r>
                      <a:r>
                        <a:rPr kumimoji="1" lang="ja-JP" altLang="ja-JP" sz="1100" b="0" kern="1200" dirty="0">
                          <a:solidFill>
                            <a:schemeClr val="tx1"/>
                          </a:solidFill>
                          <a:effectLst/>
                          <a:latin typeface="HG丸ｺﾞｼｯｸM-PRO" panose="020F0600000000000000" pitchFamily="50" charset="-128"/>
                          <a:ea typeface="HG丸ｺﾞｼｯｸM-PRO" panose="020F0600000000000000" pitchFamily="50" charset="-128"/>
                          <a:cs typeface="+mn-cs"/>
                        </a:rPr>
                        <a:t>・いぶきモデルに関する研修及び、モデルを活用したコンサルテーションを実施。</a:t>
                      </a:r>
                      <a:endParaRPr kumimoji="1" lang="en-US" altLang="ja-JP" sz="1100" b="0" kern="1200" dirty="0">
                        <a:solidFill>
                          <a:schemeClr val="tx1"/>
                        </a:solidFill>
                        <a:effectLst/>
                        <a:latin typeface="HG丸ｺﾞｼｯｸM-PRO" panose="020F0600000000000000" pitchFamily="50" charset="-128"/>
                        <a:ea typeface="HG丸ｺﾞｼｯｸM-PRO" panose="020F0600000000000000" pitchFamily="50" charset="-128"/>
                        <a:cs typeface="+mn-cs"/>
                      </a:endParaRPr>
                    </a:p>
                    <a:p>
                      <a:r>
                        <a:rPr kumimoji="1" lang="ja-JP" altLang="en-US" sz="1100" b="0" kern="1200" dirty="0">
                          <a:solidFill>
                            <a:schemeClr val="tx1"/>
                          </a:solidFill>
                          <a:effectLst/>
                          <a:latin typeface="HG丸ｺﾞｼｯｸM-PRO" panose="020F0600000000000000" pitchFamily="50" charset="-128"/>
                          <a:ea typeface="HG丸ｺﾞｼｯｸM-PRO" panose="020F0600000000000000" pitchFamily="50" charset="-128"/>
                          <a:cs typeface="+mn-cs"/>
                        </a:rPr>
                        <a:t>　　（</a:t>
                      </a:r>
                      <a:r>
                        <a:rPr kumimoji="1" lang="ja-JP" altLang="ja-JP" sz="1100" b="0" kern="1200" dirty="0">
                          <a:solidFill>
                            <a:schemeClr val="tx1"/>
                          </a:solidFill>
                          <a:effectLst/>
                          <a:latin typeface="HG丸ｺﾞｼｯｸM-PRO" panose="020F0600000000000000" pitchFamily="50" charset="-128"/>
                          <a:ea typeface="HG丸ｺﾞｼｯｸM-PRO" panose="020F0600000000000000" pitchFamily="50" charset="-128"/>
                          <a:cs typeface="+mn-cs"/>
                        </a:rPr>
                        <a:t>支援実績の豊富な法人が支援するケースに対して、いぶきモデルの手法を活用した多職種による</a:t>
                      </a:r>
                      <a:r>
                        <a:rPr kumimoji="1" lang="ja-JP" altLang="en-US" sz="1100" b="0" kern="1200" dirty="0">
                          <a:solidFill>
                            <a:schemeClr val="tx1"/>
                          </a:solidFill>
                          <a:effectLst/>
                          <a:latin typeface="HG丸ｺﾞｼｯｸM-PRO" panose="020F0600000000000000" pitchFamily="50" charset="-128"/>
                          <a:ea typeface="HG丸ｺﾞｼｯｸM-PRO" panose="020F0600000000000000" pitchFamily="50" charset="-128"/>
                          <a:cs typeface="+mn-cs"/>
                        </a:rPr>
                        <a:t>検討</a:t>
                      </a:r>
                      <a:r>
                        <a:rPr kumimoji="1" lang="ja-JP" altLang="ja-JP" sz="1100" b="0" kern="1200" dirty="0">
                          <a:solidFill>
                            <a:schemeClr val="tx1"/>
                          </a:solidFill>
                          <a:effectLst/>
                          <a:latin typeface="HG丸ｺﾞｼｯｸM-PRO" panose="020F0600000000000000" pitchFamily="50" charset="-128"/>
                          <a:ea typeface="HG丸ｺﾞｼｯｸM-PRO" panose="020F0600000000000000" pitchFamily="50" charset="-128"/>
                          <a:cs typeface="+mn-cs"/>
                        </a:rPr>
                        <a:t>。</a:t>
                      </a:r>
                      <a:r>
                        <a:rPr kumimoji="1" lang="ja-JP" altLang="en-US" sz="1100" b="0" kern="1200" dirty="0">
                          <a:solidFill>
                            <a:schemeClr val="tx1"/>
                          </a:solidFill>
                          <a:effectLst/>
                          <a:latin typeface="HG丸ｺﾞｼｯｸM-PRO" panose="020F0600000000000000" pitchFamily="50" charset="-128"/>
                          <a:ea typeface="HG丸ｺﾞｼｯｸM-PRO" panose="020F0600000000000000" pitchFamily="50" charset="-128"/>
                          <a:cs typeface="+mn-cs"/>
                        </a:rPr>
                        <a:t>）</a:t>
                      </a:r>
                      <a:endParaRPr kumimoji="1" lang="ja-JP" altLang="ja-JP" sz="1100" b="0" kern="1200" dirty="0">
                        <a:solidFill>
                          <a:schemeClr val="tx1"/>
                        </a:solidFill>
                        <a:effectLst/>
                        <a:latin typeface="HG丸ｺﾞｼｯｸM-PRO" panose="020F0600000000000000" pitchFamily="50" charset="-128"/>
                        <a:ea typeface="HG丸ｺﾞｼｯｸM-PRO" panose="020F0600000000000000" pitchFamily="50" charset="-128"/>
                        <a:cs typeface="+mn-cs"/>
                      </a:endParaRPr>
                    </a:p>
                    <a:p>
                      <a:r>
                        <a:rPr kumimoji="1" lang="ja-JP" altLang="en-US" sz="1100" b="0" kern="1200" dirty="0">
                          <a:solidFill>
                            <a:schemeClr val="tx1"/>
                          </a:solidFill>
                          <a:effectLst/>
                          <a:latin typeface="HG丸ｺﾞｼｯｸM-PRO" panose="020F0600000000000000" pitchFamily="50" charset="-128"/>
                          <a:ea typeface="HG丸ｺﾞｼｯｸM-PRO" panose="020F0600000000000000" pitchFamily="50" charset="-128"/>
                          <a:cs typeface="+mn-cs"/>
                        </a:rPr>
                        <a:t>　</a:t>
                      </a:r>
                      <a:r>
                        <a:rPr kumimoji="1" lang="ja-JP" altLang="ja-JP" sz="1100" b="0" kern="1200" dirty="0">
                          <a:solidFill>
                            <a:schemeClr val="tx1"/>
                          </a:solidFill>
                          <a:effectLst/>
                          <a:latin typeface="HG丸ｺﾞｼｯｸM-PRO" panose="020F0600000000000000" pitchFamily="50" charset="-128"/>
                          <a:ea typeface="HG丸ｺﾞｼｯｸM-PRO" panose="020F0600000000000000" pitchFamily="50" charset="-128"/>
                          <a:cs typeface="+mn-cs"/>
                        </a:rPr>
                        <a:t>・いぶきモデルには、専門性の高いフォーマルアセスメント等を活用した見立て、分析を行う必要があるため、併せて専門的な検査の実</a:t>
                      </a:r>
                      <a:endParaRPr kumimoji="1" lang="en-US" altLang="ja-JP" sz="1100" b="0" kern="1200" dirty="0">
                        <a:solidFill>
                          <a:schemeClr val="tx1"/>
                        </a:solidFill>
                        <a:effectLst/>
                        <a:latin typeface="HG丸ｺﾞｼｯｸM-PRO" panose="020F0600000000000000" pitchFamily="50" charset="-128"/>
                        <a:ea typeface="HG丸ｺﾞｼｯｸM-PRO" panose="020F0600000000000000" pitchFamily="50" charset="-128"/>
                        <a:cs typeface="+mn-cs"/>
                      </a:endParaRPr>
                    </a:p>
                    <a:p>
                      <a:r>
                        <a:rPr kumimoji="1" lang="ja-JP" altLang="en-US" sz="1100" b="0" kern="1200" dirty="0">
                          <a:solidFill>
                            <a:schemeClr val="tx1"/>
                          </a:solidFill>
                          <a:effectLst/>
                          <a:latin typeface="HG丸ｺﾞｼｯｸM-PRO" panose="020F0600000000000000" pitchFamily="50" charset="-128"/>
                          <a:ea typeface="HG丸ｺﾞｼｯｸM-PRO" panose="020F0600000000000000" pitchFamily="50" charset="-128"/>
                          <a:cs typeface="+mn-cs"/>
                        </a:rPr>
                        <a:t>　　</a:t>
                      </a:r>
                      <a:r>
                        <a:rPr kumimoji="1" lang="ja-JP" altLang="ja-JP" sz="1100" b="0" kern="1200" dirty="0">
                          <a:solidFill>
                            <a:schemeClr val="tx1"/>
                          </a:solidFill>
                          <a:effectLst/>
                          <a:latin typeface="HG丸ｺﾞｼｯｸM-PRO" panose="020F0600000000000000" pitchFamily="50" charset="-128"/>
                          <a:ea typeface="HG丸ｺﾞｼｯｸM-PRO" panose="020F0600000000000000" pitchFamily="50" charset="-128"/>
                          <a:cs typeface="+mn-cs"/>
                        </a:rPr>
                        <a:t>施や、見立ての助言を行う。</a:t>
                      </a:r>
                      <a:endParaRPr kumimoji="1" lang="en-US" altLang="ja-JP" sz="1100" b="0" kern="1200" dirty="0">
                        <a:solidFill>
                          <a:schemeClr val="tx1"/>
                        </a:solidFill>
                        <a:effectLst/>
                        <a:latin typeface="HG丸ｺﾞｼｯｸM-PRO" panose="020F0600000000000000" pitchFamily="50" charset="-128"/>
                        <a:ea typeface="HG丸ｺﾞｼｯｸM-PRO" panose="020F0600000000000000" pitchFamily="50" charset="-128"/>
                        <a:cs typeface="+mn-cs"/>
                      </a:endParaRPr>
                    </a:p>
                    <a:p>
                      <a:endParaRPr kumimoji="1" lang="en-US" altLang="ja-JP" sz="1100" b="0" kern="1200" dirty="0">
                        <a:solidFill>
                          <a:schemeClr val="tx1"/>
                        </a:solidFill>
                        <a:effectLst/>
                        <a:latin typeface="HG丸ｺﾞｼｯｸM-PRO" panose="020F0600000000000000" pitchFamily="50" charset="-128"/>
                        <a:ea typeface="HG丸ｺﾞｼｯｸM-PRO" panose="020F0600000000000000" pitchFamily="50" charset="-128"/>
                        <a:cs typeface="+mn-cs"/>
                      </a:endParaRPr>
                    </a:p>
                    <a:p>
                      <a:r>
                        <a:rPr kumimoji="1" lang="ja-JP" altLang="en-US" sz="1100" b="0" kern="1200" dirty="0">
                          <a:solidFill>
                            <a:schemeClr val="tx1"/>
                          </a:solidFill>
                          <a:effectLst/>
                          <a:latin typeface="HG丸ｺﾞｼｯｸM-PRO" panose="020F0600000000000000" pitchFamily="50" charset="-128"/>
                          <a:ea typeface="HG丸ｺﾞｼｯｸM-PRO" panose="020F0600000000000000" pitchFamily="50" charset="-128"/>
                          <a:cs typeface="+mn-cs"/>
                        </a:rPr>
                        <a:t>＜助言者・協力者＞</a:t>
                      </a:r>
                      <a:endParaRPr kumimoji="1" lang="en-US" altLang="ja-JP" sz="1100" b="0" kern="1200" dirty="0">
                        <a:solidFill>
                          <a:schemeClr val="tx1"/>
                        </a:solidFill>
                        <a:effectLst/>
                        <a:latin typeface="HG丸ｺﾞｼｯｸM-PRO" panose="020F0600000000000000" pitchFamily="50" charset="-128"/>
                        <a:ea typeface="HG丸ｺﾞｼｯｸM-PRO" panose="020F0600000000000000" pitchFamily="50" charset="-128"/>
                        <a:cs typeface="+mn-cs"/>
                      </a:endParaRPr>
                    </a:p>
                    <a:p>
                      <a:r>
                        <a:rPr kumimoji="1" lang="ja-JP" altLang="en-US" sz="1100" b="0" kern="1200" dirty="0">
                          <a:solidFill>
                            <a:schemeClr val="tx1"/>
                          </a:solidFill>
                          <a:effectLst/>
                          <a:latin typeface="HG丸ｺﾞｼｯｸM-PRO" panose="020F0600000000000000" pitchFamily="50" charset="-128"/>
                          <a:ea typeface="HG丸ｺﾞｼｯｸM-PRO" panose="020F0600000000000000" pitchFamily="50" charset="-128"/>
                          <a:cs typeface="+mn-cs"/>
                        </a:rPr>
                        <a:t>　・スーパーバイザー（</a:t>
                      </a:r>
                      <a:r>
                        <a:rPr kumimoji="1" lang="en-US" altLang="ja-JP" sz="1100" b="0" kern="1200" dirty="0">
                          <a:solidFill>
                            <a:schemeClr val="tx1"/>
                          </a:solidFill>
                          <a:effectLst/>
                          <a:latin typeface="HG丸ｺﾞｼｯｸM-PRO" panose="020F0600000000000000" pitchFamily="50" charset="-128"/>
                          <a:ea typeface="HG丸ｺﾞｼｯｸM-PRO" panose="020F0600000000000000" pitchFamily="50" charset="-128"/>
                          <a:cs typeface="+mn-cs"/>
                        </a:rPr>
                        <a:t>SV</a:t>
                      </a:r>
                      <a:r>
                        <a:rPr kumimoji="1" lang="ja-JP" altLang="en-US" sz="1100" b="0" kern="1200" dirty="0">
                          <a:solidFill>
                            <a:schemeClr val="tx1"/>
                          </a:solidFill>
                          <a:effectLst/>
                          <a:latin typeface="HG丸ｺﾞｼｯｸM-PRO" panose="020F0600000000000000" pitchFamily="50" charset="-128"/>
                          <a:ea typeface="HG丸ｺﾞｼｯｸM-PRO" panose="020F0600000000000000" pitchFamily="50" charset="-128"/>
                          <a:cs typeface="+mn-cs"/>
                        </a:rPr>
                        <a:t>）：</a:t>
                      </a:r>
                      <a:r>
                        <a:rPr kumimoji="1" lang="ja-JP" altLang="ja-JP" sz="1100" b="0" kern="1200" dirty="0">
                          <a:solidFill>
                            <a:schemeClr val="tx1"/>
                          </a:solidFill>
                          <a:effectLst/>
                          <a:latin typeface="HG丸ｺﾞｼｯｸM-PRO" panose="020F0600000000000000" pitchFamily="50" charset="-128"/>
                          <a:ea typeface="HG丸ｺﾞｼｯｸM-PRO" panose="020F0600000000000000" pitchFamily="50" charset="-128"/>
                          <a:cs typeface="+mn-cs"/>
                        </a:rPr>
                        <a:t>強度行動障がい支援に精通する</a:t>
                      </a:r>
                      <a:r>
                        <a:rPr kumimoji="1" lang="ja-JP" altLang="en-US" sz="1100" b="0" kern="1200" dirty="0">
                          <a:solidFill>
                            <a:schemeClr val="tx1"/>
                          </a:solidFill>
                          <a:effectLst/>
                          <a:latin typeface="HG丸ｺﾞｼｯｸM-PRO" panose="020F0600000000000000" pitchFamily="50" charset="-128"/>
                          <a:ea typeface="HG丸ｺﾞｼｯｸM-PRO" panose="020F0600000000000000" pitchFamily="50" charset="-128"/>
                          <a:cs typeface="+mn-cs"/>
                        </a:rPr>
                        <a:t>専門的領域の</a:t>
                      </a:r>
                      <a:r>
                        <a:rPr kumimoji="1" lang="ja-JP" altLang="ja-JP" sz="1100" b="0" kern="1200" dirty="0">
                          <a:solidFill>
                            <a:schemeClr val="tx1"/>
                          </a:solidFill>
                          <a:effectLst/>
                          <a:latin typeface="HG丸ｺﾞｼｯｸM-PRO" panose="020F0600000000000000" pitchFamily="50" charset="-128"/>
                          <a:ea typeface="HG丸ｺﾞｼｯｸM-PRO" panose="020F0600000000000000" pitchFamily="50" charset="-128"/>
                          <a:cs typeface="+mn-cs"/>
                        </a:rPr>
                        <a:t>学識経験者等（医師・</a:t>
                      </a:r>
                      <a:r>
                        <a:rPr kumimoji="1" lang="ja-JP" altLang="en-US" sz="1100" b="0" kern="1200" dirty="0">
                          <a:solidFill>
                            <a:schemeClr val="tx1"/>
                          </a:solidFill>
                          <a:effectLst/>
                          <a:latin typeface="HG丸ｺﾞｼｯｸM-PRO" panose="020F0600000000000000" pitchFamily="50" charset="-128"/>
                          <a:ea typeface="HG丸ｺﾞｼｯｸM-PRO" panose="020F0600000000000000" pitchFamily="50" charset="-128"/>
                          <a:cs typeface="+mn-cs"/>
                        </a:rPr>
                        <a:t>臨床心理士・</a:t>
                      </a:r>
                      <a:r>
                        <a:rPr kumimoji="1" lang="ja-JP" altLang="ja-JP" sz="1100" b="0" kern="1200" dirty="0">
                          <a:solidFill>
                            <a:schemeClr val="tx1"/>
                          </a:solidFill>
                          <a:effectLst/>
                          <a:latin typeface="HG丸ｺﾞｼｯｸM-PRO" panose="020F0600000000000000" pitchFamily="50" charset="-128"/>
                          <a:ea typeface="HG丸ｺﾞｼｯｸM-PRO" panose="020F0600000000000000" pitchFamily="50" charset="-128"/>
                          <a:cs typeface="+mn-cs"/>
                        </a:rPr>
                        <a:t>作業療法士）</a:t>
                      </a:r>
                      <a:endParaRPr kumimoji="1" lang="en-US" altLang="ja-JP" sz="1100" b="0" kern="1200" dirty="0">
                        <a:solidFill>
                          <a:schemeClr val="tx1"/>
                        </a:solidFill>
                        <a:effectLst/>
                        <a:latin typeface="HG丸ｺﾞｼｯｸM-PRO" panose="020F0600000000000000" pitchFamily="50" charset="-128"/>
                        <a:ea typeface="HG丸ｺﾞｼｯｸM-PRO" panose="020F0600000000000000" pitchFamily="50" charset="-128"/>
                        <a:cs typeface="+mn-cs"/>
                      </a:endParaRPr>
                    </a:p>
                    <a:p>
                      <a:r>
                        <a:rPr kumimoji="1" lang="ja-JP" altLang="en-US" sz="1100" b="0" kern="1200" dirty="0">
                          <a:solidFill>
                            <a:schemeClr val="tx1"/>
                          </a:solidFill>
                          <a:effectLst/>
                          <a:latin typeface="HG丸ｺﾞｼｯｸM-PRO" panose="020F0600000000000000" pitchFamily="50" charset="-128"/>
                          <a:ea typeface="HG丸ｺﾞｼｯｸM-PRO" panose="020F0600000000000000" pitchFamily="50" charset="-128"/>
                          <a:cs typeface="+mn-cs"/>
                        </a:rPr>
                        <a:t>　・対象法人：強度行動障がい支援を実践する法人</a:t>
                      </a:r>
                      <a:endParaRPr kumimoji="1" lang="en-US" altLang="ja-JP" sz="1100" b="0" kern="1200" dirty="0">
                        <a:solidFill>
                          <a:schemeClr val="tx1"/>
                        </a:solidFill>
                        <a:effectLst/>
                        <a:latin typeface="HG丸ｺﾞｼｯｸM-PRO" panose="020F0600000000000000" pitchFamily="50" charset="-128"/>
                        <a:ea typeface="HG丸ｺﾞｼｯｸM-PRO" panose="020F0600000000000000" pitchFamily="50" charset="-128"/>
                        <a:cs typeface="+mn-cs"/>
                      </a:endParaRPr>
                    </a:p>
                    <a:p>
                      <a:r>
                        <a:rPr kumimoji="1" lang="ja-JP" altLang="en-US" sz="1100" b="0" kern="1200" dirty="0">
                          <a:solidFill>
                            <a:schemeClr val="tx1"/>
                          </a:solidFill>
                          <a:effectLst/>
                          <a:latin typeface="HG丸ｺﾞｼｯｸM-PRO" panose="020F0600000000000000" pitchFamily="50" charset="-128"/>
                          <a:ea typeface="HG丸ｺﾞｼｯｸM-PRO" panose="020F0600000000000000" pitchFamily="50" charset="-128"/>
                          <a:cs typeface="+mn-cs"/>
                        </a:rPr>
                        <a:t>　・オブザーバー：大阪府障がい者自立相談支援センター　　　　　　　　　　　　　　　　　　等</a:t>
                      </a:r>
                      <a:endParaRPr kumimoji="1" lang="ja-JP" altLang="ja-JP" sz="1100" b="0" kern="1200" dirty="0">
                        <a:solidFill>
                          <a:schemeClr val="tx1"/>
                        </a:solidFill>
                        <a:effectLst/>
                        <a:latin typeface="HG丸ｺﾞｼｯｸM-PRO" panose="020F0600000000000000" pitchFamily="50" charset="-128"/>
                        <a:ea typeface="HG丸ｺﾞｼｯｸM-PRO" panose="020F0600000000000000" pitchFamily="50" charset="-128"/>
                        <a:cs typeface="+mn-cs"/>
                      </a:endParaRPr>
                    </a:p>
                  </a:txBody>
                  <a:tcPr marL="68580" marR="68580" marT="0" marB="0">
                    <a:solidFill>
                      <a:schemeClr val="bg1"/>
                    </a:solidFill>
                  </a:tcPr>
                </a:tc>
                <a:extLst>
                  <a:ext uri="{0D108BD9-81ED-4DB2-BD59-A6C34878D82A}">
                    <a16:rowId xmlns:a16="http://schemas.microsoft.com/office/drawing/2014/main" val="2259232187"/>
                  </a:ext>
                </a:extLst>
              </a:tr>
            </a:tbl>
          </a:graphicData>
        </a:graphic>
      </p:graphicFrame>
      <p:sp>
        <p:nvSpPr>
          <p:cNvPr id="8" name="正方形/長方形 7">
            <a:extLst>
              <a:ext uri="{FF2B5EF4-FFF2-40B4-BE49-F238E27FC236}">
                <a16:creationId xmlns:a16="http://schemas.microsoft.com/office/drawing/2014/main" id="{260B86B2-10FB-4AC4-82DA-9BBC2D967843}"/>
              </a:ext>
            </a:extLst>
          </p:cNvPr>
          <p:cNvSpPr/>
          <p:nvPr/>
        </p:nvSpPr>
        <p:spPr>
          <a:xfrm>
            <a:off x="158373" y="3529013"/>
            <a:ext cx="8827254" cy="319019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＜年間スケジュール＞</a:t>
            </a:r>
            <a:endParaRPr kumimoji="1" lang="en-US" altLang="ja-JP" sz="110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40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40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40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40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40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40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40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40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40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4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6" name="角丸四角形 15"/>
          <p:cNvSpPr/>
          <p:nvPr/>
        </p:nvSpPr>
        <p:spPr>
          <a:xfrm>
            <a:off x="118383" y="404652"/>
            <a:ext cx="800101" cy="307777"/>
          </a:xfrm>
          <a:prstGeom prst="roundRect">
            <a:avLst/>
          </a:prstGeom>
          <a:solidFill>
            <a:schemeClr val="accent1">
              <a:lumMod val="40000"/>
              <a:lumOff val="60000"/>
            </a:schemeClr>
          </a:solidFill>
          <a:ln w="25400" cap="flat" cmpd="sng" algn="ctr">
            <a:solidFill>
              <a:srgbClr val="4F81BD">
                <a:shade val="50000"/>
              </a:srgbClr>
            </a:solidFill>
            <a:prstDash val="solid"/>
          </a:ln>
          <a:effectLst/>
        </p:spPr>
        <p:txBody>
          <a:bodyPr rot="0" spcFirstLastPara="0" vert="horz" wrap="square" lIns="91440" tIns="0" rIns="91440" bIns="0" numCol="1" spcCol="0" rtlCol="0" fromWordArt="0" anchor="ctr" anchorCtr="0" forceAA="0" compatLnSpc="1">
            <a:prstTxWarp prst="textNoShape">
              <a:avLst/>
            </a:prstTxWarp>
            <a:noAutofit/>
          </a:bodyPr>
          <a:lstStyle/>
          <a:p>
            <a:r>
              <a:rPr kumimoji="1" lang="ja-JP" altLang="en-US" sz="1100" dirty="0">
                <a:latin typeface="HG丸ｺﾞｼｯｸM-PRO" panose="020F0600000000000000" pitchFamily="50" charset="-128"/>
                <a:ea typeface="HG丸ｺﾞｼｯｸM-PRO" panose="020F0600000000000000" pitchFamily="50" charset="-128"/>
              </a:rPr>
              <a:t>事業概要</a:t>
            </a:r>
            <a:endParaRPr kumimoji="1" lang="en-US" altLang="ja-JP" sz="1100" dirty="0">
              <a:latin typeface="HG丸ｺﾞｼｯｸM-PRO" panose="020F0600000000000000" pitchFamily="50" charset="-128"/>
              <a:ea typeface="HG丸ｺﾞｼｯｸM-PRO" panose="020F0600000000000000" pitchFamily="50" charset="-128"/>
            </a:endParaRPr>
          </a:p>
        </p:txBody>
      </p:sp>
      <p:graphicFrame>
        <p:nvGraphicFramePr>
          <p:cNvPr id="9" name="表 8">
            <a:extLst>
              <a:ext uri="{FF2B5EF4-FFF2-40B4-BE49-F238E27FC236}">
                <a16:creationId xmlns:a16="http://schemas.microsoft.com/office/drawing/2014/main" id="{8C5EB574-F1F9-4101-BE11-8F7C67E472E5}"/>
              </a:ext>
            </a:extLst>
          </p:cNvPr>
          <p:cNvGraphicFramePr>
            <a:graphicFrameLocks noGrp="1"/>
          </p:cNvGraphicFramePr>
          <p:nvPr>
            <p:extLst>
              <p:ext uri="{D42A27DB-BD31-4B8C-83A1-F6EECF244321}">
                <p14:modId xmlns:p14="http://schemas.microsoft.com/office/powerpoint/2010/main" val="44561019"/>
              </p:ext>
            </p:extLst>
          </p:nvPr>
        </p:nvGraphicFramePr>
        <p:xfrm>
          <a:off x="670728" y="3836790"/>
          <a:ext cx="8189563" cy="2783387"/>
        </p:xfrm>
        <a:graphic>
          <a:graphicData uri="http://schemas.openxmlformats.org/drawingml/2006/table">
            <a:tbl>
              <a:tblPr firstCol="1" bandRow="1"/>
              <a:tblGrid>
                <a:gridCol w="1146556">
                  <a:extLst>
                    <a:ext uri="{9D8B030D-6E8A-4147-A177-3AD203B41FA5}">
                      <a16:colId xmlns:a16="http://schemas.microsoft.com/office/drawing/2014/main" val="280431773"/>
                    </a:ext>
                  </a:extLst>
                </a:gridCol>
                <a:gridCol w="7043007">
                  <a:extLst>
                    <a:ext uri="{9D8B030D-6E8A-4147-A177-3AD203B41FA5}">
                      <a16:colId xmlns:a16="http://schemas.microsoft.com/office/drawing/2014/main" val="949030495"/>
                    </a:ext>
                  </a:extLst>
                </a:gridCol>
              </a:tblGrid>
              <a:tr h="0">
                <a:tc>
                  <a:txBody>
                    <a:bodyPr/>
                    <a:lstStyle>
                      <a:lvl1pPr marL="0" algn="l" defTabSz="914400" rtl="0" eaLnBrk="1" latinLnBrk="0" hangingPunct="1">
                        <a:defRPr kumimoji="1" sz="1800" b="1" kern="1200">
                          <a:solidFill>
                            <a:schemeClr val="dk1"/>
                          </a:solidFill>
                          <a:latin typeface="游ゴシック" panose="020F0502020204030204"/>
                        </a:defRPr>
                      </a:lvl1pPr>
                      <a:lvl2pPr marL="457200" algn="l" defTabSz="914400" rtl="0" eaLnBrk="1" latinLnBrk="0" hangingPunct="1">
                        <a:defRPr kumimoji="1" sz="1800" b="1" kern="1200">
                          <a:solidFill>
                            <a:schemeClr val="dk1"/>
                          </a:solidFill>
                          <a:latin typeface="游ゴシック" panose="020F0502020204030204"/>
                        </a:defRPr>
                      </a:lvl2pPr>
                      <a:lvl3pPr marL="914400" algn="l" defTabSz="914400" rtl="0" eaLnBrk="1" latinLnBrk="0" hangingPunct="1">
                        <a:defRPr kumimoji="1" sz="1800" b="1" kern="1200">
                          <a:solidFill>
                            <a:schemeClr val="dk1"/>
                          </a:solidFill>
                          <a:latin typeface="游ゴシック" panose="020F0502020204030204"/>
                        </a:defRPr>
                      </a:lvl3pPr>
                      <a:lvl4pPr marL="1371600" algn="l" defTabSz="914400" rtl="0" eaLnBrk="1" latinLnBrk="0" hangingPunct="1">
                        <a:defRPr kumimoji="1" sz="1800" b="1" kern="1200">
                          <a:solidFill>
                            <a:schemeClr val="dk1"/>
                          </a:solidFill>
                          <a:latin typeface="游ゴシック" panose="020F0502020204030204"/>
                        </a:defRPr>
                      </a:lvl4pPr>
                      <a:lvl5pPr marL="1828800" algn="l" defTabSz="914400" rtl="0" eaLnBrk="1" latinLnBrk="0" hangingPunct="1">
                        <a:defRPr kumimoji="1" sz="1800" b="1" kern="1200">
                          <a:solidFill>
                            <a:schemeClr val="dk1"/>
                          </a:solidFill>
                          <a:latin typeface="游ゴシック" panose="020F0502020204030204"/>
                        </a:defRPr>
                      </a:lvl5pPr>
                      <a:lvl6pPr marL="2286000" algn="l" defTabSz="914400" rtl="0" eaLnBrk="1" latinLnBrk="0" hangingPunct="1">
                        <a:defRPr kumimoji="1" sz="1800" b="1" kern="1200">
                          <a:solidFill>
                            <a:schemeClr val="dk1"/>
                          </a:solidFill>
                          <a:latin typeface="游ゴシック" panose="020F0502020204030204"/>
                        </a:defRPr>
                      </a:lvl6pPr>
                      <a:lvl7pPr marL="2743200" algn="l" defTabSz="914400" rtl="0" eaLnBrk="1" latinLnBrk="0" hangingPunct="1">
                        <a:defRPr kumimoji="1" sz="1800" b="1" kern="1200">
                          <a:solidFill>
                            <a:schemeClr val="dk1"/>
                          </a:solidFill>
                          <a:latin typeface="游ゴシック" panose="020F0502020204030204"/>
                        </a:defRPr>
                      </a:lvl7pPr>
                      <a:lvl8pPr marL="3200400" algn="l" defTabSz="914400" rtl="0" eaLnBrk="1" latinLnBrk="0" hangingPunct="1">
                        <a:defRPr kumimoji="1" sz="1800" b="1" kern="1200">
                          <a:solidFill>
                            <a:schemeClr val="dk1"/>
                          </a:solidFill>
                          <a:latin typeface="游ゴシック" panose="020F0502020204030204"/>
                        </a:defRPr>
                      </a:lvl8pPr>
                      <a:lvl9pPr marL="3657600" algn="l" defTabSz="914400" rtl="0" eaLnBrk="1" latinLnBrk="0" hangingPunct="1">
                        <a:defRPr kumimoji="1" sz="1800" b="1" kern="1200">
                          <a:solidFill>
                            <a:schemeClr val="dk1"/>
                          </a:solidFill>
                          <a:latin typeface="游ゴシック" panose="020F0502020204030204"/>
                        </a:defRPr>
                      </a:lvl9pPr>
                    </a:lstStyle>
                    <a:p>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時期</a:t>
                      </a:r>
                    </a:p>
                  </a:txBody>
                  <a:tcPr>
                    <a:lnL w="12700" cmpd="sng">
                      <a:solidFill>
                        <a:srgbClr val="4472C4"/>
                      </a:solidFill>
                    </a:lnL>
                    <a:lnR w="12700" cmpd="sng">
                      <a:solidFill>
                        <a:srgbClr val="4472C4"/>
                      </a:solidFill>
                    </a:lnR>
                    <a:lnT w="12700" cmpd="sng">
                      <a:solidFill>
                        <a:srgbClr val="4472C4"/>
                      </a:solidFill>
                    </a:lnT>
                    <a:lnB w="12700" cmpd="sng">
                      <a:solidFill>
                        <a:srgbClr val="4472C4"/>
                      </a:solidFill>
                    </a:lnB>
                    <a:lnTlToBr w="12700" cmpd="sng">
                      <a:noFill/>
                      <a:prstDash val="solid"/>
                    </a:lnTlToBr>
                    <a:lnBlToTr w="12700" cmpd="sng">
                      <a:noFill/>
                      <a:prstDash val="solid"/>
                    </a:lnBlToTr>
                    <a:solidFill>
                      <a:srgbClr val="4472C4">
                        <a:lumMod val="60000"/>
                        <a:lumOff val="40000"/>
                      </a:srgbClr>
                    </a:solidFill>
                  </a:tcPr>
                </a:tc>
                <a:tc>
                  <a:txBody>
                    <a:bodyPr/>
                    <a:lstStyle>
                      <a:lvl1pPr marL="0" algn="l" defTabSz="914400" rtl="0" eaLnBrk="1" latinLnBrk="0" hangingPunct="1">
                        <a:defRPr kumimoji="1" sz="1800" kern="1200">
                          <a:solidFill>
                            <a:schemeClr val="dk1"/>
                          </a:solidFill>
                          <a:latin typeface="游ゴシック" panose="020F0502020204030204"/>
                        </a:defRPr>
                      </a:lvl1pPr>
                      <a:lvl2pPr marL="457200" algn="l" defTabSz="914400" rtl="0" eaLnBrk="1" latinLnBrk="0" hangingPunct="1">
                        <a:defRPr kumimoji="1" sz="1800" kern="1200">
                          <a:solidFill>
                            <a:schemeClr val="dk1"/>
                          </a:solidFill>
                          <a:latin typeface="游ゴシック" panose="020F0502020204030204"/>
                        </a:defRPr>
                      </a:lvl2pPr>
                      <a:lvl3pPr marL="914400" algn="l" defTabSz="914400" rtl="0" eaLnBrk="1" latinLnBrk="0" hangingPunct="1">
                        <a:defRPr kumimoji="1" sz="1800" kern="1200">
                          <a:solidFill>
                            <a:schemeClr val="dk1"/>
                          </a:solidFill>
                          <a:latin typeface="游ゴシック" panose="020F0502020204030204"/>
                        </a:defRPr>
                      </a:lvl3pPr>
                      <a:lvl4pPr marL="1371600" algn="l" defTabSz="914400" rtl="0" eaLnBrk="1" latinLnBrk="0" hangingPunct="1">
                        <a:defRPr kumimoji="1" sz="1800" kern="1200">
                          <a:solidFill>
                            <a:schemeClr val="dk1"/>
                          </a:solidFill>
                          <a:latin typeface="游ゴシック" panose="020F0502020204030204"/>
                        </a:defRPr>
                      </a:lvl4pPr>
                      <a:lvl5pPr marL="1828800" algn="l" defTabSz="914400" rtl="0" eaLnBrk="1" latinLnBrk="0" hangingPunct="1">
                        <a:defRPr kumimoji="1" sz="1800" kern="1200">
                          <a:solidFill>
                            <a:schemeClr val="dk1"/>
                          </a:solidFill>
                          <a:latin typeface="游ゴシック" panose="020F0502020204030204"/>
                        </a:defRPr>
                      </a:lvl5pPr>
                      <a:lvl6pPr marL="2286000" algn="l" defTabSz="914400" rtl="0" eaLnBrk="1" latinLnBrk="0" hangingPunct="1">
                        <a:defRPr kumimoji="1" sz="1800" kern="1200">
                          <a:solidFill>
                            <a:schemeClr val="dk1"/>
                          </a:solidFill>
                          <a:latin typeface="游ゴシック" panose="020F0502020204030204"/>
                        </a:defRPr>
                      </a:lvl6pPr>
                      <a:lvl7pPr marL="2743200" algn="l" defTabSz="914400" rtl="0" eaLnBrk="1" latinLnBrk="0" hangingPunct="1">
                        <a:defRPr kumimoji="1" sz="1800" kern="1200">
                          <a:solidFill>
                            <a:schemeClr val="dk1"/>
                          </a:solidFill>
                          <a:latin typeface="游ゴシック" panose="020F0502020204030204"/>
                        </a:defRPr>
                      </a:lvl7pPr>
                      <a:lvl8pPr marL="3200400" algn="l" defTabSz="914400" rtl="0" eaLnBrk="1" latinLnBrk="0" hangingPunct="1">
                        <a:defRPr kumimoji="1" sz="1800" kern="1200">
                          <a:solidFill>
                            <a:schemeClr val="dk1"/>
                          </a:solidFill>
                          <a:latin typeface="游ゴシック" panose="020F0502020204030204"/>
                        </a:defRPr>
                      </a:lvl8pPr>
                      <a:lvl9pPr marL="3657600" algn="l" defTabSz="914400" rtl="0" eaLnBrk="1" latinLnBrk="0" hangingPunct="1">
                        <a:defRPr kumimoji="1" sz="1800" kern="1200">
                          <a:solidFill>
                            <a:schemeClr val="dk1"/>
                          </a:solidFill>
                          <a:latin typeface="游ゴシック" panose="020F0502020204030204"/>
                        </a:defRPr>
                      </a:lvl9pPr>
                    </a:lstStyle>
                    <a:p>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概要</a:t>
                      </a:r>
                    </a:p>
                  </a:txBody>
                  <a:tcPr>
                    <a:lnL w="12700" cmpd="sng">
                      <a:solidFill>
                        <a:srgbClr val="4472C4"/>
                      </a:solidFill>
                    </a:lnL>
                    <a:lnR w="12700" cmpd="sng">
                      <a:solidFill>
                        <a:srgbClr val="4472C4"/>
                      </a:solidFill>
                    </a:lnR>
                    <a:lnT w="12700" cmpd="sng">
                      <a:solidFill>
                        <a:srgbClr val="4472C4"/>
                      </a:solidFill>
                    </a:lnT>
                    <a:lnB w="12700" cmpd="sng">
                      <a:solidFill>
                        <a:srgbClr val="4472C4"/>
                      </a:solidFill>
                    </a:lnB>
                    <a:lnTlToBr w="12700" cmpd="sng">
                      <a:noFill/>
                      <a:prstDash val="solid"/>
                    </a:lnTlToBr>
                    <a:lnBlToTr w="12700" cmpd="sng">
                      <a:noFill/>
                      <a:prstDash val="solid"/>
                    </a:lnBlToTr>
                    <a:solidFill>
                      <a:srgbClr val="4472C4">
                        <a:lumMod val="60000"/>
                        <a:lumOff val="40000"/>
                      </a:srgbClr>
                    </a:solidFill>
                  </a:tcPr>
                </a:tc>
                <a:extLst>
                  <a:ext uri="{0D108BD9-81ED-4DB2-BD59-A6C34878D82A}">
                    <a16:rowId xmlns:a16="http://schemas.microsoft.com/office/drawing/2014/main" val="2984344733"/>
                  </a:ext>
                </a:extLst>
              </a:tr>
              <a:tr h="264320">
                <a:tc>
                  <a:txBody>
                    <a:bodyPr/>
                    <a:lstStyle>
                      <a:lvl1pPr marL="0" algn="l" defTabSz="914400" rtl="0" eaLnBrk="1" latinLnBrk="0" hangingPunct="1">
                        <a:defRPr kumimoji="1" sz="1800" b="1" kern="1200">
                          <a:solidFill>
                            <a:schemeClr val="dk1"/>
                          </a:solidFill>
                          <a:latin typeface="游ゴシック" panose="020F0502020204030204"/>
                        </a:defRPr>
                      </a:lvl1pPr>
                      <a:lvl2pPr marL="457200" algn="l" defTabSz="914400" rtl="0" eaLnBrk="1" latinLnBrk="0" hangingPunct="1">
                        <a:defRPr kumimoji="1" sz="1800" b="1" kern="1200">
                          <a:solidFill>
                            <a:schemeClr val="dk1"/>
                          </a:solidFill>
                          <a:latin typeface="游ゴシック" panose="020F0502020204030204"/>
                        </a:defRPr>
                      </a:lvl2pPr>
                      <a:lvl3pPr marL="914400" algn="l" defTabSz="914400" rtl="0" eaLnBrk="1" latinLnBrk="0" hangingPunct="1">
                        <a:defRPr kumimoji="1" sz="1800" b="1" kern="1200">
                          <a:solidFill>
                            <a:schemeClr val="dk1"/>
                          </a:solidFill>
                          <a:latin typeface="游ゴシック" panose="020F0502020204030204"/>
                        </a:defRPr>
                      </a:lvl3pPr>
                      <a:lvl4pPr marL="1371600" algn="l" defTabSz="914400" rtl="0" eaLnBrk="1" latinLnBrk="0" hangingPunct="1">
                        <a:defRPr kumimoji="1" sz="1800" b="1" kern="1200">
                          <a:solidFill>
                            <a:schemeClr val="dk1"/>
                          </a:solidFill>
                          <a:latin typeface="游ゴシック" panose="020F0502020204030204"/>
                        </a:defRPr>
                      </a:lvl4pPr>
                      <a:lvl5pPr marL="1828800" algn="l" defTabSz="914400" rtl="0" eaLnBrk="1" latinLnBrk="0" hangingPunct="1">
                        <a:defRPr kumimoji="1" sz="1800" b="1" kern="1200">
                          <a:solidFill>
                            <a:schemeClr val="dk1"/>
                          </a:solidFill>
                          <a:latin typeface="游ゴシック" panose="020F0502020204030204"/>
                        </a:defRPr>
                      </a:lvl5pPr>
                      <a:lvl6pPr marL="2286000" algn="l" defTabSz="914400" rtl="0" eaLnBrk="1" latinLnBrk="0" hangingPunct="1">
                        <a:defRPr kumimoji="1" sz="1800" b="1" kern="1200">
                          <a:solidFill>
                            <a:schemeClr val="dk1"/>
                          </a:solidFill>
                          <a:latin typeface="游ゴシック" panose="020F0502020204030204"/>
                        </a:defRPr>
                      </a:lvl6pPr>
                      <a:lvl7pPr marL="2743200" algn="l" defTabSz="914400" rtl="0" eaLnBrk="1" latinLnBrk="0" hangingPunct="1">
                        <a:defRPr kumimoji="1" sz="1800" b="1" kern="1200">
                          <a:solidFill>
                            <a:schemeClr val="dk1"/>
                          </a:solidFill>
                          <a:latin typeface="游ゴシック" panose="020F0502020204030204"/>
                        </a:defRPr>
                      </a:lvl7pPr>
                      <a:lvl8pPr marL="3200400" algn="l" defTabSz="914400" rtl="0" eaLnBrk="1" latinLnBrk="0" hangingPunct="1">
                        <a:defRPr kumimoji="1" sz="1800" b="1" kern="1200">
                          <a:solidFill>
                            <a:schemeClr val="dk1"/>
                          </a:solidFill>
                          <a:latin typeface="游ゴシック" panose="020F0502020204030204"/>
                        </a:defRPr>
                      </a:lvl8pPr>
                      <a:lvl9pPr marL="3657600" algn="l" defTabSz="914400" rtl="0" eaLnBrk="1" latinLnBrk="0" hangingPunct="1">
                        <a:defRPr kumimoji="1" sz="1800" b="1" kern="1200">
                          <a:solidFill>
                            <a:schemeClr val="dk1"/>
                          </a:solidFill>
                          <a:latin typeface="游ゴシック" panose="020F0502020204030204"/>
                        </a:defRPr>
                      </a:lvl9pPr>
                    </a:lstStyle>
                    <a:p>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５月</a:t>
                      </a:r>
                    </a:p>
                  </a:txBody>
                  <a:tcPr>
                    <a:lnL w="12700" cmpd="sng">
                      <a:solidFill>
                        <a:srgbClr val="4472C4"/>
                      </a:solidFill>
                    </a:lnL>
                    <a:lnR w="12700" cmpd="sng">
                      <a:solidFill>
                        <a:srgbClr val="4472C4"/>
                      </a:solidFill>
                    </a:lnR>
                    <a:lnT w="12700" cmpd="sng">
                      <a:solidFill>
                        <a:srgbClr val="4472C4"/>
                      </a:solidFill>
                    </a:lnT>
                    <a:lnB w="12700" cmpd="sng">
                      <a:solidFill>
                        <a:srgbClr val="4472C4"/>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游ゴシック" panose="020F0502020204030204"/>
                        </a:defRPr>
                      </a:lvl1pPr>
                      <a:lvl2pPr marL="457200" algn="l" defTabSz="914400" rtl="0" eaLnBrk="1" latinLnBrk="0" hangingPunct="1">
                        <a:defRPr kumimoji="1" sz="1800" kern="1200">
                          <a:solidFill>
                            <a:schemeClr val="dk1"/>
                          </a:solidFill>
                          <a:latin typeface="游ゴシック" panose="020F0502020204030204"/>
                        </a:defRPr>
                      </a:lvl2pPr>
                      <a:lvl3pPr marL="914400" algn="l" defTabSz="914400" rtl="0" eaLnBrk="1" latinLnBrk="0" hangingPunct="1">
                        <a:defRPr kumimoji="1" sz="1800" kern="1200">
                          <a:solidFill>
                            <a:schemeClr val="dk1"/>
                          </a:solidFill>
                          <a:latin typeface="游ゴシック" panose="020F0502020204030204"/>
                        </a:defRPr>
                      </a:lvl3pPr>
                      <a:lvl4pPr marL="1371600" algn="l" defTabSz="914400" rtl="0" eaLnBrk="1" latinLnBrk="0" hangingPunct="1">
                        <a:defRPr kumimoji="1" sz="1800" kern="1200">
                          <a:solidFill>
                            <a:schemeClr val="dk1"/>
                          </a:solidFill>
                          <a:latin typeface="游ゴシック" panose="020F0502020204030204"/>
                        </a:defRPr>
                      </a:lvl4pPr>
                      <a:lvl5pPr marL="1828800" algn="l" defTabSz="914400" rtl="0" eaLnBrk="1" latinLnBrk="0" hangingPunct="1">
                        <a:defRPr kumimoji="1" sz="1800" kern="1200">
                          <a:solidFill>
                            <a:schemeClr val="dk1"/>
                          </a:solidFill>
                          <a:latin typeface="游ゴシック" panose="020F0502020204030204"/>
                        </a:defRPr>
                      </a:lvl5pPr>
                      <a:lvl6pPr marL="2286000" algn="l" defTabSz="914400" rtl="0" eaLnBrk="1" latinLnBrk="0" hangingPunct="1">
                        <a:defRPr kumimoji="1" sz="1800" kern="1200">
                          <a:solidFill>
                            <a:schemeClr val="dk1"/>
                          </a:solidFill>
                          <a:latin typeface="游ゴシック" panose="020F0502020204030204"/>
                        </a:defRPr>
                      </a:lvl6pPr>
                      <a:lvl7pPr marL="2743200" algn="l" defTabSz="914400" rtl="0" eaLnBrk="1" latinLnBrk="0" hangingPunct="1">
                        <a:defRPr kumimoji="1" sz="1800" kern="1200">
                          <a:solidFill>
                            <a:schemeClr val="dk1"/>
                          </a:solidFill>
                          <a:latin typeface="游ゴシック" panose="020F0502020204030204"/>
                        </a:defRPr>
                      </a:lvl7pPr>
                      <a:lvl8pPr marL="3200400" algn="l" defTabSz="914400" rtl="0" eaLnBrk="1" latinLnBrk="0" hangingPunct="1">
                        <a:defRPr kumimoji="1" sz="1800" kern="1200">
                          <a:solidFill>
                            <a:schemeClr val="dk1"/>
                          </a:solidFill>
                          <a:latin typeface="游ゴシック" panose="020F0502020204030204"/>
                        </a:defRPr>
                      </a:lvl8pPr>
                      <a:lvl9pPr marL="3657600" algn="l" defTabSz="914400" rtl="0" eaLnBrk="1" latinLnBrk="0" hangingPunct="1">
                        <a:defRPr kumimoji="1" sz="1800" kern="1200">
                          <a:solidFill>
                            <a:schemeClr val="dk1"/>
                          </a:solidFill>
                          <a:latin typeface="游ゴシック"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合同研修会・事例情報共有</a:t>
                      </a:r>
                      <a:r>
                        <a:rPr kumimoji="1" lang="en-US" altLang="ja-JP" sz="11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　講義　・　いぶきモデル説明　・　事例情報共有</a:t>
                      </a:r>
                      <a:endParaRPr kumimoji="1" lang="en-US" altLang="ja-JP" sz="1100" strike="sngStrike" dirty="0">
                        <a:solidFill>
                          <a:schemeClr val="tx1"/>
                        </a:solidFill>
                        <a:latin typeface="HG丸ｺﾞｼｯｸM-PRO" panose="020F0600000000000000" pitchFamily="50" charset="-128"/>
                        <a:ea typeface="HG丸ｺﾞｼｯｸM-PRO" panose="020F0600000000000000" pitchFamily="50" charset="-128"/>
                      </a:endParaRPr>
                    </a:p>
                  </a:txBody>
                  <a:tcPr>
                    <a:lnL w="12700" cmpd="sng">
                      <a:solidFill>
                        <a:srgbClr val="4472C4"/>
                      </a:solidFill>
                    </a:lnL>
                    <a:lnR w="12700" cmpd="sng">
                      <a:solidFill>
                        <a:srgbClr val="4472C4"/>
                      </a:solidFill>
                    </a:lnR>
                    <a:lnT w="12700" cmpd="sng">
                      <a:solidFill>
                        <a:srgbClr val="4472C4"/>
                      </a:solidFill>
                    </a:lnT>
                    <a:lnB w="12700" cmpd="sng">
                      <a:solidFill>
                        <a:srgbClr val="4472C4"/>
                      </a:solidFill>
                    </a:lnB>
                    <a:lnTlToBr w="12700" cmpd="sng">
                      <a:noFill/>
                      <a:prstDash val="solid"/>
                    </a:lnTlToBr>
                    <a:lnBlToTr w="12700" cmpd="sng">
                      <a:noFill/>
                      <a:prstDash val="solid"/>
                    </a:lnBlToTr>
                    <a:noFill/>
                  </a:tcPr>
                </a:tc>
                <a:extLst>
                  <a:ext uri="{0D108BD9-81ED-4DB2-BD59-A6C34878D82A}">
                    <a16:rowId xmlns:a16="http://schemas.microsoft.com/office/drawing/2014/main" val="258866821"/>
                  </a:ext>
                </a:extLst>
              </a:tr>
              <a:tr h="287092">
                <a:tc>
                  <a:txBody>
                    <a:bodyPr/>
                    <a:lstStyle>
                      <a:lvl1pPr marL="0" algn="l" defTabSz="914400" rtl="0" eaLnBrk="1" latinLnBrk="0" hangingPunct="1">
                        <a:defRPr kumimoji="1" sz="1800" b="1" kern="1200">
                          <a:solidFill>
                            <a:schemeClr val="dk1"/>
                          </a:solidFill>
                          <a:latin typeface="游ゴシック" panose="020F0502020204030204"/>
                        </a:defRPr>
                      </a:lvl1pPr>
                      <a:lvl2pPr marL="457200" algn="l" defTabSz="914400" rtl="0" eaLnBrk="1" latinLnBrk="0" hangingPunct="1">
                        <a:defRPr kumimoji="1" sz="1800" b="1" kern="1200">
                          <a:solidFill>
                            <a:schemeClr val="dk1"/>
                          </a:solidFill>
                          <a:latin typeface="游ゴシック" panose="020F0502020204030204"/>
                        </a:defRPr>
                      </a:lvl2pPr>
                      <a:lvl3pPr marL="914400" algn="l" defTabSz="914400" rtl="0" eaLnBrk="1" latinLnBrk="0" hangingPunct="1">
                        <a:defRPr kumimoji="1" sz="1800" b="1" kern="1200">
                          <a:solidFill>
                            <a:schemeClr val="dk1"/>
                          </a:solidFill>
                          <a:latin typeface="游ゴシック" panose="020F0502020204030204"/>
                        </a:defRPr>
                      </a:lvl3pPr>
                      <a:lvl4pPr marL="1371600" algn="l" defTabSz="914400" rtl="0" eaLnBrk="1" latinLnBrk="0" hangingPunct="1">
                        <a:defRPr kumimoji="1" sz="1800" b="1" kern="1200">
                          <a:solidFill>
                            <a:schemeClr val="dk1"/>
                          </a:solidFill>
                          <a:latin typeface="游ゴシック" panose="020F0502020204030204"/>
                        </a:defRPr>
                      </a:lvl4pPr>
                      <a:lvl5pPr marL="1828800" algn="l" defTabSz="914400" rtl="0" eaLnBrk="1" latinLnBrk="0" hangingPunct="1">
                        <a:defRPr kumimoji="1" sz="1800" b="1" kern="1200">
                          <a:solidFill>
                            <a:schemeClr val="dk1"/>
                          </a:solidFill>
                          <a:latin typeface="游ゴシック" panose="020F0502020204030204"/>
                        </a:defRPr>
                      </a:lvl5pPr>
                      <a:lvl6pPr marL="2286000" algn="l" defTabSz="914400" rtl="0" eaLnBrk="1" latinLnBrk="0" hangingPunct="1">
                        <a:defRPr kumimoji="1" sz="1800" b="1" kern="1200">
                          <a:solidFill>
                            <a:schemeClr val="dk1"/>
                          </a:solidFill>
                          <a:latin typeface="游ゴシック" panose="020F0502020204030204"/>
                        </a:defRPr>
                      </a:lvl6pPr>
                      <a:lvl7pPr marL="2743200" algn="l" defTabSz="914400" rtl="0" eaLnBrk="1" latinLnBrk="0" hangingPunct="1">
                        <a:defRPr kumimoji="1" sz="1800" b="1" kern="1200">
                          <a:solidFill>
                            <a:schemeClr val="dk1"/>
                          </a:solidFill>
                          <a:latin typeface="游ゴシック" panose="020F0502020204030204"/>
                        </a:defRPr>
                      </a:lvl7pPr>
                      <a:lvl8pPr marL="3200400" algn="l" defTabSz="914400" rtl="0" eaLnBrk="1" latinLnBrk="0" hangingPunct="1">
                        <a:defRPr kumimoji="1" sz="1800" b="1" kern="1200">
                          <a:solidFill>
                            <a:schemeClr val="dk1"/>
                          </a:solidFill>
                          <a:latin typeface="游ゴシック" panose="020F0502020204030204"/>
                        </a:defRPr>
                      </a:lvl8pPr>
                      <a:lvl9pPr marL="3657600" algn="l" defTabSz="914400" rtl="0" eaLnBrk="1" latinLnBrk="0" hangingPunct="1">
                        <a:defRPr kumimoji="1" sz="1800" b="1" kern="1200">
                          <a:solidFill>
                            <a:schemeClr val="dk1"/>
                          </a:solidFill>
                          <a:latin typeface="游ゴシック" panose="020F0502020204030204"/>
                        </a:defRPr>
                      </a:lvl9pPr>
                    </a:lstStyle>
                    <a:p>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６月～７月</a:t>
                      </a:r>
                    </a:p>
                  </a:txBody>
                  <a:tcPr>
                    <a:lnL w="12700" cmpd="sng">
                      <a:solidFill>
                        <a:srgbClr val="4472C4"/>
                      </a:solidFill>
                    </a:lnL>
                    <a:lnR w="12700" cmpd="sng">
                      <a:solidFill>
                        <a:srgbClr val="4472C4"/>
                      </a:solidFill>
                    </a:lnR>
                    <a:lnT w="12700" cmpd="sng">
                      <a:solidFill>
                        <a:srgbClr val="4472C4"/>
                      </a:solidFill>
                    </a:lnT>
                    <a:lnB w="12700" cmpd="sng">
                      <a:solidFill>
                        <a:srgbClr val="4472C4"/>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游ゴシック" panose="020F0502020204030204"/>
                        </a:defRPr>
                      </a:lvl1pPr>
                      <a:lvl2pPr marL="457200" algn="l" defTabSz="914400" rtl="0" eaLnBrk="1" latinLnBrk="0" hangingPunct="1">
                        <a:defRPr kumimoji="1" sz="1800" kern="1200">
                          <a:solidFill>
                            <a:schemeClr val="dk1"/>
                          </a:solidFill>
                          <a:latin typeface="游ゴシック" panose="020F0502020204030204"/>
                        </a:defRPr>
                      </a:lvl2pPr>
                      <a:lvl3pPr marL="914400" algn="l" defTabSz="914400" rtl="0" eaLnBrk="1" latinLnBrk="0" hangingPunct="1">
                        <a:defRPr kumimoji="1" sz="1800" kern="1200">
                          <a:solidFill>
                            <a:schemeClr val="dk1"/>
                          </a:solidFill>
                          <a:latin typeface="游ゴシック" panose="020F0502020204030204"/>
                        </a:defRPr>
                      </a:lvl3pPr>
                      <a:lvl4pPr marL="1371600" algn="l" defTabSz="914400" rtl="0" eaLnBrk="1" latinLnBrk="0" hangingPunct="1">
                        <a:defRPr kumimoji="1" sz="1800" kern="1200">
                          <a:solidFill>
                            <a:schemeClr val="dk1"/>
                          </a:solidFill>
                          <a:latin typeface="游ゴシック" panose="020F0502020204030204"/>
                        </a:defRPr>
                      </a:lvl4pPr>
                      <a:lvl5pPr marL="1828800" algn="l" defTabSz="914400" rtl="0" eaLnBrk="1" latinLnBrk="0" hangingPunct="1">
                        <a:defRPr kumimoji="1" sz="1800" kern="1200">
                          <a:solidFill>
                            <a:schemeClr val="dk1"/>
                          </a:solidFill>
                          <a:latin typeface="游ゴシック" panose="020F0502020204030204"/>
                        </a:defRPr>
                      </a:lvl5pPr>
                      <a:lvl6pPr marL="2286000" algn="l" defTabSz="914400" rtl="0" eaLnBrk="1" latinLnBrk="0" hangingPunct="1">
                        <a:defRPr kumimoji="1" sz="1800" kern="1200">
                          <a:solidFill>
                            <a:schemeClr val="dk1"/>
                          </a:solidFill>
                          <a:latin typeface="游ゴシック" panose="020F0502020204030204"/>
                        </a:defRPr>
                      </a:lvl6pPr>
                      <a:lvl7pPr marL="2743200" algn="l" defTabSz="914400" rtl="0" eaLnBrk="1" latinLnBrk="0" hangingPunct="1">
                        <a:defRPr kumimoji="1" sz="1800" kern="1200">
                          <a:solidFill>
                            <a:schemeClr val="dk1"/>
                          </a:solidFill>
                          <a:latin typeface="游ゴシック" panose="020F0502020204030204"/>
                        </a:defRPr>
                      </a:lvl7pPr>
                      <a:lvl8pPr marL="3200400" algn="l" defTabSz="914400" rtl="0" eaLnBrk="1" latinLnBrk="0" hangingPunct="1">
                        <a:defRPr kumimoji="1" sz="1800" kern="1200">
                          <a:solidFill>
                            <a:schemeClr val="dk1"/>
                          </a:solidFill>
                          <a:latin typeface="游ゴシック" panose="020F0502020204030204"/>
                        </a:defRPr>
                      </a:lvl8pPr>
                      <a:lvl9pPr marL="3657600" algn="l" defTabSz="914400" rtl="0" eaLnBrk="1" latinLnBrk="0" hangingPunct="1">
                        <a:defRPr kumimoji="1" sz="1800" kern="1200">
                          <a:solidFill>
                            <a:schemeClr val="dk1"/>
                          </a:solidFill>
                          <a:latin typeface="游ゴシック" panose="020F0502020204030204"/>
                        </a:defRPr>
                      </a:lvl9pPr>
                    </a:lstStyle>
                    <a:p>
                      <a:r>
                        <a:rPr lang="en-US" altLang="ja-JP" sz="1100" dirty="0">
                          <a:solidFill>
                            <a:schemeClr val="tx1"/>
                          </a:solidFill>
                          <a:latin typeface="HG丸ｺﾞｼｯｸM-PRO" panose="020F0600000000000000" pitchFamily="50" charset="-128"/>
                          <a:ea typeface="HG丸ｺﾞｼｯｸM-PRO" panose="020F0600000000000000" pitchFamily="50" charset="-128"/>
                        </a:rPr>
                        <a:t>【</a:t>
                      </a:r>
                      <a:r>
                        <a:rPr lang="ja-JP" altLang="en-US" sz="1100" dirty="0">
                          <a:solidFill>
                            <a:schemeClr val="tx1"/>
                          </a:solidFill>
                          <a:latin typeface="HG丸ｺﾞｼｯｸM-PRO" panose="020F0600000000000000" pitchFamily="50" charset="-128"/>
                          <a:ea typeface="HG丸ｺﾞｼｯｸM-PRO" panose="020F0600000000000000" pitchFamily="50" charset="-128"/>
                        </a:rPr>
                        <a:t>フォーマルアセスメント実施</a:t>
                      </a:r>
                      <a:r>
                        <a:rPr lang="en-US" altLang="ja-JP" sz="1100" dirty="0">
                          <a:solidFill>
                            <a:schemeClr val="tx1"/>
                          </a:solidFill>
                          <a:latin typeface="HG丸ｺﾞｼｯｸM-PRO" panose="020F0600000000000000" pitchFamily="50" charset="-128"/>
                          <a:ea typeface="HG丸ｺﾞｼｯｸM-PRO" panose="020F0600000000000000" pitchFamily="50" charset="-128"/>
                        </a:rPr>
                        <a:t>】</a:t>
                      </a:r>
                    </a:p>
                  </a:txBody>
                  <a:tcPr>
                    <a:lnL w="12700" cmpd="sng">
                      <a:solidFill>
                        <a:srgbClr val="4472C4"/>
                      </a:solidFill>
                    </a:lnL>
                    <a:lnR w="12700" cmpd="sng">
                      <a:solidFill>
                        <a:srgbClr val="4472C4"/>
                      </a:solidFill>
                    </a:lnR>
                    <a:lnT w="12700" cmpd="sng">
                      <a:solidFill>
                        <a:srgbClr val="4472C4"/>
                      </a:solidFill>
                    </a:lnT>
                    <a:lnB w="12700" cmpd="sng">
                      <a:solidFill>
                        <a:srgbClr val="4472C4"/>
                      </a:solidFill>
                    </a:lnB>
                    <a:lnTlToBr w="12700" cmpd="sng">
                      <a:noFill/>
                      <a:prstDash val="solid"/>
                    </a:lnTlToBr>
                    <a:lnBlToTr w="12700" cmpd="sng">
                      <a:noFill/>
                      <a:prstDash val="solid"/>
                    </a:lnBlToTr>
                    <a:noFill/>
                  </a:tcPr>
                </a:tc>
                <a:extLst>
                  <a:ext uri="{0D108BD9-81ED-4DB2-BD59-A6C34878D82A}">
                    <a16:rowId xmlns:a16="http://schemas.microsoft.com/office/drawing/2014/main" val="2498008390"/>
                  </a:ext>
                </a:extLst>
              </a:tr>
              <a:tr h="431130">
                <a:tc>
                  <a:txBody>
                    <a:bodyPr/>
                    <a:lstStyle>
                      <a:lvl1pPr marL="0" algn="l" defTabSz="914400" rtl="0" eaLnBrk="1" latinLnBrk="0" hangingPunct="1">
                        <a:defRPr kumimoji="1" sz="1800" b="1" kern="1200">
                          <a:solidFill>
                            <a:schemeClr val="dk1"/>
                          </a:solidFill>
                          <a:latin typeface="游ゴシック" panose="020F0502020204030204"/>
                        </a:defRPr>
                      </a:lvl1pPr>
                      <a:lvl2pPr marL="457200" algn="l" defTabSz="914400" rtl="0" eaLnBrk="1" latinLnBrk="0" hangingPunct="1">
                        <a:defRPr kumimoji="1" sz="1800" b="1" kern="1200">
                          <a:solidFill>
                            <a:schemeClr val="dk1"/>
                          </a:solidFill>
                          <a:latin typeface="游ゴシック" panose="020F0502020204030204"/>
                        </a:defRPr>
                      </a:lvl2pPr>
                      <a:lvl3pPr marL="914400" algn="l" defTabSz="914400" rtl="0" eaLnBrk="1" latinLnBrk="0" hangingPunct="1">
                        <a:defRPr kumimoji="1" sz="1800" b="1" kern="1200">
                          <a:solidFill>
                            <a:schemeClr val="dk1"/>
                          </a:solidFill>
                          <a:latin typeface="游ゴシック" panose="020F0502020204030204"/>
                        </a:defRPr>
                      </a:lvl3pPr>
                      <a:lvl4pPr marL="1371600" algn="l" defTabSz="914400" rtl="0" eaLnBrk="1" latinLnBrk="0" hangingPunct="1">
                        <a:defRPr kumimoji="1" sz="1800" b="1" kern="1200">
                          <a:solidFill>
                            <a:schemeClr val="dk1"/>
                          </a:solidFill>
                          <a:latin typeface="游ゴシック" panose="020F0502020204030204"/>
                        </a:defRPr>
                      </a:lvl4pPr>
                      <a:lvl5pPr marL="1828800" algn="l" defTabSz="914400" rtl="0" eaLnBrk="1" latinLnBrk="0" hangingPunct="1">
                        <a:defRPr kumimoji="1" sz="1800" b="1" kern="1200">
                          <a:solidFill>
                            <a:schemeClr val="dk1"/>
                          </a:solidFill>
                          <a:latin typeface="游ゴシック" panose="020F0502020204030204"/>
                        </a:defRPr>
                      </a:lvl5pPr>
                      <a:lvl6pPr marL="2286000" algn="l" defTabSz="914400" rtl="0" eaLnBrk="1" latinLnBrk="0" hangingPunct="1">
                        <a:defRPr kumimoji="1" sz="1800" b="1" kern="1200">
                          <a:solidFill>
                            <a:schemeClr val="dk1"/>
                          </a:solidFill>
                          <a:latin typeface="游ゴシック" panose="020F0502020204030204"/>
                        </a:defRPr>
                      </a:lvl6pPr>
                      <a:lvl7pPr marL="2743200" algn="l" defTabSz="914400" rtl="0" eaLnBrk="1" latinLnBrk="0" hangingPunct="1">
                        <a:defRPr kumimoji="1" sz="1800" b="1" kern="1200">
                          <a:solidFill>
                            <a:schemeClr val="dk1"/>
                          </a:solidFill>
                          <a:latin typeface="游ゴシック" panose="020F0502020204030204"/>
                        </a:defRPr>
                      </a:lvl7pPr>
                      <a:lvl8pPr marL="3200400" algn="l" defTabSz="914400" rtl="0" eaLnBrk="1" latinLnBrk="0" hangingPunct="1">
                        <a:defRPr kumimoji="1" sz="1800" b="1" kern="1200">
                          <a:solidFill>
                            <a:schemeClr val="dk1"/>
                          </a:solidFill>
                          <a:latin typeface="游ゴシック" panose="020F0502020204030204"/>
                        </a:defRPr>
                      </a:lvl8pPr>
                      <a:lvl9pPr marL="3657600" algn="l" defTabSz="914400" rtl="0" eaLnBrk="1" latinLnBrk="0" hangingPunct="1">
                        <a:defRPr kumimoji="1" sz="1800" b="1" kern="1200">
                          <a:solidFill>
                            <a:schemeClr val="dk1"/>
                          </a:solidFill>
                          <a:latin typeface="游ゴシック" panose="020F0502020204030204"/>
                        </a:defRPr>
                      </a:lvl9pPr>
                    </a:lstStyle>
                    <a:p>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８月～９月</a:t>
                      </a:r>
                    </a:p>
                  </a:txBody>
                  <a:tcPr>
                    <a:lnL w="12700" cmpd="sng">
                      <a:solidFill>
                        <a:srgbClr val="4472C4"/>
                      </a:solidFill>
                    </a:lnL>
                    <a:lnR w="12700" cmpd="sng">
                      <a:solidFill>
                        <a:srgbClr val="4472C4"/>
                      </a:solidFill>
                    </a:lnR>
                    <a:lnT w="12700" cmpd="sng">
                      <a:solidFill>
                        <a:srgbClr val="4472C4"/>
                      </a:solidFill>
                    </a:lnT>
                    <a:lnB w="12700" cmpd="sng">
                      <a:solidFill>
                        <a:srgbClr val="4472C4"/>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游ゴシック" panose="020F0502020204030204"/>
                        </a:defRPr>
                      </a:lvl1pPr>
                      <a:lvl2pPr marL="457200" algn="l" defTabSz="914400" rtl="0" eaLnBrk="1" latinLnBrk="0" hangingPunct="1">
                        <a:defRPr kumimoji="1" sz="1800" kern="1200">
                          <a:solidFill>
                            <a:schemeClr val="dk1"/>
                          </a:solidFill>
                          <a:latin typeface="游ゴシック" panose="020F0502020204030204"/>
                        </a:defRPr>
                      </a:lvl2pPr>
                      <a:lvl3pPr marL="914400" algn="l" defTabSz="914400" rtl="0" eaLnBrk="1" latinLnBrk="0" hangingPunct="1">
                        <a:defRPr kumimoji="1" sz="1800" kern="1200">
                          <a:solidFill>
                            <a:schemeClr val="dk1"/>
                          </a:solidFill>
                          <a:latin typeface="游ゴシック" panose="020F0502020204030204"/>
                        </a:defRPr>
                      </a:lvl3pPr>
                      <a:lvl4pPr marL="1371600" algn="l" defTabSz="914400" rtl="0" eaLnBrk="1" latinLnBrk="0" hangingPunct="1">
                        <a:defRPr kumimoji="1" sz="1800" kern="1200">
                          <a:solidFill>
                            <a:schemeClr val="dk1"/>
                          </a:solidFill>
                          <a:latin typeface="游ゴシック" panose="020F0502020204030204"/>
                        </a:defRPr>
                      </a:lvl4pPr>
                      <a:lvl5pPr marL="1828800" algn="l" defTabSz="914400" rtl="0" eaLnBrk="1" latinLnBrk="0" hangingPunct="1">
                        <a:defRPr kumimoji="1" sz="1800" kern="1200">
                          <a:solidFill>
                            <a:schemeClr val="dk1"/>
                          </a:solidFill>
                          <a:latin typeface="游ゴシック" panose="020F0502020204030204"/>
                        </a:defRPr>
                      </a:lvl5pPr>
                      <a:lvl6pPr marL="2286000" algn="l" defTabSz="914400" rtl="0" eaLnBrk="1" latinLnBrk="0" hangingPunct="1">
                        <a:defRPr kumimoji="1" sz="1800" kern="1200">
                          <a:solidFill>
                            <a:schemeClr val="dk1"/>
                          </a:solidFill>
                          <a:latin typeface="游ゴシック" panose="020F0502020204030204"/>
                        </a:defRPr>
                      </a:lvl6pPr>
                      <a:lvl7pPr marL="2743200" algn="l" defTabSz="914400" rtl="0" eaLnBrk="1" latinLnBrk="0" hangingPunct="1">
                        <a:defRPr kumimoji="1" sz="1800" kern="1200">
                          <a:solidFill>
                            <a:schemeClr val="dk1"/>
                          </a:solidFill>
                          <a:latin typeface="游ゴシック" panose="020F0502020204030204"/>
                        </a:defRPr>
                      </a:lvl7pPr>
                      <a:lvl8pPr marL="3200400" algn="l" defTabSz="914400" rtl="0" eaLnBrk="1" latinLnBrk="0" hangingPunct="1">
                        <a:defRPr kumimoji="1" sz="1800" kern="1200">
                          <a:solidFill>
                            <a:schemeClr val="dk1"/>
                          </a:solidFill>
                          <a:latin typeface="游ゴシック" panose="020F0502020204030204"/>
                        </a:defRPr>
                      </a:lvl8pPr>
                      <a:lvl9pPr marL="3657600" algn="l" defTabSz="914400" rtl="0" eaLnBrk="1" latinLnBrk="0" hangingPunct="1">
                        <a:defRPr kumimoji="1" sz="1800" kern="1200">
                          <a:solidFill>
                            <a:schemeClr val="dk1"/>
                          </a:solidFill>
                          <a:latin typeface="游ゴシック" panose="020F0502020204030204"/>
                        </a:defRPr>
                      </a:lvl9pPr>
                    </a:lstStyle>
                    <a:p>
                      <a:r>
                        <a:rPr kumimoji="1" lang="en-US" altLang="ja-JP" sz="11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コンサルテーション①</a:t>
                      </a:r>
                      <a:r>
                        <a:rPr kumimoji="1" lang="en-US" altLang="ja-JP" sz="11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アセスメント整理・支援プラン作成</a:t>
                      </a:r>
                      <a:endParaRPr kumimoji="1" lang="en-US" altLang="ja-JP" sz="11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　①支援モデル確認　②フォーマルアセスメント等情報共有　③</a:t>
                      </a:r>
                      <a:r>
                        <a:rPr kumimoji="1" lang="en-US" altLang="ja-JP" sz="1100" dirty="0">
                          <a:solidFill>
                            <a:schemeClr val="tx1"/>
                          </a:solidFill>
                          <a:latin typeface="HG丸ｺﾞｼｯｸM-PRO" panose="020F0600000000000000" pitchFamily="50" charset="-128"/>
                          <a:ea typeface="HG丸ｺﾞｼｯｸM-PRO" panose="020F0600000000000000" pitchFamily="50" charset="-128"/>
                        </a:rPr>
                        <a:t>SV</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の専門的見地から助言</a:t>
                      </a:r>
                      <a:endParaRPr kumimoji="1" lang="en-US" altLang="ja-JP" sz="1100" dirty="0">
                        <a:solidFill>
                          <a:schemeClr val="tx1"/>
                        </a:solidFill>
                        <a:latin typeface="HG丸ｺﾞｼｯｸM-PRO" panose="020F0600000000000000" pitchFamily="50" charset="-128"/>
                        <a:ea typeface="HG丸ｺﾞｼｯｸM-PRO" panose="020F0600000000000000" pitchFamily="50" charset="-128"/>
                      </a:endParaRPr>
                    </a:p>
                  </a:txBody>
                  <a:tcPr>
                    <a:lnL w="12700" cmpd="sng">
                      <a:solidFill>
                        <a:srgbClr val="4472C4"/>
                      </a:solidFill>
                    </a:lnL>
                    <a:lnR w="12700" cmpd="sng">
                      <a:solidFill>
                        <a:srgbClr val="4472C4"/>
                      </a:solidFill>
                    </a:lnR>
                    <a:lnT w="12700" cmpd="sng">
                      <a:solidFill>
                        <a:srgbClr val="4472C4"/>
                      </a:solidFill>
                    </a:lnT>
                    <a:lnB w="12700" cmpd="sng">
                      <a:solidFill>
                        <a:srgbClr val="4472C4"/>
                      </a:solidFill>
                    </a:lnB>
                    <a:lnTlToBr w="12700" cmpd="sng">
                      <a:noFill/>
                      <a:prstDash val="solid"/>
                    </a:lnTlToBr>
                    <a:lnBlToTr w="12700" cmpd="sng">
                      <a:noFill/>
                      <a:prstDash val="solid"/>
                    </a:lnBlToTr>
                    <a:noFill/>
                  </a:tcPr>
                </a:tc>
                <a:extLst>
                  <a:ext uri="{0D108BD9-81ED-4DB2-BD59-A6C34878D82A}">
                    <a16:rowId xmlns:a16="http://schemas.microsoft.com/office/drawing/2014/main" val="418300139"/>
                  </a:ext>
                </a:extLst>
              </a:tr>
              <a:tr h="616746">
                <a:tc>
                  <a:txBody>
                    <a:bodyPr/>
                    <a:lstStyle>
                      <a:lvl1pPr marL="0" algn="l" defTabSz="914400" rtl="0" eaLnBrk="1" latinLnBrk="0" hangingPunct="1">
                        <a:defRPr kumimoji="1" sz="1800" b="1" kern="1200">
                          <a:solidFill>
                            <a:schemeClr val="dk1"/>
                          </a:solidFill>
                          <a:latin typeface="游ゴシック" panose="020F0502020204030204"/>
                        </a:defRPr>
                      </a:lvl1pPr>
                      <a:lvl2pPr marL="457200" algn="l" defTabSz="914400" rtl="0" eaLnBrk="1" latinLnBrk="0" hangingPunct="1">
                        <a:defRPr kumimoji="1" sz="1800" b="1" kern="1200">
                          <a:solidFill>
                            <a:schemeClr val="dk1"/>
                          </a:solidFill>
                          <a:latin typeface="游ゴシック" panose="020F0502020204030204"/>
                        </a:defRPr>
                      </a:lvl2pPr>
                      <a:lvl3pPr marL="914400" algn="l" defTabSz="914400" rtl="0" eaLnBrk="1" latinLnBrk="0" hangingPunct="1">
                        <a:defRPr kumimoji="1" sz="1800" b="1" kern="1200">
                          <a:solidFill>
                            <a:schemeClr val="dk1"/>
                          </a:solidFill>
                          <a:latin typeface="游ゴシック" panose="020F0502020204030204"/>
                        </a:defRPr>
                      </a:lvl3pPr>
                      <a:lvl4pPr marL="1371600" algn="l" defTabSz="914400" rtl="0" eaLnBrk="1" latinLnBrk="0" hangingPunct="1">
                        <a:defRPr kumimoji="1" sz="1800" b="1" kern="1200">
                          <a:solidFill>
                            <a:schemeClr val="dk1"/>
                          </a:solidFill>
                          <a:latin typeface="游ゴシック" panose="020F0502020204030204"/>
                        </a:defRPr>
                      </a:lvl4pPr>
                      <a:lvl5pPr marL="1828800" algn="l" defTabSz="914400" rtl="0" eaLnBrk="1" latinLnBrk="0" hangingPunct="1">
                        <a:defRPr kumimoji="1" sz="1800" b="1" kern="1200">
                          <a:solidFill>
                            <a:schemeClr val="dk1"/>
                          </a:solidFill>
                          <a:latin typeface="游ゴシック" panose="020F0502020204030204"/>
                        </a:defRPr>
                      </a:lvl5pPr>
                      <a:lvl6pPr marL="2286000" algn="l" defTabSz="914400" rtl="0" eaLnBrk="1" latinLnBrk="0" hangingPunct="1">
                        <a:defRPr kumimoji="1" sz="1800" b="1" kern="1200">
                          <a:solidFill>
                            <a:schemeClr val="dk1"/>
                          </a:solidFill>
                          <a:latin typeface="游ゴシック" panose="020F0502020204030204"/>
                        </a:defRPr>
                      </a:lvl6pPr>
                      <a:lvl7pPr marL="2743200" algn="l" defTabSz="914400" rtl="0" eaLnBrk="1" latinLnBrk="0" hangingPunct="1">
                        <a:defRPr kumimoji="1" sz="1800" b="1" kern="1200">
                          <a:solidFill>
                            <a:schemeClr val="dk1"/>
                          </a:solidFill>
                          <a:latin typeface="游ゴシック" panose="020F0502020204030204"/>
                        </a:defRPr>
                      </a:lvl7pPr>
                      <a:lvl8pPr marL="3200400" algn="l" defTabSz="914400" rtl="0" eaLnBrk="1" latinLnBrk="0" hangingPunct="1">
                        <a:defRPr kumimoji="1" sz="1800" b="1" kern="1200">
                          <a:solidFill>
                            <a:schemeClr val="dk1"/>
                          </a:solidFill>
                          <a:latin typeface="游ゴシック" panose="020F0502020204030204"/>
                        </a:defRPr>
                      </a:lvl8pPr>
                      <a:lvl9pPr marL="3657600" algn="l" defTabSz="914400" rtl="0" eaLnBrk="1" latinLnBrk="0" hangingPunct="1">
                        <a:defRPr kumimoji="1" sz="1800" b="1" kern="1200">
                          <a:solidFill>
                            <a:schemeClr val="dk1"/>
                          </a:solidFill>
                          <a:latin typeface="游ゴシック" panose="020F0502020204030204"/>
                        </a:defRPr>
                      </a:lvl9pPr>
                    </a:lstStyle>
                    <a:p>
                      <a:r>
                        <a:rPr kumimoji="1" lang="en-US" altLang="ja-JP" sz="1100" dirty="0">
                          <a:solidFill>
                            <a:schemeClr val="tx1"/>
                          </a:solidFill>
                          <a:latin typeface="HG丸ｺﾞｼｯｸM-PRO" panose="020F0600000000000000" pitchFamily="50" charset="-128"/>
                          <a:ea typeface="HG丸ｺﾞｼｯｸM-PRO" panose="020F0600000000000000" pitchFamily="50" charset="-128"/>
                        </a:rPr>
                        <a:t>10</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月～</a:t>
                      </a:r>
                      <a:r>
                        <a:rPr kumimoji="1" lang="en-US" altLang="ja-JP" sz="1100" dirty="0">
                          <a:solidFill>
                            <a:schemeClr val="tx1"/>
                          </a:solidFill>
                          <a:latin typeface="HG丸ｺﾞｼｯｸM-PRO" panose="020F0600000000000000" pitchFamily="50" charset="-128"/>
                          <a:ea typeface="HG丸ｺﾞｼｯｸM-PRO" panose="020F0600000000000000" pitchFamily="50" charset="-128"/>
                        </a:rPr>
                        <a:t>12</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月</a:t>
                      </a:r>
                      <a:endParaRPr kumimoji="1" lang="en-US" altLang="ja-JP" sz="110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0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00" dirty="0">
                        <a:solidFill>
                          <a:schemeClr val="tx1"/>
                        </a:solidFill>
                        <a:latin typeface="HG丸ｺﾞｼｯｸM-PRO" panose="020F0600000000000000" pitchFamily="50" charset="-128"/>
                        <a:ea typeface="HG丸ｺﾞｼｯｸM-PRO" panose="020F0600000000000000" pitchFamily="50" charset="-128"/>
                      </a:endParaRPr>
                    </a:p>
                  </a:txBody>
                  <a:tcPr>
                    <a:lnL w="12700" cmpd="sng">
                      <a:solidFill>
                        <a:srgbClr val="4472C4"/>
                      </a:solidFill>
                    </a:lnL>
                    <a:lnR w="12700" cmpd="sng">
                      <a:solidFill>
                        <a:srgbClr val="4472C4"/>
                      </a:solidFill>
                    </a:lnR>
                    <a:lnT w="12700" cmpd="sng">
                      <a:solidFill>
                        <a:srgbClr val="4472C4"/>
                      </a:solidFill>
                    </a:lnT>
                    <a:lnB w="12700" cmpd="sng">
                      <a:solidFill>
                        <a:srgbClr val="4472C4"/>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游ゴシック" panose="020F0502020204030204"/>
                        </a:defRPr>
                      </a:lvl1pPr>
                      <a:lvl2pPr marL="457200" algn="l" defTabSz="914400" rtl="0" eaLnBrk="1" latinLnBrk="0" hangingPunct="1">
                        <a:defRPr kumimoji="1" sz="1800" kern="1200">
                          <a:solidFill>
                            <a:schemeClr val="dk1"/>
                          </a:solidFill>
                          <a:latin typeface="游ゴシック" panose="020F0502020204030204"/>
                        </a:defRPr>
                      </a:lvl2pPr>
                      <a:lvl3pPr marL="914400" algn="l" defTabSz="914400" rtl="0" eaLnBrk="1" latinLnBrk="0" hangingPunct="1">
                        <a:defRPr kumimoji="1" sz="1800" kern="1200">
                          <a:solidFill>
                            <a:schemeClr val="dk1"/>
                          </a:solidFill>
                          <a:latin typeface="游ゴシック" panose="020F0502020204030204"/>
                        </a:defRPr>
                      </a:lvl3pPr>
                      <a:lvl4pPr marL="1371600" algn="l" defTabSz="914400" rtl="0" eaLnBrk="1" latinLnBrk="0" hangingPunct="1">
                        <a:defRPr kumimoji="1" sz="1800" kern="1200">
                          <a:solidFill>
                            <a:schemeClr val="dk1"/>
                          </a:solidFill>
                          <a:latin typeface="游ゴシック" panose="020F0502020204030204"/>
                        </a:defRPr>
                      </a:lvl4pPr>
                      <a:lvl5pPr marL="1828800" algn="l" defTabSz="914400" rtl="0" eaLnBrk="1" latinLnBrk="0" hangingPunct="1">
                        <a:defRPr kumimoji="1" sz="1800" kern="1200">
                          <a:solidFill>
                            <a:schemeClr val="dk1"/>
                          </a:solidFill>
                          <a:latin typeface="游ゴシック" panose="020F0502020204030204"/>
                        </a:defRPr>
                      </a:lvl5pPr>
                      <a:lvl6pPr marL="2286000" algn="l" defTabSz="914400" rtl="0" eaLnBrk="1" latinLnBrk="0" hangingPunct="1">
                        <a:defRPr kumimoji="1" sz="1800" kern="1200">
                          <a:solidFill>
                            <a:schemeClr val="dk1"/>
                          </a:solidFill>
                          <a:latin typeface="游ゴシック" panose="020F0502020204030204"/>
                        </a:defRPr>
                      </a:lvl6pPr>
                      <a:lvl7pPr marL="2743200" algn="l" defTabSz="914400" rtl="0" eaLnBrk="1" latinLnBrk="0" hangingPunct="1">
                        <a:defRPr kumimoji="1" sz="1800" kern="1200">
                          <a:solidFill>
                            <a:schemeClr val="dk1"/>
                          </a:solidFill>
                          <a:latin typeface="游ゴシック" panose="020F0502020204030204"/>
                        </a:defRPr>
                      </a:lvl7pPr>
                      <a:lvl8pPr marL="3200400" algn="l" defTabSz="914400" rtl="0" eaLnBrk="1" latinLnBrk="0" hangingPunct="1">
                        <a:defRPr kumimoji="1" sz="1800" kern="1200">
                          <a:solidFill>
                            <a:schemeClr val="dk1"/>
                          </a:solidFill>
                          <a:latin typeface="游ゴシック" panose="020F0502020204030204"/>
                        </a:defRPr>
                      </a:lvl8pPr>
                      <a:lvl9pPr marL="3657600" algn="l" defTabSz="914400" rtl="0" eaLnBrk="1" latinLnBrk="0" hangingPunct="1">
                        <a:defRPr kumimoji="1" sz="1800" kern="1200">
                          <a:solidFill>
                            <a:schemeClr val="dk1"/>
                          </a:solidFill>
                          <a:latin typeface="游ゴシック" panose="020F0502020204030204"/>
                        </a:defRPr>
                      </a:lvl9pPr>
                    </a:lstStyle>
                    <a:p>
                      <a:r>
                        <a:rPr kumimoji="1" lang="en-US" altLang="ja-JP" sz="11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支援試行実施</a:t>
                      </a:r>
                      <a:r>
                        <a:rPr kumimoji="1" lang="en-US" altLang="ja-JP" sz="1100" dirty="0">
                          <a:solidFill>
                            <a:schemeClr val="tx1"/>
                          </a:solidFill>
                          <a:latin typeface="HG丸ｺﾞｼｯｸM-PRO" panose="020F0600000000000000" pitchFamily="50" charset="-128"/>
                          <a:ea typeface="HG丸ｺﾞｼｯｸM-PRO" panose="020F0600000000000000" pitchFamily="50" charset="-128"/>
                        </a:rPr>
                        <a:t>】</a:t>
                      </a:r>
                    </a:p>
                    <a:p>
                      <a:endParaRPr kumimoji="1" lang="en-US" altLang="ja-JP" sz="11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　　　</a:t>
                      </a:r>
                      <a:r>
                        <a:rPr kumimoji="1" lang="en-US" altLang="ja-JP" sz="11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進捗確認</a:t>
                      </a:r>
                      <a:r>
                        <a:rPr kumimoji="1" lang="en-US" altLang="ja-JP" sz="11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支援開始から１～２か月の間に、事務局にて支援の進捗状況確認</a:t>
                      </a:r>
                      <a:endParaRPr kumimoji="1" lang="en-US" altLang="ja-JP" sz="1100" dirty="0">
                        <a:solidFill>
                          <a:schemeClr val="tx1"/>
                        </a:solidFill>
                        <a:latin typeface="HG丸ｺﾞｼｯｸM-PRO" panose="020F0600000000000000" pitchFamily="50" charset="-128"/>
                        <a:ea typeface="HG丸ｺﾞｼｯｸM-PRO" panose="020F0600000000000000" pitchFamily="50" charset="-128"/>
                      </a:endParaRPr>
                    </a:p>
                  </a:txBody>
                  <a:tcPr>
                    <a:lnL w="12700" cmpd="sng">
                      <a:solidFill>
                        <a:srgbClr val="4472C4"/>
                      </a:solidFill>
                    </a:lnL>
                    <a:lnR w="12700" cmpd="sng">
                      <a:solidFill>
                        <a:srgbClr val="4472C4"/>
                      </a:solidFill>
                    </a:lnR>
                    <a:lnT w="12700" cmpd="sng">
                      <a:solidFill>
                        <a:srgbClr val="4472C4"/>
                      </a:solidFill>
                    </a:lnT>
                    <a:lnB w="12700" cmpd="sng">
                      <a:solidFill>
                        <a:srgbClr val="4472C4"/>
                      </a:solidFill>
                    </a:lnB>
                    <a:lnTlToBr w="12700" cmpd="sng">
                      <a:noFill/>
                      <a:prstDash val="solid"/>
                    </a:lnTlToBr>
                    <a:lnBlToTr w="12700" cmpd="sng">
                      <a:noFill/>
                      <a:prstDash val="solid"/>
                    </a:lnBlToTr>
                    <a:noFill/>
                  </a:tcPr>
                </a:tc>
                <a:extLst>
                  <a:ext uri="{0D108BD9-81ED-4DB2-BD59-A6C34878D82A}">
                    <a16:rowId xmlns:a16="http://schemas.microsoft.com/office/drawing/2014/main" val="687567626"/>
                  </a:ext>
                </a:extLst>
              </a:tr>
              <a:tr h="381795">
                <a:tc>
                  <a:txBody>
                    <a:bodyPr/>
                    <a:lstStyle>
                      <a:lvl1pPr marL="0" algn="l" defTabSz="914400" rtl="0" eaLnBrk="1" latinLnBrk="0" hangingPunct="1">
                        <a:defRPr kumimoji="1" sz="1800" b="1" kern="1200">
                          <a:solidFill>
                            <a:schemeClr val="dk1"/>
                          </a:solidFill>
                          <a:latin typeface="游ゴシック" panose="020F0502020204030204"/>
                        </a:defRPr>
                      </a:lvl1pPr>
                      <a:lvl2pPr marL="457200" algn="l" defTabSz="914400" rtl="0" eaLnBrk="1" latinLnBrk="0" hangingPunct="1">
                        <a:defRPr kumimoji="1" sz="1800" b="1" kern="1200">
                          <a:solidFill>
                            <a:schemeClr val="dk1"/>
                          </a:solidFill>
                          <a:latin typeface="游ゴシック" panose="020F0502020204030204"/>
                        </a:defRPr>
                      </a:lvl2pPr>
                      <a:lvl3pPr marL="914400" algn="l" defTabSz="914400" rtl="0" eaLnBrk="1" latinLnBrk="0" hangingPunct="1">
                        <a:defRPr kumimoji="1" sz="1800" b="1" kern="1200">
                          <a:solidFill>
                            <a:schemeClr val="dk1"/>
                          </a:solidFill>
                          <a:latin typeface="游ゴシック" panose="020F0502020204030204"/>
                        </a:defRPr>
                      </a:lvl3pPr>
                      <a:lvl4pPr marL="1371600" algn="l" defTabSz="914400" rtl="0" eaLnBrk="1" latinLnBrk="0" hangingPunct="1">
                        <a:defRPr kumimoji="1" sz="1800" b="1" kern="1200">
                          <a:solidFill>
                            <a:schemeClr val="dk1"/>
                          </a:solidFill>
                          <a:latin typeface="游ゴシック" panose="020F0502020204030204"/>
                        </a:defRPr>
                      </a:lvl4pPr>
                      <a:lvl5pPr marL="1828800" algn="l" defTabSz="914400" rtl="0" eaLnBrk="1" latinLnBrk="0" hangingPunct="1">
                        <a:defRPr kumimoji="1" sz="1800" b="1" kern="1200">
                          <a:solidFill>
                            <a:schemeClr val="dk1"/>
                          </a:solidFill>
                          <a:latin typeface="游ゴシック" panose="020F0502020204030204"/>
                        </a:defRPr>
                      </a:lvl5pPr>
                      <a:lvl6pPr marL="2286000" algn="l" defTabSz="914400" rtl="0" eaLnBrk="1" latinLnBrk="0" hangingPunct="1">
                        <a:defRPr kumimoji="1" sz="1800" b="1" kern="1200">
                          <a:solidFill>
                            <a:schemeClr val="dk1"/>
                          </a:solidFill>
                          <a:latin typeface="游ゴシック" panose="020F0502020204030204"/>
                        </a:defRPr>
                      </a:lvl6pPr>
                      <a:lvl7pPr marL="2743200" algn="l" defTabSz="914400" rtl="0" eaLnBrk="1" latinLnBrk="0" hangingPunct="1">
                        <a:defRPr kumimoji="1" sz="1800" b="1" kern="1200">
                          <a:solidFill>
                            <a:schemeClr val="dk1"/>
                          </a:solidFill>
                          <a:latin typeface="游ゴシック" panose="020F0502020204030204"/>
                        </a:defRPr>
                      </a:lvl7pPr>
                      <a:lvl8pPr marL="3200400" algn="l" defTabSz="914400" rtl="0" eaLnBrk="1" latinLnBrk="0" hangingPunct="1">
                        <a:defRPr kumimoji="1" sz="1800" b="1" kern="1200">
                          <a:solidFill>
                            <a:schemeClr val="dk1"/>
                          </a:solidFill>
                          <a:latin typeface="游ゴシック" panose="020F0502020204030204"/>
                        </a:defRPr>
                      </a:lvl8pPr>
                      <a:lvl9pPr marL="3657600" algn="l" defTabSz="914400" rtl="0" eaLnBrk="1" latinLnBrk="0" hangingPunct="1">
                        <a:defRPr kumimoji="1" sz="1800" b="1" kern="1200">
                          <a:solidFill>
                            <a:schemeClr val="dk1"/>
                          </a:solidFill>
                          <a:latin typeface="游ゴシック" panose="020F0502020204030204"/>
                        </a:defRPr>
                      </a:lvl9pPr>
                    </a:lstStyle>
                    <a:p>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１月～２月</a:t>
                      </a:r>
                      <a:endParaRPr kumimoji="1" lang="en-US" altLang="ja-JP" sz="1100" dirty="0">
                        <a:solidFill>
                          <a:schemeClr val="tx1"/>
                        </a:solidFill>
                        <a:latin typeface="HG丸ｺﾞｼｯｸM-PRO" panose="020F0600000000000000" pitchFamily="50" charset="-128"/>
                        <a:ea typeface="HG丸ｺﾞｼｯｸM-PRO" panose="020F0600000000000000" pitchFamily="50" charset="-128"/>
                      </a:endParaRPr>
                    </a:p>
                  </a:txBody>
                  <a:tcPr>
                    <a:lnL w="12700" cmpd="sng">
                      <a:solidFill>
                        <a:srgbClr val="4472C4"/>
                      </a:solidFill>
                    </a:lnL>
                    <a:lnR w="12700" cmpd="sng">
                      <a:solidFill>
                        <a:srgbClr val="4472C4"/>
                      </a:solidFill>
                    </a:lnR>
                    <a:lnT w="12700" cmpd="sng">
                      <a:solidFill>
                        <a:srgbClr val="4472C4"/>
                      </a:solidFill>
                    </a:lnT>
                    <a:lnB w="12700" cmpd="sng">
                      <a:solidFill>
                        <a:srgbClr val="4472C4"/>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游ゴシック" panose="020F0502020204030204"/>
                        </a:defRPr>
                      </a:lvl1pPr>
                      <a:lvl2pPr marL="457200" algn="l" defTabSz="914400" rtl="0" eaLnBrk="1" latinLnBrk="0" hangingPunct="1">
                        <a:defRPr kumimoji="1" sz="1800" kern="1200">
                          <a:solidFill>
                            <a:schemeClr val="dk1"/>
                          </a:solidFill>
                          <a:latin typeface="游ゴシック" panose="020F0502020204030204"/>
                        </a:defRPr>
                      </a:lvl2pPr>
                      <a:lvl3pPr marL="914400" algn="l" defTabSz="914400" rtl="0" eaLnBrk="1" latinLnBrk="0" hangingPunct="1">
                        <a:defRPr kumimoji="1" sz="1800" kern="1200">
                          <a:solidFill>
                            <a:schemeClr val="dk1"/>
                          </a:solidFill>
                          <a:latin typeface="游ゴシック" panose="020F0502020204030204"/>
                        </a:defRPr>
                      </a:lvl3pPr>
                      <a:lvl4pPr marL="1371600" algn="l" defTabSz="914400" rtl="0" eaLnBrk="1" latinLnBrk="0" hangingPunct="1">
                        <a:defRPr kumimoji="1" sz="1800" kern="1200">
                          <a:solidFill>
                            <a:schemeClr val="dk1"/>
                          </a:solidFill>
                          <a:latin typeface="游ゴシック" panose="020F0502020204030204"/>
                        </a:defRPr>
                      </a:lvl4pPr>
                      <a:lvl5pPr marL="1828800" algn="l" defTabSz="914400" rtl="0" eaLnBrk="1" latinLnBrk="0" hangingPunct="1">
                        <a:defRPr kumimoji="1" sz="1800" kern="1200">
                          <a:solidFill>
                            <a:schemeClr val="dk1"/>
                          </a:solidFill>
                          <a:latin typeface="游ゴシック" panose="020F0502020204030204"/>
                        </a:defRPr>
                      </a:lvl5pPr>
                      <a:lvl6pPr marL="2286000" algn="l" defTabSz="914400" rtl="0" eaLnBrk="1" latinLnBrk="0" hangingPunct="1">
                        <a:defRPr kumimoji="1" sz="1800" kern="1200">
                          <a:solidFill>
                            <a:schemeClr val="dk1"/>
                          </a:solidFill>
                          <a:latin typeface="游ゴシック" panose="020F0502020204030204"/>
                        </a:defRPr>
                      </a:lvl6pPr>
                      <a:lvl7pPr marL="2743200" algn="l" defTabSz="914400" rtl="0" eaLnBrk="1" latinLnBrk="0" hangingPunct="1">
                        <a:defRPr kumimoji="1" sz="1800" kern="1200">
                          <a:solidFill>
                            <a:schemeClr val="dk1"/>
                          </a:solidFill>
                          <a:latin typeface="游ゴシック" panose="020F0502020204030204"/>
                        </a:defRPr>
                      </a:lvl7pPr>
                      <a:lvl8pPr marL="3200400" algn="l" defTabSz="914400" rtl="0" eaLnBrk="1" latinLnBrk="0" hangingPunct="1">
                        <a:defRPr kumimoji="1" sz="1800" kern="1200">
                          <a:solidFill>
                            <a:schemeClr val="dk1"/>
                          </a:solidFill>
                          <a:latin typeface="游ゴシック" panose="020F0502020204030204"/>
                        </a:defRPr>
                      </a:lvl8pPr>
                      <a:lvl9pPr marL="3657600" algn="l" defTabSz="914400" rtl="0" eaLnBrk="1" latinLnBrk="0" hangingPunct="1">
                        <a:defRPr kumimoji="1" sz="1800" kern="1200">
                          <a:solidFill>
                            <a:schemeClr val="dk1"/>
                          </a:solidFill>
                          <a:latin typeface="游ゴシック"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コンサルテーション②</a:t>
                      </a:r>
                      <a:r>
                        <a:rPr kumimoji="1" lang="en-US" altLang="ja-JP" sz="11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　支援の修正・振り返り</a:t>
                      </a:r>
                      <a:endParaRPr kumimoji="1"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　①支援の進捗状況共有　②修正　③振り返り</a:t>
                      </a:r>
                      <a:endParaRPr kumimoji="1" lang="en-US" altLang="ja-JP" sz="1100" dirty="0">
                        <a:solidFill>
                          <a:schemeClr val="tx1"/>
                        </a:solidFill>
                        <a:latin typeface="HG丸ｺﾞｼｯｸM-PRO" panose="020F0600000000000000" pitchFamily="50" charset="-128"/>
                        <a:ea typeface="HG丸ｺﾞｼｯｸM-PRO" panose="020F0600000000000000" pitchFamily="50" charset="-128"/>
                      </a:endParaRPr>
                    </a:p>
                  </a:txBody>
                  <a:tcPr>
                    <a:lnL w="12700" cmpd="sng">
                      <a:solidFill>
                        <a:srgbClr val="4472C4"/>
                      </a:solidFill>
                    </a:lnL>
                    <a:lnR w="12700" cmpd="sng">
                      <a:solidFill>
                        <a:srgbClr val="4472C4"/>
                      </a:solidFill>
                    </a:lnR>
                    <a:lnT w="12700" cmpd="sng">
                      <a:solidFill>
                        <a:srgbClr val="4472C4"/>
                      </a:solidFill>
                    </a:lnT>
                    <a:lnB w="12700" cmpd="sng">
                      <a:solidFill>
                        <a:srgbClr val="4472C4"/>
                      </a:solidFill>
                    </a:lnB>
                    <a:lnTlToBr w="12700" cmpd="sng">
                      <a:noFill/>
                      <a:prstDash val="solid"/>
                    </a:lnTlToBr>
                    <a:lnBlToTr w="12700" cmpd="sng">
                      <a:noFill/>
                      <a:prstDash val="solid"/>
                    </a:lnBlToTr>
                    <a:noFill/>
                  </a:tcPr>
                </a:tc>
                <a:extLst>
                  <a:ext uri="{0D108BD9-81ED-4DB2-BD59-A6C34878D82A}">
                    <a16:rowId xmlns:a16="http://schemas.microsoft.com/office/drawing/2014/main" val="1218241165"/>
                  </a:ext>
                </a:extLst>
              </a:tr>
              <a:tr h="498299">
                <a:tc>
                  <a:txBody>
                    <a:bodyPr/>
                    <a:lstStyle>
                      <a:lvl1pPr marL="0" algn="l" defTabSz="914400" rtl="0" eaLnBrk="1" latinLnBrk="0" hangingPunct="1">
                        <a:defRPr kumimoji="1" sz="1800" b="1" kern="1200">
                          <a:solidFill>
                            <a:schemeClr val="dk1"/>
                          </a:solidFill>
                          <a:latin typeface="游ゴシック" panose="020F0502020204030204"/>
                        </a:defRPr>
                      </a:lvl1pPr>
                      <a:lvl2pPr marL="457200" algn="l" defTabSz="914400" rtl="0" eaLnBrk="1" latinLnBrk="0" hangingPunct="1">
                        <a:defRPr kumimoji="1" sz="1800" b="1" kern="1200">
                          <a:solidFill>
                            <a:schemeClr val="dk1"/>
                          </a:solidFill>
                          <a:latin typeface="游ゴシック" panose="020F0502020204030204"/>
                        </a:defRPr>
                      </a:lvl2pPr>
                      <a:lvl3pPr marL="914400" algn="l" defTabSz="914400" rtl="0" eaLnBrk="1" latinLnBrk="0" hangingPunct="1">
                        <a:defRPr kumimoji="1" sz="1800" b="1" kern="1200">
                          <a:solidFill>
                            <a:schemeClr val="dk1"/>
                          </a:solidFill>
                          <a:latin typeface="游ゴシック" panose="020F0502020204030204"/>
                        </a:defRPr>
                      </a:lvl3pPr>
                      <a:lvl4pPr marL="1371600" algn="l" defTabSz="914400" rtl="0" eaLnBrk="1" latinLnBrk="0" hangingPunct="1">
                        <a:defRPr kumimoji="1" sz="1800" b="1" kern="1200">
                          <a:solidFill>
                            <a:schemeClr val="dk1"/>
                          </a:solidFill>
                          <a:latin typeface="游ゴシック" panose="020F0502020204030204"/>
                        </a:defRPr>
                      </a:lvl4pPr>
                      <a:lvl5pPr marL="1828800" algn="l" defTabSz="914400" rtl="0" eaLnBrk="1" latinLnBrk="0" hangingPunct="1">
                        <a:defRPr kumimoji="1" sz="1800" b="1" kern="1200">
                          <a:solidFill>
                            <a:schemeClr val="dk1"/>
                          </a:solidFill>
                          <a:latin typeface="游ゴシック" panose="020F0502020204030204"/>
                        </a:defRPr>
                      </a:lvl5pPr>
                      <a:lvl6pPr marL="2286000" algn="l" defTabSz="914400" rtl="0" eaLnBrk="1" latinLnBrk="0" hangingPunct="1">
                        <a:defRPr kumimoji="1" sz="1800" b="1" kern="1200">
                          <a:solidFill>
                            <a:schemeClr val="dk1"/>
                          </a:solidFill>
                          <a:latin typeface="游ゴシック" panose="020F0502020204030204"/>
                        </a:defRPr>
                      </a:lvl6pPr>
                      <a:lvl7pPr marL="2743200" algn="l" defTabSz="914400" rtl="0" eaLnBrk="1" latinLnBrk="0" hangingPunct="1">
                        <a:defRPr kumimoji="1" sz="1800" b="1" kern="1200">
                          <a:solidFill>
                            <a:schemeClr val="dk1"/>
                          </a:solidFill>
                          <a:latin typeface="游ゴシック" panose="020F0502020204030204"/>
                        </a:defRPr>
                      </a:lvl7pPr>
                      <a:lvl8pPr marL="3200400" algn="l" defTabSz="914400" rtl="0" eaLnBrk="1" latinLnBrk="0" hangingPunct="1">
                        <a:defRPr kumimoji="1" sz="1800" b="1" kern="1200">
                          <a:solidFill>
                            <a:schemeClr val="dk1"/>
                          </a:solidFill>
                          <a:latin typeface="游ゴシック" panose="020F0502020204030204"/>
                        </a:defRPr>
                      </a:lvl8pPr>
                      <a:lvl9pPr marL="3657600" algn="l" defTabSz="914400" rtl="0" eaLnBrk="1" latinLnBrk="0" hangingPunct="1">
                        <a:defRPr kumimoji="1" sz="1800" b="1" kern="1200">
                          <a:solidFill>
                            <a:schemeClr val="dk1"/>
                          </a:solidFill>
                          <a:latin typeface="游ゴシック" panose="020F0502020204030204"/>
                        </a:defRPr>
                      </a:lvl9pPr>
                    </a:lstStyle>
                    <a:p>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２月～３月</a:t>
                      </a:r>
                      <a:endParaRPr kumimoji="1" lang="en-US" altLang="ja-JP" sz="1100" dirty="0">
                        <a:solidFill>
                          <a:schemeClr val="tx1"/>
                        </a:solidFill>
                        <a:latin typeface="HG丸ｺﾞｼｯｸM-PRO" panose="020F0600000000000000" pitchFamily="50" charset="-128"/>
                        <a:ea typeface="HG丸ｺﾞｼｯｸM-PRO" panose="020F0600000000000000" pitchFamily="50" charset="-128"/>
                      </a:endParaRPr>
                    </a:p>
                  </a:txBody>
                  <a:tcPr>
                    <a:lnL w="12700" cmpd="sng">
                      <a:solidFill>
                        <a:srgbClr val="4472C4"/>
                      </a:solidFill>
                    </a:lnL>
                    <a:lnR w="12700" cmpd="sng">
                      <a:solidFill>
                        <a:srgbClr val="4472C4"/>
                      </a:solidFill>
                    </a:lnR>
                    <a:lnT w="12700" cmpd="sng">
                      <a:solidFill>
                        <a:srgbClr val="4472C4"/>
                      </a:solidFill>
                    </a:lnT>
                    <a:lnB w="12700" cmpd="sng">
                      <a:solidFill>
                        <a:srgbClr val="4472C4"/>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游ゴシック" panose="020F0502020204030204"/>
                        </a:defRPr>
                      </a:lvl1pPr>
                      <a:lvl2pPr marL="457200" algn="l" defTabSz="914400" rtl="0" eaLnBrk="1" latinLnBrk="0" hangingPunct="1">
                        <a:defRPr kumimoji="1" sz="1800" kern="1200">
                          <a:solidFill>
                            <a:schemeClr val="dk1"/>
                          </a:solidFill>
                          <a:latin typeface="游ゴシック" panose="020F0502020204030204"/>
                        </a:defRPr>
                      </a:lvl2pPr>
                      <a:lvl3pPr marL="914400" algn="l" defTabSz="914400" rtl="0" eaLnBrk="1" latinLnBrk="0" hangingPunct="1">
                        <a:defRPr kumimoji="1" sz="1800" kern="1200">
                          <a:solidFill>
                            <a:schemeClr val="dk1"/>
                          </a:solidFill>
                          <a:latin typeface="游ゴシック" panose="020F0502020204030204"/>
                        </a:defRPr>
                      </a:lvl3pPr>
                      <a:lvl4pPr marL="1371600" algn="l" defTabSz="914400" rtl="0" eaLnBrk="1" latinLnBrk="0" hangingPunct="1">
                        <a:defRPr kumimoji="1" sz="1800" kern="1200">
                          <a:solidFill>
                            <a:schemeClr val="dk1"/>
                          </a:solidFill>
                          <a:latin typeface="游ゴシック" panose="020F0502020204030204"/>
                        </a:defRPr>
                      </a:lvl4pPr>
                      <a:lvl5pPr marL="1828800" algn="l" defTabSz="914400" rtl="0" eaLnBrk="1" latinLnBrk="0" hangingPunct="1">
                        <a:defRPr kumimoji="1" sz="1800" kern="1200">
                          <a:solidFill>
                            <a:schemeClr val="dk1"/>
                          </a:solidFill>
                          <a:latin typeface="游ゴシック" panose="020F0502020204030204"/>
                        </a:defRPr>
                      </a:lvl5pPr>
                      <a:lvl6pPr marL="2286000" algn="l" defTabSz="914400" rtl="0" eaLnBrk="1" latinLnBrk="0" hangingPunct="1">
                        <a:defRPr kumimoji="1" sz="1800" kern="1200">
                          <a:solidFill>
                            <a:schemeClr val="dk1"/>
                          </a:solidFill>
                          <a:latin typeface="游ゴシック" panose="020F0502020204030204"/>
                        </a:defRPr>
                      </a:lvl6pPr>
                      <a:lvl7pPr marL="2743200" algn="l" defTabSz="914400" rtl="0" eaLnBrk="1" latinLnBrk="0" hangingPunct="1">
                        <a:defRPr kumimoji="1" sz="1800" kern="1200">
                          <a:solidFill>
                            <a:schemeClr val="dk1"/>
                          </a:solidFill>
                          <a:latin typeface="游ゴシック" panose="020F0502020204030204"/>
                        </a:defRPr>
                      </a:lvl7pPr>
                      <a:lvl8pPr marL="3200400" algn="l" defTabSz="914400" rtl="0" eaLnBrk="1" latinLnBrk="0" hangingPunct="1">
                        <a:defRPr kumimoji="1" sz="1800" kern="1200">
                          <a:solidFill>
                            <a:schemeClr val="dk1"/>
                          </a:solidFill>
                          <a:latin typeface="游ゴシック" panose="020F0502020204030204"/>
                        </a:defRPr>
                      </a:lvl8pPr>
                      <a:lvl9pPr marL="3657600" algn="l" defTabSz="914400" rtl="0" eaLnBrk="1" latinLnBrk="0" hangingPunct="1">
                        <a:defRPr kumimoji="1" sz="1800" kern="1200">
                          <a:solidFill>
                            <a:schemeClr val="dk1"/>
                          </a:solidFill>
                          <a:latin typeface="游ゴシック"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合同報告会</a:t>
                      </a:r>
                      <a:r>
                        <a:rPr kumimoji="1" lang="en-US" altLang="ja-JP" sz="11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　事例共有　＋　モデル・シート検討</a:t>
                      </a:r>
                    </a:p>
                    <a:p>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　①支援事例（感覚・愛着・周囲の状況に敏感）共有　②支援モデルのブラッシュアップ、普及に向けた検討</a:t>
                      </a:r>
                      <a:endParaRPr kumimoji="1" lang="en-US" altLang="ja-JP" sz="1100" dirty="0">
                        <a:solidFill>
                          <a:schemeClr val="tx1"/>
                        </a:solidFill>
                        <a:latin typeface="HG丸ｺﾞｼｯｸM-PRO" panose="020F0600000000000000" pitchFamily="50" charset="-128"/>
                        <a:ea typeface="HG丸ｺﾞｼｯｸM-PRO" panose="020F0600000000000000" pitchFamily="50" charset="-128"/>
                      </a:endParaRPr>
                    </a:p>
                  </a:txBody>
                  <a:tcPr>
                    <a:lnL w="12700" cmpd="sng">
                      <a:solidFill>
                        <a:srgbClr val="4472C4"/>
                      </a:solidFill>
                    </a:lnL>
                    <a:lnR w="12700" cmpd="sng">
                      <a:solidFill>
                        <a:srgbClr val="4472C4"/>
                      </a:solidFill>
                    </a:lnR>
                    <a:lnT w="12700" cmpd="sng">
                      <a:solidFill>
                        <a:srgbClr val="4472C4"/>
                      </a:solidFill>
                    </a:lnT>
                    <a:lnB w="12700" cmpd="sng">
                      <a:solidFill>
                        <a:srgbClr val="4472C4"/>
                      </a:solidFill>
                    </a:lnB>
                    <a:lnTlToBr w="12700" cmpd="sng">
                      <a:noFill/>
                      <a:prstDash val="solid"/>
                    </a:lnTlToBr>
                    <a:lnBlToTr w="12700" cmpd="sng">
                      <a:noFill/>
                      <a:prstDash val="solid"/>
                    </a:lnBlToTr>
                    <a:noFill/>
                  </a:tcPr>
                </a:tc>
                <a:extLst>
                  <a:ext uri="{0D108BD9-81ED-4DB2-BD59-A6C34878D82A}">
                    <a16:rowId xmlns:a16="http://schemas.microsoft.com/office/drawing/2014/main" val="3612253447"/>
                  </a:ext>
                </a:extLst>
              </a:tr>
            </a:tbl>
          </a:graphicData>
        </a:graphic>
      </p:graphicFrame>
      <p:sp>
        <p:nvSpPr>
          <p:cNvPr id="2" name="矢印: 下 1">
            <a:extLst>
              <a:ext uri="{FF2B5EF4-FFF2-40B4-BE49-F238E27FC236}">
                <a16:creationId xmlns:a16="http://schemas.microsoft.com/office/drawing/2014/main" id="{AB14BA7C-32C3-4C42-A4D3-01787EAAC240}"/>
              </a:ext>
            </a:extLst>
          </p:cNvPr>
          <p:cNvSpPr/>
          <p:nvPr/>
        </p:nvSpPr>
        <p:spPr>
          <a:xfrm>
            <a:off x="2024743" y="5306785"/>
            <a:ext cx="146957" cy="32657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641723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 y="-17798"/>
            <a:ext cx="9144000" cy="307777"/>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r>
              <a:rPr lang="ja-JP" altLang="en-US" sz="1400" b="1" dirty="0">
                <a:solidFill>
                  <a:schemeClr val="bg1"/>
                </a:solidFill>
                <a:latin typeface="HG丸ｺﾞｼｯｸM-PRO" panose="020F0600000000000000" pitchFamily="50" charset="-128"/>
                <a:ea typeface="HG丸ｺﾞｼｯｸM-PRO" panose="020F0600000000000000" pitchFamily="50" charset="-128"/>
              </a:rPr>
              <a:t>令和６年度　大阪府強度行動障がい支援専門モデル（いぶきモデル）普及事業　まとめ②　　　　　　　　　　　　　　　　　　　　　　　　　　　</a:t>
            </a:r>
            <a:endParaRPr lang="en-US" altLang="ja-JP" sz="14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8" name="正方形/長方形 7">
            <a:extLst>
              <a:ext uri="{FF2B5EF4-FFF2-40B4-BE49-F238E27FC236}">
                <a16:creationId xmlns:a16="http://schemas.microsoft.com/office/drawing/2014/main" id="{260B86B2-10FB-4AC4-82DA-9BBC2D967843}"/>
              </a:ext>
            </a:extLst>
          </p:cNvPr>
          <p:cNvSpPr/>
          <p:nvPr/>
        </p:nvSpPr>
        <p:spPr>
          <a:xfrm>
            <a:off x="199451" y="4550220"/>
            <a:ext cx="6266663" cy="223538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1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モデル活用の有用性　今後の活用可能性</a:t>
            </a:r>
            <a:r>
              <a:rPr kumimoji="1" lang="en-US" altLang="ja-JP" sz="1100" dirty="0">
                <a:solidFill>
                  <a:schemeClr val="tx1"/>
                </a:solidFill>
                <a:latin typeface="HG丸ｺﾞｼｯｸM-PRO" panose="020F0600000000000000" pitchFamily="50" charset="-128"/>
                <a:ea typeface="HG丸ｺﾞｼｯｸM-PRO" panose="020F0600000000000000" pitchFamily="50" charset="-128"/>
              </a:rPr>
              <a:t>】</a:t>
            </a:r>
          </a:p>
          <a:p>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・これまで実施してきたこと、実施できていないことが整理でき、アセスメントが深まった。</a:t>
            </a:r>
            <a:endParaRPr kumimoji="1" lang="en-US" altLang="ja-JP" sz="11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・より根拠のある支援につながっている。</a:t>
            </a:r>
            <a:endParaRPr kumimoji="1" lang="en-US" altLang="ja-JP" sz="11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・ベーシック支援が十分にできていないとしたら、その振り返りの機会になる。</a:t>
            </a:r>
            <a:endParaRPr kumimoji="1" lang="en-US" altLang="ja-JP" sz="11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・感覚や愛着等、これまでのアセスメントと異なる視点からのアプローチが可能となった。</a:t>
            </a:r>
            <a:endParaRPr kumimoji="1" lang="en-US" altLang="ja-JP" sz="11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・共有することで、チームで支援する際の役割や統一支援の参考になった。</a:t>
            </a:r>
            <a:endParaRPr kumimoji="1" lang="en-US" altLang="ja-JP" sz="110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00" dirty="0">
              <a:solidFill>
                <a:schemeClr val="tx1"/>
              </a:solidFill>
              <a:latin typeface="HG丸ｺﾞｼｯｸM-PRO" panose="020F0600000000000000" pitchFamily="50" charset="-128"/>
              <a:ea typeface="HG丸ｺﾞｼｯｸM-PRO" panose="020F0600000000000000" pitchFamily="50" charset="-128"/>
            </a:endParaRPr>
          </a:p>
          <a:p>
            <a:r>
              <a:rPr kumimoji="1" lang="en-US" altLang="ja-JP" sz="11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今後、事業所内外でモデルを活用する課題</a:t>
            </a:r>
            <a:r>
              <a:rPr kumimoji="1" lang="en-US" altLang="ja-JP" sz="1100" dirty="0">
                <a:solidFill>
                  <a:schemeClr val="tx1"/>
                </a:solidFill>
                <a:latin typeface="HG丸ｺﾞｼｯｸM-PRO" panose="020F0600000000000000" pitchFamily="50" charset="-128"/>
                <a:ea typeface="HG丸ｺﾞｼｯｸM-PRO" panose="020F0600000000000000" pitchFamily="50" charset="-128"/>
              </a:rPr>
              <a:t>】</a:t>
            </a:r>
          </a:p>
          <a:p>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・短期間で行動変容までは評価が難しい。</a:t>
            </a:r>
            <a:endParaRPr kumimoji="1" lang="en-US" altLang="ja-JP" sz="11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・シートの情報量が多く、理解するためには専門性が必要。</a:t>
            </a:r>
            <a:endParaRPr kumimoji="1" lang="en-US" altLang="ja-JP" sz="11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　ボリュームがあるため、全員に作成するには、一定の時間や手間が必要となる。</a:t>
            </a:r>
            <a:endParaRPr kumimoji="1" lang="en-US" altLang="ja-JP" sz="11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・フォーマルアセスメントの実施に専門性が必要。</a:t>
            </a:r>
            <a:endParaRPr kumimoji="1" lang="en-US" altLang="ja-JP" sz="1100" dirty="0">
              <a:solidFill>
                <a:schemeClr val="tx1"/>
              </a:solidFill>
              <a:latin typeface="HG丸ｺﾞｼｯｸM-PRO" panose="020F0600000000000000" pitchFamily="50" charset="-128"/>
              <a:ea typeface="HG丸ｺﾞｼｯｸM-PRO" panose="020F0600000000000000" pitchFamily="50" charset="-128"/>
            </a:endParaRPr>
          </a:p>
        </p:txBody>
      </p:sp>
      <p:sp>
        <p:nvSpPr>
          <p:cNvPr id="9" name="正方形/長方形 8">
            <a:extLst>
              <a:ext uri="{FF2B5EF4-FFF2-40B4-BE49-F238E27FC236}">
                <a16:creationId xmlns:a16="http://schemas.microsoft.com/office/drawing/2014/main" id="{5B4B0582-AA86-495C-999C-1D23039EBF3E}"/>
              </a:ext>
            </a:extLst>
          </p:cNvPr>
          <p:cNvSpPr/>
          <p:nvPr/>
        </p:nvSpPr>
        <p:spPr>
          <a:xfrm>
            <a:off x="199451" y="1910475"/>
            <a:ext cx="8846834" cy="234160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kern="1200" dirty="0">
                <a:solidFill>
                  <a:schemeClr val="dk1"/>
                </a:solidFill>
                <a:effectLst/>
                <a:latin typeface="HG丸ｺﾞｼｯｸM-PRO" panose="020F0600000000000000" pitchFamily="50" charset="-128"/>
                <a:ea typeface="HG丸ｺﾞｼｯｸM-PRO" panose="020F0600000000000000" pitchFamily="50" charset="-128"/>
                <a:cs typeface="+mn-cs"/>
              </a:rPr>
              <a:t>＜事例①＞他者を叩く、大きな声を出す。　⇒　想定ラベル「愛着」</a:t>
            </a:r>
            <a:endParaRPr kumimoji="1" lang="en-US" altLang="ja-JP" sz="1100" kern="1200" dirty="0">
              <a:solidFill>
                <a:schemeClr val="dk1"/>
              </a:solidFill>
              <a:effectLst/>
              <a:latin typeface="HG丸ｺﾞｼｯｸM-PRO" panose="020F0600000000000000" pitchFamily="50" charset="-128"/>
              <a:ea typeface="HG丸ｺﾞｼｯｸM-PRO" panose="020F0600000000000000" pitchFamily="50" charset="-128"/>
              <a:cs typeface="+mn-cs"/>
            </a:endParaRPr>
          </a:p>
          <a:p>
            <a:r>
              <a:rPr kumimoji="1" lang="ja-JP" altLang="en-US" sz="1100" kern="1200" dirty="0">
                <a:solidFill>
                  <a:schemeClr val="dk1"/>
                </a:solidFill>
                <a:effectLst/>
                <a:latin typeface="HG丸ｺﾞｼｯｸM-PRO" panose="020F0600000000000000" pitchFamily="50" charset="-128"/>
                <a:ea typeface="HG丸ｺﾞｼｯｸM-PRO" panose="020F0600000000000000" pitchFamily="50" charset="-128"/>
                <a:cs typeface="+mn-cs"/>
              </a:rPr>
              <a:t>ベーシック支援：視覚情報を用いたスケジュールを的確に提示する。</a:t>
            </a:r>
            <a:endParaRPr kumimoji="1" lang="en-US" altLang="ja-JP" sz="1100" kern="1200" dirty="0">
              <a:solidFill>
                <a:schemeClr val="dk1"/>
              </a:solidFill>
              <a:effectLst/>
              <a:latin typeface="HG丸ｺﾞｼｯｸM-PRO" panose="020F0600000000000000" pitchFamily="50" charset="-128"/>
              <a:ea typeface="HG丸ｺﾞｼｯｸM-PRO" panose="020F0600000000000000" pitchFamily="50" charset="-128"/>
              <a:cs typeface="+mn-cs"/>
            </a:endParaRPr>
          </a:p>
          <a:p>
            <a:r>
              <a:rPr kumimoji="1" lang="ja-JP" altLang="en-US" sz="1100" kern="1200" dirty="0">
                <a:solidFill>
                  <a:schemeClr val="dk1"/>
                </a:solidFill>
                <a:effectLst/>
                <a:latin typeface="HG丸ｺﾞｼｯｸM-PRO" panose="020F0600000000000000" pitchFamily="50" charset="-128"/>
                <a:ea typeface="HG丸ｺﾞｼｯｸM-PRO" panose="020F0600000000000000" pitchFamily="50" charset="-128"/>
                <a:cs typeface="+mn-cs"/>
              </a:rPr>
              <a:t>アドバンス支援：発達特性と関係づくりがジャストフィットする働きかけ。キーパーソンの決定、「つなぐ」「「そらす」支援を実施。　　　</a:t>
            </a:r>
            <a:endParaRPr kumimoji="1" lang="en-US" altLang="ja-JP" sz="1100" kern="1200" dirty="0">
              <a:solidFill>
                <a:schemeClr val="dk1"/>
              </a:solidFill>
              <a:effectLst/>
              <a:latin typeface="HG丸ｺﾞｼｯｸM-PRO" panose="020F0600000000000000" pitchFamily="50" charset="-128"/>
              <a:ea typeface="HG丸ｺﾞｼｯｸM-PRO" panose="020F0600000000000000" pitchFamily="50" charset="-128"/>
              <a:cs typeface="+mn-cs"/>
            </a:endParaRPr>
          </a:p>
          <a:p>
            <a:r>
              <a:rPr kumimoji="1" lang="ja-JP" altLang="en-US" sz="1100" u="none" kern="1200" dirty="0">
                <a:solidFill>
                  <a:schemeClr val="dk1"/>
                </a:solidFill>
                <a:effectLst/>
                <a:latin typeface="HG丸ｺﾞｼｯｸM-PRO" panose="020F0600000000000000" pitchFamily="50" charset="-128"/>
                <a:ea typeface="HG丸ｺﾞｼｯｸM-PRO" panose="020F0600000000000000" pitchFamily="50" charset="-128"/>
                <a:cs typeface="+mn-cs"/>
              </a:rPr>
              <a:t>　　　　</a:t>
            </a:r>
            <a:r>
              <a:rPr kumimoji="1" lang="ja-JP" altLang="en-US" sz="1100" u="sng" kern="1200" dirty="0">
                <a:solidFill>
                  <a:srgbClr val="FF0000"/>
                </a:solidFill>
                <a:effectLst/>
                <a:highlight>
                  <a:srgbClr val="00FFFF"/>
                </a:highlight>
                <a:latin typeface="HG丸ｺﾞｼｯｸM-PRO" panose="020F0600000000000000" pitchFamily="50" charset="-128"/>
                <a:ea typeface="HG丸ｺﾞｼｯｸM-PRO" panose="020F0600000000000000" pitchFamily="50" charset="-128"/>
                <a:cs typeface="+mn-cs"/>
              </a:rPr>
              <a:t>⇒キーパーソン支援を導入し、キーパーソンとの活動を確保した。（キーパーソンとは落ち着いて活動する場面が増えた。）</a:t>
            </a:r>
            <a:endParaRPr kumimoji="1" lang="en-US" altLang="ja-JP" sz="1100" u="sng" kern="1200" dirty="0">
              <a:solidFill>
                <a:srgbClr val="FF0000"/>
              </a:solidFill>
              <a:effectLst/>
              <a:highlight>
                <a:srgbClr val="00FFFF"/>
              </a:highlight>
              <a:latin typeface="HG丸ｺﾞｼｯｸM-PRO" panose="020F0600000000000000" pitchFamily="50" charset="-128"/>
              <a:ea typeface="HG丸ｺﾞｼｯｸM-PRO" panose="020F0600000000000000" pitchFamily="50" charset="-128"/>
              <a:cs typeface="+mn-cs"/>
            </a:endParaRPr>
          </a:p>
          <a:p>
            <a:pPr algn="ctr"/>
            <a:endParaRPr kumimoji="1" lang="en-US" altLang="ja-JP" sz="1100" kern="1200" dirty="0">
              <a:solidFill>
                <a:schemeClr val="dk1"/>
              </a:solidFill>
              <a:effectLst/>
              <a:latin typeface="HG丸ｺﾞｼｯｸM-PRO" panose="020F0600000000000000" pitchFamily="50" charset="-128"/>
              <a:ea typeface="HG丸ｺﾞｼｯｸM-PRO" panose="020F0600000000000000" pitchFamily="50" charset="-128"/>
              <a:cs typeface="+mn-cs"/>
            </a:endParaRPr>
          </a:p>
          <a:p>
            <a:pPr algn="l"/>
            <a:r>
              <a:rPr kumimoji="1" lang="ja-JP" altLang="en-US" sz="1100" kern="1200" dirty="0">
                <a:solidFill>
                  <a:schemeClr val="dk1"/>
                </a:solidFill>
                <a:effectLst/>
                <a:latin typeface="HG丸ｺﾞｼｯｸM-PRO" panose="020F0600000000000000" pitchFamily="50" charset="-128"/>
                <a:ea typeface="HG丸ｺﾞｼｯｸM-PRO" panose="020F0600000000000000" pitchFamily="50" charset="-128"/>
                <a:cs typeface="+mn-cs"/>
              </a:rPr>
              <a:t>＜事例②＞感覚の特性に合った活動を提供する。　⇒　想定ラベル「感覚」</a:t>
            </a:r>
            <a:endParaRPr kumimoji="1" lang="en-US" altLang="ja-JP" sz="1100" kern="1200" dirty="0">
              <a:solidFill>
                <a:schemeClr val="dk1"/>
              </a:solidFill>
              <a:effectLst/>
              <a:latin typeface="HG丸ｺﾞｼｯｸM-PRO" panose="020F0600000000000000" pitchFamily="50" charset="-128"/>
              <a:ea typeface="HG丸ｺﾞｼｯｸM-PRO" panose="020F0600000000000000" pitchFamily="50" charset="-128"/>
              <a:cs typeface="+mn-cs"/>
            </a:endParaRPr>
          </a:p>
          <a:p>
            <a:pPr algn="l"/>
            <a:r>
              <a:rPr kumimoji="1" lang="ja-JP" altLang="en-US" sz="1100" kern="1200" dirty="0">
                <a:solidFill>
                  <a:schemeClr val="dk1"/>
                </a:solidFill>
                <a:effectLst/>
                <a:latin typeface="HG丸ｺﾞｼｯｸM-PRO" panose="020F0600000000000000" pitchFamily="50" charset="-128"/>
                <a:ea typeface="HG丸ｺﾞｼｯｸM-PRO" panose="020F0600000000000000" pitchFamily="50" charset="-128"/>
                <a:cs typeface="+mn-cs"/>
              </a:rPr>
              <a:t>アドバンス支援を重点的に実施：本人が求める固有受容覚を生活の中で満たす活動のアセスメントを行う。</a:t>
            </a:r>
            <a:endParaRPr kumimoji="1" lang="en-US" altLang="ja-JP" sz="1100" kern="1200" dirty="0">
              <a:solidFill>
                <a:schemeClr val="dk1"/>
              </a:solidFill>
              <a:effectLst/>
              <a:latin typeface="HG丸ｺﾞｼｯｸM-PRO" panose="020F0600000000000000" pitchFamily="50" charset="-128"/>
              <a:ea typeface="HG丸ｺﾞｼｯｸM-PRO" panose="020F0600000000000000" pitchFamily="50" charset="-128"/>
              <a:cs typeface="+mn-cs"/>
            </a:endParaRPr>
          </a:p>
          <a:p>
            <a:pPr algn="l"/>
            <a:r>
              <a:rPr kumimoji="1" lang="ja-JP" altLang="en-US" sz="1100" kern="1200" dirty="0">
                <a:solidFill>
                  <a:schemeClr val="dk1"/>
                </a:solidFill>
                <a:effectLst/>
                <a:latin typeface="HG丸ｺﾞｼｯｸM-PRO" panose="020F0600000000000000" pitchFamily="50" charset="-128"/>
                <a:ea typeface="HG丸ｺﾞｼｯｸM-PRO" panose="020F0600000000000000" pitchFamily="50" charset="-128"/>
                <a:cs typeface="+mn-cs"/>
              </a:rPr>
              <a:t>　　　</a:t>
            </a:r>
            <a:r>
              <a:rPr kumimoji="1" lang="ja-JP" altLang="en-US" sz="1100" u="none" kern="1200" dirty="0">
                <a:solidFill>
                  <a:schemeClr val="dk1"/>
                </a:solidFill>
                <a:effectLst/>
                <a:latin typeface="HG丸ｺﾞｼｯｸM-PRO" panose="020F0600000000000000" pitchFamily="50" charset="-128"/>
                <a:ea typeface="HG丸ｺﾞｼｯｸM-PRO" panose="020F0600000000000000" pitchFamily="50" charset="-128"/>
                <a:cs typeface="+mn-cs"/>
              </a:rPr>
              <a:t>　</a:t>
            </a:r>
            <a:r>
              <a:rPr kumimoji="1" lang="ja-JP" altLang="en-US" sz="1100" u="sng" kern="1200" dirty="0">
                <a:solidFill>
                  <a:srgbClr val="FF0000"/>
                </a:solidFill>
                <a:effectLst/>
                <a:highlight>
                  <a:srgbClr val="00FFFF"/>
                </a:highlight>
                <a:latin typeface="HG丸ｺﾞｼｯｸM-PRO" panose="020F0600000000000000" pitchFamily="50" charset="-128"/>
                <a:ea typeface="HG丸ｺﾞｼｯｸM-PRO" panose="020F0600000000000000" pitchFamily="50" charset="-128"/>
                <a:cs typeface="+mn-cs"/>
              </a:rPr>
              <a:t>⇒新たな活動（押し込む感覚のあるプットイン、感覚グッズを用いたマッサージ）を導入した。引き続き経過観察している。</a:t>
            </a:r>
            <a:endParaRPr kumimoji="1" lang="en-US" altLang="ja-JP" sz="1100" u="sng" kern="1200" dirty="0">
              <a:solidFill>
                <a:srgbClr val="FF0000"/>
              </a:solidFill>
              <a:effectLst/>
              <a:highlight>
                <a:srgbClr val="00FFFF"/>
              </a:highlight>
              <a:latin typeface="HG丸ｺﾞｼｯｸM-PRO" panose="020F0600000000000000" pitchFamily="50" charset="-128"/>
              <a:ea typeface="HG丸ｺﾞｼｯｸM-PRO" panose="020F0600000000000000" pitchFamily="50" charset="-128"/>
              <a:cs typeface="+mn-cs"/>
            </a:endParaRPr>
          </a:p>
          <a:p>
            <a:pPr algn="l"/>
            <a:endParaRPr kumimoji="1" lang="en-US" altLang="ja-JP" sz="1100" u="sng" kern="1200" dirty="0">
              <a:solidFill>
                <a:schemeClr val="dk1"/>
              </a:solidFill>
              <a:effectLst/>
              <a:latin typeface="HG丸ｺﾞｼｯｸM-PRO" panose="020F0600000000000000" pitchFamily="50" charset="-128"/>
              <a:ea typeface="HG丸ｺﾞｼｯｸM-PRO" panose="020F0600000000000000" pitchFamily="50" charset="-128"/>
              <a:cs typeface="+mn-cs"/>
            </a:endParaRPr>
          </a:p>
          <a:p>
            <a:pPr algn="l"/>
            <a:r>
              <a:rPr kumimoji="1" lang="ja-JP" altLang="en-US" sz="1100" u="none" kern="1200" dirty="0">
                <a:solidFill>
                  <a:schemeClr val="dk1"/>
                </a:solidFill>
                <a:effectLst/>
                <a:latin typeface="HG丸ｺﾞｼｯｸM-PRO" panose="020F0600000000000000" pitchFamily="50" charset="-128"/>
                <a:ea typeface="HG丸ｺﾞｼｯｸM-PRO" panose="020F0600000000000000" pitchFamily="50" charset="-128"/>
                <a:cs typeface="+mn-cs"/>
              </a:rPr>
              <a:t>＜事例③＞服を破り全裸になる。　⇒　想定ラベル「感覚」</a:t>
            </a:r>
            <a:endParaRPr kumimoji="1" lang="en-US" altLang="ja-JP" sz="1100" u="none" kern="1200" dirty="0">
              <a:solidFill>
                <a:schemeClr val="dk1"/>
              </a:solidFill>
              <a:effectLst/>
              <a:latin typeface="HG丸ｺﾞｼｯｸM-PRO" panose="020F0600000000000000" pitchFamily="50" charset="-128"/>
              <a:ea typeface="HG丸ｺﾞｼｯｸM-PRO" panose="020F0600000000000000" pitchFamily="50" charset="-128"/>
              <a:cs typeface="+mn-cs"/>
            </a:endParaRPr>
          </a:p>
          <a:p>
            <a:pPr algn="l"/>
            <a:r>
              <a:rPr kumimoji="1" lang="ja-JP" altLang="en-US" sz="1100" u="none" kern="1200" dirty="0">
                <a:solidFill>
                  <a:schemeClr val="dk1"/>
                </a:solidFill>
                <a:effectLst/>
                <a:latin typeface="HG丸ｺﾞｼｯｸM-PRO" panose="020F0600000000000000" pitchFamily="50" charset="-128"/>
                <a:ea typeface="HG丸ｺﾞｼｯｸM-PRO" panose="020F0600000000000000" pitchFamily="50" charset="-128"/>
                <a:cs typeface="+mn-cs"/>
              </a:rPr>
              <a:t>ベーシック支援：表出支援（</a:t>
            </a:r>
            <a:r>
              <a:rPr kumimoji="1" lang="en-US" altLang="ja-JP" sz="1100" u="none" kern="1200" dirty="0">
                <a:solidFill>
                  <a:schemeClr val="dk1"/>
                </a:solidFill>
                <a:effectLst/>
                <a:latin typeface="HG丸ｺﾞｼｯｸM-PRO" panose="020F0600000000000000" pitchFamily="50" charset="-128"/>
                <a:ea typeface="HG丸ｺﾞｼｯｸM-PRO" panose="020F0600000000000000" pitchFamily="50" charset="-128"/>
                <a:cs typeface="+mn-cs"/>
              </a:rPr>
              <a:t>PECS</a:t>
            </a:r>
            <a:r>
              <a:rPr kumimoji="1" lang="ja-JP" altLang="en-US" sz="1100" u="none" kern="1200" dirty="0">
                <a:solidFill>
                  <a:schemeClr val="dk1"/>
                </a:solidFill>
                <a:effectLst/>
                <a:latin typeface="HG丸ｺﾞｼｯｸM-PRO" panose="020F0600000000000000" pitchFamily="50" charset="-128"/>
                <a:ea typeface="HG丸ｺﾞｼｯｸM-PRO" panose="020F0600000000000000" pitchFamily="50" charset="-128"/>
                <a:cs typeface="+mn-cs"/>
              </a:rPr>
              <a:t>の導入）の実施。</a:t>
            </a:r>
            <a:endParaRPr kumimoji="1" lang="en-US" altLang="ja-JP" sz="1100" u="none" kern="1200" dirty="0">
              <a:solidFill>
                <a:schemeClr val="dk1"/>
              </a:solidFill>
              <a:effectLst/>
              <a:latin typeface="HG丸ｺﾞｼｯｸM-PRO" panose="020F0600000000000000" pitchFamily="50" charset="-128"/>
              <a:ea typeface="HG丸ｺﾞｼｯｸM-PRO" panose="020F0600000000000000" pitchFamily="50" charset="-128"/>
              <a:cs typeface="+mn-cs"/>
            </a:endParaRPr>
          </a:p>
          <a:p>
            <a:pPr algn="l"/>
            <a:r>
              <a:rPr kumimoji="1" lang="ja-JP" altLang="en-US" sz="1100" u="none" kern="1200" dirty="0">
                <a:solidFill>
                  <a:schemeClr val="dk1"/>
                </a:solidFill>
                <a:effectLst/>
                <a:latin typeface="HG丸ｺﾞｼｯｸM-PRO" panose="020F0600000000000000" pitchFamily="50" charset="-128"/>
                <a:ea typeface="HG丸ｺﾞｼｯｸM-PRO" panose="020F0600000000000000" pitchFamily="50" charset="-128"/>
                <a:cs typeface="+mn-cs"/>
              </a:rPr>
              <a:t>アドバンス支援：感覚にアプローチ（新たなプログラム）する取り組みの整理。</a:t>
            </a:r>
            <a:endParaRPr kumimoji="1" lang="en-US" altLang="ja-JP" sz="1100" u="none" kern="1200" dirty="0">
              <a:solidFill>
                <a:schemeClr val="dk1"/>
              </a:solidFill>
              <a:effectLst/>
              <a:latin typeface="HG丸ｺﾞｼｯｸM-PRO" panose="020F0600000000000000" pitchFamily="50" charset="-128"/>
              <a:ea typeface="HG丸ｺﾞｼｯｸM-PRO" panose="020F0600000000000000" pitchFamily="50" charset="-128"/>
              <a:cs typeface="+mn-cs"/>
            </a:endParaRPr>
          </a:p>
          <a:p>
            <a:pPr algn="l"/>
            <a:r>
              <a:rPr kumimoji="1" lang="ja-JP" altLang="en-US" sz="1100" u="none" kern="1200" dirty="0">
                <a:solidFill>
                  <a:schemeClr val="dk1"/>
                </a:solidFill>
                <a:effectLst/>
                <a:latin typeface="HG丸ｺﾞｼｯｸM-PRO" panose="020F0600000000000000" pitchFamily="50" charset="-128"/>
                <a:ea typeface="HG丸ｺﾞｼｯｸM-PRO" panose="020F0600000000000000" pitchFamily="50" charset="-128"/>
                <a:cs typeface="+mn-cs"/>
              </a:rPr>
              <a:t>　　　　</a:t>
            </a:r>
            <a:r>
              <a:rPr kumimoji="1" lang="ja-JP" altLang="en-US" sz="1100" u="sng" kern="1200" dirty="0">
                <a:solidFill>
                  <a:srgbClr val="FF0000"/>
                </a:solidFill>
                <a:effectLst/>
                <a:highlight>
                  <a:srgbClr val="00FFFF"/>
                </a:highlight>
                <a:latin typeface="HG丸ｺﾞｼｯｸM-PRO" panose="020F0600000000000000" pitchFamily="50" charset="-128"/>
                <a:ea typeface="HG丸ｺﾞｼｯｸM-PRO" panose="020F0600000000000000" pitchFamily="50" charset="-128"/>
                <a:cs typeface="+mn-cs"/>
              </a:rPr>
              <a:t>⇒</a:t>
            </a:r>
            <a:r>
              <a:rPr kumimoji="1" lang="en-US" altLang="ja-JP" sz="1100" u="sng" kern="1200" dirty="0">
                <a:solidFill>
                  <a:srgbClr val="FF0000"/>
                </a:solidFill>
                <a:effectLst/>
                <a:highlight>
                  <a:srgbClr val="00FFFF"/>
                </a:highlight>
                <a:latin typeface="HG丸ｺﾞｼｯｸM-PRO" panose="020F0600000000000000" pitchFamily="50" charset="-128"/>
                <a:ea typeface="HG丸ｺﾞｼｯｸM-PRO" panose="020F0600000000000000" pitchFamily="50" charset="-128"/>
                <a:cs typeface="+mn-cs"/>
              </a:rPr>
              <a:t>PECS</a:t>
            </a:r>
            <a:r>
              <a:rPr kumimoji="1" lang="ja-JP" altLang="en-US" sz="1100" u="sng" kern="1200" dirty="0">
                <a:solidFill>
                  <a:srgbClr val="FF0000"/>
                </a:solidFill>
                <a:effectLst/>
                <a:highlight>
                  <a:srgbClr val="00FFFF"/>
                </a:highlight>
                <a:latin typeface="HG丸ｺﾞｼｯｸM-PRO" panose="020F0600000000000000" pitchFamily="50" charset="-128"/>
                <a:ea typeface="HG丸ｺﾞｼｯｸM-PRO" panose="020F0600000000000000" pitchFamily="50" charset="-128"/>
                <a:cs typeface="+mn-cs"/>
              </a:rPr>
              <a:t>の練習が進んだ。達成感の得られるプログラム（日用品を倉庫に収納、お茶の配膳）を導入している。</a:t>
            </a:r>
            <a:endParaRPr kumimoji="1" lang="en-US" altLang="ja-JP" sz="1100" u="sng" kern="1200" dirty="0">
              <a:solidFill>
                <a:srgbClr val="FF0000"/>
              </a:solidFill>
              <a:effectLst/>
              <a:highlight>
                <a:srgbClr val="00FFFF"/>
              </a:highlight>
              <a:latin typeface="HG丸ｺﾞｼｯｸM-PRO" panose="020F0600000000000000" pitchFamily="50" charset="-128"/>
              <a:ea typeface="HG丸ｺﾞｼｯｸM-PRO" panose="020F0600000000000000" pitchFamily="50" charset="-128"/>
              <a:cs typeface="+mn-cs"/>
            </a:endParaRPr>
          </a:p>
        </p:txBody>
      </p:sp>
      <p:sp>
        <p:nvSpPr>
          <p:cNvPr id="10" name="正方形/長方形 9">
            <a:extLst>
              <a:ext uri="{FF2B5EF4-FFF2-40B4-BE49-F238E27FC236}">
                <a16:creationId xmlns:a16="http://schemas.microsoft.com/office/drawing/2014/main" id="{697A8117-31AF-44A8-B3DE-8DDDA75D39F6}"/>
              </a:ext>
            </a:extLst>
          </p:cNvPr>
          <p:cNvSpPr/>
          <p:nvPr/>
        </p:nvSpPr>
        <p:spPr>
          <a:xfrm>
            <a:off x="148582" y="444527"/>
            <a:ext cx="8846834" cy="91016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HG丸ｺﾞｼｯｸM-PRO" panose="020F0600000000000000" pitchFamily="50" charset="-128"/>
                <a:ea typeface="HG丸ｺﾞｼｯｸM-PRO" panose="020F0600000000000000" pitchFamily="50" charset="-128"/>
              </a:rPr>
              <a:t>＜実践報告＞</a:t>
            </a:r>
            <a:endParaRPr kumimoji="1" lang="en-US" altLang="ja-JP" sz="1100" b="0" dirty="0">
              <a:solidFill>
                <a:schemeClr val="tx1"/>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HG丸ｺﾞｼｯｸM-PRO" panose="020F0600000000000000" pitchFamily="50" charset="-128"/>
                <a:ea typeface="HG丸ｺﾞｼｯｸM-PRO" panose="020F0600000000000000" pitchFamily="50" charset="-128"/>
              </a:rPr>
              <a:t>１．本事業では、いぶきモデルを活用し、３つの事例について、フォーマル・インフォーマルアセスメントを整理した上、</a:t>
            </a:r>
            <a:endParaRPr kumimoji="1" lang="en-US" altLang="ja-JP" sz="1100" b="0" dirty="0">
              <a:solidFill>
                <a:schemeClr val="tx1"/>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100" b="0" dirty="0">
                <a:solidFill>
                  <a:schemeClr val="tx1"/>
                </a:solidFill>
                <a:latin typeface="HG丸ｺﾞｼｯｸM-PRO" panose="020F0600000000000000" pitchFamily="50" charset="-128"/>
                <a:ea typeface="HG丸ｺﾞｼｯｸM-PRO" panose="020F0600000000000000" pitchFamily="50" charset="-128"/>
              </a:rPr>
              <a:t>コンサルテーション①にて</a:t>
            </a:r>
            <a:r>
              <a:rPr kumimoji="1" lang="en-US" altLang="ja-JP" sz="1100" b="0" dirty="0">
                <a:solidFill>
                  <a:schemeClr val="tx1"/>
                </a:solidFill>
                <a:latin typeface="HG丸ｺﾞｼｯｸM-PRO" panose="020F0600000000000000" pitchFamily="50" charset="-128"/>
                <a:ea typeface="HG丸ｺﾞｼｯｸM-PRO" panose="020F0600000000000000" pitchFamily="50" charset="-128"/>
              </a:rPr>
              <a:t>SV</a:t>
            </a:r>
            <a:r>
              <a:rPr kumimoji="1" lang="ja-JP" altLang="en-US" sz="1100" b="0" dirty="0">
                <a:solidFill>
                  <a:schemeClr val="tx1"/>
                </a:solidFill>
                <a:latin typeface="HG丸ｺﾞｼｯｸM-PRO" panose="020F0600000000000000" pitchFamily="50" charset="-128"/>
                <a:ea typeface="HG丸ｺﾞｼｯｸM-PRO" panose="020F0600000000000000" pitchFamily="50" charset="-128"/>
              </a:rPr>
              <a:t>から助言を得て支援プランを立案、プランに基づいて支援を試行実施してきました。</a:t>
            </a:r>
            <a:endParaRPr kumimoji="1" lang="en-US" altLang="ja-JP" sz="1100" b="0" dirty="0">
              <a:solidFill>
                <a:schemeClr val="tx1"/>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100" b="0" dirty="0">
                <a:solidFill>
                  <a:schemeClr val="tx1"/>
                </a:solidFill>
                <a:latin typeface="HG丸ｺﾞｼｯｸM-PRO" panose="020F0600000000000000" pitchFamily="50" charset="-128"/>
                <a:ea typeface="HG丸ｺﾞｼｯｸM-PRO" panose="020F0600000000000000" pitchFamily="50" charset="-128"/>
              </a:rPr>
              <a:t>コンサルテーション②では支援の振り返りを行いました。</a:t>
            </a:r>
            <a:endParaRPr kumimoji="1" lang="en-US" altLang="ja-JP" sz="1100" b="0" dirty="0">
              <a:solidFill>
                <a:schemeClr val="tx1"/>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HG丸ｺﾞｼｯｸM-PRO" panose="020F0600000000000000" pitchFamily="50" charset="-128"/>
                <a:ea typeface="HG丸ｺﾞｼｯｸM-PRO" panose="020F0600000000000000" pitchFamily="50" charset="-128"/>
              </a:rPr>
              <a:t>２．合同報告会では、各取り組みの報告、及び普及等の観点から検討を行いました。</a:t>
            </a:r>
            <a:endParaRPr kumimoji="1" lang="en-US" altLang="ja-JP" sz="1100" b="0" dirty="0">
              <a:solidFill>
                <a:schemeClr val="tx1"/>
              </a:solidFill>
              <a:latin typeface="HG丸ｺﾞｼｯｸM-PRO" panose="020F0600000000000000" pitchFamily="50" charset="-128"/>
              <a:ea typeface="HG丸ｺﾞｼｯｸM-PRO" panose="020F0600000000000000" pitchFamily="50" charset="-128"/>
            </a:endParaRPr>
          </a:p>
        </p:txBody>
      </p:sp>
      <p:sp>
        <p:nvSpPr>
          <p:cNvPr id="12" name="角丸四角形 15">
            <a:extLst>
              <a:ext uri="{FF2B5EF4-FFF2-40B4-BE49-F238E27FC236}">
                <a16:creationId xmlns:a16="http://schemas.microsoft.com/office/drawing/2014/main" id="{7EC67EF5-76CB-4240-AA96-E18B3EF7DD88}"/>
              </a:ext>
            </a:extLst>
          </p:cNvPr>
          <p:cNvSpPr/>
          <p:nvPr/>
        </p:nvSpPr>
        <p:spPr>
          <a:xfrm>
            <a:off x="148582" y="4305824"/>
            <a:ext cx="1437811" cy="254241"/>
          </a:xfrm>
          <a:prstGeom prst="roundRect">
            <a:avLst/>
          </a:prstGeom>
          <a:solidFill>
            <a:schemeClr val="accent1">
              <a:lumMod val="40000"/>
              <a:lumOff val="60000"/>
            </a:schemeClr>
          </a:solidFill>
          <a:ln w="25400" cap="flat" cmpd="sng" algn="ctr">
            <a:solidFill>
              <a:srgbClr val="4F81BD">
                <a:shade val="50000"/>
              </a:srgbClr>
            </a:solidFill>
            <a:prstDash val="solid"/>
          </a:ln>
          <a:effectLst/>
        </p:spPr>
        <p:txBody>
          <a:bodyPr rot="0" spcFirstLastPara="0" vert="horz" wrap="square" lIns="91440" tIns="0" rIns="91440" bIns="0" numCol="1" spcCol="0" rtlCol="0" fromWordArt="0" anchor="ctr" anchorCtr="0" forceAA="0" compatLnSpc="1">
            <a:prstTxWarp prst="textNoShape">
              <a:avLst/>
            </a:prstTxWarp>
            <a:noAutofit/>
          </a:bodyPr>
          <a:lstStyle/>
          <a:p>
            <a:r>
              <a:rPr kumimoji="1" lang="ja-JP" altLang="en-US" sz="1100" dirty="0">
                <a:latin typeface="HG丸ｺﾞｼｯｸM-PRO" panose="020F0600000000000000" pitchFamily="50" charset="-128"/>
                <a:ea typeface="HG丸ｺﾞｼｯｸM-PRO" panose="020F0600000000000000" pitchFamily="50" charset="-128"/>
              </a:rPr>
              <a:t>②普及等について</a:t>
            </a:r>
            <a:endParaRPr kumimoji="1" lang="en-US" altLang="ja-JP" sz="1100" dirty="0">
              <a:latin typeface="HG丸ｺﾞｼｯｸM-PRO" panose="020F0600000000000000" pitchFamily="50" charset="-128"/>
              <a:ea typeface="HG丸ｺﾞｼｯｸM-PRO" panose="020F0600000000000000" pitchFamily="50" charset="-128"/>
            </a:endParaRPr>
          </a:p>
        </p:txBody>
      </p:sp>
      <p:sp>
        <p:nvSpPr>
          <p:cNvPr id="16" name="角丸四角形 15"/>
          <p:cNvSpPr/>
          <p:nvPr/>
        </p:nvSpPr>
        <p:spPr>
          <a:xfrm>
            <a:off x="148582" y="1656525"/>
            <a:ext cx="1622897" cy="254241"/>
          </a:xfrm>
          <a:prstGeom prst="roundRect">
            <a:avLst/>
          </a:prstGeom>
          <a:solidFill>
            <a:schemeClr val="accent1">
              <a:lumMod val="40000"/>
              <a:lumOff val="60000"/>
            </a:schemeClr>
          </a:solidFill>
          <a:ln w="25400" cap="flat" cmpd="sng" algn="ctr">
            <a:solidFill>
              <a:srgbClr val="4F81BD">
                <a:shade val="50000"/>
              </a:srgbClr>
            </a:solidFill>
            <a:prstDash val="solid"/>
          </a:ln>
          <a:effectLst/>
        </p:spPr>
        <p:txBody>
          <a:bodyPr rot="0" spcFirstLastPara="0" vert="horz" wrap="square" lIns="91440" tIns="0" rIns="91440" bIns="0" numCol="1" spcCol="0" rtlCol="0" fromWordArt="0" anchor="ctr" anchorCtr="0" forceAA="0" compatLnSpc="1">
            <a:prstTxWarp prst="textNoShape">
              <a:avLst/>
            </a:prstTxWarp>
            <a:noAutofit/>
          </a:bodyPr>
          <a:lstStyle/>
          <a:p>
            <a:r>
              <a:rPr kumimoji="1" lang="ja-JP" altLang="en-US" sz="1100" dirty="0">
                <a:latin typeface="HG丸ｺﾞｼｯｸM-PRO" panose="020F0600000000000000" pitchFamily="50" charset="-128"/>
                <a:ea typeface="HG丸ｺﾞｼｯｸM-PRO" panose="020F0600000000000000" pitchFamily="50" charset="-128"/>
              </a:rPr>
              <a:t>①支援事例について</a:t>
            </a:r>
            <a:endParaRPr kumimoji="1" lang="en-US" altLang="ja-JP" sz="1100" dirty="0">
              <a:latin typeface="HG丸ｺﾞｼｯｸM-PRO" panose="020F0600000000000000" pitchFamily="50" charset="-128"/>
              <a:ea typeface="HG丸ｺﾞｼｯｸM-PRO" panose="020F0600000000000000" pitchFamily="50" charset="-128"/>
            </a:endParaRPr>
          </a:p>
        </p:txBody>
      </p:sp>
      <p:sp>
        <p:nvSpPr>
          <p:cNvPr id="5" name="正方形/長方形 4">
            <a:extLst>
              <a:ext uri="{FF2B5EF4-FFF2-40B4-BE49-F238E27FC236}">
                <a16:creationId xmlns:a16="http://schemas.microsoft.com/office/drawing/2014/main" id="{AF98FDD2-CE91-41CE-9AA5-33CFA30765E9}"/>
              </a:ext>
            </a:extLst>
          </p:cNvPr>
          <p:cNvSpPr/>
          <p:nvPr/>
        </p:nvSpPr>
        <p:spPr>
          <a:xfrm>
            <a:off x="4916089" y="1441905"/>
            <a:ext cx="4476402" cy="27183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報告会での</a:t>
            </a:r>
            <a:endParaRPr kumimoji="1" lang="en-US" altLang="ja-JP" sz="11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①事例の支援状況、②普及に関する意見等をまとめています。</a:t>
            </a:r>
          </a:p>
        </p:txBody>
      </p:sp>
      <p:sp>
        <p:nvSpPr>
          <p:cNvPr id="2" name="矢印: 下 1">
            <a:extLst>
              <a:ext uri="{FF2B5EF4-FFF2-40B4-BE49-F238E27FC236}">
                <a16:creationId xmlns:a16="http://schemas.microsoft.com/office/drawing/2014/main" id="{1BC9026F-15C2-432B-9DB8-D226A83E04FA}"/>
              </a:ext>
            </a:extLst>
          </p:cNvPr>
          <p:cNvSpPr/>
          <p:nvPr/>
        </p:nvSpPr>
        <p:spPr>
          <a:xfrm>
            <a:off x="4420029" y="1401162"/>
            <a:ext cx="496060" cy="4170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矢印: 下 10">
            <a:extLst>
              <a:ext uri="{FF2B5EF4-FFF2-40B4-BE49-F238E27FC236}">
                <a16:creationId xmlns:a16="http://schemas.microsoft.com/office/drawing/2014/main" id="{B83512CB-43FC-42DC-8CC2-A42AD5976008}"/>
              </a:ext>
            </a:extLst>
          </p:cNvPr>
          <p:cNvSpPr/>
          <p:nvPr/>
        </p:nvSpPr>
        <p:spPr>
          <a:xfrm rot="16200000">
            <a:off x="6486751" y="5453138"/>
            <a:ext cx="369116" cy="4295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四角形: 角を丸くする 2">
            <a:extLst>
              <a:ext uri="{FF2B5EF4-FFF2-40B4-BE49-F238E27FC236}">
                <a16:creationId xmlns:a16="http://schemas.microsoft.com/office/drawing/2014/main" id="{170F380B-5951-4021-94A1-EDC68CD1B224}"/>
              </a:ext>
            </a:extLst>
          </p:cNvPr>
          <p:cNvSpPr/>
          <p:nvPr/>
        </p:nvSpPr>
        <p:spPr>
          <a:xfrm>
            <a:off x="6886081" y="5338095"/>
            <a:ext cx="2058468" cy="659627"/>
          </a:xfrm>
          <a:prstGeom prst="roundRect">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rgbClr val="FF0000"/>
                </a:solidFill>
                <a:latin typeface="HG丸ｺﾞｼｯｸM-PRO" panose="020F0600000000000000" pitchFamily="50" charset="-128"/>
                <a:ea typeface="HG丸ｺﾞｼｯｸM-PRO" panose="020F0600000000000000" pitchFamily="50" charset="-128"/>
              </a:rPr>
              <a:t>さらなるモデル改良と普及方法の検討へ</a:t>
            </a:r>
          </a:p>
        </p:txBody>
      </p:sp>
    </p:spTree>
    <p:extLst>
      <p:ext uri="{BB962C8B-B14F-4D97-AF65-F5344CB8AC3E}">
        <p14:creationId xmlns:p14="http://schemas.microsoft.com/office/powerpoint/2010/main" val="270632403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Flow_SignoffStatus xmlns="ba26bcc8-7025-4e68-8d0b-1955c7f3c1b0" xsi:nil="true"/>
    <TaxCatchAll xmlns="92c85782-91b6-4975-a634-e8e07eaefb77" xsi:nil="true"/>
    <lcf76f155ced4ddcb4097134ff3c332f xmlns="ba26bcc8-7025-4e68-8d0b-1955c7f3c1b0">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94EB5382140B3F4ABB1481119EFDF376" ma:contentTypeVersion="13" ma:contentTypeDescription="新しいドキュメントを作成します。" ma:contentTypeScope="" ma:versionID="966ec7ac2682818e779361ddd4b8e7ea">
  <xsd:schema xmlns:xsd="http://www.w3.org/2001/XMLSchema" xmlns:xs="http://www.w3.org/2001/XMLSchema" xmlns:p="http://schemas.microsoft.com/office/2006/metadata/properties" xmlns:ns2="ba26bcc8-7025-4e68-8d0b-1955c7f3c1b0" xmlns:ns3="92c85782-91b6-4975-a634-e8e07eaefb77" targetNamespace="http://schemas.microsoft.com/office/2006/metadata/properties" ma:root="true" ma:fieldsID="eef8d56795dae610f0c73d4c16699eae" ns2:_="" ns3:_="">
    <xsd:import namespace="ba26bcc8-7025-4e68-8d0b-1955c7f3c1b0"/>
    <xsd:import namespace="92c85782-91b6-4975-a634-e8e07eaefb77"/>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_Flow_SignoffStatu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26bcc8-7025-4e68-8d0b-1955c7f3c1b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_Flow_SignoffStatus" ma:index="16" nillable="true" ma:displayName="承認の状態" ma:internalName="_x0024_Resources_x003a_core_x002c_Signoff_Status">
      <xsd:simpleType>
        <xsd:restriction base="dms:Text"/>
      </xsd:simpleType>
    </xsd:element>
    <xsd:element name="lcf76f155ced4ddcb4097134ff3c332f" ma:index="18" nillable="true" ma:taxonomy="true" ma:internalName="lcf76f155ced4ddcb4097134ff3c332f" ma:taxonomyFieldName="MediaServiceImageTags" ma:displayName="画像タグ" ma:readOnly="false" ma:fieldId="{5cf76f15-5ced-4ddc-b409-7134ff3c332f}" ma:taxonomyMulti="true" ma:sspId="5efb9172-ed01-4b15-a485-c06beb5524f5"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2c85782-91b6-4975-a634-e8e07eaefb77"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72558890-ec0e-4a9f-992e-bc6d2123ea05}" ma:internalName="TaxCatchAll" ma:showField="CatchAllData" ma:web="92c85782-91b6-4975-a634-e8e07eaefb7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E8FE5CA-60B6-4CD3-A1DB-5FD8A6CA5FBF}">
  <ds:schemaRefs>
    <ds:schemaRef ds:uri="http://purl.org/dc/dcmitype/"/>
    <ds:schemaRef ds:uri="http://schemas.microsoft.com/office/2006/documentManagement/types"/>
    <ds:schemaRef ds:uri="http://schemas.microsoft.com/office/2006/metadata/properties"/>
    <ds:schemaRef ds:uri="http://purl.org/dc/elements/1.1/"/>
    <ds:schemaRef ds:uri="http://purl.org/dc/terms/"/>
    <ds:schemaRef ds:uri="92c85782-91b6-4975-a634-e8e07eaefb77"/>
    <ds:schemaRef ds:uri="http://schemas.openxmlformats.org/package/2006/metadata/core-properties"/>
    <ds:schemaRef ds:uri="http://schemas.microsoft.com/office/infopath/2007/PartnerControls"/>
    <ds:schemaRef ds:uri="ba26bcc8-7025-4e68-8d0b-1955c7f3c1b0"/>
    <ds:schemaRef ds:uri="http://www.w3.org/XML/1998/namespace"/>
  </ds:schemaRefs>
</ds:datastoreItem>
</file>

<file path=customXml/itemProps2.xml><?xml version="1.0" encoding="utf-8"?>
<ds:datastoreItem xmlns:ds="http://schemas.openxmlformats.org/officeDocument/2006/customXml" ds:itemID="{CFE95D8E-0E16-4239-ACD5-2870F1A0454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a26bcc8-7025-4e68-8d0b-1955c7f3c1b0"/>
    <ds:schemaRef ds:uri="92c85782-91b6-4975-a634-e8e07eaefb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FF65EF9-2115-48B4-8E97-488021636BCC}">
  <ds:schemaRefs>
    <ds:schemaRef ds:uri="http://schemas.microsoft.com/sharepoint/v3/contenttype/forms"/>
  </ds:schemaRefs>
</ds:datastoreItem>
</file>

<file path=docMetadata/LabelInfo.xml><?xml version="1.0" encoding="utf-8"?>
<clbl:labelList xmlns:clbl="http://schemas.microsoft.com/office/2020/mipLabelMetadata">
  <clbl:label id="{c5ee6e94-d455-43df-b19e-97dde671e91e}" enabled="1" method="Standard" siteId="{12070d49-0d58-40e3-8d87-8f8077d1ef42}" removed="0"/>
</clbl:labelList>
</file>

<file path=docProps/app.xml><?xml version="1.0" encoding="utf-8"?>
<Properties xmlns="http://schemas.openxmlformats.org/officeDocument/2006/extended-properties" xmlns:vt="http://schemas.openxmlformats.org/officeDocument/2006/docPropsVTypes">
  <Template>Office Theme</Template>
  <TotalTime>173</TotalTime>
  <Words>1036</Words>
  <Application>Microsoft Office PowerPoint</Application>
  <PresentationFormat>画面に合わせる (4:3)</PresentationFormat>
  <Paragraphs>82</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HG丸ｺﾞｼｯｸM-PRO</vt:lpstr>
      <vt:lpstr>游ゴシック</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24</cp:revision>
  <cp:lastPrinted>2025-03-18T08:00:59Z</cp:lastPrinted>
  <dcterms:created xsi:type="dcterms:W3CDTF">2023-06-21T01:36:59Z</dcterms:created>
  <dcterms:modified xsi:type="dcterms:W3CDTF">2025-03-27T01:01:50Z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0x01010094EB5382140B3F4ABB1481119EFDF376</vt:lpwstr>
  </property>
  <property fmtid="{D5CDD505-2E9C-101B-9397-08002B2CF9AE}" pid="3" name="Order">
    <vt:r8>559600</vt:r8>
  </property>
</Properties>
</file>