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3" r:id="rId5"/>
    <p:sldId id="262"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柚木　さおり" initials="柚木　さおり" lastIdx="3" clrIdx="0">
    <p:extLst>
      <p:ext uri="{19B8F6BF-5375-455C-9EA6-DF929625EA0E}">
        <p15:presenceInfo xmlns:p15="http://schemas.microsoft.com/office/powerpoint/2012/main" userId="S::YunokiS@lan.pref.osaka.jp::7f53b0b9-cd88-49b6-bf9a-1343bc983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45BA604-F9FE-4BFD-82C2-7F2A6479BF91}"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FEB28DF-C969-4F8C-B864-6FE21CEF7CD8}" type="slidenum">
              <a:rPr kumimoji="1" lang="ja-JP" altLang="en-US" smtClean="0"/>
              <a:t>‹#›</a:t>
            </a:fld>
            <a:endParaRPr kumimoji="1" lang="ja-JP" altLang="en-US"/>
          </a:p>
        </p:txBody>
      </p:sp>
    </p:spTree>
    <p:extLst>
      <p:ext uri="{BB962C8B-B14F-4D97-AF65-F5344CB8AC3E}">
        <p14:creationId xmlns:p14="http://schemas.microsoft.com/office/powerpoint/2010/main" val="42407891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57531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19181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0434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3553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409731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87950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95483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28560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78540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08677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1D2D6A-76D1-4A37-BA50-C2E659309C3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356612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D2D6A-76D1-4A37-BA50-C2E659309C3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CDCF4-9D75-4F8C-9B9B-382E076FFF95}" type="slidenum">
              <a:rPr kumimoji="1" lang="ja-JP" altLang="en-US" smtClean="0"/>
              <a:t>‹#›</a:t>
            </a:fld>
            <a:endParaRPr kumimoji="1" lang="ja-JP" altLang="en-US"/>
          </a:p>
        </p:txBody>
      </p:sp>
    </p:spTree>
    <p:extLst>
      <p:ext uri="{BB962C8B-B14F-4D97-AF65-F5344CB8AC3E}">
        <p14:creationId xmlns:p14="http://schemas.microsoft.com/office/powerpoint/2010/main" val="230217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7798"/>
            <a:ext cx="9144000" cy="307777"/>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令和６年度　大阪府強度行動障がい支援専門モデル（いぶきモデル）普及事業　まとめ①　　　　　　　　　　　　　　　　　　　　　　　　　　　　　</a:t>
            </a:r>
            <a:endParaRPr lang="en-US" altLang="ja-JP" sz="1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19" name="表 18">
            <a:extLst>
              <a:ext uri="{FF2B5EF4-FFF2-40B4-BE49-F238E27FC236}">
                <a16:creationId xmlns:a16="http://schemas.microsoft.com/office/drawing/2014/main" id="{DD738BD5-0299-4277-8B1B-1A2026A313C8}"/>
              </a:ext>
            </a:extLst>
          </p:cNvPr>
          <p:cNvGraphicFramePr>
            <a:graphicFrameLocks noGrp="1"/>
          </p:cNvGraphicFramePr>
          <p:nvPr>
            <p:extLst>
              <p:ext uri="{D42A27DB-BD31-4B8C-83A1-F6EECF244321}">
                <p14:modId xmlns:p14="http://schemas.microsoft.com/office/powerpoint/2010/main" val="3291662754"/>
              </p:ext>
            </p:extLst>
          </p:nvPr>
        </p:nvGraphicFramePr>
        <p:xfrm>
          <a:off x="158373" y="712429"/>
          <a:ext cx="8846835" cy="2816584"/>
        </p:xfrm>
        <a:graphic>
          <a:graphicData uri="http://schemas.openxmlformats.org/drawingml/2006/table">
            <a:tbl>
              <a:tblPr firstRow="1">
                <a:tableStyleId>{B301B821-A1FF-4177-AEE7-76D212191A09}</a:tableStyleId>
              </a:tblPr>
              <a:tblGrid>
                <a:gridCol w="8846835">
                  <a:extLst>
                    <a:ext uri="{9D8B030D-6E8A-4147-A177-3AD203B41FA5}">
                      <a16:colId xmlns:a16="http://schemas.microsoft.com/office/drawing/2014/main" val="4050938988"/>
                    </a:ext>
                  </a:extLst>
                </a:gridCol>
              </a:tblGrid>
              <a:tr h="1085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＜目的＞</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砂川厚生福祉センターいぶき等において障がい特性に配慮した視覚化・構造化による支援（標準的支援）の実施を継続しても、強度行動障がいの状態の安定が見込めない事例をもとに、学識経験者や民間支援者による状態の分析と支援方法の検討を行い、標準的支援に加え、より高度で専門的なアセスメントや支援を包括的に実施する方策の検証と開発を行い、大阪府版強度行動障がい専門支援モデル</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をとりまとめた。いぶきモデルについて、行動障がいにおける支援実績の豊富な法人に対する実践的な研修等を通して支援手法を伝授</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するとともに、効果検証、ブラッシュアップを行い、普及啓発を進める。</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68580" marR="68580" marT="0" marB="0">
                    <a:solidFill>
                      <a:schemeClr val="bg1"/>
                    </a:solidFill>
                  </a:tcPr>
                </a:tc>
                <a:extLst>
                  <a:ext uri="{0D108BD9-81ED-4DB2-BD59-A6C34878D82A}">
                    <a16:rowId xmlns:a16="http://schemas.microsoft.com/office/drawing/2014/main" val="410759660"/>
                  </a:ext>
                </a:extLst>
              </a:tr>
              <a:tr h="1730647">
                <a:tc>
                  <a:txBody>
                    <a:bodyPr/>
                    <a:lstStyle/>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＜内容＞</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・いぶきモデルに関する研修及び、モデルを活用したコンサルテーションを実施。</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支援実績の豊富な法人が支援するケースに対して、いぶきモデルの手法を活用した多職種による</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検討</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endPar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・いぶきモデルには、専門性の高いフォーマルアセスメント等を活用した見立て、分析を行う必要があるため、併せて専門的な検査の実</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施や、見立ての助言を行う。</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＜助言者・協力者＞</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・スーパーバイザー（</a:t>
                      </a:r>
                      <a:r>
                        <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SV</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強度行動障がい支援に精通する</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専門的領域の</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学識経験者等（医師・</a:t>
                      </a:r>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臨床心理士・</a:t>
                      </a:r>
                      <a:r>
                        <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作業療法士）</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・対象法人：強度行動障がい支援を実践する法人</a:t>
                      </a:r>
                      <a:endParaRPr kumimoji="1" lang="en-US"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b="0" kern="1200" dirty="0">
                          <a:solidFill>
                            <a:schemeClr val="tx1"/>
                          </a:solidFill>
                          <a:effectLst/>
                          <a:latin typeface="HG丸ｺﾞｼｯｸM-PRO" panose="020F0600000000000000" pitchFamily="50" charset="-128"/>
                          <a:ea typeface="HG丸ｺﾞｼｯｸM-PRO" panose="020F0600000000000000" pitchFamily="50" charset="-128"/>
                          <a:cs typeface="+mn-cs"/>
                        </a:rPr>
                        <a:t>　・オブザーバー：大阪府障がい者自立相談支援センター　　　　　　　　　　　　　　　　　　等</a:t>
                      </a:r>
                      <a:endParaRPr kumimoji="1" lang="ja-JP" altLang="ja-JP" sz="1100" b="0"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68580" marR="68580" marT="0" marB="0">
                    <a:solidFill>
                      <a:schemeClr val="bg1"/>
                    </a:solidFill>
                  </a:tcPr>
                </a:tc>
                <a:extLst>
                  <a:ext uri="{0D108BD9-81ED-4DB2-BD59-A6C34878D82A}">
                    <a16:rowId xmlns:a16="http://schemas.microsoft.com/office/drawing/2014/main" val="2259232187"/>
                  </a:ext>
                </a:extLst>
              </a:tr>
            </a:tbl>
          </a:graphicData>
        </a:graphic>
      </p:graphicFrame>
      <p:sp>
        <p:nvSpPr>
          <p:cNvPr id="8" name="正方形/長方形 7">
            <a:extLst>
              <a:ext uri="{FF2B5EF4-FFF2-40B4-BE49-F238E27FC236}">
                <a16:creationId xmlns:a16="http://schemas.microsoft.com/office/drawing/2014/main" id="{260B86B2-10FB-4AC4-82DA-9BBC2D967843}"/>
              </a:ext>
            </a:extLst>
          </p:cNvPr>
          <p:cNvSpPr/>
          <p:nvPr/>
        </p:nvSpPr>
        <p:spPr>
          <a:xfrm>
            <a:off x="158373" y="3529013"/>
            <a:ext cx="8827254" cy="31901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＜年間スケジュール＞</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18383" y="404652"/>
            <a:ext cx="800101" cy="307777"/>
          </a:xfrm>
          <a:prstGeom prst="roundRect">
            <a:avLst/>
          </a:prstGeom>
          <a:solidFill>
            <a:schemeClr val="accent1">
              <a:lumMod val="40000"/>
              <a:lumOff val="60000"/>
            </a:schemeClr>
          </a:solidFill>
          <a:ln w="25400" cap="flat" cmpd="sng" algn="ctr">
            <a:solidFill>
              <a:srgbClr val="4F81BD">
                <a:shade val="50000"/>
              </a:srgbClr>
            </a:solidFill>
            <a:prstDash val="solid"/>
          </a:ln>
          <a:effectLst/>
        </p:spPr>
        <p:txBody>
          <a:bodyPr rot="0" spcFirstLastPara="0" vert="horz" wrap="square" lIns="91440" tIns="0" rIns="91440" bIns="0" numCol="1" spcCol="0" rtlCol="0" fromWordArt="0" anchor="ctr" anchorCtr="0" forceAA="0" compatLnSpc="1">
            <a:prstTxWarp prst="textNoShape">
              <a:avLst/>
            </a:prstTxWarp>
            <a:noAutofit/>
          </a:bodyPr>
          <a:lstStyle/>
          <a:p>
            <a:r>
              <a:rPr kumimoji="1" lang="ja-JP" altLang="en-US" sz="1100" dirty="0">
                <a:latin typeface="HG丸ｺﾞｼｯｸM-PRO" panose="020F0600000000000000" pitchFamily="50" charset="-128"/>
                <a:ea typeface="HG丸ｺﾞｼｯｸM-PRO" panose="020F0600000000000000" pitchFamily="50" charset="-128"/>
              </a:rPr>
              <a:t>事業概要</a:t>
            </a:r>
            <a:endParaRPr kumimoji="1" lang="en-US" altLang="ja-JP" sz="1100" dirty="0">
              <a:latin typeface="HG丸ｺﾞｼｯｸM-PRO" panose="020F0600000000000000" pitchFamily="50" charset="-128"/>
              <a:ea typeface="HG丸ｺﾞｼｯｸM-PRO" panose="020F0600000000000000" pitchFamily="50" charset="-128"/>
            </a:endParaRPr>
          </a:p>
        </p:txBody>
      </p:sp>
      <p:graphicFrame>
        <p:nvGraphicFramePr>
          <p:cNvPr id="9" name="表 8">
            <a:extLst>
              <a:ext uri="{FF2B5EF4-FFF2-40B4-BE49-F238E27FC236}">
                <a16:creationId xmlns:a16="http://schemas.microsoft.com/office/drawing/2014/main" id="{8C5EB574-F1F9-4101-BE11-8F7C67E472E5}"/>
              </a:ext>
            </a:extLst>
          </p:cNvPr>
          <p:cNvGraphicFramePr>
            <a:graphicFrameLocks noGrp="1"/>
          </p:cNvGraphicFramePr>
          <p:nvPr>
            <p:extLst>
              <p:ext uri="{D42A27DB-BD31-4B8C-83A1-F6EECF244321}">
                <p14:modId xmlns:p14="http://schemas.microsoft.com/office/powerpoint/2010/main" val="44561019"/>
              </p:ext>
            </p:extLst>
          </p:nvPr>
        </p:nvGraphicFramePr>
        <p:xfrm>
          <a:off x="670728" y="3836790"/>
          <a:ext cx="8189563" cy="2783387"/>
        </p:xfrm>
        <a:graphic>
          <a:graphicData uri="http://schemas.openxmlformats.org/drawingml/2006/table">
            <a:tbl>
              <a:tblPr firstCol="1" bandRow="1"/>
              <a:tblGrid>
                <a:gridCol w="1146556">
                  <a:extLst>
                    <a:ext uri="{9D8B030D-6E8A-4147-A177-3AD203B41FA5}">
                      <a16:colId xmlns:a16="http://schemas.microsoft.com/office/drawing/2014/main" val="280431773"/>
                    </a:ext>
                  </a:extLst>
                </a:gridCol>
                <a:gridCol w="7043007">
                  <a:extLst>
                    <a:ext uri="{9D8B030D-6E8A-4147-A177-3AD203B41FA5}">
                      <a16:colId xmlns:a16="http://schemas.microsoft.com/office/drawing/2014/main" val="949030495"/>
                    </a:ext>
                  </a:extLst>
                </a:gridCol>
              </a:tblGrid>
              <a:tr h="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時期</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lumMod val="60000"/>
                        <a:lumOff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概要</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solidFill>
                      <a:srgbClr val="4472C4">
                        <a:lumMod val="60000"/>
                        <a:lumOff val="40000"/>
                      </a:srgbClr>
                    </a:solidFill>
                  </a:tcPr>
                </a:tc>
                <a:extLst>
                  <a:ext uri="{0D108BD9-81ED-4DB2-BD59-A6C34878D82A}">
                    <a16:rowId xmlns:a16="http://schemas.microsoft.com/office/drawing/2014/main" val="2984344733"/>
                  </a:ext>
                </a:extLst>
              </a:tr>
              <a:tr h="26432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５月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合同研修会・事例情報共有</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講義　・　いぶきモデル説明　・　事例情報共有</a:t>
                      </a:r>
                      <a:endParaRPr kumimoji="1" lang="en-US" altLang="ja-JP" sz="1100" strike="sngStrike"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258866821"/>
                  </a:ext>
                </a:extLst>
              </a:tr>
              <a:tr h="287092">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６月～７月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フォーマルアセスメント実施</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2498008390"/>
                  </a:ext>
                </a:extLst>
              </a:tr>
              <a:tr h="431130">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８月～９月</a:t>
                      </a: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コンサルテーション①</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アセスメント整理・支援プラン作成</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①支援モデル確認　②フォーマルアセスメント等情報共有　③</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SV</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の専門的見地から助言</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418300139"/>
                  </a:ext>
                </a:extLst>
              </a:tr>
              <a:tr h="616746">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支援試行実施</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進捗確認</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支援開始から１～２か月の間に、事務局にて支援の進捗状況確認</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687567626"/>
                  </a:ext>
                </a:extLst>
              </a:tr>
              <a:tr h="381795">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１月～２月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コンサルテーション②</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支援の修正・振り返り</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①支援の進捗状況共有　②修正　③振り返り</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1218241165"/>
                  </a:ext>
                </a:extLst>
              </a:tr>
              <a:tr h="498299">
                <a:tc>
                  <a:txBody>
                    <a:bodyPr/>
                    <a:lstStyle>
                      <a:lvl1pPr marL="0" algn="l" defTabSz="914400" rtl="0" eaLnBrk="1" latinLnBrk="0" hangingPunct="1">
                        <a:defRPr kumimoji="1" sz="1800" b="1" kern="1200">
                          <a:solidFill>
                            <a:schemeClr val="dk1"/>
                          </a:solidFill>
                          <a:latin typeface="游ゴシック" panose="020F0502020204030204"/>
                        </a:defRPr>
                      </a:lvl1pPr>
                      <a:lvl2pPr marL="457200" algn="l" defTabSz="914400" rtl="0" eaLnBrk="1" latinLnBrk="0" hangingPunct="1">
                        <a:defRPr kumimoji="1" sz="1800" b="1" kern="1200">
                          <a:solidFill>
                            <a:schemeClr val="dk1"/>
                          </a:solidFill>
                          <a:latin typeface="游ゴシック" panose="020F0502020204030204"/>
                        </a:defRPr>
                      </a:lvl2pPr>
                      <a:lvl3pPr marL="914400" algn="l" defTabSz="914400" rtl="0" eaLnBrk="1" latinLnBrk="0" hangingPunct="1">
                        <a:defRPr kumimoji="1" sz="1800" b="1" kern="1200">
                          <a:solidFill>
                            <a:schemeClr val="dk1"/>
                          </a:solidFill>
                          <a:latin typeface="游ゴシック" panose="020F0502020204030204"/>
                        </a:defRPr>
                      </a:lvl3pPr>
                      <a:lvl4pPr marL="1371600" algn="l" defTabSz="914400" rtl="0" eaLnBrk="1" latinLnBrk="0" hangingPunct="1">
                        <a:defRPr kumimoji="1" sz="1800" b="1" kern="1200">
                          <a:solidFill>
                            <a:schemeClr val="dk1"/>
                          </a:solidFill>
                          <a:latin typeface="游ゴシック" panose="020F0502020204030204"/>
                        </a:defRPr>
                      </a:lvl4pPr>
                      <a:lvl5pPr marL="1828800" algn="l" defTabSz="914400" rtl="0" eaLnBrk="1" latinLnBrk="0" hangingPunct="1">
                        <a:defRPr kumimoji="1" sz="1800" b="1" kern="1200">
                          <a:solidFill>
                            <a:schemeClr val="dk1"/>
                          </a:solidFill>
                          <a:latin typeface="游ゴシック" panose="020F0502020204030204"/>
                        </a:defRPr>
                      </a:lvl5pPr>
                      <a:lvl6pPr marL="2286000" algn="l" defTabSz="914400" rtl="0" eaLnBrk="1" latinLnBrk="0" hangingPunct="1">
                        <a:defRPr kumimoji="1" sz="1800" b="1" kern="1200">
                          <a:solidFill>
                            <a:schemeClr val="dk1"/>
                          </a:solidFill>
                          <a:latin typeface="游ゴシック" panose="020F0502020204030204"/>
                        </a:defRPr>
                      </a:lvl6pPr>
                      <a:lvl7pPr marL="2743200" algn="l" defTabSz="914400" rtl="0" eaLnBrk="1" latinLnBrk="0" hangingPunct="1">
                        <a:defRPr kumimoji="1" sz="1800" b="1" kern="1200">
                          <a:solidFill>
                            <a:schemeClr val="dk1"/>
                          </a:solidFill>
                          <a:latin typeface="游ゴシック" panose="020F0502020204030204"/>
                        </a:defRPr>
                      </a:lvl7pPr>
                      <a:lvl8pPr marL="3200400" algn="l" defTabSz="914400" rtl="0" eaLnBrk="1" latinLnBrk="0" hangingPunct="1">
                        <a:defRPr kumimoji="1" sz="1800" b="1" kern="1200">
                          <a:solidFill>
                            <a:schemeClr val="dk1"/>
                          </a:solidFill>
                          <a:latin typeface="游ゴシック" panose="020F0502020204030204"/>
                        </a:defRPr>
                      </a:lvl8pPr>
                      <a:lvl9pPr marL="3657600" algn="l" defTabSz="914400" rtl="0" eaLnBrk="1" latinLnBrk="0" hangingPunct="1">
                        <a:defRPr kumimoji="1" sz="1800" b="1" kern="1200">
                          <a:solidFill>
                            <a:schemeClr val="dk1"/>
                          </a:solidFill>
                          <a:latin typeface="游ゴシック" panose="020F0502020204030204"/>
                        </a:defRPr>
                      </a:lvl9pP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２月～３月</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合同報告会</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事例共有　＋　モデル・シート検討</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①支援事例（感覚・愛着・周囲の状況に敏感）共有　②支援モデルのブラッシュアップ、普及に向けた検討</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txBody>
                  <a:tcPr>
                    <a:lnL w="12700" cmpd="sng">
                      <a:solidFill>
                        <a:srgbClr val="4472C4"/>
                      </a:solidFill>
                    </a:lnL>
                    <a:lnR w="12700" cmpd="sng">
                      <a:solidFill>
                        <a:srgbClr val="4472C4"/>
                      </a:solidFill>
                    </a:lnR>
                    <a:lnT w="12700" cmpd="sng">
                      <a:solidFill>
                        <a:srgbClr val="4472C4"/>
                      </a:solidFill>
                    </a:lnT>
                    <a:lnB w="12700" cmpd="sng">
                      <a:solidFill>
                        <a:srgbClr val="4472C4"/>
                      </a:solidFill>
                    </a:lnB>
                    <a:lnTlToBr w="12700" cmpd="sng">
                      <a:noFill/>
                      <a:prstDash val="solid"/>
                    </a:lnTlToBr>
                    <a:lnBlToTr w="12700" cmpd="sng">
                      <a:noFill/>
                      <a:prstDash val="solid"/>
                    </a:lnBlToTr>
                    <a:noFill/>
                  </a:tcPr>
                </a:tc>
                <a:extLst>
                  <a:ext uri="{0D108BD9-81ED-4DB2-BD59-A6C34878D82A}">
                    <a16:rowId xmlns:a16="http://schemas.microsoft.com/office/drawing/2014/main" val="3612253447"/>
                  </a:ext>
                </a:extLst>
              </a:tr>
            </a:tbl>
          </a:graphicData>
        </a:graphic>
      </p:graphicFrame>
      <p:sp>
        <p:nvSpPr>
          <p:cNvPr id="2" name="矢印: 下 1">
            <a:extLst>
              <a:ext uri="{FF2B5EF4-FFF2-40B4-BE49-F238E27FC236}">
                <a16:creationId xmlns:a16="http://schemas.microsoft.com/office/drawing/2014/main" id="{AB14BA7C-32C3-4C42-A4D3-01787EAAC240}"/>
              </a:ext>
            </a:extLst>
          </p:cNvPr>
          <p:cNvSpPr/>
          <p:nvPr/>
        </p:nvSpPr>
        <p:spPr>
          <a:xfrm>
            <a:off x="2024743" y="5306785"/>
            <a:ext cx="146957" cy="3265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4172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7798"/>
            <a:ext cx="9144000" cy="307777"/>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r>
              <a:rPr lang="ja-JP" altLang="en-US" sz="1400" b="1" dirty="0">
                <a:solidFill>
                  <a:schemeClr val="bg1"/>
                </a:solidFill>
                <a:latin typeface="HG丸ｺﾞｼｯｸM-PRO" panose="020F0600000000000000" pitchFamily="50" charset="-128"/>
                <a:ea typeface="HG丸ｺﾞｼｯｸM-PRO" panose="020F0600000000000000" pitchFamily="50" charset="-128"/>
              </a:rPr>
              <a:t>令和６年度　大阪府強度行動障がい支援専門モデル（いぶきモデル）普及事業　まとめ②　　　　　　　　　　　　　　　　　　　　　　　　　　　</a:t>
            </a:r>
            <a:endParaRPr lang="en-US" altLang="ja-JP"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260B86B2-10FB-4AC4-82DA-9BBC2D967843}"/>
              </a:ext>
            </a:extLst>
          </p:cNvPr>
          <p:cNvSpPr/>
          <p:nvPr/>
        </p:nvSpPr>
        <p:spPr>
          <a:xfrm>
            <a:off x="199451" y="4550220"/>
            <a:ext cx="6266663" cy="22353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モデル活用の有用性　今後の活用可能性</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・これまで実施してきたこと、実施できていないことが整理でき、アセスメントが深まった。</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・より根拠のある支援につながっている。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・ベーシック支援が十分にできていないとしたら、その振り返りの機会になる。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・感覚や愛着等、これまでのアセスメントと異なる視点からのアプローチが可能となった。</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・共有することで、チームで支援する際の役割や統一支援の参考になった。</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今後、事業所内外でモデルを活用する課題</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・短期間で行動変容までは評価が難しい。</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・シートの情報量が多く、理解するためには専門性が必要。</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ボリュームがあるため、全員に作成するには、一定の時間や手間が必要となる。</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・フォーマルアセスメントの実施に専門性が必要。</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a:extLst>
              <a:ext uri="{FF2B5EF4-FFF2-40B4-BE49-F238E27FC236}">
                <a16:creationId xmlns:a16="http://schemas.microsoft.com/office/drawing/2014/main" id="{5B4B0582-AA86-495C-999C-1D23039EBF3E}"/>
              </a:ext>
            </a:extLst>
          </p:cNvPr>
          <p:cNvSpPr/>
          <p:nvPr/>
        </p:nvSpPr>
        <p:spPr>
          <a:xfrm>
            <a:off x="199451" y="1910475"/>
            <a:ext cx="8846834" cy="23416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＜事例①＞他者を叩く、大きな声を出す。　⇒　想定ラベル「愛着」</a:t>
            </a: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ベーシック支援：視覚情報を用いたスケジュールを的確に提示する。</a:t>
            </a: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アドバンス支援：発達特性と関係づくりがジャストフィットする働きかけ。キーパーソンの決定、「つなぐ」「「そらす」支援を実施。　　　</a:t>
            </a: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en-US"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rPr>
              <a:t>⇒キーパーソン支援を導入し、キーパーソンとの活動を確保した。（キーパーソンとは落ち着いて活動する場面が増えた。）</a:t>
            </a:r>
            <a:endParaRPr kumimoji="1" lang="en-US" altLang="ja-JP"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endParaRPr>
          </a:p>
          <a:p>
            <a:pPr algn="ct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＜事例②＞感覚の特性に合った活動を提供する。　⇒　想定ラベル「感覚」</a:t>
            </a: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アドバンス支援を重点的に実施：本人が求める固有受容覚を生活の中で満たす活動のアセスメントを行う。</a:t>
            </a:r>
            <a:endParaRPr kumimoji="1" lang="en-US" altLang="ja-JP" sz="11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kern="12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en-US"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rPr>
              <a:t>⇒新たな活動（押し込む感覚のあるプットイン、感覚グッズを用いたマッサージ）を導入した。引き続き経過観察している。</a:t>
            </a:r>
            <a:endParaRPr kumimoji="1" lang="en-US" altLang="ja-JP"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endParaRPr>
          </a:p>
          <a:p>
            <a:pPr algn="l"/>
            <a:endParaRPr kumimoji="1" lang="en-US" altLang="ja-JP" sz="1100" u="sng"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＜事例③＞服を破り全裸になる。　⇒　想定ラベル「感覚」</a:t>
            </a:r>
            <a:endParaRPr kumimoji="1" lang="en-US" altLang="ja-JP"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ベーシック支援：表出支援（</a:t>
            </a:r>
            <a:r>
              <a:rPr kumimoji="1" lang="en-US" altLang="ja-JP"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PECS</a:t>
            </a:r>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の導入）の実施。</a:t>
            </a:r>
            <a:endParaRPr kumimoji="1" lang="en-US" altLang="ja-JP"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アドバンス支援：感覚にアプローチ（新たなプログラム）する取り組みの整理。</a:t>
            </a:r>
            <a:endParaRPr kumimoji="1" lang="en-US" altLang="ja-JP"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pPr algn="l"/>
            <a:r>
              <a:rPr kumimoji="1" lang="ja-JP" altLang="en-US" sz="1100" u="none" kern="1200" dirty="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en-US"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rPr>
              <a:t>⇒</a:t>
            </a:r>
            <a:r>
              <a:rPr kumimoji="1" lang="en-US" altLang="ja-JP"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rPr>
              <a:t>PECS</a:t>
            </a:r>
            <a:r>
              <a:rPr kumimoji="1" lang="ja-JP" altLang="en-US"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rPr>
              <a:t>の練習が進んだ。達成感の得られるプログラム（日用品を倉庫に収納、お茶の配膳）を導入している。</a:t>
            </a:r>
            <a:endParaRPr kumimoji="1" lang="en-US" altLang="ja-JP" sz="1100" u="sng" kern="1200" dirty="0">
              <a:solidFill>
                <a:srgbClr val="FF0000"/>
              </a:solidFill>
              <a:effectLst/>
              <a:highlight>
                <a:srgbClr val="00FFFF"/>
              </a:highlight>
              <a:latin typeface="HG丸ｺﾞｼｯｸM-PRO" panose="020F0600000000000000" pitchFamily="50" charset="-128"/>
              <a:ea typeface="HG丸ｺﾞｼｯｸM-PRO" panose="020F0600000000000000" pitchFamily="50" charset="-128"/>
              <a:cs typeface="+mn-cs"/>
            </a:endParaRPr>
          </a:p>
        </p:txBody>
      </p:sp>
      <p:sp>
        <p:nvSpPr>
          <p:cNvPr id="10" name="正方形/長方形 9">
            <a:extLst>
              <a:ext uri="{FF2B5EF4-FFF2-40B4-BE49-F238E27FC236}">
                <a16:creationId xmlns:a16="http://schemas.microsoft.com/office/drawing/2014/main" id="{697A8117-31AF-44A8-B3DE-8DDDA75D39F6}"/>
              </a:ext>
            </a:extLst>
          </p:cNvPr>
          <p:cNvSpPr/>
          <p:nvPr/>
        </p:nvSpPr>
        <p:spPr>
          <a:xfrm>
            <a:off x="148582" y="444527"/>
            <a:ext cx="8846834" cy="9101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＜実践報告＞</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１．本事業では、いぶきモデルを活用し、３つの事例について、フォーマル・インフォーマルアセスメントを整理した上、</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コンサルテーション①にて</a:t>
            </a:r>
            <a:r>
              <a:rPr kumimoji="1" lang="en-US" altLang="ja-JP" sz="1100" b="0" dirty="0">
                <a:solidFill>
                  <a:schemeClr val="tx1"/>
                </a:solidFill>
                <a:latin typeface="HG丸ｺﾞｼｯｸM-PRO" panose="020F0600000000000000" pitchFamily="50" charset="-128"/>
                <a:ea typeface="HG丸ｺﾞｼｯｸM-PRO" panose="020F0600000000000000" pitchFamily="50" charset="-128"/>
              </a:rPr>
              <a:t>SV</a:t>
            </a: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から助言を得て支援プランを立案、プランに基づいて支援を試行実施してきました。</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コンサルテーション②では支援の振り返りを行いました。</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２．合同報告会では、各取り組みの報告、及び普及等の観点から検討を行いました。</a:t>
            </a:r>
            <a:endParaRPr kumimoji="1" lang="en-US" altLang="ja-JP" sz="1100" b="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角丸四角形 15">
            <a:extLst>
              <a:ext uri="{FF2B5EF4-FFF2-40B4-BE49-F238E27FC236}">
                <a16:creationId xmlns:a16="http://schemas.microsoft.com/office/drawing/2014/main" id="{7EC67EF5-76CB-4240-AA96-E18B3EF7DD88}"/>
              </a:ext>
            </a:extLst>
          </p:cNvPr>
          <p:cNvSpPr/>
          <p:nvPr/>
        </p:nvSpPr>
        <p:spPr>
          <a:xfrm>
            <a:off x="148582" y="4305824"/>
            <a:ext cx="1437811" cy="254241"/>
          </a:xfrm>
          <a:prstGeom prst="roundRect">
            <a:avLst/>
          </a:prstGeom>
          <a:solidFill>
            <a:schemeClr val="accent1">
              <a:lumMod val="40000"/>
              <a:lumOff val="60000"/>
            </a:schemeClr>
          </a:solidFill>
          <a:ln w="25400" cap="flat" cmpd="sng" algn="ctr">
            <a:solidFill>
              <a:srgbClr val="4F81BD">
                <a:shade val="50000"/>
              </a:srgbClr>
            </a:solidFill>
            <a:prstDash val="solid"/>
          </a:ln>
          <a:effectLst/>
        </p:spPr>
        <p:txBody>
          <a:bodyPr rot="0" spcFirstLastPara="0" vert="horz" wrap="square" lIns="91440" tIns="0" rIns="91440" bIns="0" numCol="1" spcCol="0" rtlCol="0" fromWordArt="0" anchor="ctr" anchorCtr="0" forceAA="0" compatLnSpc="1">
            <a:prstTxWarp prst="textNoShape">
              <a:avLst/>
            </a:prstTxWarp>
            <a:noAutofit/>
          </a:bodyPr>
          <a:lstStyle/>
          <a:p>
            <a:r>
              <a:rPr kumimoji="1" lang="ja-JP" altLang="en-US" sz="1100" dirty="0">
                <a:latin typeface="HG丸ｺﾞｼｯｸM-PRO" panose="020F0600000000000000" pitchFamily="50" charset="-128"/>
                <a:ea typeface="HG丸ｺﾞｼｯｸM-PRO" panose="020F0600000000000000" pitchFamily="50" charset="-128"/>
              </a:rPr>
              <a:t>②普及等について</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48582" y="1656525"/>
            <a:ext cx="1622897" cy="254241"/>
          </a:xfrm>
          <a:prstGeom prst="roundRect">
            <a:avLst/>
          </a:prstGeom>
          <a:solidFill>
            <a:schemeClr val="accent1">
              <a:lumMod val="40000"/>
              <a:lumOff val="60000"/>
            </a:schemeClr>
          </a:solidFill>
          <a:ln w="25400" cap="flat" cmpd="sng" algn="ctr">
            <a:solidFill>
              <a:srgbClr val="4F81BD">
                <a:shade val="50000"/>
              </a:srgbClr>
            </a:solidFill>
            <a:prstDash val="solid"/>
          </a:ln>
          <a:effectLst/>
        </p:spPr>
        <p:txBody>
          <a:bodyPr rot="0" spcFirstLastPara="0" vert="horz" wrap="square" lIns="91440" tIns="0" rIns="91440" bIns="0" numCol="1" spcCol="0" rtlCol="0" fromWordArt="0" anchor="ctr" anchorCtr="0" forceAA="0" compatLnSpc="1">
            <a:prstTxWarp prst="textNoShape">
              <a:avLst/>
            </a:prstTxWarp>
            <a:noAutofit/>
          </a:bodyPr>
          <a:lstStyle/>
          <a:p>
            <a:r>
              <a:rPr kumimoji="1" lang="ja-JP" altLang="en-US" sz="1100" dirty="0">
                <a:latin typeface="HG丸ｺﾞｼｯｸM-PRO" panose="020F0600000000000000" pitchFamily="50" charset="-128"/>
                <a:ea typeface="HG丸ｺﾞｼｯｸM-PRO" panose="020F0600000000000000" pitchFamily="50" charset="-128"/>
              </a:rPr>
              <a:t>①支援事例について</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5" name="正方形/長方形 4">
            <a:extLst>
              <a:ext uri="{FF2B5EF4-FFF2-40B4-BE49-F238E27FC236}">
                <a16:creationId xmlns:a16="http://schemas.microsoft.com/office/drawing/2014/main" id="{AF98FDD2-CE91-41CE-9AA5-33CFA30765E9}"/>
              </a:ext>
            </a:extLst>
          </p:cNvPr>
          <p:cNvSpPr/>
          <p:nvPr/>
        </p:nvSpPr>
        <p:spPr>
          <a:xfrm>
            <a:off x="4916089" y="1441905"/>
            <a:ext cx="4476402" cy="2718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報告会での</a:t>
            </a:r>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①事例の支援状況、②普及に関する意見等をまとめています。</a:t>
            </a:r>
          </a:p>
        </p:txBody>
      </p:sp>
      <p:sp>
        <p:nvSpPr>
          <p:cNvPr id="2" name="矢印: 下 1">
            <a:extLst>
              <a:ext uri="{FF2B5EF4-FFF2-40B4-BE49-F238E27FC236}">
                <a16:creationId xmlns:a16="http://schemas.microsoft.com/office/drawing/2014/main" id="{1BC9026F-15C2-432B-9DB8-D226A83E04FA}"/>
              </a:ext>
            </a:extLst>
          </p:cNvPr>
          <p:cNvSpPr/>
          <p:nvPr/>
        </p:nvSpPr>
        <p:spPr>
          <a:xfrm>
            <a:off x="4420029" y="1401162"/>
            <a:ext cx="496060" cy="417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B83512CB-43FC-42DC-8CC2-A42AD5976008}"/>
              </a:ext>
            </a:extLst>
          </p:cNvPr>
          <p:cNvSpPr/>
          <p:nvPr/>
        </p:nvSpPr>
        <p:spPr>
          <a:xfrm rot="16200000">
            <a:off x="6486751" y="5453138"/>
            <a:ext cx="369116" cy="429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170F380B-5951-4021-94A1-EDC68CD1B224}"/>
              </a:ext>
            </a:extLst>
          </p:cNvPr>
          <p:cNvSpPr/>
          <p:nvPr/>
        </p:nvSpPr>
        <p:spPr>
          <a:xfrm>
            <a:off x="6886081" y="5338095"/>
            <a:ext cx="2058468" cy="65962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さらなるモデル改良と普及方法の検討へ</a:t>
            </a:r>
          </a:p>
        </p:txBody>
      </p:sp>
    </p:spTree>
    <p:extLst>
      <p:ext uri="{BB962C8B-B14F-4D97-AF65-F5344CB8AC3E}">
        <p14:creationId xmlns:p14="http://schemas.microsoft.com/office/powerpoint/2010/main" val="2706324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ba26bcc8-7025-4e68-8d0b-1955c7f3c1b0" xsi:nil="true"/>
    <TaxCatchAll xmlns="92c85782-91b6-4975-a634-e8e07eaefb77" xsi:nil="true"/>
    <lcf76f155ced4ddcb4097134ff3c332f xmlns="ba26bcc8-7025-4e68-8d0b-1955c7f3c1b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4EB5382140B3F4ABB1481119EFDF376" ma:contentTypeVersion="13" ma:contentTypeDescription="新しいドキュメントを作成します。" ma:contentTypeScope="" ma:versionID="966ec7ac2682818e779361ddd4b8e7ea">
  <xsd:schema xmlns:xsd="http://www.w3.org/2001/XMLSchema" xmlns:xs="http://www.w3.org/2001/XMLSchema" xmlns:p="http://schemas.microsoft.com/office/2006/metadata/properties" xmlns:ns2="ba26bcc8-7025-4e68-8d0b-1955c7f3c1b0" xmlns:ns3="92c85782-91b6-4975-a634-e8e07eaefb77" targetNamespace="http://schemas.microsoft.com/office/2006/metadata/properties" ma:root="true" ma:fieldsID="eef8d56795dae610f0c73d4c16699eae" ns2:_="" ns3:_="">
    <xsd:import namespace="ba26bcc8-7025-4e68-8d0b-1955c7f3c1b0"/>
    <xsd:import namespace="92c85782-91b6-4975-a634-e8e07eaefb7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_Flow_SignoffStatu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6bcc8-7025-4e68-8d0b-1955c7f3c1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Flow_SignoffStatus" ma:index="16" nillable="true" ma:displayName="承認の状態" ma:internalName="_x0024_Resources_x003a_core_x002c_Signoff_Status">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efb9172-ed01-4b15-a485-c06beb5524f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c85782-91b6-4975-a634-e8e07eaefb7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2558890-ec0e-4a9f-992e-bc6d2123ea05}" ma:internalName="TaxCatchAll" ma:showField="CatchAllData" ma:web="92c85782-91b6-4975-a634-e8e07eaefb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8FE5CA-60B6-4CD3-A1DB-5FD8A6CA5FBF}">
  <ds:schemaRefs>
    <ds:schemaRef ds:uri="http://purl.org/dc/dcmitype/"/>
    <ds:schemaRef ds:uri="http://schemas.microsoft.com/office/2006/documentManagement/types"/>
    <ds:schemaRef ds:uri="http://schemas.microsoft.com/office/2006/metadata/properties"/>
    <ds:schemaRef ds:uri="http://purl.org/dc/elements/1.1/"/>
    <ds:schemaRef ds:uri="http://purl.org/dc/terms/"/>
    <ds:schemaRef ds:uri="92c85782-91b6-4975-a634-e8e07eaefb77"/>
    <ds:schemaRef ds:uri="http://schemas.openxmlformats.org/package/2006/metadata/core-properties"/>
    <ds:schemaRef ds:uri="http://schemas.microsoft.com/office/infopath/2007/PartnerControls"/>
    <ds:schemaRef ds:uri="ba26bcc8-7025-4e68-8d0b-1955c7f3c1b0"/>
    <ds:schemaRef ds:uri="http://www.w3.org/XML/1998/namespace"/>
  </ds:schemaRefs>
</ds:datastoreItem>
</file>

<file path=customXml/itemProps2.xml><?xml version="1.0" encoding="utf-8"?>
<ds:datastoreItem xmlns:ds="http://schemas.openxmlformats.org/officeDocument/2006/customXml" ds:itemID="{CFE95D8E-0E16-4239-ACD5-2870F1A045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6bcc8-7025-4e68-8d0b-1955c7f3c1b0"/>
    <ds:schemaRef ds:uri="92c85782-91b6-4975-a634-e8e07eaefb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F65EF9-2115-48B4-8E97-488021636BCC}">
  <ds:schemaRefs>
    <ds:schemaRef ds:uri="http://schemas.microsoft.com/sharepoint/v3/contenttype/forms"/>
  </ds:schemaRefs>
</ds:datastoreItem>
</file>

<file path=docMetadata/LabelInfo.xml><?xml version="1.0" encoding="utf-8"?>
<clbl:labelList xmlns:clbl="http://schemas.microsoft.com/office/2020/mipLabelMetadata">
  <clbl:label id="{c5ee6e94-d455-43df-b19e-97dde671e91e}" enabled="1" method="Standard" siteId="{12070d49-0d58-40e3-8d87-8f8077d1ef42}" removed="0"/>
</clbl:labelList>
</file>

<file path=docProps/app.xml><?xml version="1.0" encoding="utf-8"?>
<Properties xmlns="http://schemas.openxmlformats.org/officeDocument/2006/extended-properties" xmlns:vt="http://schemas.openxmlformats.org/officeDocument/2006/docPropsVTypes">
  <Template>Office Theme</Template>
  <TotalTime>173</TotalTime>
  <Words>1036</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24</cp:revision>
  <cp:lastPrinted>2025-03-18T08:00:59Z</cp:lastPrinted>
  <dcterms:created xsi:type="dcterms:W3CDTF">2023-06-21T01:36:59Z</dcterms:created>
  <dcterms:modified xsi:type="dcterms:W3CDTF">2025-03-27T01:01:50Z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0x01010094EB5382140B3F4ABB1481119EFDF376</vt:lpwstr>
  </property>
  <property fmtid="{D5CDD505-2E9C-101B-9397-08002B2CF9AE}" pid="3" name="Order">
    <vt:r8>559600</vt:r8>
  </property>
</Properties>
</file>