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96" r:id="rId5"/>
  </p:sldIdLst>
  <p:sldSz cx="15119350" cy="10728325"/>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p:scale>
          <a:sx n="75" d="100"/>
          <a:sy n="75" d="100"/>
        </p:scale>
        <p:origin x="-354" y="-85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880521" cy="490600"/>
          </a:xfrm>
          <a:prstGeom prst="rect">
            <a:avLst/>
          </a:prstGeom>
        </p:spPr>
        <p:txBody>
          <a:bodyPr vert="horz" lIns="61776" tIns="30887" rIns="61776" bIns="30887"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765284" y="2"/>
            <a:ext cx="2880521" cy="490600"/>
          </a:xfrm>
          <a:prstGeom prst="rect">
            <a:avLst/>
          </a:prstGeom>
        </p:spPr>
        <p:txBody>
          <a:bodyPr vert="horz" lIns="61776" tIns="30887" rIns="61776" bIns="30887" rtlCol="0"/>
          <a:lstStyle>
            <a:lvl1pPr algn="r">
              <a:defRPr sz="800"/>
            </a:lvl1pPr>
          </a:lstStyle>
          <a:p>
            <a:fld id="{BF1BF329-EDCD-4A0A-8800-771AF39B95FF}" type="datetimeFigureOut">
              <a:rPr kumimoji="1" lang="ja-JP" altLang="en-US" smtClean="0"/>
              <a:t>2021/12/23</a:t>
            </a:fld>
            <a:endParaRPr kumimoji="1" lang="ja-JP" altLang="en-US"/>
          </a:p>
        </p:txBody>
      </p:sp>
      <p:sp>
        <p:nvSpPr>
          <p:cNvPr id="4" name="フッター プレースホルダー 3"/>
          <p:cNvSpPr>
            <a:spLocks noGrp="1"/>
          </p:cNvSpPr>
          <p:nvPr>
            <p:ph type="ftr" sz="quarter" idx="2"/>
          </p:nvPr>
        </p:nvSpPr>
        <p:spPr>
          <a:xfrm>
            <a:off x="3" y="9286814"/>
            <a:ext cx="2880521" cy="490600"/>
          </a:xfrm>
          <a:prstGeom prst="rect">
            <a:avLst/>
          </a:prstGeom>
        </p:spPr>
        <p:txBody>
          <a:bodyPr vert="horz" lIns="61776" tIns="30887" rIns="61776" bIns="30887"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765284" y="9286814"/>
            <a:ext cx="2880521" cy="490600"/>
          </a:xfrm>
          <a:prstGeom prst="rect">
            <a:avLst/>
          </a:prstGeom>
        </p:spPr>
        <p:txBody>
          <a:bodyPr vert="horz" lIns="61776" tIns="30887" rIns="61776" bIns="30887"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880521" cy="490600"/>
          </a:xfrm>
          <a:prstGeom prst="rect">
            <a:avLst/>
          </a:prstGeom>
        </p:spPr>
        <p:txBody>
          <a:bodyPr vert="horz" lIns="61767" tIns="30885" rIns="61767" bIns="30885" rtlCol="0"/>
          <a:lstStyle>
            <a:lvl1pPr algn="l">
              <a:defRPr sz="800"/>
            </a:lvl1pPr>
          </a:lstStyle>
          <a:p>
            <a:endParaRPr kumimoji="1" lang="ja-JP" altLang="en-US"/>
          </a:p>
        </p:txBody>
      </p:sp>
      <p:sp>
        <p:nvSpPr>
          <p:cNvPr id="3" name="日付プレースホルダー 2"/>
          <p:cNvSpPr>
            <a:spLocks noGrp="1"/>
          </p:cNvSpPr>
          <p:nvPr>
            <p:ph type="dt" idx="1"/>
          </p:nvPr>
        </p:nvSpPr>
        <p:spPr>
          <a:xfrm>
            <a:off x="3765284" y="3"/>
            <a:ext cx="2880521" cy="490600"/>
          </a:xfrm>
          <a:prstGeom prst="rect">
            <a:avLst/>
          </a:prstGeom>
        </p:spPr>
        <p:txBody>
          <a:bodyPr vert="horz" lIns="61767" tIns="30885" rIns="61767" bIns="30885" rtlCol="0"/>
          <a:lstStyle>
            <a:lvl1pPr algn="r">
              <a:defRPr sz="800"/>
            </a:lvl1pPr>
          </a:lstStyle>
          <a:p>
            <a:fld id="{D4B34377-7E25-4106-A67B-EA64E8B2B132}" type="datetimeFigureOut">
              <a:rPr kumimoji="1" lang="ja-JP" altLang="en-US" smtClean="0"/>
              <a:t>2021/12/23</a:t>
            </a:fld>
            <a:endParaRPr kumimoji="1" lang="ja-JP" altLang="en-US"/>
          </a:p>
        </p:txBody>
      </p:sp>
      <p:sp>
        <p:nvSpPr>
          <p:cNvPr id="4" name="スライド イメージ プレースホルダー 3"/>
          <p:cNvSpPr>
            <a:spLocks noGrp="1" noRot="1" noChangeAspect="1"/>
          </p:cNvSpPr>
          <p:nvPr>
            <p:ph type="sldImg" idx="2"/>
          </p:nvPr>
        </p:nvSpPr>
        <p:spPr>
          <a:xfrm>
            <a:off x="998538" y="1223963"/>
            <a:ext cx="4649787" cy="3300412"/>
          </a:xfrm>
          <a:prstGeom prst="rect">
            <a:avLst/>
          </a:prstGeom>
          <a:noFill/>
          <a:ln w="12700">
            <a:solidFill>
              <a:prstClr val="black"/>
            </a:solidFill>
          </a:ln>
        </p:spPr>
        <p:txBody>
          <a:bodyPr vert="horz" lIns="61767" tIns="30885" rIns="61767" bIns="30885" rtlCol="0" anchor="ctr"/>
          <a:lstStyle/>
          <a:p>
            <a:endParaRPr lang="ja-JP" altLang="en-US"/>
          </a:p>
        </p:txBody>
      </p:sp>
      <p:sp>
        <p:nvSpPr>
          <p:cNvPr id="5" name="ノート プレースホルダー 4"/>
          <p:cNvSpPr>
            <a:spLocks noGrp="1"/>
          </p:cNvSpPr>
          <p:nvPr>
            <p:ph type="body" sz="quarter" idx="3"/>
          </p:nvPr>
        </p:nvSpPr>
        <p:spPr>
          <a:xfrm>
            <a:off x="664899" y="4705006"/>
            <a:ext cx="5317067" cy="3850237"/>
          </a:xfrm>
          <a:prstGeom prst="rect">
            <a:avLst/>
          </a:prstGeom>
        </p:spPr>
        <p:txBody>
          <a:bodyPr vert="horz" lIns="61767" tIns="30885" rIns="61767" bIns="308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286816"/>
            <a:ext cx="2880521" cy="490600"/>
          </a:xfrm>
          <a:prstGeom prst="rect">
            <a:avLst/>
          </a:prstGeom>
        </p:spPr>
        <p:txBody>
          <a:bodyPr vert="horz" lIns="61767" tIns="30885" rIns="61767" bIns="30885"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765284" y="9286816"/>
            <a:ext cx="2880521" cy="490600"/>
          </a:xfrm>
          <a:prstGeom prst="rect">
            <a:avLst/>
          </a:prstGeom>
        </p:spPr>
        <p:txBody>
          <a:bodyPr vert="horz" lIns="61767" tIns="30885" rIns="61767" bIns="30885"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8338" y="847725"/>
            <a:ext cx="3213100" cy="2281238"/>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2021/12/23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2021/12/23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2021/12/23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2021/12/23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2021/12/23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2021/12/23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2021/12/23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2021/12/23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2021/12/23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2021/12/23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2021/12/23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2021/12/23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9326" y="902985"/>
            <a:ext cx="14965638" cy="2069761"/>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久宝寺</a:t>
            </a:r>
            <a:r>
              <a:rPr lang="ja-JP" altLang="en-US" sz="2400">
                <a:solidFill>
                  <a:schemeClr val="bg1"/>
                </a:solidFill>
                <a:latin typeface="Meiryo UI" pitchFamily="50" charset="-128"/>
                <a:ea typeface="Meiryo UI" pitchFamily="50" charset="-128"/>
                <a:cs typeface="Meiryo UI" pitchFamily="50" charset="-128"/>
              </a:rPr>
              <a:t>緑地マネジメントプラン（案）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市街地の貴重なみどりと広大な空間・立地を活かし、「防災」「健康」「地域」をテーマとした新たな賑わいを生み出す公園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134401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3855026" y="134401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11298924" y="134401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134401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5649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584335371"/>
              </p:ext>
            </p:extLst>
          </p:nvPr>
        </p:nvGraphicFramePr>
        <p:xfrm>
          <a:off x="6194760" y="3499822"/>
          <a:ext cx="4438547" cy="85720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1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552409">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○公園のコアゾーンとして魅力となる施設を配置し、「地域から公園」に賑わいを呼び込むゾーン</a:t>
                      </a: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3830546490"/>
              </p:ext>
            </p:extLst>
          </p:nvPr>
        </p:nvGraphicFramePr>
        <p:xfrm>
          <a:off x="6194760" y="4522648"/>
          <a:ext cx="4438547" cy="172235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131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スポーツ・健康づくりゾーン</a:t>
                      </a:r>
                    </a:p>
                  </a:txBody>
                  <a:tcPr/>
                </a:tc>
                <a:extLst>
                  <a:ext uri="{0D108BD9-81ED-4DB2-BD59-A6C34878D82A}">
                    <a16:rowId xmlns:a16="http://schemas.microsoft.com/office/drawing/2014/main" val="3928224763"/>
                  </a:ext>
                </a:extLst>
              </a:tr>
              <a:tr h="1409197">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○中河内地域の健康運動拠点として、府民の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健康・長寿</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づくりの　支援を行うゾーン</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（事業中区域）</a:t>
                      </a:r>
                    </a:p>
                    <a:p>
                      <a:pPr marL="288000" indent="-432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○公園の防災機能を確保し、それらを日常的に意識し、学ぶことのできるゾーン</a:t>
                      </a:r>
                    </a:p>
                    <a:p>
                      <a:pPr marL="288000" indent="-432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○人と人、人と地域の関りが生まれ、学びの活動を通じて発展するゾーン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33941176"/>
              </p:ext>
            </p:extLst>
          </p:nvPr>
        </p:nvGraphicFramePr>
        <p:xfrm>
          <a:off x="6194760" y="6410617"/>
          <a:ext cx="4438547" cy="89164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946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586842">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○多面的なグリーンインフラ機能と都市にある貴重な自然を学び・楽しめるゾーン</a:t>
                      </a: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3048621"/>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590851254"/>
              </p:ext>
            </p:extLst>
          </p:nvPr>
        </p:nvGraphicFramePr>
        <p:xfrm>
          <a:off x="10666304" y="3495645"/>
          <a:ext cx="4438547" cy="121044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28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905648">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地域の原風景・栽培文化等を伝える物の創出、体験イベントやプログラムを展開。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ニュースポーツや子どもの遊び等、学び・楽しめるエリアの整備とプログラムを展開する。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1269943332"/>
              </p:ext>
            </p:extLst>
          </p:nvPr>
        </p:nvGraphicFramePr>
        <p:xfrm>
          <a:off x="10666304" y="4769409"/>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542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53462">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防火樹林帯としての機能拡充や、市街地の中のみどりとして、様々な利活用が可能となるよう質の高い樹木管理を実施。</a:t>
                      </a: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特色あるシャクヤク園について、希少種の保全・育成や新品種等の積極的な導入等を行い、さらなる魅力アップを推進。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1713979717"/>
              </p:ext>
            </p:extLst>
          </p:nvPr>
        </p:nvGraphicFramePr>
        <p:xfrm>
          <a:off x="10666305" y="5960485"/>
          <a:ext cx="4421296" cy="1341774"/>
        </p:xfrm>
        <a:graphic>
          <a:graphicData uri="http://schemas.openxmlformats.org/drawingml/2006/table">
            <a:tbl>
              <a:tblPr firstRow="1" bandRow="1">
                <a:tableStyleId>{5C22544A-7EE6-4342-B048-85BDC9FD1C3A}</a:tableStyleId>
              </a:tblPr>
              <a:tblGrid>
                <a:gridCol w="4421296">
                  <a:extLst>
                    <a:ext uri="{9D8B030D-6E8A-4147-A177-3AD203B41FA5}">
                      <a16:colId xmlns:a16="http://schemas.microsoft.com/office/drawing/2014/main" val="1520663522"/>
                    </a:ext>
                  </a:extLst>
                </a:gridCol>
              </a:tblGrid>
              <a:tr h="3359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整備改修の方針</a:t>
                      </a:r>
                    </a:p>
                  </a:txBody>
                  <a:tcPr marR="36000">
                    <a:solidFill>
                      <a:schemeClr val="accent6"/>
                    </a:solidFill>
                  </a:tcPr>
                </a:tc>
                <a:extLst>
                  <a:ext uri="{0D108BD9-81ED-4DB2-BD59-A6C34878D82A}">
                    <a16:rowId xmlns:a16="http://schemas.microsoft.com/office/drawing/2014/main" val="3928224763"/>
                  </a:ext>
                </a:extLst>
              </a:tr>
              <a:tr h="898457">
                <a:tc>
                  <a:txBody>
                    <a:bodyPr/>
                    <a:lstStyle/>
                    <a:p>
                      <a:pPr marL="0" indent="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○東地区の新規整備</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大は</a:t>
                      </a:r>
                      <a:r>
                        <a:rPr kumimoji="1" lang="ja-JP" altLang="en-US" sz="1200" dirty="0" err="1">
                          <a:solidFill>
                            <a:schemeClr val="tx1"/>
                          </a:solidFill>
                          <a:latin typeface="Meiryo UI" panose="020B0604030504040204" pitchFamily="50" charset="-128"/>
                          <a:ea typeface="Meiryo UI" panose="020B0604030504040204" pitchFamily="50" charset="-128"/>
                        </a:rPr>
                        <a:t>らっぱや</a:t>
                      </a:r>
                      <a:r>
                        <a:rPr kumimoji="1" lang="ja-JP" altLang="en-US" sz="1200" dirty="0">
                          <a:solidFill>
                            <a:schemeClr val="tx1"/>
                          </a:solidFill>
                          <a:latin typeface="Meiryo UI" panose="020B0604030504040204" pitchFamily="50" charset="-128"/>
                          <a:ea typeface="Meiryo UI" panose="020B0604030504040204" pitchFamily="50" charset="-128"/>
                        </a:rPr>
                        <a:t>つむぎの里などを整備予定施設として、地域の原風景や文化、子どもの遊び等についての学びの場を整備</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⽼朽化したプールについて</a:t>
                      </a:r>
                      <a:r>
                        <a:rPr kumimoji="1" lang="en-US" altLang="ja-JP" sz="1200" dirty="0" smtClean="0">
                          <a:solidFill>
                            <a:schemeClr val="tx1"/>
                          </a:solidFill>
                          <a:latin typeface="Meiryo UI" panose="020B0604030504040204" pitchFamily="50" charset="-128"/>
                          <a:ea typeface="Meiryo UI" panose="020B0604030504040204" pitchFamily="50" charset="-128"/>
                        </a:rPr>
                        <a:t>PFI</a:t>
                      </a:r>
                      <a:r>
                        <a:rPr kumimoji="1" lang="ja-JP" altLang="en-US" sz="1200" dirty="0" smtClean="0">
                          <a:solidFill>
                            <a:schemeClr val="tx1"/>
                          </a:solidFill>
                          <a:latin typeface="Meiryo UI" panose="020B0604030504040204" pitchFamily="50" charset="-128"/>
                          <a:ea typeface="Meiryo UI" panose="020B0604030504040204" pitchFamily="50" charset="-128"/>
                        </a:rPr>
                        <a:t>事業をはじめとする民間ノウハウを活用した事業手法や事業内容の導⼊を検討し、プールの再整備</a:t>
                      </a:r>
                      <a:r>
                        <a:rPr kumimoji="1" lang="ja-JP" altLang="en-US" sz="1200" dirty="0" smtClean="0">
                          <a:solidFill>
                            <a:schemeClr val="tx1"/>
                          </a:solidFill>
                          <a:latin typeface="Meiryo UI" panose="020B0604030504040204" pitchFamily="50" charset="-128"/>
                          <a:ea typeface="Meiryo UI" panose="020B0604030504040204" pitchFamily="50" charset="-128"/>
                        </a:rPr>
                        <a:t>を進める。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marR="36000">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3048621"/>
            <a:ext cx="193990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4262524" cy="93871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本緑地は、昭和</a:t>
            </a:r>
            <a:r>
              <a:rPr lang="en-US" altLang="ja-JP" sz="1100" dirty="0">
                <a:latin typeface="Meiryo UI" pitchFamily="50" charset="-128"/>
                <a:ea typeface="Meiryo UI" pitchFamily="50" charset="-128"/>
                <a:cs typeface="Meiryo UI" pitchFamily="50" charset="-128"/>
              </a:rPr>
              <a:t>16</a:t>
            </a:r>
            <a:r>
              <a:rPr lang="ja-JP" altLang="en-US" sz="1100" dirty="0">
                <a:latin typeface="Meiryo UI" pitchFamily="50" charset="-128"/>
                <a:ea typeface="Meiryo UI" pitchFamily="50" charset="-128"/>
                <a:cs typeface="Meiryo UI" pitchFamily="50" charset="-128"/>
              </a:rPr>
              <a:t>年に服部、大泉、鶴見の各緑地とともに大阪都市計画緑地として計画決定された大阪四大緑地の一つである。大阪府の東部地域に比較的少ないプール、野球場、陸上競技場、テニスコート等の運動施設を中心に、バーベキューの楽しめる「ファミリー広場」、児童遊戯場などのレクリエーション施設を備えた公園として親しま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430412"/>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38.4</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170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46</a:t>
            </a:r>
            <a:r>
              <a:rPr lang="ja-JP" altLang="en-US" sz="1100">
                <a:latin typeface="Meiryo UI" pitchFamily="50" charset="-128"/>
                <a:ea typeface="Meiryo UI" pitchFamily="50" charset="-128"/>
                <a:cs typeface="Meiryo UI" pitchFamily="50" charset="-128"/>
              </a:rPr>
              <a:t>年４月１日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0" y="8936292"/>
            <a:ext cx="3900597" cy="43088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陸上競技場、テニスコート、野球場、プール、児童遊戯場、風の広場、シャクヤク園</a:t>
            </a:r>
            <a:endParaRPr lang="en-US" altLang="ja-JP" sz="11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133077" y="1623276"/>
            <a:ext cx="3672000" cy="738664"/>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・運動施設を始めとする多様な施設の活用とプログラムの充実を図り、府民の「健康・長寿」の実現を支援する公園</a:t>
            </a:r>
          </a:p>
        </p:txBody>
      </p:sp>
      <p:sp>
        <p:nvSpPr>
          <p:cNvPr id="44" name="正方形/長方形 43"/>
          <p:cNvSpPr/>
          <p:nvPr/>
        </p:nvSpPr>
        <p:spPr>
          <a:xfrm>
            <a:off x="3855026" y="1632769"/>
            <a:ext cx="3672000" cy="738664"/>
          </a:xfrm>
          <a:prstGeom prst="rect">
            <a:avLst/>
          </a:prstGeom>
        </p:spPr>
        <p:txBody>
          <a:bodyPr wrap="square">
            <a:spAutoFit/>
          </a:bodyPr>
          <a:lstStyle/>
          <a:p>
            <a:pPr marL="180000" indent="-108000" defTabSz="755934">
              <a:defRPr/>
            </a:pPr>
            <a:r>
              <a:rPr lang="ja-JP" altLang="en-US" sz="1400" dirty="0">
                <a:latin typeface="Meiryo UI" panose="020B0604030504040204" pitchFamily="50" charset="-128"/>
                <a:ea typeface="Meiryo UI" panose="020B0604030504040204" pitchFamily="50" charset="-128"/>
              </a:rPr>
              <a:t>・府民や企業等、多様な主体と連携して公園の利便性や魅力の向上を行うことで、新たなサービスの提供を図る公園</a:t>
            </a:r>
            <a:endParaRPr lang="ja-JP" altLang="ja-JP" sz="12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7576975" y="1662568"/>
            <a:ext cx="3672000" cy="1169551"/>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・広域避難場所として、周辺地域の避難者を地震発生時の市街地火災等から守る公園</a:t>
            </a:r>
            <a:endParaRPr lang="en-US" altLang="ja-JP" sz="1400" dirty="0">
              <a:solidFill>
                <a:srgbClr val="000000"/>
              </a:solidFill>
              <a:latin typeface="Meiryo UI" panose="020B0604030504040204" pitchFamily="50" charset="-128"/>
              <a:ea typeface="Meiryo UI" panose="020B0604030504040204" pitchFamily="50" charset="-128"/>
            </a:endParaRP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・後方支援活動拠点として、自衛隊や消防隊・警察等の支援部隊の救出・救助活動拠点等の役割を果たす公園</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1298924" y="1655041"/>
            <a:ext cx="3672000" cy="523220"/>
          </a:xfrm>
          <a:prstGeom prst="rect">
            <a:avLst/>
          </a:prstGeom>
          <a:noFill/>
        </p:spPr>
        <p:txBody>
          <a:bodyPr wrap="square" rtlCol="0">
            <a:spAutoFit/>
          </a:bodyPr>
          <a:lstStyle/>
          <a:p>
            <a:pPr marL="180000" indent="-108000"/>
            <a:r>
              <a:rPr lang="ja-JP" altLang="ja-JP" sz="1400" dirty="0">
                <a:latin typeface="Meiryo UI" panose="020B0604030504040204" pitchFamily="50" charset="-128"/>
                <a:ea typeface="Meiryo UI" panose="020B0604030504040204" pitchFamily="50" charset="-128"/>
              </a:rPr>
              <a:t>・都市に</a:t>
            </a:r>
            <a:r>
              <a:rPr lang="ja-JP" altLang="en-US" sz="1400" dirty="0">
                <a:latin typeface="Meiryo UI" panose="020B0604030504040204" pitchFamily="50" charset="-128"/>
                <a:ea typeface="Meiryo UI" panose="020B0604030504040204" pitchFamily="50" charset="-128"/>
              </a:rPr>
              <a:t>創出された</a:t>
            </a:r>
            <a:r>
              <a:rPr lang="ja-JP" altLang="ja-JP" sz="1400" dirty="0">
                <a:latin typeface="Meiryo UI" panose="020B0604030504040204" pitchFamily="50" charset="-128"/>
                <a:ea typeface="Meiryo UI" panose="020B0604030504040204" pitchFamily="50" charset="-128"/>
              </a:rPr>
              <a:t>貴重な</a:t>
            </a:r>
            <a:r>
              <a:rPr lang="ja-JP" altLang="en-US" sz="1400" dirty="0">
                <a:latin typeface="Meiryo UI" panose="020B0604030504040204" pitchFamily="50" charset="-128"/>
                <a:ea typeface="Meiryo UI" panose="020B0604030504040204" pitchFamily="50" charset="-128"/>
              </a:rPr>
              <a:t>みどり資源</a:t>
            </a:r>
            <a:r>
              <a:rPr lang="ja-JP" altLang="ja-JP" sz="1400" dirty="0">
                <a:latin typeface="Meiryo UI" panose="020B0604030504040204" pitchFamily="50" charset="-128"/>
                <a:ea typeface="Meiryo UI" panose="020B0604030504040204" pitchFamily="50" charset="-128"/>
              </a:rPr>
              <a:t>として</a:t>
            </a:r>
            <a:r>
              <a:rPr lang="ja-JP" altLang="en-US" sz="1400" dirty="0">
                <a:latin typeface="Meiryo UI" panose="020B0604030504040204" pitchFamily="50" charset="-128"/>
                <a:ea typeface="Meiryo UI" panose="020B0604030504040204" pitchFamily="50" charset="-128"/>
              </a:rPr>
              <a:t>、「自然</a:t>
            </a:r>
            <a:r>
              <a:rPr lang="ja-JP" altLang="ja-JP" sz="1400" dirty="0">
                <a:latin typeface="Meiryo UI" panose="020B0604030504040204" pitchFamily="50" charset="-128"/>
                <a:ea typeface="Meiryo UI" panose="020B0604030504040204" pitchFamily="50" charset="-128"/>
              </a:rPr>
              <a:t>環境</a:t>
            </a:r>
            <a:r>
              <a:rPr lang="ja-JP" altLang="en-US" sz="1400" dirty="0">
                <a:latin typeface="Meiryo UI" panose="020B0604030504040204" pitchFamily="50" charset="-128"/>
                <a:ea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rPr>
              <a:t>保全</a:t>
            </a:r>
            <a:r>
              <a:rPr lang="ja-JP" altLang="en-US" sz="1400" dirty="0">
                <a:latin typeface="Meiryo UI" panose="020B0604030504040204" pitchFamily="50" charset="-128"/>
                <a:ea typeface="Meiryo UI" panose="020B0604030504040204" pitchFamily="50" charset="-128"/>
              </a:rPr>
              <a:t>・再生・</a:t>
            </a:r>
            <a:r>
              <a:rPr lang="ja-JP" altLang="ja-JP" sz="1400" dirty="0">
                <a:latin typeface="Meiryo UI" panose="020B0604030504040204" pitchFamily="50" charset="-128"/>
                <a:ea typeface="Meiryo UI" panose="020B0604030504040204" pitchFamily="50" charset="-128"/>
              </a:rPr>
              <a:t>創出</a:t>
            </a:r>
            <a:r>
              <a:rPr lang="ja-JP" altLang="en-US" sz="1400" dirty="0">
                <a:latin typeface="Meiryo UI" panose="020B0604030504040204" pitchFamily="50" charset="-128"/>
                <a:ea typeface="Meiryo UI" panose="020B0604030504040204" pitchFamily="50" charset="-128"/>
              </a:rPr>
              <a:t>」を図る公園</a:t>
            </a:r>
            <a:endParaRPr lang="ja-JP" altLang="ja-JP" sz="1200"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3"/>
          <a:stretch>
            <a:fillRect/>
          </a:stretch>
        </p:blipFill>
        <p:spPr>
          <a:xfrm>
            <a:off x="11004677" y="7452258"/>
            <a:ext cx="3927000" cy="2990400"/>
          </a:xfrm>
          <a:prstGeom prst="rect">
            <a:avLst/>
          </a:prstGeom>
        </p:spPr>
      </p:pic>
      <p:pic>
        <p:nvPicPr>
          <p:cNvPr id="38" name="図 3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813056" y="7362353"/>
            <a:ext cx="237242" cy="454361"/>
          </a:xfrm>
          <a:prstGeom prst="rect">
            <a:avLst/>
          </a:prstGeom>
        </p:spPr>
      </p:pic>
      <p:sp>
        <p:nvSpPr>
          <p:cNvPr id="41" name="正方形/長方形 40"/>
          <p:cNvSpPr/>
          <p:nvPr/>
        </p:nvSpPr>
        <p:spPr>
          <a:xfrm>
            <a:off x="6194760" y="7362353"/>
            <a:ext cx="8900900" cy="32765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2606208" y="10463844"/>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1" name="テキスト ボックス 50"/>
          <p:cNvSpPr txBox="1"/>
          <p:nvPr/>
        </p:nvSpPr>
        <p:spPr>
          <a:xfrm>
            <a:off x="13677038" y="10469266"/>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52" name="図 51"/>
          <p:cNvPicPr>
            <a:picLocks noChangeAspect="1"/>
          </p:cNvPicPr>
          <p:nvPr/>
        </p:nvPicPr>
        <p:blipFill>
          <a:blip r:embed="rId5"/>
          <a:stretch>
            <a:fillRect/>
          </a:stretch>
        </p:blipFill>
        <p:spPr>
          <a:xfrm>
            <a:off x="11135844" y="9706530"/>
            <a:ext cx="651525" cy="623000"/>
          </a:xfrm>
          <a:prstGeom prst="rect">
            <a:avLst/>
          </a:prstGeom>
        </p:spPr>
      </p:pic>
      <p:sp>
        <p:nvSpPr>
          <p:cNvPr id="45" name="テキスト ボックス 44"/>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八尾土木事務所／公園課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smtClean="0">
                <a:solidFill>
                  <a:schemeClr val="bg1"/>
                </a:solidFill>
                <a:latin typeface="Meiryo UI" panose="020B0604030504040204" pitchFamily="50" charset="-128"/>
                <a:ea typeface="Meiryo UI" panose="020B0604030504040204" pitchFamily="50" charset="-128"/>
              </a:rPr>
              <a:t>令和</a:t>
            </a:r>
            <a:r>
              <a:rPr kumimoji="1" lang="ja-JP" altLang="en-US" sz="1200" smtClean="0">
                <a:solidFill>
                  <a:schemeClr val="bg1"/>
                </a:solidFill>
                <a:latin typeface="Meiryo UI" panose="020B0604030504040204" pitchFamily="50" charset="-128"/>
                <a:ea typeface="Meiryo UI" panose="020B0604030504040204" pitchFamily="50" charset="-128"/>
              </a:rPr>
              <a:t>３年１２月</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3"/>
          <p:cNvSpPr txBox="1">
            <a:spLocks noChangeArrowheads="1"/>
          </p:cNvSpPr>
          <p:nvPr/>
        </p:nvSpPr>
        <p:spPr bwMode="auto">
          <a:xfrm>
            <a:off x="6194760" y="3048621"/>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pic>
        <p:nvPicPr>
          <p:cNvPr id="3" name="図 2"/>
          <p:cNvPicPr>
            <a:picLocks noChangeAspect="1"/>
          </p:cNvPicPr>
          <p:nvPr/>
        </p:nvPicPr>
        <p:blipFill>
          <a:blip r:embed="rId6"/>
          <a:stretch>
            <a:fillRect/>
          </a:stretch>
        </p:blipFill>
        <p:spPr>
          <a:xfrm>
            <a:off x="41227" y="3493828"/>
            <a:ext cx="6074702" cy="7113937"/>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6E82FF-79DB-449B-A7A8-76F7D5143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2597A9-5421-4FCF-AD73-7B14EF8D1213}">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4331477-7C3F-4D32-B059-CF46FF2605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689</Words>
  <Application>Microsoft Office PowerPoint</Application>
  <PresentationFormat>ユーザー設定</PresentationFormat>
  <Paragraphs>48</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Meiryo UI</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2020-04-23T05:08:58Z</dcterms:created>
  <dcterms:modified xsi:type="dcterms:W3CDTF">2021-12-23T00:09:29Z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