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0" r:id="rId2"/>
    <p:sldId id="258" r:id="rId3"/>
    <p:sldId id="263" r:id="rId4"/>
    <p:sldId id="262" r:id="rId5"/>
    <p:sldId id="261" r:id="rId6"/>
    <p:sldId id="257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363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GIS\GIS\10_GIS&#23448;&#27665;&#21332;&#35696;&#20250;\01_WG\WG2&#21344;&#29992;&#38306;&#20418;\&#65335;&#65319;&#65298;&#36947;&#36335;&#21344;&#29992;&#12471;&#12473;&#12486;&#12512;\201302_&#36947;&#36335;&#21344;&#29992;&#38306;&#20418;&#12450;&#12531;&#12465;&#12540;&#12488;\&#12450;&#12531;&#12465;&#12540;&#12488;&#38598;&#35336;\&#9733;&#9733;&#38598;&#35336;&#19968;&#3523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5631760773493095"/>
          <c:y val="4.5390070921985916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Sheet1!$B$2</c:f>
              <c:strCache>
                <c:ptCount val="1"/>
                <c:pt idx="0">
                  <c:v>Q3,利用可能ですか。</c:v>
                </c:pt>
              </c:strCache>
            </c:strRef>
          </c:tx>
          <c:explosion val="25"/>
          <c:dPt>
            <c:idx val="1"/>
            <c:bubble3D val="0"/>
            <c:spPr>
              <a:solidFill>
                <a:srgbClr val="C00000"/>
              </a:solidFill>
            </c:spPr>
          </c:dPt>
          <c:dPt>
            <c:idx val="2"/>
            <c:bubble3D val="0"/>
            <c:spPr>
              <a:solidFill>
                <a:srgbClr val="FF99FF"/>
              </a:solidFill>
            </c:spPr>
          </c:dPt>
          <c:cat>
            <c:strRef>
              <c:f>Sheet1!$C$1:$E$1</c:f>
              <c:strCache>
                <c:ptCount val="3"/>
                <c:pt idx="0">
                  <c:v>　　はい</c:v>
                </c:pt>
                <c:pt idx="1">
                  <c:v>　　いいえ</c:v>
                </c:pt>
                <c:pt idx="2">
                  <c:v>その他（検討・未回答）</c:v>
                </c:pt>
              </c:strCache>
            </c:strRef>
          </c:cat>
          <c:val>
            <c:numRef>
              <c:f>Sheet1!$C$2:$E$2</c:f>
              <c:numCache>
                <c:formatCode>General</c:formatCode>
                <c:ptCount val="3"/>
                <c:pt idx="0">
                  <c:v>28</c:v>
                </c:pt>
                <c:pt idx="1">
                  <c:v>6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7445870066076588"/>
          <c:y val="0.27238046860010767"/>
          <c:w val="0.42379720194390141"/>
          <c:h val="0.69979337689171872"/>
        </c:manualLayout>
      </c:layout>
      <c:overlay val="0"/>
      <c:txPr>
        <a:bodyPr/>
        <a:lstStyle/>
        <a:p>
          <a:pPr>
            <a:defRPr sz="1600" baseline="0"/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8E4616-BF9A-4FC7-8B8E-928DD7B0E13B}" type="datetimeFigureOut">
              <a:rPr kumimoji="1" lang="ja-JP" altLang="en-US" smtClean="0"/>
              <a:t>2015/7/6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C9198-8CF5-40A5-A033-8656714B67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260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C9D467-8CFD-4C34-8CDE-DD24AE93D57B}" type="slidenum">
              <a:rPr lang="en-US" altLang="ja-JP" smtClean="0">
                <a:ea typeface="ＭＳ Ｐゴシック" charset="-128"/>
              </a:rPr>
              <a:pPr/>
              <a:t>2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>
              <a:ea typeface="ＭＳ Ｐ明朝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2801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C9198-8CF5-40A5-A033-8656714B6751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408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B2E1-C52F-4B8F-8FEA-08B1A65A4002}" type="datetimeFigureOut">
              <a:rPr kumimoji="1" lang="ja-JP" altLang="en-US" smtClean="0"/>
              <a:t>2015/7/6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FBD3-77BF-425F-BDDD-9328AD313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B2E1-C52F-4B8F-8FEA-08B1A65A4002}" type="datetimeFigureOut">
              <a:rPr kumimoji="1" lang="ja-JP" altLang="en-US" smtClean="0"/>
              <a:t>2015/7/6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FBD3-77BF-425F-BDDD-9328AD313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B2E1-C52F-4B8F-8FEA-08B1A65A4002}" type="datetimeFigureOut">
              <a:rPr kumimoji="1" lang="ja-JP" altLang="en-US" smtClean="0"/>
              <a:t>2015/7/6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FBD3-77BF-425F-BDDD-9328AD313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B2E1-C52F-4B8F-8FEA-08B1A65A4002}" type="datetimeFigureOut">
              <a:rPr kumimoji="1" lang="ja-JP" altLang="en-US" smtClean="0"/>
              <a:t>2015/7/6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FBD3-77BF-425F-BDDD-9328AD313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B2E1-C52F-4B8F-8FEA-08B1A65A4002}" type="datetimeFigureOut">
              <a:rPr kumimoji="1" lang="ja-JP" altLang="en-US" smtClean="0"/>
              <a:t>2015/7/6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FBD3-77BF-425F-BDDD-9328AD313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B2E1-C52F-4B8F-8FEA-08B1A65A4002}" type="datetimeFigureOut">
              <a:rPr kumimoji="1" lang="ja-JP" altLang="en-US" smtClean="0"/>
              <a:t>2015/7/6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FBD3-77BF-425F-BDDD-9328AD313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B2E1-C52F-4B8F-8FEA-08B1A65A4002}" type="datetimeFigureOut">
              <a:rPr kumimoji="1" lang="ja-JP" altLang="en-US" smtClean="0"/>
              <a:t>2015/7/6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FBD3-77BF-425F-BDDD-9328AD313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B2E1-C52F-4B8F-8FEA-08B1A65A4002}" type="datetimeFigureOut">
              <a:rPr kumimoji="1" lang="ja-JP" altLang="en-US" smtClean="0"/>
              <a:t>2015/7/6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FBD3-77BF-425F-BDDD-9328AD313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B2E1-C52F-4B8F-8FEA-08B1A65A4002}" type="datetimeFigureOut">
              <a:rPr kumimoji="1" lang="ja-JP" altLang="en-US" smtClean="0"/>
              <a:t>2015/7/6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FBD3-77BF-425F-BDDD-9328AD313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B2E1-C52F-4B8F-8FEA-08B1A65A4002}" type="datetimeFigureOut">
              <a:rPr kumimoji="1" lang="ja-JP" altLang="en-US" smtClean="0"/>
              <a:t>2015/7/6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FBD3-77BF-425F-BDDD-9328AD313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B2E1-C52F-4B8F-8FEA-08B1A65A4002}" type="datetimeFigureOut">
              <a:rPr kumimoji="1" lang="ja-JP" altLang="en-US" smtClean="0"/>
              <a:t>2015/7/6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FBD3-77BF-425F-BDDD-9328AD313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8B2E1-C52F-4B8F-8FEA-08B1A65A4002}" type="datetimeFigureOut">
              <a:rPr kumimoji="1" lang="ja-JP" altLang="en-US" smtClean="0"/>
              <a:t>2015/7/6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BFBD3-77BF-425F-BDDD-9328AD313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aike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3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8640"/>
            <a:ext cx="811360" cy="811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9094" name="Rectangle 6"/>
          <p:cNvSpPr>
            <a:spLocks noChangeArrowheads="1"/>
          </p:cNvSpPr>
          <p:nvPr/>
        </p:nvSpPr>
        <p:spPr bwMode="auto">
          <a:xfrm>
            <a:off x="611560" y="332656"/>
            <a:ext cx="853244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1279525">
              <a:defRPr/>
            </a:pPr>
            <a:r>
              <a:rPr lang="en-US" altLang="ja-JP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GIS</a:t>
            </a:r>
            <a:r>
              <a:rPr lang="ja-JP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官民協議会</a:t>
            </a:r>
            <a:r>
              <a:rPr lang="en-US" altLang="ja-JP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WG2</a:t>
            </a:r>
            <a:endParaRPr lang="ja-JP" alt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0" y="2800673"/>
            <a:ext cx="864235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lvl="1" algn="ctr"/>
            <a:r>
              <a:rPr lang="ja-JP" altLang="ja-JP" sz="4000" b="1" smtClean="0">
                <a:solidFill>
                  <a:srgbClr val="002060"/>
                </a:solidFill>
              </a:rPr>
              <a:t>「</a:t>
            </a:r>
            <a:r>
              <a:rPr lang="ja-JP" altLang="ja-JP" sz="4000" b="1" dirty="0">
                <a:solidFill>
                  <a:srgbClr val="002060"/>
                </a:solidFill>
              </a:rPr>
              <a:t>埋設物調査</a:t>
            </a:r>
            <a:r>
              <a:rPr lang="ja-JP" altLang="ja-JP" sz="4000" b="1">
                <a:solidFill>
                  <a:srgbClr val="002060"/>
                </a:solidFill>
              </a:rPr>
              <a:t>システム</a:t>
            </a:r>
            <a:r>
              <a:rPr lang="ja-JP" altLang="ja-JP" sz="4000" b="1" smtClean="0">
                <a:solidFill>
                  <a:srgbClr val="002060"/>
                </a:solidFill>
              </a:rPr>
              <a:t>」</a:t>
            </a:r>
            <a:r>
              <a:rPr lang="ja-JP" altLang="en-US" sz="4000" b="1" smtClean="0">
                <a:solidFill>
                  <a:srgbClr val="002060"/>
                </a:solidFill>
              </a:rPr>
              <a:t>の</a:t>
            </a:r>
            <a:r>
              <a:rPr lang="ja-JP" altLang="ja-JP" sz="4000" b="1" smtClean="0">
                <a:solidFill>
                  <a:srgbClr val="002060"/>
                </a:solidFill>
              </a:rPr>
              <a:t>運用</a:t>
            </a:r>
            <a:r>
              <a:rPr lang="ja-JP" altLang="en-US" sz="4000" b="1" smtClean="0">
                <a:solidFill>
                  <a:srgbClr val="002060"/>
                </a:solidFill>
              </a:rPr>
              <a:t>試験</a:t>
            </a:r>
            <a:r>
              <a:rPr lang="ja-JP" altLang="ja-JP" sz="4000" b="1" smtClean="0">
                <a:solidFill>
                  <a:srgbClr val="002060"/>
                </a:solidFill>
              </a:rPr>
              <a:t>に</a:t>
            </a:r>
            <a:r>
              <a:rPr lang="ja-JP" altLang="ja-JP" sz="4000" b="1" smtClean="0">
                <a:solidFill>
                  <a:srgbClr val="002060"/>
                </a:solidFill>
              </a:rPr>
              <a:t>ついて</a:t>
            </a:r>
            <a:endParaRPr lang="en-US" altLang="ja-JP" sz="4000" b="1" smtClean="0">
              <a:solidFill>
                <a:srgbClr val="00206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427984" y="5805264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mtClean="0"/>
              <a:t>2015/07/21</a:t>
            </a:r>
            <a:r>
              <a:rPr lang="ja-JP" altLang="en-US" smtClean="0"/>
              <a:t>に向けて</a:t>
            </a:r>
            <a:endParaRPr lang="ja-JP" altLang="en-US" dirty="0"/>
          </a:p>
          <a:p>
            <a:r>
              <a:rPr lang="en-US" altLang="ja-JP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GIS</a:t>
            </a:r>
            <a:r>
              <a:rPr lang="ja-JP" alt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官民協</a:t>
            </a:r>
            <a:r>
              <a:rPr lang="ja-JP" altLang="en-US" b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議会＿支援グループ</a:t>
            </a:r>
            <a:endParaRPr kumimoji="1" lang="ja-JP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67544" y="1156102"/>
            <a:ext cx="8424936" cy="5595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>
              <a:buFont typeface="Wingdings" pitchFamily="2" charset="2"/>
              <a:buChar char="n"/>
            </a:pPr>
            <a:r>
              <a:rPr lang="ja-JP" altLang="en-US" sz="2800" smtClean="0">
                <a:solidFill>
                  <a:srgbClr val="00B050"/>
                </a:solidFill>
              </a:rPr>
              <a:t>試行運用実験の内容（案）</a:t>
            </a:r>
            <a:endParaRPr lang="en-US" altLang="ja-JP" sz="2800" smtClean="0">
              <a:solidFill>
                <a:srgbClr val="00B050"/>
              </a:solidFill>
            </a:endParaRPr>
          </a:p>
          <a:p>
            <a:pPr marL="1257300" lvl="2" indent="-342900">
              <a:buFont typeface="Wingdings" pitchFamily="2" charset="2"/>
              <a:buChar char="n"/>
            </a:pPr>
            <a:r>
              <a:rPr lang="ja-JP" altLang="en-US" sz="2000" b="1"/>
              <a:t>目的、利用上の課題、運用ルール等の検討</a:t>
            </a:r>
            <a:endParaRPr lang="en-US" altLang="ja-JP" sz="2000" b="1"/>
          </a:p>
          <a:p>
            <a:pPr marL="1257300" lvl="2" indent="-342900">
              <a:buFont typeface="Wingdings" pitchFamily="2" charset="2"/>
              <a:buChar char="n"/>
            </a:pPr>
            <a:r>
              <a:rPr lang="ja-JP" altLang="en-US" sz="2000" b="1"/>
              <a:t>想定されている実運用への課題を現場担当者を交え検討する</a:t>
            </a:r>
            <a:endParaRPr lang="en-US" altLang="ja-JP" sz="2000" b="1"/>
          </a:p>
          <a:p>
            <a:pPr marL="1257300" lvl="2" indent="-342900"/>
            <a:r>
              <a:rPr lang="ja-JP" altLang="en-US" sz="2000" b="1"/>
              <a:t>　①　部門間の調整</a:t>
            </a:r>
            <a:endParaRPr lang="en-US" altLang="ja-JP" sz="2000" b="1"/>
          </a:p>
          <a:p>
            <a:pPr marL="1257300" lvl="2" indent="-342900"/>
            <a:r>
              <a:rPr lang="ja-JP" altLang="en-US" sz="2000" b="1"/>
              <a:t>　②　運用ルール（回答期間、添付図書の範囲、別途施工協議が必要な場合・・・等。</a:t>
            </a:r>
            <a:r>
              <a:rPr lang="ja-JP" altLang="en-US" sz="2000" b="1" smtClean="0"/>
              <a:t>）</a:t>
            </a:r>
            <a:endParaRPr lang="en-US" altLang="ja-JP" sz="2000" b="1" smtClean="0"/>
          </a:p>
          <a:p>
            <a:pPr marL="1257300" lvl="2" indent="-342900">
              <a:buFont typeface="Wingdings" pitchFamily="2" charset="2"/>
              <a:buChar char="n"/>
            </a:pPr>
            <a:r>
              <a:rPr lang="ja-JP" altLang="en-US" sz="2000" b="1" smtClean="0"/>
              <a:t>フィールド</a:t>
            </a:r>
            <a:r>
              <a:rPr lang="ja-JP" altLang="en-US" sz="2000" b="1"/>
              <a:t>＝阪南市</a:t>
            </a:r>
            <a:endParaRPr lang="en-US" altLang="ja-JP" sz="2000" b="1" smtClean="0"/>
          </a:p>
          <a:p>
            <a:pPr marL="1257300" lvl="2" indent="-342900">
              <a:buFont typeface="Wingdings" pitchFamily="2" charset="2"/>
              <a:buChar char="n"/>
            </a:pPr>
            <a:r>
              <a:rPr lang="ja-JP" altLang="en-US" sz="2000" b="1" smtClean="0"/>
              <a:t>埋設物</a:t>
            </a:r>
            <a:r>
              <a:rPr lang="ja-JP" altLang="en-US" sz="2000" b="1" dirty="0" smtClean="0"/>
              <a:t>調査システムによる帳票の利用可否について、道路管理者への</a:t>
            </a:r>
            <a:r>
              <a:rPr lang="ja-JP" altLang="en-US" sz="2000" b="1" smtClean="0"/>
              <a:t>アンケート実施済みＨ２５年度</a:t>
            </a:r>
            <a:r>
              <a:rPr lang="en-US" altLang="ja-JP" sz="2000" b="1" smtClean="0">
                <a:solidFill>
                  <a:srgbClr val="FFC000"/>
                </a:solidFill>
              </a:rPr>
              <a:t>( </a:t>
            </a:r>
            <a:r>
              <a:rPr lang="ja-JP" altLang="en-US" sz="2000" b="1" dirty="0" smtClean="0">
                <a:solidFill>
                  <a:srgbClr val="FFC000"/>
                </a:solidFill>
              </a:rPr>
              <a:t>アンケートの内容については別紙</a:t>
            </a:r>
            <a:r>
              <a:rPr lang="ja-JP" altLang="en-US" sz="2000" b="1" smtClean="0">
                <a:solidFill>
                  <a:srgbClr val="FFC000"/>
                </a:solidFill>
              </a:rPr>
              <a:t>参照）</a:t>
            </a:r>
            <a:endParaRPr lang="en-US" altLang="ja-JP" sz="2000" b="1" dirty="0" smtClean="0">
              <a:solidFill>
                <a:srgbClr val="FFC000"/>
              </a:solidFill>
            </a:endParaRPr>
          </a:p>
          <a:p>
            <a:pPr marL="2857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/>
            </a:pPr>
            <a:r>
              <a:rPr lang="ja-JP" altLang="en-US" sz="2800" kern="0" smtClean="0">
                <a:solidFill>
                  <a:srgbClr val="FF00FF"/>
                </a:solidFill>
              </a:rPr>
              <a:t>運用試験後</a:t>
            </a:r>
            <a:r>
              <a:rPr lang="ja-JP" altLang="en-US" sz="2800" kern="0" smtClean="0">
                <a:solidFill>
                  <a:srgbClr val="FF00FF"/>
                </a:solidFill>
              </a:rPr>
              <a:t>の取り組み</a:t>
            </a:r>
            <a:endParaRPr lang="en-US" altLang="ja-JP" sz="2800" kern="0" dirty="0" smtClean="0">
              <a:solidFill>
                <a:srgbClr val="FF00FF"/>
              </a:solidFill>
            </a:endParaRPr>
          </a:p>
          <a:p>
            <a:pPr marL="685800" lvl="1" indent="-228600" eaLnBrk="0" hangingPunct="0">
              <a:spcBef>
                <a:spcPct val="20000"/>
              </a:spcBef>
              <a:buSzPct val="90000"/>
              <a:buFont typeface="Wingdings" pitchFamily="2" charset="2"/>
              <a:buChar char="n"/>
            </a:pPr>
            <a:r>
              <a:rPr lang="ja-JP" altLang="en-US" sz="2000" b="1" kern="0" smtClean="0"/>
              <a:t>運用試験を</a:t>
            </a:r>
            <a:r>
              <a:rPr lang="ja-JP" altLang="en-US" sz="2000" b="1" kern="0" smtClean="0"/>
              <a:t>踏まえ、運用ルール・利用協定・利用料等を検討。</a:t>
            </a:r>
            <a:endParaRPr lang="en-US" altLang="ja-JP" sz="2000" b="1" kern="0" smtClean="0"/>
          </a:p>
          <a:p>
            <a:pPr marL="685800" lvl="1" indent="-228600" eaLnBrk="0" hangingPunct="0">
              <a:spcBef>
                <a:spcPct val="20000"/>
              </a:spcBef>
              <a:buSzPct val="90000"/>
              <a:buFont typeface="Wingdings" pitchFamily="2" charset="2"/>
              <a:buChar char="n"/>
            </a:pPr>
            <a:r>
              <a:rPr lang="ja-JP" altLang="en-US" sz="2000" b="1" kern="0" smtClean="0"/>
              <a:t>ＷＧ２に</a:t>
            </a:r>
            <a:r>
              <a:rPr lang="ja-JP" altLang="en-US" sz="2000" b="1" kern="0" dirty="0" smtClean="0"/>
              <a:t>よる実務レベルでの協議・調整の推進（占</a:t>
            </a:r>
            <a:r>
              <a:rPr lang="ja-JP" altLang="en-US" sz="2000" b="1" kern="0" smtClean="0"/>
              <a:t>用事</a:t>
            </a:r>
            <a:r>
              <a:rPr lang="ja-JP" altLang="en-US" sz="2000" b="1" kern="0"/>
              <a:t>業者・道路管理者</a:t>
            </a:r>
            <a:r>
              <a:rPr lang="ja-JP" altLang="en-US" sz="2000" b="1" kern="0" smtClean="0"/>
              <a:t>・運営主体・事務局</a:t>
            </a:r>
            <a:r>
              <a:rPr lang="ja-JP" altLang="en-US" sz="2000" b="1" kern="0" dirty="0" smtClean="0"/>
              <a:t>等に</a:t>
            </a:r>
            <a:r>
              <a:rPr lang="ja-JP" altLang="en-US" sz="2000" b="1" kern="0" smtClean="0"/>
              <a:t>よる）</a:t>
            </a:r>
            <a:endParaRPr lang="en-US" altLang="ja-JP" sz="2000" b="1" kern="0" smtClean="0"/>
          </a:p>
          <a:p>
            <a:pPr marL="685800" lvl="1" indent="-228600" eaLnBrk="0" hangingPunct="0">
              <a:spcBef>
                <a:spcPct val="20000"/>
              </a:spcBef>
              <a:buSzPct val="90000"/>
              <a:buFont typeface="Wingdings" pitchFamily="2" charset="2"/>
              <a:buChar char="n"/>
            </a:pPr>
            <a:r>
              <a:rPr lang="ja-JP" altLang="en-US" sz="2000" b="1" kern="0"/>
              <a:t>道路管理者への協力</a:t>
            </a:r>
            <a:r>
              <a:rPr lang="ja-JP" altLang="en-US" sz="2000" b="1" kern="0" smtClean="0"/>
              <a:t>と、設備</a:t>
            </a:r>
            <a:r>
              <a:rPr lang="ja-JP" altLang="en-US" sz="2000" b="1" kern="0"/>
              <a:t>管理者</a:t>
            </a:r>
            <a:r>
              <a:rPr lang="ja-JP" altLang="en-US" sz="2000" b="1" kern="0" smtClean="0"/>
              <a:t>への回答依頼</a:t>
            </a:r>
            <a:endParaRPr lang="en-US" altLang="ja-JP" sz="2000" b="1" kern="0" dirty="0" smtClean="0"/>
          </a:p>
          <a:p>
            <a:pPr marL="685800" lvl="1" indent="-228600" eaLnBrk="0" hangingPunct="0">
              <a:spcBef>
                <a:spcPct val="20000"/>
              </a:spcBef>
              <a:buSzPct val="90000"/>
              <a:buFont typeface="Wingdings" pitchFamily="2" charset="2"/>
              <a:buChar char="n"/>
              <a:defRPr/>
            </a:pPr>
            <a:r>
              <a:rPr lang="ja-JP" altLang="en-US" sz="2000" b="1" kern="0" smtClean="0"/>
              <a:t>Ｈ２７年度後半期からの実運用開始</a:t>
            </a:r>
            <a:r>
              <a:rPr lang="ja-JP" altLang="en-US" sz="2000" b="1" kern="0" smtClean="0"/>
              <a:t>を検討</a:t>
            </a:r>
            <a:endParaRPr lang="en-US" altLang="ja-JP" sz="2000" b="1" dirty="0" smtClean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64973" y="260648"/>
            <a:ext cx="8208912" cy="823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altLang="ja-JP" sz="3600" b="1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■</a:t>
            </a:r>
            <a:r>
              <a:rPr lang="ja-JP" altLang="en-US" sz="3600" b="1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７月２１日</a:t>
            </a:r>
            <a:r>
              <a:rPr lang="ja-JP" altLang="en-US" sz="360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</a:rPr>
              <a:t>埋設物</a:t>
            </a:r>
            <a:r>
              <a:rPr lang="ja-JP" altLang="en-US" sz="3600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</a:rPr>
              <a:t>調査</a:t>
            </a:r>
            <a:r>
              <a:rPr lang="ja-JP" altLang="en-US" sz="360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</a:rPr>
              <a:t>システムの試験</a:t>
            </a:r>
            <a:r>
              <a:rPr lang="ja-JP" altLang="en-US" sz="360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</a:rPr>
              <a:t>運用試験を</a:t>
            </a:r>
            <a:r>
              <a:rPr lang="ja-JP" altLang="en-US" sz="360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</a:rPr>
              <a:t>行います</a:t>
            </a:r>
            <a:endParaRPr lang="ja-JP" altLang="en-US" sz="3600" u="sng" dirty="0">
              <a:ln>
                <a:solidFill>
                  <a:srgbClr val="002060"/>
                </a:solidFill>
              </a:ln>
              <a:solidFill>
                <a:srgbClr val="0070C0"/>
              </a:solidFill>
              <a:ea typeface="ＭＳ Ｐゴシック" pitchFamily="50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010" y="1484784"/>
            <a:ext cx="8088216" cy="5257071"/>
          </a:xfrm>
          <a:prstGeom prst="rect">
            <a:avLst/>
          </a:prstGeom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85528" y="260648"/>
            <a:ext cx="8067875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ja-JP" altLang="en-US" sz="3200" b="1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調整会議システムと同じプラットホームを使用した、「</a:t>
            </a:r>
            <a:r>
              <a:rPr lang="ja-JP" altLang="en-US" sz="320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</a:rPr>
              <a:t>埋設物調査システム」</a:t>
            </a:r>
            <a:endParaRPr lang="ja-JP" altLang="en-US" sz="3200" u="sng" dirty="0">
              <a:ln>
                <a:solidFill>
                  <a:srgbClr val="002060"/>
                </a:solidFill>
              </a:ln>
              <a:solidFill>
                <a:srgbClr val="0070C0"/>
              </a:solidFill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02637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158432"/>
            <a:ext cx="4780041" cy="3096344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736" y="3717032"/>
            <a:ext cx="6730646" cy="3140968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  <p:sp>
        <p:nvSpPr>
          <p:cNvPr id="5" name="フレーム 4"/>
          <p:cNvSpPr/>
          <p:nvPr/>
        </p:nvSpPr>
        <p:spPr>
          <a:xfrm>
            <a:off x="1185862" y="260648"/>
            <a:ext cx="6265863" cy="864095"/>
          </a:xfrm>
          <a:prstGeom prst="fra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b="1" dirty="0">
                <a:solidFill>
                  <a:schemeClr val="tx1"/>
                </a:solidFill>
              </a:rPr>
              <a:t>埋設物調査（</a:t>
            </a:r>
            <a:r>
              <a:rPr lang="en-US" altLang="ja-JP" sz="2400" b="1" dirty="0">
                <a:solidFill>
                  <a:schemeClr val="tx1"/>
                </a:solidFill>
              </a:rPr>
              <a:t>34</a:t>
            </a:r>
            <a:r>
              <a:rPr lang="ja-JP" altLang="en-US" sz="2400" b="1" dirty="0">
                <a:solidFill>
                  <a:schemeClr val="tx1"/>
                </a:solidFill>
              </a:rPr>
              <a:t>条協議）</a:t>
            </a:r>
            <a:r>
              <a:rPr lang="ja-JP" altLang="en-US" sz="2400" b="1">
                <a:solidFill>
                  <a:schemeClr val="tx1"/>
                </a:solidFill>
              </a:rPr>
              <a:t>システム</a:t>
            </a:r>
            <a:r>
              <a:rPr lang="ja-JP" altLang="en-US" sz="2400" b="1" smtClean="0">
                <a:solidFill>
                  <a:schemeClr val="tx1"/>
                </a:solidFill>
              </a:rPr>
              <a:t>の協議内容と意見調書のイメージ</a:t>
            </a:r>
            <a:endParaRPr lang="ja-JP" alt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470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23850" y="981076"/>
            <a:ext cx="8064500" cy="4824413"/>
          </a:xfrm>
          <a:prstGeom prst="rect">
            <a:avLst/>
          </a:prstGeom>
          <a:solidFill>
            <a:srgbClr val="FFCCFF"/>
          </a:solidFill>
          <a:ln w="38100"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5" name="角丸四角形 84"/>
          <p:cNvSpPr/>
          <p:nvPr/>
        </p:nvSpPr>
        <p:spPr>
          <a:xfrm>
            <a:off x="395289" y="1700213"/>
            <a:ext cx="7129463" cy="3889375"/>
          </a:xfrm>
          <a:prstGeom prst="round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" name="フレーム 2"/>
          <p:cNvSpPr/>
          <p:nvPr/>
        </p:nvSpPr>
        <p:spPr>
          <a:xfrm>
            <a:off x="7812088" y="3068638"/>
            <a:ext cx="431800" cy="1439862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b="1" dirty="0">
                <a:solidFill>
                  <a:schemeClr val="tx1"/>
                </a:solidFill>
              </a:rPr>
              <a:t>道路管理者</a:t>
            </a:r>
            <a:endParaRPr lang="ja-JP" altLang="en-US" b="1" dirty="0">
              <a:solidFill>
                <a:schemeClr val="tx1"/>
              </a:solidFill>
            </a:endParaRPr>
          </a:p>
        </p:txBody>
      </p:sp>
      <p:sp>
        <p:nvSpPr>
          <p:cNvPr id="5" name="フレーム 4"/>
          <p:cNvSpPr/>
          <p:nvPr/>
        </p:nvSpPr>
        <p:spPr>
          <a:xfrm>
            <a:off x="4716463" y="2781300"/>
            <a:ext cx="431800" cy="1871663"/>
          </a:xfrm>
          <a:prstGeom prst="fra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b="1" dirty="0">
                <a:solidFill>
                  <a:schemeClr val="tx1"/>
                </a:solidFill>
              </a:rPr>
              <a:t>回答</a:t>
            </a:r>
          </a:p>
        </p:txBody>
      </p:sp>
      <p:sp>
        <p:nvSpPr>
          <p:cNvPr id="6" name="フレーム 5"/>
          <p:cNvSpPr/>
          <p:nvPr/>
        </p:nvSpPr>
        <p:spPr>
          <a:xfrm>
            <a:off x="1763713" y="3068639"/>
            <a:ext cx="360363" cy="1368425"/>
          </a:xfrm>
          <a:prstGeom prst="fra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b="1" dirty="0">
                <a:solidFill>
                  <a:schemeClr val="tx1"/>
                </a:solidFill>
              </a:rPr>
              <a:t>調査依頼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5651501" y="2708276"/>
            <a:ext cx="360363" cy="201612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b="1" dirty="0"/>
              <a:t>覧表の出力</a:t>
            </a:r>
          </a:p>
        </p:txBody>
      </p:sp>
      <p:sp>
        <p:nvSpPr>
          <p:cNvPr id="8" name="角丸四角形 7"/>
          <p:cNvSpPr/>
          <p:nvPr/>
        </p:nvSpPr>
        <p:spPr>
          <a:xfrm>
            <a:off x="6516688" y="2276475"/>
            <a:ext cx="935037" cy="2808288"/>
          </a:xfrm>
          <a:prstGeom prst="roundRect">
            <a:avLst/>
          </a:prstGeom>
          <a:ln w="63500" cmpd="dbl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anchor="ctr"/>
          <a:lstStyle/>
          <a:p>
            <a:pPr algn="ctr">
              <a:defRPr/>
            </a:pPr>
            <a:r>
              <a:rPr lang="ja-JP" altLang="en-US" b="1" dirty="0"/>
              <a:t>「道路占用関係調査書」</a:t>
            </a:r>
            <a:endParaRPr lang="en-US" altLang="ja-JP" b="1" dirty="0"/>
          </a:p>
          <a:p>
            <a:pPr algn="ctr">
              <a:defRPr/>
            </a:pPr>
            <a:r>
              <a:rPr lang="ja-JP" altLang="en-US" b="1" smtClean="0"/>
              <a:t>「一覧表」の</a:t>
            </a:r>
            <a:r>
              <a:rPr lang="ja-JP" altLang="en-US" b="1" dirty="0"/>
              <a:t>出力</a:t>
            </a:r>
          </a:p>
          <a:p>
            <a:pPr algn="ctr">
              <a:defRPr/>
            </a:pPr>
            <a:r>
              <a:rPr lang="ja-JP" altLang="en-US" b="1" dirty="0"/>
              <a:t>（埋設物調査・３４協議）</a:t>
            </a:r>
          </a:p>
        </p:txBody>
      </p:sp>
      <p:sp>
        <p:nvSpPr>
          <p:cNvPr id="9" name="フレーム 8"/>
          <p:cNvSpPr/>
          <p:nvPr/>
        </p:nvSpPr>
        <p:spPr>
          <a:xfrm>
            <a:off x="1115218" y="332583"/>
            <a:ext cx="6770689" cy="431800"/>
          </a:xfrm>
          <a:prstGeom prst="fra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b="1" dirty="0">
                <a:solidFill>
                  <a:schemeClr val="tx1"/>
                </a:solidFill>
              </a:rPr>
              <a:t>埋設物調査（</a:t>
            </a:r>
            <a:r>
              <a:rPr lang="en-US" altLang="ja-JP" sz="2400" b="1" dirty="0">
                <a:solidFill>
                  <a:schemeClr val="tx1"/>
                </a:solidFill>
              </a:rPr>
              <a:t>34</a:t>
            </a:r>
            <a:r>
              <a:rPr lang="ja-JP" altLang="en-US" sz="2400" b="1" dirty="0">
                <a:solidFill>
                  <a:schemeClr val="tx1"/>
                </a:solidFill>
              </a:rPr>
              <a:t>条協議）</a:t>
            </a:r>
            <a:r>
              <a:rPr lang="ja-JP" altLang="en-US" sz="2400" b="1">
                <a:solidFill>
                  <a:schemeClr val="tx1"/>
                </a:solidFill>
              </a:rPr>
              <a:t>システム</a:t>
            </a:r>
            <a:r>
              <a:rPr lang="ja-JP" altLang="en-US" sz="2400" b="1" smtClean="0">
                <a:solidFill>
                  <a:schemeClr val="tx1"/>
                </a:solidFill>
              </a:rPr>
              <a:t>の運用イメージ</a:t>
            </a:r>
            <a:endParaRPr lang="ja-JP" altLang="en-US" sz="2400" b="1" dirty="0">
              <a:solidFill>
                <a:schemeClr val="tx1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8388351" y="2205038"/>
            <a:ext cx="611188" cy="316865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anchor="ctr"/>
          <a:lstStyle/>
          <a:p>
            <a:pPr algn="ctr">
              <a:defRPr/>
            </a:pPr>
            <a:r>
              <a:rPr lang="ja-JP" altLang="en-US" b="1" dirty="0"/>
              <a:t>道路占用許可申請書に添付</a:t>
            </a:r>
            <a:endParaRPr lang="en-US" altLang="ja-JP" b="1" dirty="0"/>
          </a:p>
          <a:p>
            <a:pPr algn="ctr">
              <a:defRPr/>
            </a:pPr>
            <a:r>
              <a:rPr lang="ja-JP" altLang="en-US" b="1" dirty="0"/>
              <a:t>工事実施の手続きへ</a:t>
            </a:r>
          </a:p>
        </p:txBody>
      </p:sp>
      <p:sp>
        <p:nvSpPr>
          <p:cNvPr id="12" name="フローチャート : 準備 11"/>
          <p:cNvSpPr/>
          <p:nvPr/>
        </p:nvSpPr>
        <p:spPr>
          <a:xfrm>
            <a:off x="2987675" y="2276476"/>
            <a:ext cx="935039" cy="288925"/>
          </a:xfrm>
          <a:prstGeom prst="flowChartPreparation">
            <a:avLst/>
          </a:prstGeom>
          <a:solidFill>
            <a:schemeClr val="bg1">
              <a:lumMod val="85000"/>
              <a:alpha val="48000"/>
            </a:schemeClr>
          </a:solidFill>
          <a:ln>
            <a:solidFill>
              <a:schemeClr val="accent2">
                <a:lumMod val="50000"/>
              </a:schemeClr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r>
              <a:rPr lang="ja-JP" altLang="en-US" sz="1200" dirty="0"/>
              <a:t>占用者</a:t>
            </a:r>
            <a:r>
              <a:rPr lang="en-US" altLang="ja-JP" sz="1200" dirty="0"/>
              <a:t>A</a:t>
            </a:r>
          </a:p>
        </p:txBody>
      </p:sp>
      <p:sp>
        <p:nvSpPr>
          <p:cNvPr id="13" name="フローチャート : 準備 12"/>
          <p:cNvSpPr/>
          <p:nvPr/>
        </p:nvSpPr>
        <p:spPr>
          <a:xfrm>
            <a:off x="2987675" y="2708276"/>
            <a:ext cx="935039" cy="288925"/>
          </a:xfrm>
          <a:prstGeom prst="flowChartPreparation">
            <a:avLst/>
          </a:prstGeom>
          <a:solidFill>
            <a:srgbClr val="C000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r>
              <a:rPr lang="ja-JP" altLang="en-US" sz="1200" dirty="0"/>
              <a:t>占用者</a:t>
            </a:r>
            <a:r>
              <a:rPr lang="en-US" altLang="ja-JP" sz="1200" dirty="0"/>
              <a:t>B</a:t>
            </a:r>
          </a:p>
        </p:txBody>
      </p:sp>
      <p:sp>
        <p:nvSpPr>
          <p:cNvPr id="15" name="フローチャート : 準備 14"/>
          <p:cNvSpPr/>
          <p:nvPr/>
        </p:nvSpPr>
        <p:spPr>
          <a:xfrm>
            <a:off x="2987675" y="3141664"/>
            <a:ext cx="935039" cy="287337"/>
          </a:xfrm>
          <a:prstGeom prst="flowChartPreparation">
            <a:avLst/>
          </a:prstGeom>
          <a:solidFill>
            <a:srgbClr val="FF00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r>
              <a:rPr lang="ja-JP" altLang="en-US" sz="1200" dirty="0"/>
              <a:t>占用者</a:t>
            </a:r>
            <a:r>
              <a:rPr lang="en-US" altLang="ja-JP" sz="1200" dirty="0"/>
              <a:t>C</a:t>
            </a:r>
          </a:p>
        </p:txBody>
      </p:sp>
      <p:sp>
        <p:nvSpPr>
          <p:cNvPr id="16" name="フローチャート : 準備 15"/>
          <p:cNvSpPr/>
          <p:nvPr/>
        </p:nvSpPr>
        <p:spPr>
          <a:xfrm>
            <a:off x="2987675" y="3573463"/>
            <a:ext cx="935039" cy="287337"/>
          </a:xfrm>
          <a:prstGeom prst="flowChartPreparation">
            <a:avLst/>
          </a:prstGeom>
          <a:solidFill>
            <a:srgbClr val="FFC0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r>
              <a:rPr lang="ja-JP" altLang="en-US" sz="1200" dirty="0"/>
              <a:t>占用者</a:t>
            </a:r>
            <a:r>
              <a:rPr lang="en-US" altLang="ja-JP" sz="1200" dirty="0"/>
              <a:t>D</a:t>
            </a:r>
          </a:p>
        </p:txBody>
      </p:sp>
      <p:sp>
        <p:nvSpPr>
          <p:cNvPr id="17" name="フローチャート : 準備 16"/>
          <p:cNvSpPr/>
          <p:nvPr/>
        </p:nvSpPr>
        <p:spPr>
          <a:xfrm>
            <a:off x="2987675" y="4005263"/>
            <a:ext cx="935039" cy="287337"/>
          </a:xfrm>
          <a:prstGeom prst="flowChartPreparation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r>
              <a:rPr lang="ja-JP" altLang="en-US" sz="1200" dirty="0"/>
              <a:t>占用者</a:t>
            </a:r>
            <a:r>
              <a:rPr lang="en-US" altLang="ja-JP" sz="1200" dirty="0"/>
              <a:t>E</a:t>
            </a:r>
          </a:p>
        </p:txBody>
      </p:sp>
      <p:sp>
        <p:nvSpPr>
          <p:cNvPr id="18" name="フレーム 17"/>
          <p:cNvSpPr/>
          <p:nvPr/>
        </p:nvSpPr>
        <p:spPr>
          <a:xfrm>
            <a:off x="2195514" y="3933825"/>
            <a:ext cx="215900" cy="1582738"/>
          </a:xfrm>
          <a:prstGeom prst="fram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lIns="36000" tIns="36000" rIns="36000" bIns="36000" anchor="ctr"/>
          <a:lstStyle/>
          <a:p>
            <a:pPr algn="ctr">
              <a:defRPr/>
            </a:pPr>
            <a:r>
              <a:rPr lang="ja-JP" altLang="en-US" sz="1100" b="1" dirty="0">
                <a:solidFill>
                  <a:schemeClr val="tx1"/>
                </a:solidFill>
              </a:rPr>
              <a:t>各占用者にメールで通知</a:t>
            </a:r>
          </a:p>
        </p:txBody>
      </p:sp>
      <p:sp>
        <p:nvSpPr>
          <p:cNvPr id="20" name="フレーム 19"/>
          <p:cNvSpPr/>
          <p:nvPr/>
        </p:nvSpPr>
        <p:spPr>
          <a:xfrm>
            <a:off x="4284665" y="3789364"/>
            <a:ext cx="358775" cy="1368425"/>
          </a:xfrm>
          <a:prstGeom prst="fram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lIns="36000" tIns="36000" rIns="36000" bIns="36000" anchor="ctr"/>
          <a:lstStyle/>
          <a:p>
            <a:pPr algn="ctr">
              <a:defRPr/>
            </a:pPr>
            <a:r>
              <a:rPr lang="ja-JP" altLang="en-US" sz="1100" b="1" dirty="0">
                <a:solidFill>
                  <a:schemeClr val="tx1"/>
                </a:solidFill>
              </a:rPr>
              <a:t>Ｗｅｂ</a:t>
            </a:r>
            <a:r>
              <a:rPr lang="en-US" altLang="ja-JP" sz="1100" b="1" dirty="0">
                <a:solidFill>
                  <a:schemeClr val="tx1"/>
                </a:solidFill>
              </a:rPr>
              <a:t>j</a:t>
            </a:r>
            <a:r>
              <a:rPr lang="ja-JP" altLang="en-US" sz="1100" b="1" dirty="0">
                <a:solidFill>
                  <a:schemeClr val="tx1"/>
                </a:solidFill>
              </a:rPr>
              <a:t>上で回答</a:t>
            </a:r>
          </a:p>
        </p:txBody>
      </p:sp>
      <p:sp>
        <p:nvSpPr>
          <p:cNvPr id="24" name="右矢印 23"/>
          <p:cNvSpPr/>
          <p:nvPr/>
        </p:nvSpPr>
        <p:spPr>
          <a:xfrm>
            <a:off x="4284663" y="3500439"/>
            <a:ext cx="431800" cy="4333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5" name="右矢印 24"/>
          <p:cNvSpPr/>
          <p:nvPr/>
        </p:nvSpPr>
        <p:spPr>
          <a:xfrm>
            <a:off x="2195514" y="3500439"/>
            <a:ext cx="504825" cy="4333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6" name="右矢印 25"/>
          <p:cNvSpPr/>
          <p:nvPr/>
        </p:nvSpPr>
        <p:spPr>
          <a:xfrm>
            <a:off x="5219700" y="3500439"/>
            <a:ext cx="431800" cy="4333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7" name="右矢印 26"/>
          <p:cNvSpPr/>
          <p:nvPr/>
        </p:nvSpPr>
        <p:spPr>
          <a:xfrm>
            <a:off x="6083300" y="3500439"/>
            <a:ext cx="431800" cy="4333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8" name="フローチャート : 準備 27"/>
          <p:cNvSpPr/>
          <p:nvPr/>
        </p:nvSpPr>
        <p:spPr>
          <a:xfrm>
            <a:off x="2987675" y="4437064"/>
            <a:ext cx="935039" cy="287337"/>
          </a:xfrm>
          <a:prstGeom prst="flowChartPreparation">
            <a:avLst/>
          </a:prstGeom>
          <a:solidFill>
            <a:srgbClr val="00B05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r>
              <a:rPr lang="ja-JP" altLang="en-US" sz="1200" dirty="0"/>
              <a:t>占用者</a:t>
            </a:r>
            <a:r>
              <a:rPr lang="en-US" altLang="ja-JP" sz="1200" dirty="0"/>
              <a:t>F</a:t>
            </a:r>
          </a:p>
        </p:txBody>
      </p:sp>
      <p:cxnSp>
        <p:nvCxnSpPr>
          <p:cNvPr id="30" name="直線矢印コネクタ 29"/>
          <p:cNvCxnSpPr>
            <a:endCxn id="12" idx="1"/>
          </p:cNvCxnSpPr>
          <p:nvPr/>
        </p:nvCxnSpPr>
        <p:spPr>
          <a:xfrm>
            <a:off x="2627313" y="2420938"/>
            <a:ext cx="360363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>
            <a:endCxn id="13" idx="1"/>
          </p:cNvCxnSpPr>
          <p:nvPr/>
        </p:nvCxnSpPr>
        <p:spPr>
          <a:xfrm>
            <a:off x="2627313" y="2852738"/>
            <a:ext cx="360363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>
            <a:endCxn id="15" idx="1"/>
          </p:cNvCxnSpPr>
          <p:nvPr/>
        </p:nvCxnSpPr>
        <p:spPr>
          <a:xfrm>
            <a:off x="2627313" y="3284538"/>
            <a:ext cx="360363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>
            <a:stCxn id="25" idx="3"/>
            <a:endCxn id="16" idx="1"/>
          </p:cNvCxnSpPr>
          <p:nvPr/>
        </p:nvCxnSpPr>
        <p:spPr>
          <a:xfrm>
            <a:off x="2700340" y="3717925"/>
            <a:ext cx="287337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>
            <a:endCxn id="17" idx="1"/>
          </p:cNvCxnSpPr>
          <p:nvPr/>
        </p:nvCxnSpPr>
        <p:spPr>
          <a:xfrm>
            <a:off x="2627313" y="4149725"/>
            <a:ext cx="360363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>
            <a:endCxn id="28" idx="1"/>
          </p:cNvCxnSpPr>
          <p:nvPr/>
        </p:nvCxnSpPr>
        <p:spPr>
          <a:xfrm>
            <a:off x="2627313" y="4581525"/>
            <a:ext cx="360363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>
            <a:off x="2627313" y="2420938"/>
            <a:ext cx="0" cy="2592387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>
            <a:stCxn id="12" idx="3"/>
          </p:cNvCxnSpPr>
          <p:nvPr/>
        </p:nvCxnSpPr>
        <p:spPr>
          <a:xfrm>
            <a:off x="3922714" y="2420938"/>
            <a:ext cx="288925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>
            <a:stCxn id="13" idx="3"/>
          </p:cNvCxnSpPr>
          <p:nvPr/>
        </p:nvCxnSpPr>
        <p:spPr>
          <a:xfrm>
            <a:off x="3922714" y="2852738"/>
            <a:ext cx="288925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>
            <a:stCxn id="15" idx="3"/>
          </p:cNvCxnSpPr>
          <p:nvPr/>
        </p:nvCxnSpPr>
        <p:spPr>
          <a:xfrm>
            <a:off x="3922714" y="3284538"/>
            <a:ext cx="288925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>
            <a:stCxn id="16" idx="3"/>
            <a:endCxn id="24" idx="1"/>
          </p:cNvCxnSpPr>
          <p:nvPr/>
        </p:nvCxnSpPr>
        <p:spPr>
          <a:xfrm>
            <a:off x="3922714" y="3717925"/>
            <a:ext cx="361951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>
            <a:stCxn id="17" idx="3"/>
          </p:cNvCxnSpPr>
          <p:nvPr/>
        </p:nvCxnSpPr>
        <p:spPr>
          <a:xfrm>
            <a:off x="3922714" y="4149725"/>
            <a:ext cx="288925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>
            <a:stCxn id="28" idx="3"/>
          </p:cNvCxnSpPr>
          <p:nvPr/>
        </p:nvCxnSpPr>
        <p:spPr>
          <a:xfrm>
            <a:off x="3922714" y="4581525"/>
            <a:ext cx="288925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4211639" y="2420938"/>
            <a:ext cx="0" cy="2592387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フローチャート : 準備 71"/>
          <p:cNvSpPr/>
          <p:nvPr/>
        </p:nvSpPr>
        <p:spPr>
          <a:xfrm>
            <a:off x="2987675" y="4868864"/>
            <a:ext cx="935039" cy="288925"/>
          </a:xfrm>
          <a:prstGeom prst="flowChartPreparation">
            <a:avLst/>
          </a:prstGeom>
          <a:solidFill>
            <a:srgbClr val="00B0F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r>
              <a:rPr lang="ja-JP" altLang="en-US" sz="1200" dirty="0"/>
              <a:t>占用者</a:t>
            </a:r>
            <a:r>
              <a:rPr lang="en-US" altLang="ja-JP" sz="1200" dirty="0"/>
              <a:t>F</a:t>
            </a:r>
          </a:p>
        </p:txBody>
      </p:sp>
      <p:cxnSp>
        <p:nvCxnSpPr>
          <p:cNvPr id="73" name="直線矢印コネクタ 72"/>
          <p:cNvCxnSpPr>
            <a:endCxn id="72" idx="1"/>
          </p:cNvCxnSpPr>
          <p:nvPr/>
        </p:nvCxnSpPr>
        <p:spPr>
          <a:xfrm>
            <a:off x="2627313" y="5013325"/>
            <a:ext cx="360363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矢印コネクタ 73"/>
          <p:cNvCxnSpPr>
            <a:stCxn id="72" idx="3"/>
          </p:cNvCxnSpPr>
          <p:nvPr/>
        </p:nvCxnSpPr>
        <p:spPr>
          <a:xfrm>
            <a:off x="3922714" y="5013325"/>
            <a:ext cx="288925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フローチャート : 準備 85"/>
          <p:cNvSpPr/>
          <p:nvPr/>
        </p:nvSpPr>
        <p:spPr>
          <a:xfrm>
            <a:off x="3203577" y="1773238"/>
            <a:ext cx="1368425" cy="360362"/>
          </a:xfrm>
          <a:prstGeom prst="flowChartPreparation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ja-JP" altLang="en-US" dirty="0"/>
              <a:t>占用者</a:t>
            </a:r>
            <a:endParaRPr lang="en-US" altLang="ja-JP" dirty="0"/>
          </a:p>
        </p:txBody>
      </p:sp>
      <p:sp>
        <p:nvSpPr>
          <p:cNvPr id="87" name="フレーム 86"/>
          <p:cNvSpPr/>
          <p:nvPr/>
        </p:nvSpPr>
        <p:spPr>
          <a:xfrm>
            <a:off x="6011863" y="3933825"/>
            <a:ext cx="431800" cy="1582738"/>
          </a:xfrm>
          <a:prstGeom prst="fram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lIns="36000" tIns="36000" rIns="36000" bIns="36000" anchor="ctr"/>
          <a:lstStyle/>
          <a:p>
            <a:pPr algn="ctr">
              <a:defRPr/>
            </a:pPr>
            <a:r>
              <a:rPr lang="ja-JP" altLang="en-US" sz="1100" b="1" dirty="0">
                <a:solidFill>
                  <a:schemeClr val="tx1"/>
                </a:solidFill>
              </a:rPr>
              <a:t>エクセル等に競合箇所一覧表を出力</a:t>
            </a:r>
          </a:p>
        </p:txBody>
      </p:sp>
      <p:sp>
        <p:nvSpPr>
          <p:cNvPr id="88" name="右矢印 87"/>
          <p:cNvSpPr/>
          <p:nvPr/>
        </p:nvSpPr>
        <p:spPr>
          <a:xfrm>
            <a:off x="7523164" y="3500439"/>
            <a:ext cx="433387" cy="4333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6" name="フローチャート : 準備 45"/>
          <p:cNvSpPr/>
          <p:nvPr/>
        </p:nvSpPr>
        <p:spPr>
          <a:xfrm>
            <a:off x="541339" y="2997201"/>
            <a:ext cx="790575" cy="1368425"/>
          </a:xfrm>
          <a:prstGeom prst="flowChartPreparation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lIns="0" tIns="0" rIns="0" bIns="0" anchor="ctr"/>
          <a:lstStyle/>
          <a:p>
            <a:pPr algn="ctr">
              <a:defRPr/>
            </a:pPr>
            <a:r>
              <a:rPr lang="ja-JP" altLang="en-US" dirty="0"/>
              <a:t>占用者Ａ　　</a:t>
            </a:r>
            <a:endParaRPr lang="en-US" altLang="ja-JP" dirty="0"/>
          </a:p>
        </p:txBody>
      </p:sp>
      <p:sp>
        <p:nvSpPr>
          <p:cNvPr id="47" name="右矢印 46"/>
          <p:cNvSpPr/>
          <p:nvPr/>
        </p:nvSpPr>
        <p:spPr>
          <a:xfrm>
            <a:off x="1330326" y="3500439"/>
            <a:ext cx="433388" cy="4333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9" name="右カーブ矢印 48"/>
          <p:cNvSpPr/>
          <p:nvPr/>
        </p:nvSpPr>
        <p:spPr>
          <a:xfrm rot="4083697">
            <a:off x="1601789" y="1130300"/>
            <a:ext cx="647700" cy="2673351"/>
          </a:xfrm>
          <a:prstGeom prst="curvedRightArrow">
            <a:avLst>
              <a:gd name="adj1" fmla="val 19051"/>
              <a:gd name="adj2" fmla="val 34897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458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>
          <a:xfrm>
            <a:off x="2620142" y="5978479"/>
            <a:ext cx="3212927" cy="385989"/>
          </a:xfrm>
        </p:spPr>
        <p:txBody>
          <a:bodyPr/>
          <a:lstStyle/>
          <a:p>
            <a:pPr>
              <a:defRPr/>
            </a:pPr>
            <a:fld id="{A10619A7-602B-4255-B5DA-5C861CB5294E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889900"/>
              </p:ext>
            </p:extLst>
          </p:nvPr>
        </p:nvGraphicFramePr>
        <p:xfrm>
          <a:off x="1115616" y="1538616"/>
          <a:ext cx="6624736" cy="2916181"/>
        </p:xfrm>
        <a:graphic>
          <a:graphicData uri="http://schemas.openxmlformats.org/drawingml/2006/table">
            <a:tbl>
              <a:tblPr/>
              <a:tblGrid>
                <a:gridCol w="3811491"/>
                <a:gridCol w="816749"/>
                <a:gridCol w="816749"/>
                <a:gridCol w="1179747"/>
              </a:tblGrid>
              <a:tr h="966059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　　　質問</a:t>
                      </a:r>
                      <a:r>
                        <a:rPr lang="zh-TW" altLang="en-US" sz="20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内容</a:t>
                      </a:r>
                      <a:endParaRPr lang="en-US" altLang="zh-TW" sz="2000" b="1" i="0" u="none" strike="noStrike" dirty="0" smtClean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  <a:p>
                      <a:pPr algn="l" fontAlgn="ctr"/>
                      <a:r>
                        <a:rPr lang="ja-JP" altLang="en-US" sz="18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道路占用許可申請書にあたり、</a:t>
                      </a:r>
                      <a:r>
                        <a:rPr lang="ja-JP" altLang="en-US" sz="1800" b="1" i="0" u="none" strike="noStrike" dirty="0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「道路占用関係調査書」</a:t>
                      </a:r>
                      <a:r>
                        <a:rPr lang="ja-JP" altLang="en-US" sz="18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（埋設物調査書又は道路法</a:t>
                      </a:r>
                      <a:r>
                        <a:rPr lang="en-US" altLang="ja-JP" sz="18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34</a:t>
                      </a:r>
                      <a:r>
                        <a:rPr lang="ja-JP" altLang="en-US" sz="18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条協議書）について</a:t>
                      </a:r>
                      <a:endParaRPr lang="zh-TW" altLang="en-US" sz="18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  <a:r>
                        <a:rPr lang="ja-JP" altLang="en-US" sz="18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はい</a:t>
                      </a:r>
                      <a:endParaRPr lang="ja-JP" altLang="en-US" sz="18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  <a:r>
                        <a:rPr lang="ja-JP" altLang="en-US" sz="18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いいえ</a:t>
                      </a:r>
                      <a:endParaRPr lang="ja-JP" altLang="en-US" sz="18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その他</a:t>
                      </a:r>
                      <a:endParaRPr lang="en-US" altLang="ja-JP" sz="1400" b="1" i="0" u="none" strike="noStrike" dirty="0" smtClean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  <a:p>
                      <a:pPr algn="l" fontAlgn="ctr"/>
                      <a:r>
                        <a:rPr lang="ja-JP" altLang="en-US" sz="14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（</a:t>
                      </a:r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検討・未回答）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93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Q</a:t>
                      </a:r>
                      <a:r>
                        <a:rPr lang="ja-JP" altLang="en-US" sz="18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１、</a:t>
                      </a:r>
                      <a:r>
                        <a:rPr lang="ja-JP" altLang="en-US" sz="2000" b="1" i="0" u="none" strike="noStrike" dirty="0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添付</a:t>
                      </a:r>
                      <a:r>
                        <a:rPr lang="ja-JP" altLang="en-US" sz="200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を</a:t>
                      </a:r>
                      <a:r>
                        <a:rPr lang="ja-JP" altLang="en-US" sz="2000" b="1" i="0" u="none" strike="noStrike" dirty="0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義務づけ</a:t>
                      </a:r>
                      <a:endParaRPr lang="ja-JP" altLang="en-US" sz="18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144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Q</a:t>
                      </a:r>
                      <a:r>
                        <a:rPr lang="ja-JP" altLang="en-US" sz="18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２、</a:t>
                      </a:r>
                      <a:r>
                        <a:rPr lang="ja-JP" altLang="en-US" sz="2000" b="1" i="0" u="none" strike="noStrike" dirty="0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決まった</a:t>
                      </a:r>
                      <a:r>
                        <a:rPr lang="ja-JP" altLang="en-US" sz="200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書式</a:t>
                      </a:r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が</a:t>
                      </a:r>
                      <a:r>
                        <a:rPr lang="ja-JP" altLang="en-US" sz="18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存在</a:t>
                      </a:r>
                      <a:endParaRPr lang="ja-JP" altLang="en-US" sz="18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934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Ｑ３、当システムからの帳票</a:t>
                      </a:r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(</a:t>
                      </a:r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別紙</a:t>
                      </a:r>
                      <a:r>
                        <a:rPr lang="en-US" altLang="ja-JP" sz="18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)</a:t>
                      </a:r>
                      <a:r>
                        <a:rPr lang="ja-JP" altLang="en-US" sz="18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　　　</a:t>
                      </a:r>
                      <a:endParaRPr lang="en-US" altLang="ja-JP" sz="1800" b="1" i="0" u="none" strike="noStrike" dirty="0" smtClean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  <a:p>
                      <a:pPr algn="l" fontAlgn="ctr"/>
                      <a:r>
                        <a:rPr lang="ja-JP" altLang="en-US" sz="1800" b="1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　　　添付</a:t>
                      </a:r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図書として</a:t>
                      </a:r>
                      <a:r>
                        <a:rPr lang="ja-JP" altLang="en-US" sz="2000" b="1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利用可能</a:t>
                      </a:r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ですか。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212378"/>
            <a:ext cx="8568952" cy="883568"/>
          </a:xfrm>
          <a:solidFill>
            <a:srgbClr val="FFFF00"/>
          </a:solidFill>
          <a:ln>
            <a:solidFill>
              <a:srgbClr val="00FF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sz="2800" dirty="0" smtClean="0">
                <a:solidFill>
                  <a:srgbClr val="002060"/>
                </a:solidFill>
              </a:rPr>
              <a:t>道路占用協議・申請システムを利用した、「道路占用関係調査書」についてのアンケート結果について</a:t>
            </a:r>
            <a:endParaRPr kumimoji="1" lang="ja-JP" altLang="en-US" sz="2800" dirty="0">
              <a:solidFill>
                <a:srgbClr val="002060"/>
              </a:solidFill>
            </a:endParaRPr>
          </a:p>
        </p:txBody>
      </p:sp>
      <p:sp>
        <p:nvSpPr>
          <p:cNvPr id="15" name="テキスト ボックス 3"/>
          <p:cNvSpPr txBox="1"/>
          <p:nvPr/>
        </p:nvSpPr>
        <p:spPr>
          <a:xfrm>
            <a:off x="1408101" y="1105286"/>
            <a:ext cx="5752750" cy="291065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800" b="1" dirty="0" smtClean="0">
                <a:solidFill>
                  <a:srgbClr val="FF0000"/>
                </a:solidFill>
              </a:rPr>
              <a:t>４３市</a:t>
            </a:r>
            <a:r>
              <a:rPr kumimoji="1" lang="ja-JP" altLang="en-US" sz="1800" b="1" dirty="0">
                <a:solidFill>
                  <a:srgbClr val="FF0000"/>
                </a:solidFill>
              </a:rPr>
              <a:t>町村内３７市</a:t>
            </a:r>
            <a:r>
              <a:rPr kumimoji="1" lang="ja-JP" altLang="en-US" sz="1800" b="1" dirty="0" smtClean="0">
                <a:solidFill>
                  <a:srgbClr val="FF0000"/>
                </a:solidFill>
              </a:rPr>
              <a:t>町村</a:t>
            </a:r>
            <a:r>
              <a:rPr lang="ja-JP" altLang="en-US" sz="1800" b="1" dirty="0" smtClean="0">
                <a:solidFill>
                  <a:srgbClr val="FF0000"/>
                </a:solidFill>
              </a:rPr>
              <a:t>の回答（実施Ｈ</a:t>
            </a:r>
            <a:r>
              <a:rPr lang="en-US" altLang="ja-JP" sz="1800" b="1" dirty="0" smtClean="0">
                <a:solidFill>
                  <a:srgbClr val="FF0000"/>
                </a:solidFill>
              </a:rPr>
              <a:t>25</a:t>
            </a:r>
            <a:r>
              <a:rPr lang="ja-JP" altLang="en-US" sz="1800" b="1" dirty="0" smtClean="0">
                <a:solidFill>
                  <a:srgbClr val="FF0000"/>
                </a:solidFill>
              </a:rPr>
              <a:t>年</a:t>
            </a:r>
            <a:r>
              <a:rPr lang="en-US" altLang="ja-JP" sz="1800" b="1" dirty="0" smtClean="0">
                <a:solidFill>
                  <a:srgbClr val="FF0000"/>
                </a:solidFill>
              </a:rPr>
              <a:t>2</a:t>
            </a:r>
            <a:r>
              <a:rPr lang="ja-JP" altLang="en-US" sz="1800" b="1" dirty="0" smtClean="0">
                <a:solidFill>
                  <a:srgbClr val="FF0000"/>
                </a:solidFill>
              </a:rPr>
              <a:t>月）</a:t>
            </a:r>
            <a:endParaRPr kumimoji="1" lang="ja-JP" altLang="en-US" sz="1800" b="1" dirty="0">
              <a:solidFill>
                <a:srgbClr val="FF0000"/>
              </a:solidFill>
            </a:endParaRPr>
          </a:p>
        </p:txBody>
      </p:sp>
      <p:graphicFrame>
        <p:nvGraphicFramePr>
          <p:cNvPr id="17" name="グラフ 16"/>
          <p:cNvGraphicFramePr/>
          <p:nvPr>
            <p:extLst>
              <p:ext uri="{D42A27DB-BD31-4B8C-83A1-F6EECF244321}">
                <p14:modId xmlns:p14="http://schemas.microsoft.com/office/powerpoint/2010/main" val="3999045966"/>
              </p:ext>
            </p:extLst>
          </p:nvPr>
        </p:nvGraphicFramePr>
        <p:xfrm>
          <a:off x="1907703" y="4437112"/>
          <a:ext cx="5400601" cy="2366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15" grpId="0" animBg="1"/>
      <p:bldP spid="15" grpId="1" animBg="1"/>
      <p:bldGraphic spid="17" grpId="0">
        <p:bldAsOne/>
      </p:bldGraphic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264</Words>
  <Application>Microsoft Office PowerPoint</Application>
  <PresentationFormat>画面に合わせる (4:3)</PresentationFormat>
  <Paragraphs>66</Paragraphs>
  <Slides>6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ＭＳ Ｐゴシック</vt:lpstr>
      <vt:lpstr>ＭＳ Ｐ明朝</vt:lpstr>
      <vt:lpstr>Arial</vt:lpstr>
      <vt:lpstr>Calibri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道路占用協議・申請システムを利用した、「道路占用関係調査書」についてのアンケート結果について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ichiuji</dc:creator>
  <cp:lastModifiedBy>akiyoshi ichiuji</cp:lastModifiedBy>
  <cp:revision>9</cp:revision>
  <dcterms:created xsi:type="dcterms:W3CDTF">2013-04-16T15:40:04Z</dcterms:created>
  <dcterms:modified xsi:type="dcterms:W3CDTF">2015-07-06T02:39:44Z</dcterms:modified>
</cp:coreProperties>
</file>