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8" r:id="rId2"/>
    <p:sldId id="272" r:id="rId3"/>
    <p:sldId id="270" r:id="rId4"/>
    <p:sldId id="271" r:id="rId5"/>
    <p:sldId id="258" r:id="rId6"/>
    <p:sldId id="262" r:id="rId7"/>
    <p:sldId id="261" r:id="rId8"/>
    <p:sldId id="265" r:id="rId9"/>
    <p:sldId id="264" r:id="rId10"/>
    <p:sldId id="263" r:id="rId11"/>
    <p:sldId id="257" r:id="rId12"/>
    <p:sldId id="267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992" autoAdjust="0"/>
    <p:restoredTop sz="43463" autoAdjust="0"/>
  </p:normalViewPr>
  <p:slideViewPr>
    <p:cSldViewPr>
      <p:cViewPr>
        <p:scale>
          <a:sx n="75" d="100"/>
          <a:sy n="75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159E7-94D1-4D7C-A1A3-7ED1B7D9CD1A}" type="datetimeFigureOut">
              <a:rPr kumimoji="1" lang="ja-JP" altLang="en-US" smtClean="0"/>
              <a:t>2015/7/10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2E9E5-7294-4AA3-9508-68484E231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40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E9E5-7294-4AA3-9508-68484E23115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109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E9E5-7294-4AA3-9508-68484E23115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805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E9E5-7294-4AA3-9508-68484E23115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300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E9E5-7294-4AA3-9508-68484E23115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62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E9E5-7294-4AA3-9508-68484E23115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253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E9E5-7294-4AA3-9508-68484E23115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775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E9E5-7294-4AA3-9508-68484E23115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445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E9E5-7294-4AA3-9508-68484E23115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365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E9E5-7294-4AA3-9508-68484E23115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050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E9E5-7294-4AA3-9508-68484E23115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187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E9E5-7294-4AA3-9508-68484E23115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0579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E9E5-7294-4AA3-9508-68484E23115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09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BCA0-19D2-489F-8772-6D492F496A61}" type="datetimeFigureOut">
              <a:rPr kumimoji="1" lang="ja-JP" altLang="en-US" smtClean="0"/>
              <a:t>2015/7/10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08F-E29F-473B-B060-C2EBBAF11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34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BCA0-19D2-489F-8772-6D492F496A61}" type="datetimeFigureOut">
              <a:rPr kumimoji="1" lang="ja-JP" altLang="en-US" smtClean="0"/>
              <a:t>2015/7/10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08F-E29F-473B-B060-C2EBBAF11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87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BCA0-19D2-489F-8772-6D492F496A61}" type="datetimeFigureOut">
              <a:rPr kumimoji="1" lang="ja-JP" altLang="en-US" smtClean="0"/>
              <a:t>2015/7/10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08F-E29F-473B-B060-C2EBBAF11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32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BCA0-19D2-489F-8772-6D492F496A61}" type="datetimeFigureOut">
              <a:rPr kumimoji="1" lang="ja-JP" altLang="en-US" smtClean="0"/>
              <a:t>2015/7/10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08F-E29F-473B-B060-C2EBBAF11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60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BCA0-19D2-489F-8772-6D492F496A61}" type="datetimeFigureOut">
              <a:rPr kumimoji="1" lang="ja-JP" altLang="en-US" smtClean="0"/>
              <a:t>2015/7/10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08F-E29F-473B-B060-C2EBBAF11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08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BCA0-19D2-489F-8772-6D492F496A61}" type="datetimeFigureOut">
              <a:rPr kumimoji="1" lang="ja-JP" altLang="en-US" smtClean="0"/>
              <a:t>2015/7/10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08F-E29F-473B-B060-C2EBBAF11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78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BCA0-19D2-489F-8772-6D492F496A61}" type="datetimeFigureOut">
              <a:rPr kumimoji="1" lang="ja-JP" altLang="en-US" smtClean="0"/>
              <a:t>2015/7/10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08F-E29F-473B-B060-C2EBBAF11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25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BCA0-19D2-489F-8772-6D492F496A61}" type="datetimeFigureOut">
              <a:rPr kumimoji="1" lang="ja-JP" altLang="en-US" smtClean="0"/>
              <a:t>2015/7/10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08F-E29F-473B-B060-C2EBBAF11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BCA0-19D2-489F-8772-6D492F496A61}" type="datetimeFigureOut">
              <a:rPr kumimoji="1" lang="ja-JP" altLang="en-US" smtClean="0"/>
              <a:t>2015/7/10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08F-E29F-473B-B060-C2EBBAF11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89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BCA0-19D2-489F-8772-6D492F496A61}" type="datetimeFigureOut">
              <a:rPr kumimoji="1" lang="ja-JP" altLang="en-US" smtClean="0"/>
              <a:t>2015/7/10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08F-E29F-473B-B060-C2EBBAF11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23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BCA0-19D2-489F-8772-6D492F496A61}" type="datetimeFigureOut">
              <a:rPr kumimoji="1" lang="ja-JP" altLang="en-US" smtClean="0"/>
              <a:t>2015/7/10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408F-E29F-473B-B060-C2EBBAF11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47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2BCA0-19D2-489F-8772-6D492F496A61}" type="datetimeFigureOut">
              <a:rPr kumimoji="1" lang="ja-JP" altLang="en-US" smtClean="0"/>
              <a:t>2015/7/10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2408F-E29F-473B-B060-C2EBBAF110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99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3068960"/>
            <a:ext cx="8496944" cy="1440160"/>
          </a:xfrm>
        </p:spPr>
        <p:txBody>
          <a:bodyPr>
            <a:normAutofit/>
          </a:bodyPr>
          <a:lstStyle/>
          <a:p>
            <a:r>
              <a:rPr kumimoji="1" lang="ja-JP" altLang="en-US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Ｈ２６年度のＷＧ１の報告</a:t>
            </a:r>
            <a:r>
              <a:rPr kumimoji="1" lang="en-US" altLang="ja-JP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kumimoji="1" lang="en-US" altLang="ja-JP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ja-JP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H26.4.1</a:t>
            </a:r>
            <a:r>
              <a:rPr lang="ja-JP" altLang="en-US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r>
              <a:rPr lang="en-US" altLang="ja-JP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H27.3.31)</a:t>
            </a:r>
            <a:endParaRPr kumimoji="1" lang="ja-JP" alt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48064" y="749851"/>
            <a:ext cx="399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smtClean="0"/>
              <a:t>ＧＩＳ官民協議会　Ｈ２７年度総会　</a:t>
            </a:r>
            <a:r>
              <a:rPr lang="en-US" altLang="ja-JP" sz="1600" smtClean="0"/>
              <a:t>2015/7/7</a:t>
            </a:r>
            <a:endParaRPr kumimoji="1" lang="ja-JP" altLang="en-US" sz="1600"/>
          </a:p>
        </p:txBody>
      </p:sp>
      <p:sp>
        <p:nvSpPr>
          <p:cNvPr id="6" name="正方形/長方形 5"/>
          <p:cNvSpPr/>
          <p:nvPr/>
        </p:nvSpPr>
        <p:spPr>
          <a:xfrm>
            <a:off x="0" y="1"/>
            <a:ext cx="9144000" cy="7146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	</a:t>
            </a:r>
            <a:r>
              <a:rPr lang="ja-JP" altLang="en-US" sz="3600" b="1">
                <a:solidFill>
                  <a:srgbClr val="002060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ＷＧ１　空間基盤データの整備と更新</a:t>
            </a:r>
            <a:endParaRPr lang="en-US" altLang="ja-JP" sz="3600" b="1">
              <a:solidFill>
                <a:srgbClr val="002060"/>
              </a:solidFill>
              <a:effectLst>
                <a:outerShdw blurRad="50800" dist="38100" dir="2700000" algn="tl" rotWithShape="0">
                  <a:schemeClr val="accent6">
                    <a:lumMod val="50000"/>
                    <a:alpha val="40000"/>
                  </a:scheme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0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211"/>
            <a:ext cx="9144000" cy="5230148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548680"/>
            <a:ext cx="9036496" cy="1037531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大縮尺道路地図の整備・更新・活用検討</a:t>
            </a:r>
            <a:r>
              <a:rPr lang="en-US" altLang="ja-JP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kumimoji="1" lang="ja-JP" alt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中央環状線、八尾市道の</a:t>
            </a:r>
            <a:r>
              <a:rPr lang="ja-JP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道路基盤地図</a:t>
            </a:r>
            <a:r>
              <a:rPr lang="ja-JP" alt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情報）</a:t>
            </a:r>
            <a:endParaRPr kumimoji="1" lang="ja-JP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1"/>
            <a:ext cx="9144000" cy="5486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	</a:t>
            </a:r>
            <a:r>
              <a:rPr lang="ja-JP" altLang="en-US" sz="3600" b="1">
                <a:solidFill>
                  <a:srgbClr val="002060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ＷＧ１　空間基盤データの整備と更新</a:t>
            </a:r>
            <a:endParaRPr lang="en-US" altLang="ja-JP" sz="3600" b="1">
              <a:solidFill>
                <a:srgbClr val="002060"/>
              </a:solidFill>
              <a:effectLst>
                <a:outerShdw blurRad="50800" dist="38100" dir="2700000" algn="tl" rotWithShape="0">
                  <a:schemeClr val="accent6">
                    <a:lumMod val="50000"/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187624" y="1882862"/>
            <a:ext cx="3528392" cy="5380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rgbClr val="C00000"/>
                </a:solidFill>
              </a:rPr>
              <a:t>モデルデータ（１０００ﾚﾍﾞﾙで表示）</a:t>
            </a:r>
            <a:endParaRPr kumimoji="1" lang="ja-JP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9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211"/>
            <a:ext cx="9144000" cy="5260177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0" y="1"/>
            <a:ext cx="9144000" cy="5486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	</a:t>
            </a:r>
            <a:r>
              <a:rPr lang="ja-JP" altLang="en-US" sz="3600" b="1">
                <a:solidFill>
                  <a:srgbClr val="002060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ＷＧ１　空間基盤データの整備と更新</a:t>
            </a:r>
            <a:endParaRPr lang="en-US" altLang="ja-JP" sz="3600" b="1">
              <a:solidFill>
                <a:srgbClr val="002060"/>
              </a:solidFill>
              <a:effectLst>
                <a:outerShdw blurRad="50800" dist="38100" dir="2700000" algn="tl" rotWithShape="0">
                  <a:schemeClr val="accent6">
                    <a:lumMod val="50000"/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971600" y="1793869"/>
            <a:ext cx="3384376" cy="4830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rgbClr val="C00000"/>
                </a:solidFill>
              </a:rPr>
              <a:t>モデルデータ（５００ﾚﾍﾞﾙ）表示</a:t>
            </a:r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9" name="タイトル 3"/>
          <p:cNvSpPr>
            <a:spLocks noGrp="1"/>
          </p:cNvSpPr>
          <p:nvPr>
            <p:ph type="title"/>
          </p:nvPr>
        </p:nvSpPr>
        <p:spPr>
          <a:xfrm>
            <a:off x="0" y="548680"/>
            <a:ext cx="9036496" cy="1037531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大縮尺道路地図の整備・更新・活用検討</a:t>
            </a:r>
            <a:r>
              <a:rPr lang="en-US" altLang="ja-JP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kumimoji="1" lang="ja-JP" alt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中央環状線、八尾市道の</a:t>
            </a:r>
            <a:r>
              <a:rPr lang="ja-JP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道路基盤地図</a:t>
            </a:r>
            <a:r>
              <a:rPr lang="ja-JP" alt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情報）</a:t>
            </a:r>
            <a:endParaRPr kumimoji="1" lang="ja-JP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740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594855"/>
            <a:ext cx="8398728" cy="1033945"/>
          </a:xfrm>
        </p:spPr>
        <p:txBody>
          <a:bodyPr>
            <a:noAutofit/>
          </a:bodyPr>
          <a:lstStyle/>
          <a:p>
            <a:r>
              <a:rPr lang="en-US" altLang="ja-JP" sz="2400" kern="100" smtClean="0">
                <a:latin typeface="+mn-ea"/>
                <a:ea typeface="+mn-ea"/>
                <a:cs typeface="Times New Roman" panose="02020603050405020304" pitchFamily="18" charset="0"/>
              </a:rPr>
              <a:t>H27</a:t>
            </a:r>
            <a:r>
              <a:rPr lang="ja-JP" altLang="en-US" sz="2400" kern="100" smtClean="0">
                <a:latin typeface="+mn-ea"/>
                <a:ea typeface="+mn-ea"/>
                <a:cs typeface="Times New Roman" panose="02020603050405020304" pitchFamily="18" charset="0"/>
              </a:rPr>
              <a:t>年</a:t>
            </a:r>
            <a:r>
              <a:rPr lang="en-US" altLang="ja-JP" sz="2400" kern="100" smtClean="0">
                <a:latin typeface="+mn-ea"/>
                <a:ea typeface="+mn-ea"/>
                <a:cs typeface="Times New Roman" panose="02020603050405020304" pitchFamily="18" charset="0"/>
              </a:rPr>
              <a:t>1</a:t>
            </a:r>
            <a:r>
              <a:rPr lang="ja-JP" altLang="en-US" sz="2400" kern="100">
                <a:latin typeface="+mn-ea"/>
                <a:ea typeface="+mn-ea"/>
                <a:cs typeface="Times New Roman" panose="02020603050405020304" pitchFamily="18" charset="0"/>
              </a:rPr>
              <a:t>月</a:t>
            </a:r>
            <a:r>
              <a:rPr lang="en-US" altLang="ja-JP" sz="2400" kern="100">
                <a:latin typeface="+mn-ea"/>
                <a:ea typeface="+mn-ea"/>
                <a:cs typeface="Times New Roman" panose="02020603050405020304" pitchFamily="18" charset="0"/>
              </a:rPr>
              <a:t>21</a:t>
            </a:r>
            <a:r>
              <a:rPr lang="ja-JP" altLang="en-US" sz="2400" kern="100">
                <a:latin typeface="+mn-ea"/>
                <a:ea typeface="+mn-ea"/>
                <a:cs typeface="Times New Roman" panose="02020603050405020304" pitchFamily="18" charset="0"/>
              </a:rPr>
              <a:t>日　</a:t>
            </a:r>
            <a:r>
              <a:rPr lang="en-US" altLang="ja-JP" sz="2400" kern="100">
                <a:latin typeface="+mn-ea"/>
                <a:ea typeface="+mn-ea"/>
                <a:cs typeface="Times New Roman" panose="02020603050405020304" pitchFamily="18" charset="0"/>
              </a:rPr>
              <a:t>WG1</a:t>
            </a:r>
            <a:r>
              <a:rPr lang="ja-JP" altLang="en-US" sz="2400" kern="100" smtClean="0">
                <a:latin typeface="+mn-ea"/>
                <a:ea typeface="+mn-ea"/>
                <a:cs typeface="Times New Roman" panose="02020603050405020304" pitchFamily="18" charset="0"/>
              </a:rPr>
              <a:t>開催</a:t>
            </a:r>
            <a:r>
              <a:rPr lang="en-US" altLang="ja-JP" sz="2400" kern="100" smtClean="0">
                <a:latin typeface="+mn-ea"/>
                <a:ea typeface="+mn-ea"/>
                <a:cs typeface="Times New Roman" panose="02020603050405020304" pitchFamily="18" charset="0"/>
              </a:rPr>
              <a:t/>
            </a:r>
            <a:br>
              <a:rPr lang="en-US" altLang="ja-JP" sz="2400" kern="100" smtClean="0"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en-US" altLang="ja-JP" sz="2400" kern="10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ja-JP" sz="2400" kern="100" smtClean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ja-JP" altLang="en-US" sz="2400" b="1" kern="100" smtClean="0">
                <a:latin typeface="+mn-ea"/>
                <a:ea typeface="+mn-ea"/>
                <a:cs typeface="Times New Roman" panose="02020603050405020304" pitchFamily="18" charset="0"/>
              </a:rPr>
              <a:t>地方</a:t>
            </a:r>
            <a:r>
              <a:rPr lang="ja-JP" altLang="en-US" sz="2400" b="1" kern="100">
                <a:latin typeface="+mn-ea"/>
                <a:ea typeface="+mn-ea"/>
                <a:cs typeface="Times New Roman" panose="02020603050405020304" pitchFamily="18" charset="0"/>
              </a:rPr>
              <a:t>自治体における道路基盤地図</a:t>
            </a:r>
            <a:r>
              <a:rPr lang="ja-JP" altLang="en-US" sz="2400" b="1" kern="100" smtClean="0">
                <a:latin typeface="+mn-ea"/>
                <a:ea typeface="+mn-ea"/>
                <a:cs typeface="Times New Roman" panose="02020603050405020304" pitchFamily="18" charset="0"/>
              </a:rPr>
              <a:t>情報</a:t>
            </a:r>
            <a:r>
              <a:rPr lang="ja-JP" altLang="en-US" sz="2400" b="1" kern="100">
                <a:latin typeface="+mn-ea"/>
                <a:ea typeface="+mn-ea"/>
                <a:cs typeface="Times New Roman" panose="02020603050405020304" pitchFamily="18" charset="0"/>
              </a:rPr>
              <a:t>の</a:t>
            </a:r>
            <a:r>
              <a:rPr lang="ja-JP" altLang="en-US" sz="2400" b="1" kern="100" smtClean="0">
                <a:latin typeface="+mn-ea"/>
                <a:ea typeface="+mn-ea"/>
                <a:cs typeface="Times New Roman" panose="02020603050405020304" pitchFamily="18" charset="0"/>
              </a:rPr>
              <a:t>活用可能性の検討</a:t>
            </a:r>
            <a:endParaRPr kumimoji="1" lang="ja-JP" altLang="en-US" sz="3200" b="1">
              <a:latin typeface="+mn-ea"/>
              <a:ea typeface="+mn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71690" y="4437112"/>
            <a:ext cx="734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ja-JP" kern="100" smtClean="0">
                <a:latin typeface="+mn-ea"/>
                <a:cs typeface="Times New Roman" panose="02020603050405020304" pitchFamily="18" charset="0"/>
              </a:rPr>
              <a:t>2</a:t>
            </a:r>
            <a:r>
              <a:rPr lang="ja-JP" altLang="en-US" kern="100" smtClean="0">
                <a:latin typeface="+mn-ea"/>
                <a:cs typeface="Times New Roman" panose="02020603050405020304" pitchFamily="18" charset="0"/>
              </a:rPr>
              <a:t>月　国総研への要望（案）提示</a:t>
            </a:r>
            <a:endParaRPr lang="en-US" altLang="ja-JP" kern="100" smtClean="0">
              <a:latin typeface="+mn-ea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ja-JP" altLang="en-US" kern="100">
                <a:latin typeface="+mn-ea"/>
                <a:cs typeface="Times New Roman" panose="02020603050405020304" pitchFamily="18" charset="0"/>
              </a:rPr>
              <a:t>概要</a:t>
            </a:r>
            <a:endParaRPr lang="en-US" altLang="ja-JP" kern="100" smtClean="0"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cs"/>
              <a:buAutoNum type="arabicDbPlain"/>
            </a:pPr>
            <a:r>
              <a:rPr lang="ja-JP" altLang="ja-JP" kern="100" smtClean="0">
                <a:latin typeface="+mn-ea"/>
                <a:cs typeface="Times New Roman" panose="02020603050405020304" pitchFamily="18" charset="0"/>
              </a:rPr>
              <a:t>道路</a:t>
            </a:r>
            <a:r>
              <a:rPr lang="ja-JP" altLang="ja-JP" kern="100">
                <a:latin typeface="+mn-ea"/>
                <a:cs typeface="Times New Roman" panose="02020603050405020304" pitchFamily="18" charset="0"/>
              </a:rPr>
              <a:t>基盤地図情報の</a:t>
            </a:r>
            <a:r>
              <a:rPr lang="ja-JP" altLang="ja-JP" kern="100" smtClean="0">
                <a:latin typeface="+mn-ea"/>
                <a:cs typeface="Times New Roman" panose="02020603050405020304" pitchFamily="18" charset="0"/>
              </a:rPr>
              <a:t>データ</a:t>
            </a:r>
            <a:r>
              <a:rPr lang="ja-JP" altLang="en-US" kern="100" smtClean="0">
                <a:latin typeface="+mn-ea"/>
                <a:cs typeface="Times New Roman" panose="02020603050405020304" pitchFamily="18" charset="0"/>
              </a:rPr>
              <a:t>の</a:t>
            </a:r>
            <a:r>
              <a:rPr lang="ja-JP" altLang="ja-JP" kern="100" smtClean="0">
                <a:latin typeface="+mn-ea"/>
                <a:cs typeface="Times New Roman" panose="02020603050405020304" pitchFamily="18" charset="0"/>
              </a:rPr>
              <a:t>継続的</a:t>
            </a:r>
            <a:r>
              <a:rPr lang="ja-JP" altLang="ja-JP" kern="100">
                <a:latin typeface="+mn-ea"/>
                <a:cs typeface="Times New Roman" panose="02020603050405020304" pitchFamily="18" charset="0"/>
              </a:rPr>
              <a:t>に</a:t>
            </a:r>
            <a:r>
              <a:rPr lang="ja-JP" altLang="ja-JP" kern="100" smtClean="0">
                <a:latin typeface="+mn-ea"/>
                <a:cs typeface="Times New Roman" panose="02020603050405020304" pitchFamily="18" charset="0"/>
              </a:rPr>
              <a:t>提供（関係自治体の道路データ整備</a:t>
            </a:r>
            <a:r>
              <a:rPr lang="ja-JP" altLang="en-US" kern="100" smtClean="0">
                <a:latin typeface="+mn-ea"/>
                <a:cs typeface="Times New Roman" panose="02020603050405020304" pitchFamily="18" charset="0"/>
              </a:rPr>
              <a:t>と</a:t>
            </a:r>
            <a:r>
              <a:rPr lang="ja-JP" altLang="ja-JP" kern="100" smtClean="0">
                <a:latin typeface="+mn-ea"/>
                <a:cs typeface="Times New Roman" panose="02020603050405020304" pitchFamily="18" charset="0"/>
              </a:rPr>
              <a:t>連携を検討するため。）</a:t>
            </a:r>
            <a:endParaRPr lang="ja-JP" altLang="ja-JP" kern="100"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cs"/>
              <a:buAutoNum type="arabicDbPlain"/>
            </a:pPr>
            <a:r>
              <a:rPr lang="ja-JP" altLang="ja-JP" kern="100">
                <a:latin typeface="+mn-ea"/>
                <a:cs typeface="Times New Roman" panose="02020603050405020304" pitchFamily="18" charset="0"/>
              </a:rPr>
              <a:t>国道・幹線道路に引き続き、地方公共団体における道路基盤地図情報の整備と活用の</a:t>
            </a:r>
            <a:r>
              <a:rPr lang="ja-JP" altLang="ja-JP" kern="100" smtClean="0">
                <a:latin typeface="+mn-ea"/>
                <a:cs typeface="Times New Roman" panose="02020603050405020304" pitchFamily="18" charset="0"/>
              </a:rPr>
              <a:t>検討（少なくとも道路</a:t>
            </a:r>
            <a:r>
              <a:rPr lang="ja-JP" altLang="ja-JP" kern="100">
                <a:latin typeface="+mn-ea"/>
                <a:cs typeface="Times New Roman" panose="02020603050405020304" pitchFamily="18" charset="0"/>
              </a:rPr>
              <a:t>の面</a:t>
            </a:r>
            <a:r>
              <a:rPr lang="ja-JP" altLang="ja-JP" kern="100" smtClean="0">
                <a:latin typeface="+mn-ea"/>
                <a:cs typeface="Times New Roman" panose="02020603050405020304" pitchFamily="18" charset="0"/>
              </a:rPr>
              <a:t>データ）</a:t>
            </a:r>
            <a:endParaRPr lang="en-US" altLang="ja-JP" kern="100"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cs"/>
              <a:buAutoNum type="arabicDbPlain"/>
            </a:pPr>
            <a:r>
              <a:rPr lang="ja-JP" altLang="ja-JP" smtClean="0">
                <a:latin typeface="+mn-ea"/>
                <a:cs typeface="Times New Roman" panose="02020603050405020304" pitchFamily="18" charset="0"/>
              </a:rPr>
              <a:t>国</a:t>
            </a:r>
            <a:r>
              <a:rPr lang="ja-JP" altLang="ja-JP">
                <a:latin typeface="+mn-ea"/>
                <a:cs typeface="Times New Roman" panose="02020603050405020304" pitchFamily="18" charset="0"/>
              </a:rPr>
              <a:t>と地方公共団体との連携</a:t>
            </a:r>
            <a:r>
              <a:rPr lang="ja-JP" altLang="ja-JP" smtClean="0">
                <a:latin typeface="+mn-ea"/>
                <a:cs typeface="Times New Roman" panose="02020603050405020304" pitchFamily="18" charset="0"/>
              </a:rPr>
              <a:t>手法</a:t>
            </a:r>
            <a:r>
              <a:rPr lang="ja-JP" altLang="en-US" smtClean="0">
                <a:latin typeface="+mn-ea"/>
                <a:cs typeface="Times New Roman" panose="02020603050405020304" pitchFamily="18" charset="0"/>
              </a:rPr>
              <a:t>の</a:t>
            </a:r>
            <a:r>
              <a:rPr lang="ja-JP" altLang="ja-JP" smtClean="0">
                <a:latin typeface="+mn-ea"/>
                <a:cs typeface="Times New Roman" panose="02020603050405020304" pitchFamily="18" charset="0"/>
              </a:rPr>
              <a:t>検討。</a:t>
            </a:r>
            <a:endParaRPr lang="ja-JP" altLang="en-US">
              <a:latin typeface="+mn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64407" y="1699201"/>
            <a:ext cx="76151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ja-JP" altLang="en-US" b="1" kern="100" dirty="0" smtClean="0">
                <a:latin typeface="+mn-ea"/>
                <a:cs typeface="Times New Roman" panose="02020603050405020304" pitchFamily="18" charset="0"/>
              </a:rPr>
              <a:t>検討された主な活用の可能性</a:t>
            </a:r>
            <a:endParaRPr lang="en-US" altLang="ja-JP" b="1" kern="100" dirty="0" smtClean="0"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cs"/>
              <a:buAutoNum type="arabicDbPlain"/>
            </a:pPr>
            <a:r>
              <a:rPr lang="ja-JP" altLang="ja-JP" b="1" dirty="0">
                <a:latin typeface="+mn-ea"/>
              </a:rPr>
              <a:t>国道・及び幹線道路におけるデータが提供</a:t>
            </a:r>
            <a:r>
              <a:rPr lang="ja-JP" altLang="ja-JP" b="1" dirty="0" smtClean="0">
                <a:latin typeface="+mn-ea"/>
              </a:rPr>
              <a:t>され</a:t>
            </a:r>
            <a:r>
              <a:rPr lang="ja-JP" altLang="en-US" b="1" dirty="0" smtClean="0">
                <a:latin typeface="+mn-ea"/>
              </a:rPr>
              <a:t>れば</a:t>
            </a:r>
            <a:r>
              <a:rPr lang="ja-JP" altLang="ja-JP" b="1" dirty="0" smtClean="0">
                <a:latin typeface="+mn-ea"/>
              </a:rPr>
              <a:t>、</a:t>
            </a:r>
            <a:r>
              <a:rPr lang="ja-JP" altLang="en-US" b="1" dirty="0" smtClean="0">
                <a:latin typeface="+mn-ea"/>
              </a:rPr>
              <a:t>国道等を</a:t>
            </a:r>
            <a:r>
              <a:rPr lang="ja-JP" altLang="ja-JP" b="1" dirty="0" smtClean="0">
                <a:latin typeface="+mn-ea"/>
              </a:rPr>
              <a:t>重複</a:t>
            </a:r>
            <a:r>
              <a:rPr lang="ja-JP" altLang="ja-JP" b="1" dirty="0">
                <a:latin typeface="+mn-ea"/>
              </a:rPr>
              <a:t>して整備する必要がなくなり負担軽減を図ることができる</a:t>
            </a:r>
            <a:r>
              <a:rPr lang="ja-JP" altLang="ja-JP" b="1" dirty="0" smtClean="0">
                <a:latin typeface="+mn-ea"/>
              </a:rPr>
              <a:t>。</a:t>
            </a:r>
            <a:endParaRPr lang="en-US" altLang="ja-JP" b="1" dirty="0" smtClean="0">
              <a:latin typeface="+mn-ea"/>
            </a:endParaRPr>
          </a:p>
          <a:p>
            <a:pPr marL="342900" lvl="0" indent="-342900">
              <a:spcAft>
                <a:spcPts val="0"/>
              </a:spcAft>
              <a:buFont typeface="+mj-cs"/>
              <a:buAutoNum type="arabicDbPlain"/>
            </a:pPr>
            <a:r>
              <a:rPr lang="ja-JP" altLang="ja-JP" b="1" dirty="0">
                <a:latin typeface="+mn-ea"/>
              </a:rPr>
              <a:t>詳細な道路データ</a:t>
            </a:r>
            <a:r>
              <a:rPr lang="ja-JP" altLang="ja-JP" b="1" dirty="0" smtClean="0">
                <a:latin typeface="+mn-ea"/>
              </a:rPr>
              <a:t>は電子</a:t>
            </a:r>
            <a:r>
              <a:rPr lang="ja-JP" altLang="en-US" b="1" dirty="0" smtClean="0">
                <a:latin typeface="+mn-ea"/>
              </a:rPr>
              <a:t>化による</a:t>
            </a:r>
            <a:r>
              <a:rPr lang="ja-JP" altLang="ja-JP" b="1" dirty="0" smtClean="0">
                <a:latin typeface="+mn-ea"/>
              </a:rPr>
              <a:t>事務の負担軽減、安全性向上</a:t>
            </a:r>
            <a:r>
              <a:rPr lang="ja-JP" altLang="en-US" b="1" dirty="0" smtClean="0">
                <a:latin typeface="+mn-ea"/>
              </a:rPr>
              <a:t>につながる。特に面データは</a:t>
            </a:r>
            <a:r>
              <a:rPr lang="ja-JP" altLang="ja-JP" b="1" dirty="0" smtClean="0">
                <a:latin typeface="+mn-ea"/>
              </a:rPr>
              <a:t>道路</a:t>
            </a:r>
            <a:r>
              <a:rPr lang="ja-JP" altLang="ja-JP" b="1" dirty="0">
                <a:latin typeface="+mn-ea"/>
              </a:rPr>
              <a:t>占用継続</a:t>
            </a:r>
            <a:r>
              <a:rPr lang="ja-JP" altLang="ja-JP" b="1" dirty="0" smtClean="0">
                <a:latin typeface="+mn-ea"/>
              </a:rPr>
              <a:t>申請の効率化</a:t>
            </a:r>
            <a:r>
              <a:rPr lang="ja-JP" altLang="en-US" b="1" dirty="0" smtClean="0">
                <a:latin typeface="+mn-ea"/>
              </a:rPr>
              <a:t>への活用に期待できる。</a:t>
            </a:r>
            <a:endParaRPr lang="en-US" altLang="ja-JP" b="1" dirty="0" smtClean="0">
              <a:latin typeface="+mn-ea"/>
            </a:endParaRPr>
          </a:p>
          <a:p>
            <a:pPr marL="342900" lvl="0" indent="-342900">
              <a:spcAft>
                <a:spcPts val="0"/>
              </a:spcAft>
              <a:buFont typeface="+mj-cs"/>
              <a:buAutoNum type="arabicDbPlain"/>
            </a:pPr>
            <a:r>
              <a:rPr lang="ja-JP" altLang="ja-JP" b="1" dirty="0">
                <a:latin typeface="+mn-ea"/>
              </a:rPr>
              <a:t>長寿</a:t>
            </a:r>
            <a:r>
              <a:rPr lang="ja-JP" altLang="ja-JP" b="1" dirty="0" smtClean="0">
                <a:latin typeface="+mn-ea"/>
              </a:rPr>
              <a:t>命化</a:t>
            </a:r>
            <a:r>
              <a:rPr lang="ja-JP" altLang="en-US" b="1" dirty="0" smtClean="0">
                <a:latin typeface="+mn-ea"/>
              </a:rPr>
              <a:t>、新</a:t>
            </a:r>
            <a:r>
              <a:rPr lang="ja-JP" altLang="ja-JP" b="1" dirty="0" smtClean="0">
                <a:latin typeface="+mn-ea"/>
              </a:rPr>
              <a:t>公</a:t>
            </a:r>
            <a:r>
              <a:rPr lang="ja-JP" altLang="ja-JP" b="1" dirty="0">
                <a:latin typeface="+mn-ea"/>
              </a:rPr>
              <a:t>会計制度に対応</a:t>
            </a:r>
            <a:r>
              <a:rPr lang="ja-JP" altLang="ja-JP" b="1" dirty="0" smtClean="0">
                <a:latin typeface="+mn-ea"/>
              </a:rPr>
              <a:t>した</a:t>
            </a:r>
            <a:r>
              <a:rPr lang="ja-JP" altLang="en-US" b="1" dirty="0" smtClean="0">
                <a:latin typeface="+mn-ea"/>
              </a:rPr>
              <a:t>、今後の</a:t>
            </a:r>
            <a:r>
              <a:rPr lang="ja-JP" altLang="ja-JP" b="1" dirty="0" smtClean="0">
                <a:latin typeface="+mn-ea"/>
              </a:rPr>
              <a:t>道路</a:t>
            </a:r>
            <a:r>
              <a:rPr lang="ja-JP" altLang="ja-JP" b="1" dirty="0">
                <a:latin typeface="+mn-ea"/>
              </a:rPr>
              <a:t>台帳や道路施設管理</a:t>
            </a:r>
            <a:r>
              <a:rPr lang="ja-JP" altLang="ja-JP" b="1" dirty="0" smtClean="0">
                <a:latin typeface="+mn-ea"/>
              </a:rPr>
              <a:t>データ</a:t>
            </a:r>
            <a:r>
              <a:rPr lang="ja-JP" altLang="en-US" b="1" dirty="0">
                <a:latin typeface="+mn-ea"/>
              </a:rPr>
              <a:t>の</a:t>
            </a:r>
            <a:r>
              <a:rPr lang="ja-JP" altLang="ja-JP" b="1" dirty="0" smtClean="0">
                <a:latin typeface="+mn-ea"/>
              </a:rPr>
              <a:t>モデル</a:t>
            </a:r>
            <a:r>
              <a:rPr lang="ja-JP" altLang="ja-JP" b="1" dirty="0">
                <a:latin typeface="+mn-ea"/>
              </a:rPr>
              <a:t>と</a:t>
            </a:r>
            <a:r>
              <a:rPr lang="ja-JP" altLang="ja-JP" b="1" dirty="0" smtClean="0">
                <a:latin typeface="+mn-ea"/>
              </a:rPr>
              <a:t>なり得る</a:t>
            </a:r>
            <a:r>
              <a:rPr lang="ja-JP" altLang="en-US" b="1" dirty="0" smtClean="0">
                <a:latin typeface="+mn-ea"/>
              </a:rPr>
              <a:t>。</a:t>
            </a:r>
            <a:endParaRPr lang="en-US" altLang="ja-JP" b="1" dirty="0" smtClean="0">
              <a:latin typeface="+mn-ea"/>
            </a:endParaRPr>
          </a:p>
          <a:p>
            <a:pPr marL="342900" lvl="0" indent="-342900">
              <a:spcAft>
                <a:spcPts val="0"/>
              </a:spcAft>
              <a:buFont typeface="+mj-cs"/>
              <a:buAutoNum type="arabicDbPlain"/>
            </a:pPr>
            <a:r>
              <a:rPr lang="ja-JP" altLang="ja-JP" b="1" dirty="0">
                <a:latin typeface="+mn-ea"/>
              </a:rPr>
              <a:t>道路基盤地図情報</a:t>
            </a:r>
            <a:r>
              <a:rPr lang="ja-JP" altLang="ja-JP" b="1" dirty="0" smtClean="0">
                <a:latin typeface="+mn-ea"/>
              </a:rPr>
              <a:t>と同様</a:t>
            </a:r>
            <a:r>
              <a:rPr lang="ja-JP" altLang="ja-JP" b="1" dirty="0">
                <a:latin typeface="+mn-ea"/>
              </a:rPr>
              <a:t>の</a:t>
            </a:r>
            <a:r>
              <a:rPr lang="ja-JP" altLang="ja-JP" b="1" dirty="0" smtClean="0">
                <a:latin typeface="+mn-ea"/>
              </a:rPr>
              <a:t>手法によ</a:t>
            </a:r>
            <a:r>
              <a:rPr lang="ja-JP" altLang="en-US" b="1" dirty="0" smtClean="0">
                <a:latin typeface="+mn-ea"/>
              </a:rPr>
              <a:t>る</a:t>
            </a:r>
            <a:r>
              <a:rPr lang="ja-JP" altLang="ja-JP" b="1" dirty="0" smtClean="0">
                <a:latin typeface="+mn-ea"/>
              </a:rPr>
              <a:t>、</a:t>
            </a:r>
            <a:r>
              <a:rPr lang="ja-JP" altLang="ja-JP" b="1" dirty="0">
                <a:latin typeface="+mn-ea"/>
              </a:rPr>
              <a:t>基盤地図情報の更新元データとして</a:t>
            </a:r>
            <a:r>
              <a:rPr lang="ja-JP" altLang="ja-JP" b="1" dirty="0" smtClean="0">
                <a:latin typeface="+mn-ea"/>
              </a:rPr>
              <a:t>活用</a:t>
            </a:r>
            <a:r>
              <a:rPr lang="ja-JP" altLang="en-US" b="1" dirty="0" smtClean="0">
                <a:latin typeface="+mn-ea"/>
              </a:rPr>
              <a:t>できる可能性がある。</a:t>
            </a:r>
            <a:endParaRPr lang="ja-JP" altLang="en-US" b="1" dirty="0">
              <a:latin typeface="+mn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1"/>
            <a:ext cx="9144000" cy="5486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	</a:t>
            </a:r>
            <a:r>
              <a:rPr lang="ja-JP" altLang="en-US" sz="3600" b="1">
                <a:solidFill>
                  <a:srgbClr val="002060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ＷＧ１　空間基盤データの整備と更新</a:t>
            </a:r>
            <a:endParaRPr lang="en-US" altLang="ja-JP" sz="3600" b="1">
              <a:solidFill>
                <a:srgbClr val="002060"/>
              </a:solidFill>
              <a:effectLst>
                <a:outerShdw blurRad="50800" dist="38100" dir="2700000" algn="tl" rotWithShape="0">
                  <a:schemeClr val="accent6">
                    <a:lumMod val="50000"/>
                    <a:alpha val="40000"/>
                  </a:scheme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87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8078" y="1868468"/>
            <a:ext cx="8344383" cy="3539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mtClean="0"/>
              <a:t>主な変更点と課題</a:t>
            </a:r>
            <a:endParaRPr kumimoji="1" lang="en-US" altLang="ja-JP" smtClean="0"/>
          </a:p>
          <a:p>
            <a:r>
              <a:rPr kumimoji="1" lang="ja-JP" altLang="en-US" sz="2400" smtClean="0"/>
              <a:t>市町村単位から、図郭単位の提供へ</a:t>
            </a:r>
            <a:r>
              <a:rPr lang="ja-JP" altLang="en-US" sz="2400"/>
              <a:t>⇒</a:t>
            </a:r>
            <a:endParaRPr kumimoji="1" lang="en-US" altLang="ja-JP" sz="2400" smtClean="0"/>
          </a:p>
          <a:p>
            <a:endParaRPr kumimoji="1" lang="en-US" altLang="ja-JP" sz="2400" smtClean="0"/>
          </a:p>
          <a:p>
            <a:r>
              <a:rPr kumimoji="1" lang="ja-JP" altLang="en-US" sz="2400" smtClean="0"/>
              <a:t>出典元情報の管理・提供の方法が確定されていない</a:t>
            </a:r>
            <a:endParaRPr kumimoji="1" lang="en-US" altLang="ja-JP" sz="2400" smtClean="0"/>
          </a:p>
          <a:p>
            <a:pPr marL="0" indent="0">
              <a:buNone/>
            </a:pPr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636361"/>
            <a:ext cx="2805905" cy="16473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2" name="グループ化 11"/>
          <p:cNvGrpSpPr/>
          <p:nvPr/>
        </p:nvGrpSpPr>
        <p:grpSpPr>
          <a:xfrm>
            <a:off x="251520" y="3698468"/>
            <a:ext cx="8422529" cy="3008476"/>
            <a:chOff x="251520" y="3698468"/>
            <a:chExt cx="8422529" cy="3008476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3849" y="3698468"/>
              <a:ext cx="5360200" cy="3008476"/>
            </a:xfrm>
            <a:prstGeom prst="rect">
              <a:avLst/>
            </a:prstGeom>
          </p:spPr>
        </p:pic>
        <p:sp>
          <p:nvSpPr>
            <p:cNvPr id="7" name="円/楕円 6"/>
            <p:cNvSpPr/>
            <p:nvPr/>
          </p:nvSpPr>
          <p:spPr>
            <a:xfrm>
              <a:off x="5292080" y="4081202"/>
              <a:ext cx="1152128" cy="12961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角丸四角形吹き出し 7"/>
            <p:cNvSpPr/>
            <p:nvPr/>
          </p:nvSpPr>
          <p:spPr>
            <a:xfrm>
              <a:off x="251520" y="3764591"/>
              <a:ext cx="3062329" cy="1464609"/>
            </a:xfrm>
            <a:prstGeom prst="wedgeRoundRectCallout">
              <a:avLst>
                <a:gd name="adj1" fmla="val 123771"/>
                <a:gd name="adj2" fmla="val -22860"/>
                <a:gd name="adj3" fmla="val 16667"/>
              </a:avLst>
            </a:prstGeom>
            <a:solidFill>
              <a:srgbClr val="FF0000">
                <a:alpha val="17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ja-JP" altLang="en-US" smtClean="0">
                  <a:solidFill>
                    <a:schemeClr val="tx1"/>
                  </a:solidFill>
                </a:rPr>
                <a:t>例</a:t>
              </a:r>
              <a:endParaRPr kumimoji="1" lang="en-US" altLang="ja-JP" smtClean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smtClean="0">
                  <a:solidFill>
                    <a:schemeClr val="tx1"/>
                  </a:solidFill>
                </a:rPr>
                <a:t>地図ﾚﾍﾞﾙは記載されているが、その根拠となる、出典元の情報等が提供されていない</a:t>
              </a:r>
              <a:endParaRPr kumimoji="1" lang="en-US" altLang="ja-JP" smtClean="0">
                <a:solidFill>
                  <a:schemeClr val="tx1"/>
                </a:solidFill>
              </a:endParaRPr>
            </a:p>
            <a:p>
              <a:pPr algn="ctr"/>
              <a:r>
                <a:rPr lang="ja-JP" altLang="en-US" smtClean="0">
                  <a:solidFill>
                    <a:schemeClr val="tx1"/>
                  </a:solidFill>
                </a:rPr>
                <a:t>（利活用に支障）</a:t>
              </a:r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0" y="1"/>
            <a:ext cx="9144000" cy="7146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	</a:t>
            </a:r>
            <a:r>
              <a:rPr lang="ja-JP" altLang="en-US" sz="3600" b="1">
                <a:solidFill>
                  <a:srgbClr val="002060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ＷＧ１　空間基盤データの整備と更新</a:t>
            </a:r>
            <a:endParaRPr lang="en-US" altLang="ja-JP" sz="3600" b="1">
              <a:solidFill>
                <a:srgbClr val="002060"/>
              </a:solidFill>
              <a:effectLst>
                <a:outerShdw blurRad="50800" dist="38100" dir="2700000" algn="tl" rotWithShape="0">
                  <a:schemeClr val="accent6">
                    <a:lumMod val="50000"/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530086" y="714642"/>
            <a:ext cx="8272375" cy="5124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b="1" smtClean="0">
                <a:latin typeface="+mn-ea"/>
              </a:rPr>
              <a:t>１．地理院地図（電子国土基本図）のリニュウアルに伴う、基盤地図情報の更新課題検討</a:t>
            </a:r>
            <a:endParaRPr lang="en-US" altLang="ja-JP" sz="2000" b="1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777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268760"/>
            <a:ext cx="8136905" cy="512422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3400" b="1" smtClean="0">
                <a:latin typeface="+mn-ea"/>
              </a:rPr>
              <a:t>地理院へ基盤</a:t>
            </a:r>
            <a:r>
              <a:rPr lang="ja-JP" altLang="en-US" sz="3400" b="1">
                <a:latin typeface="+mn-ea"/>
              </a:rPr>
              <a:t>地図情報の</a:t>
            </a:r>
            <a:r>
              <a:rPr lang="ja-JP" altLang="en-US" sz="3400" b="1" smtClean="0">
                <a:latin typeface="+mn-ea"/>
              </a:rPr>
              <a:t>更新に関する</a:t>
            </a:r>
            <a:endParaRPr lang="en-US" altLang="ja-JP" sz="3400" b="1" smtClean="0">
              <a:latin typeface="+mn-ea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3400" b="1" smtClean="0">
                <a:latin typeface="+mn-ea"/>
              </a:rPr>
              <a:t>問題提起と課題検討を要望</a:t>
            </a:r>
            <a:endParaRPr lang="en-US" altLang="ja-JP" sz="3400" b="1">
              <a:latin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b="1" smtClean="0">
                <a:latin typeface="+mn-ea"/>
              </a:rPr>
              <a:t>　　</a:t>
            </a:r>
            <a:endParaRPr lang="en-US" altLang="ja-JP" b="1" smtClean="0">
              <a:latin typeface="+mn-ea"/>
            </a:endParaRPr>
          </a:p>
          <a:p>
            <a:pPr marL="0" indent="0" defTabSz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600" b="1" smtClean="0">
                <a:latin typeface="+mn-ea"/>
              </a:rPr>
              <a:t>			</a:t>
            </a:r>
            <a:r>
              <a:rPr lang="ja-JP" altLang="en-US" sz="2600" b="1" smtClean="0">
                <a:latin typeface="+mn-ea"/>
              </a:rPr>
              <a:t>・</a:t>
            </a:r>
            <a:r>
              <a:rPr lang="en-US" altLang="ja-JP" sz="2600" b="1" smtClean="0">
                <a:latin typeface="+mn-ea"/>
              </a:rPr>
              <a:t>	</a:t>
            </a:r>
            <a:r>
              <a:rPr lang="ja-JP" altLang="en-US" sz="2600" b="1" smtClean="0">
                <a:latin typeface="+mn-ea"/>
              </a:rPr>
              <a:t> </a:t>
            </a:r>
            <a:r>
              <a:rPr lang="en-US" altLang="ja-JP" sz="2600" b="1" smtClean="0">
                <a:latin typeface="+mn-ea"/>
              </a:rPr>
              <a:t>9</a:t>
            </a:r>
            <a:r>
              <a:rPr lang="ja-JP" altLang="en-US" sz="2600" b="1">
                <a:latin typeface="+mn-ea"/>
              </a:rPr>
              <a:t>月</a:t>
            </a:r>
            <a:r>
              <a:rPr lang="en-US" altLang="ja-JP" sz="2600" b="1">
                <a:latin typeface="+mn-ea"/>
              </a:rPr>
              <a:t>19</a:t>
            </a:r>
            <a:r>
              <a:rPr lang="ja-JP" altLang="en-US" sz="2600" b="1" smtClean="0">
                <a:latin typeface="+mn-ea"/>
              </a:rPr>
              <a:t>日　</a:t>
            </a:r>
            <a:r>
              <a:rPr lang="en-US" altLang="ja-JP" sz="2600" b="1" smtClean="0">
                <a:latin typeface="+mn-ea"/>
              </a:rPr>
              <a:t>	</a:t>
            </a:r>
            <a:r>
              <a:rPr lang="ja-JP" altLang="en-US" sz="2600" b="1" smtClean="0">
                <a:latin typeface="+mn-ea"/>
              </a:rPr>
              <a:t>ＷＧ１　基盤地図情報の更新課題の検討</a:t>
            </a:r>
            <a:endParaRPr lang="en-US" altLang="ja-JP" sz="2600" b="1" smtClean="0">
              <a:latin typeface="+mn-ea"/>
            </a:endParaRPr>
          </a:p>
          <a:p>
            <a:pPr marL="0" indent="0" defTabSz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600" b="1" smtClean="0">
                <a:latin typeface="+mn-ea"/>
              </a:rPr>
              <a:t>			</a:t>
            </a:r>
            <a:r>
              <a:rPr lang="ja-JP" altLang="en-US" sz="2600" b="1" smtClean="0">
                <a:latin typeface="+mn-ea"/>
              </a:rPr>
              <a:t>・</a:t>
            </a:r>
            <a:r>
              <a:rPr lang="en-US" altLang="ja-JP" sz="2600" b="1" smtClean="0">
                <a:latin typeface="+mn-ea"/>
              </a:rPr>
              <a:t>	11</a:t>
            </a:r>
            <a:r>
              <a:rPr lang="ja-JP" altLang="en-US" sz="2600" b="1" smtClean="0">
                <a:latin typeface="+mn-ea"/>
              </a:rPr>
              <a:t>月</a:t>
            </a:r>
            <a:r>
              <a:rPr lang="en-US" altLang="ja-JP" sz="2600" b="1" smtClean="0">
                <a:latin typeface="+mn-ea"/>
              </a:rPr>
              <a:t>27</a:t>
            </a:r>
            <a:r>
              <a:rPr lang="ja-JP" altLang="en-US" sz="2600" b="1" smtClean="0">
                <a:latin typeface="+mn-ea"/>
              </a:rPr>
              <a:t>日</a:t>
            </a:r>
            <a:r>
              <a:rPr lang="ja-JP" altLang="en-US" sz="2600" b="1">
                <a:latin typeface="+mn-ea"/>
              </a:rPr>
              <a:t>　国土地理院　村上参事官との</a:t>
            </a:r>
            <a:r>
              <a:rPr lang="ja-JP" altLang="en-US" sz="2600" b="1" smtClean="0">
                <a:latin typeface="+mn-ea"/>
              </a:rPr>
              <a:t>懇談</a:t>
            </a:r>
            <a:endParaRPr lang="en-US" altLang="ja-JP" sz="2600" b="1">
              <a:latin typeface="+mn-ea"/>
            </a:endParaRPr>
          </a:p>
          <a:p>
            <a:pPr marL="0" indent="0" defTabSz="1800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2600" b="1" smtClean="0">
                <a:latin typeface="+mn-ea"/>
              </a:rPr>
              <a:t>			</a:t>
            </a:r>
            <a:r>
              <a:rPr lang="ja-JP" altLang="en-US" sz="2600" b="1" smtClean="0">
                <a:latin typeface="+mn-ea"/>
              </a:rPr>
              <a:t>・</a:t>
            </a:r>
            <a:r>
              <a:rPr lang="en-US" altLang="ja-JP" sz="2600" b="1" smtClean="0">
                <a:latin typeface="+mn-ea"/>
              </a:rPr>
              <a:t>	12</a:t>
            </a:r>
            <a:r>
              <a:rPr lang="ja-JP" altLang="en-US" sz="2600" b="1" smtClean="0">
                <a:latin typeface="+mn-ea"/>
              </a:rPr>
              <a:t>月 </a:t>
            </a:r>
            <a:r>
              <a:rPr lang="en-US" altLang="ja-JP" sz="2600" b="1" smtClean="0">
                <a:latin typeface="+mn-ea"/>
              </a:rPr>
              <a:t>9</a:t>
            </a:r>
            <a:r>
              <a:rPr lang="ja-JP" altLang="en-US" sz="2600" b="1">
                <a:latin typeface="+mn-ea"/>
              </a:rPr>
              <a:t>日　国土地理院　石山課長補佐との</a:t>
            </a:r>
            <a:r>
              <a:rPr lang="ja-JP" altLang="en-US" sz="2600" b="1" smtClean="0">
                <a:latin typeface="+mn-ea"/>
              </a:rPr>
              <a:t>懇談会</a:t>
            </a:r>
            <a:r>
              <a:rPr lang="ja-JP" altLang="en-US" sz="2600" b="1">
                <a:latin typeface="+mn-ea"/>
              </a:rPr>
              <a:t>　</a:t>
            </a:r>
            <a:endParaRPr lang="en-US" altLang="ja-JP" sz="2600" b="1" smtClean="0">
              <a:latin typeface="+mn-ea"/>
            </a:endParaRPr>
          </a:p>
          <a:p>
            <a:pPr marL="0" indent="0" defTabSz="18000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2600" b="1">
              <a:latin typeface="+mn-ea"/>
            </a:endParaRPr>
          </a:p>
          <a:p>
            <a:pPr marL="0" indent="0" defTabSz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600" b="1" smtClean="0">
                <a:latin typeface="+mn-ea"/>
              </a:rPr>
              <a:t>					</a:t>
            </a:r>
            <a:r>
              <a:rPr lang="ja-JP" altLang="en-US" sz="2600" b="1" smtClean="0">
                <a:latin typeface="+mn-ea"/>
              </a:rPr>
              <a:t>★</a:t>
            </a:r>
            <a:r>
              <a:rPr lang="ja-JP" altLang="en-US" sz="2600" b="1">
                <a:latin typeface="+mn-ea"/>
              </a:rPr>
              <a:t>地理院と地方自治体との連携の重要性を</a:t>
            </a:r>
            <a:r>
              <a:rPr lang="ja-JP" altLang="en-US" sz="2600" b="1" smtClean="0">
                <a:latin typeface="+mn-ea"/>
              </a:rPr>
              <a:t>確認</a:t>
            </a:r>
          </a:p>
          <a:p>
            <a:pPr marL="0" indent="0" defTabSz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600" b="1" smtClean="0">
                <a:latin typeface="+mn-ea"/>
              </a:rPr>
              <a:t>					</a:t>
            </a:r>
            <a:r>
              <a:rPr lang="ja-JP" altLang="en-US" sz="2600" b="1" smtClean="0">
                <a:latin typeface="+mn-ea"/>
              </a:rPr>
              <a:t>★効果的</a:t>
            </a:r>
            <a:r>
              <a:rPr lang="ja-JP" altLang="en-US" sz="2600" b="1">
                <a:latin typeface="+mn-ea"/>
              </a:rPr>
              <a:t>更新</a:t>
            </a:r>
            <a:r>
              <a:rPr lang="ja-JP" altLang="en-US" sz="2600" b="1" smtClean="0">
                <a:latin typeface="+mn-ea"/>
              </a:rPr>
              <a:t>手法を追求するため引き続き連携する</a:t>
            </a:r>
            <a:endParaRPr lang="en-US" altLang="ja-JP" sz="2600" b="1">
              <a:latin typeface="+mn-ea"/>
            </a:endParaRPr>
          </a:p>
          <a:p>
            <a:pPr marL="0" indent="0" defTabSz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600" b="1" smtClean="0">
                <a:latin typeface="+mn-ea"/>
              </a:rPr>
              <a:t>					</a:t>
            </a:r>
            <a:r>
              <a:rPr lang="ja-JP" altLang="en-US" sz="2600" b="1" smtClean="0">
                <a:latin typeface="+mn-ea"/>
              </a:rPr>
              <a:t>★各市の課題⇒ＧＩＳの基盤地図として利活用の推進</a:t>
            </a:r>
            <a:endParaRPr lang="en-US" altLang="ja-JP" sz="2600" b="1" smtClean="0">
              <a:latin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ja-JP" b="1" smtClean="0">
              <a:latin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b="1">
                <a:latin typeface="+mn-ea"/>
              </a:rPr>
              <a:t>	</a:t>
            </a:r>
            <a:r>
              <a:rPr lang="ja-JP" altLang="en-US" b="1">
                <a:latin typeface="+mn-ea"/>
              </a:rPr>
              <a:t>（提供元の市町村にもメリットのある連携を要望）</a:t>
            </a:r>
            <a:endParaRPr lang="en-US" altLang="ja-JP" b="1">
              <a:latin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ja-JP" b="1">
              <a:latin typeface="+mn-ea"/>
            </a:endParaRPr>
          </a:p>
          <a:p>
            <a:pPr marL="0" indent="0" defTabSz="180000">
              <a:lnSpc>
                <a:spcPct val="120000"/>
              </a:lnSpc>
              <a:spcBef>
                <a:spcPts val="0"/>
              </a:spcBef>
              <a:buNone/>
            </a:pPr>
            <a:endParaRPr lang="en-US" altLang="ja-JP" b="1" smtClean="0">
              <a:latin typeface="+mn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1"/>
            <a:ext cx="9144000" cy="908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	</a:t>
            </a:r>
            <a:r>
              <a:rPr lang="ja-JP" altLang="en-US" sz="3600" b="1">
                <a:solidFill>
                  <a:srgbClr val="002060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ＷＧ１　空間基盤データの整備と更新</a:t>
            </a:r>
            <a:endParaRPr lang="en-US" altLang="ja-JP" sz="3600" b="1">
              <a:solidFill>
                <a:srgbClr val="002060"/>
              </a:solidFill>
              <a:effectLst>
                <a:outerShdw blurRad="50800" dist="38100" dir="2700000" algn="tl" rotWithShape="0">
                  <a:schemeClr val="accent6">
                    <a:lumMod val="50000"/>
                    <a:alpha val="40000"/>
                  </a:scheme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59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908720"/>
            <a:ext cx="8272375" cy="5832648"/>
          </a:xfrm>
        </p:spPr>
        <p:txBody>
          <a:bodyPr>
            <a:noAutofit/>
          </a:bodyPr>
          <a:lstStyle/>
          <a:p>
            <a:pPr marL="0" indent="0" defTabSz="18000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b="1" smtClean="0">
                <a:latin typeface="+mn-ea"/>
              </a:rPr>
              <a:t>２．道路基盤地図情報の整備・更新・活用に関する国</a:t>
            </a:r>
            <a:r>
              <a:rPr lang="en-US" altLang="ja-JP" b="1" smtClean="0">
                <a:latin typeface="+mn-ea"/>
              </a:rPr>
              <a:t>					</a:t>
            </a:r>
            <a:r>
              <a:rPr lang="ja-JP" altLang="en-US" b="1" smtClean="0">
                <a:latin typeface="+mn-ea"/>
              </a:rPr>
              <a:t>総研との意見交換</a:t>
            </a:r>
            <a:endParaRPr lang="en-US" altLang="ja-JP" b="1" smtClean="0">
              <a:latin typeface="+mn-ea"/>
            </a:endParaRPr>
          </a:p>
          <a:p>
            <a:pPr marL="0" indent="0" defTabSz="18000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000" b="1" smtClean="0">
                <a:latin typeface="+mn-ea"/>
              </a:rPr>
              <a:t> </a:t>
            </a:r>
            <a:endParaRPr lang="en-US" altLang="ja-JP" sz="2000" b="1" smtClean="0">
              <a:latin typeface="+mn-ea"/>
            </a:endParaRPr>
          </a:p>
          <a:p>
            <a:pPr marL="0" indent="0" defTabSz="18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000" b="1" smtClean="0">
                <a:latin typeface="+mn-ea"/>
              </a:rPr>
              <a:t>H</a:t>
            </a:r>
            <a:r>
              <a:rPr lang="ja-JP" altLang="en-US" sz="2000" b="1" smtClean="0">
                <a:latin typeface="+mn-ea"/>
              </a:rPr>
              <a:t>２６年６月３０日</a:t>
            </a:r>
            <a:r>
              <a:rPr lang="ja-JP" altLang="en-US" sz="2000" b="1">
                <a:latin typeface="+mn-ea"/>
              </a:rPr>
              <a:t>　</a:t>
            </a:r>
            <a:r>
              <a:rPr lang="en-US" altLang="ja-JP" sz="2000" b="1">
                <a:latin typeface="+mn-ea"/>
              </a:rPr>
              <a:t>	</a:t>
            </a:r>
            <a:r>
              <a:rPr lang="ja-JP" altLang="en-US" sz="2000" b="1" smtClean="0">
                <a:latin typeface="+mn-ea"/>
              </a:rPr>
              <a:t>国総研における検証について意見交換</a:t>
            </a:r>
            <a:endParaRPr lang="en-US" altLang="ja-JP" sz="2000" b="1" smtClean="0">
              <a:latin typeface="+mn-ea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altLang="ja-JP" sz="1800"/>
              <a:t>.</a:t>
            </a:r>
            <a:r>
              <a:rPr lang="ja-JP" altLang="ja-JP" sz="1800"/>
              <a:t>道路基盤地図情報に関連する</a:t>
            </a:r>
            <a:r>
              <a:rPr lang="ja-JP" altLang="ja-JP" sz="1800" smtClean="0"/>
              <a:t>取り組み</a:t>
            </a:r>
            <a:r>
              <a:rPr lang="ja-JP" altLang="en-US" sz="1800" smtClean="0"/>
              <a:t>について、意見交換</a:t>
            </a:r>
            <a:endParaRPr lang="ja-JP" altLang="ja-JP" sz="180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altLang="ja-JP" sz="1800" smtClean="0"/>
              <a:t>.</a:t>
            </a:r>
            <a:r>
              <a:rPr lang="ja-JP" altLang="en-US" sz="1800" smtClean="0"/>
              <a:t>八尾市をフィールドの検証をおこなうことを確認</a:t>
            </a:r>
            <a:endParaRPr lang="en-US" altLang="ja-JP" sz="1800" smtClean="0"/>
          </a:p>
          <a:p>
            <a:pPr marL="0" indent="0" defTabSz="18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800" b="1" smtClean="0">
                <a:latin typeface="+mn-ea"/>
              </a:rPr>
              <a:t>	</a:t>
            </a:r>
            <a:r>
              <a:rPr lang="ja-JP" altLang="en-US" sz="1800" b="1" smtClean="0">
                <a:latin typeface="+mn-ea"/>
              </a:rPr>
              <a:t>国総研　７月～１１月</a:t>
            </a:r>
            <a:r>
              <a:rPr lang="ja-JP" altLang="en-US" sz="1800" b="1">
                <a:latin typeface="+mn-ea"/>
              </a:rPr>
              <a:t>　</a:t>
            </a:r>
            <a:endParaRPr lang="en-US" altLang="ja-JP" sz="1800" b="1" smtClean="0">
              <a:latin typeface="+mn-ea"/>
            </a:endParaRPr>
          </a:p>
          <a:p>
            <a:pPr marL="0" indent="0" defTabSz="18000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800" b="1" smtClean="0">
                <a:latin typeface="+mn-ea"/>
              </a:rPr>
              <a:t>　★　八尾市の調整会議資料により、</a:t>
            </a:r>
            <a:r>
              <a:rPr lang="ja-JP" altLang="en-US" sz="1800" b="1">
                <a:latin typeface="+mn-ea"/>
              </a:rPr>
              <a:t>２６年度の埋設工事の実施予定</a:t>
            </a:r>
            <a:r>
              <a:rPr lang="ja-JP" altLang="en-US" sz="1800" b="1" smtClean="0">
                <a:latin typeface="+mn-ea"/>
              </a:rPr>
              <a:t>個所</a:t>
            </a:r>
            <a:r>
              <a:rPr lang="en-US" altLang="ja-JP" sz="1800" b="1" smtClean="0">
                <a:latin typeface="+mn-ea"/>
              </a:rPr>
              <a:t>					</a:t>
            </a:r>
            <a:r>
              <a:rPr lang="ja-JP" altLang="en-US" sz="1800" b="1" smtClean="0">
                <a:latin typeface="+mn-ea"/>
              </a:rPr>
              <a:t>　　</a:t>
            </a:r>
            <a:r>
              <a:rPr lang="en-US" altLang="ja-JP" sz="1800" b="1" smtClean="0">
                <a:latin typeface="+mn-ea"/>
              </a:rPr>
              <a:t>			</a:t>
            </a:r>
            <a:r>
              <a:rPr lang="ja-JP" altLang="en-US" sz="1800" b="1" smtClean="0">
                <a:latin typeface="+mn-ea"/>
              </a:rPr>
              <a:t>を含む、近畿道、中央環状線、八尾市道が交わる区域を対象に、</a:t>
            </a:r>
            <a:r>
              <a:rPr lang="ja-JP" altLang="ja-JP" sz="1800" b="1" smtClean="0">
                <a:latin typeface="+mn-ea"/>
              </a:rPr>
              <a:t>道路基盤地</a:t>
            </a:r>
            <a:r>
              <a:rPr lang="en-US" altLang="ja-JP" sz="1800" b="1" smtClean="0">
                <a:latin typeface="+mn-ea"/>
              </a:rPr>
              <a:t>				</a:t>
            </a:r>
            <a:r>
              <a:rPr lang="ja-JP" altLang="ja-JP" sz="1800" b="1" smtClean="0">
                <a:latin typeface="+mn-ea"/>
              </a:rPr>
              <a:t>図</a:t>
            </a:r>
            <a:r>
              <a:rPr lang="ja-JP" altLang="ja-JP" sz="1800" b="1">
                <a:latin typeface="+mn-ea"/>
              </a:rPr>
              <a:t>情報</a:t>
            </a:r>
            <a:r>
              <a:rPr lang="ja-JP" altLang="en-US" sz="1800" b="1" smtClean="0">
                <a:latin typeface="+mn-ea"/>
              </a:rPr>
              <a:t>作成</a:t>
            </a:r>
            <a:endParaRPr lang="en-US" altLang="ja-JP" sz="1800" b="1" smtClean="0">
              <a:latin typeface="+mn-ea"/>
            </a:endParaRPr>
          </a:p>
          <a:p>
            <a:pPr marL="0" indent="0" defTabSz="18000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800" b="1">
              <a:latin typeface="+mn-ea"/>
            </a:endParaRPr>
          </a:p>
          <a:p>
            <a:pPr marL="0" indent="0" defTabSz="18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000" b="1" smtClean="0">
                <a:latin typeface="+mn-ea"/>
              </a:rPr>
              <a:t>H</a:t>
            </a:r>
            <a:r>
              <a:rPr lang="ja-JP" altLang="en-US" sz="2000" b="1" smtClean="0">
                <a:latin typeface="+mn-ea"/>
              </a:rPr>
              <a:t>２６年１２月１６日</a:t>
            </a:r>
            <a:r>
              <a:rPr lang="ja-JP" altLang="en-US" sz="2000" b="1">
                <a:latin typeface="+mn-ea"/>
              </a:rPr>
              <a:t>　</a:t>
            </a:r>
            <a:r>
              <a:rPr lang="ja-JP" altLang="ja-JP" sz="2000" b="1" smtClean="0">
                <a:latin typeface="+mn-ea"/>
              </a:rPr>
              <a:t>整備</a:t>
            </a:r>
            <a:r>
              <a:rPr lang="ja-JP" altLang="ja-JP" sz="2000" b="1">
                <a:latin typeface="+mn-ea"/>
              </a:rPr>
              <a:t>・更新・活用に関する意見</a:t>
            </a:r>
            <a:r>
              <a:rPr lang="ja-JP" altLang="ja-JP" sz="2000" b="1" smtClean="0">
                <a:latin typeface="+mn-ea"/>
              </a:rPr>
              <a:t>交換</a:t>
            </a:r>
            <a:endParaRPr lang="en-US" altLang="ja-JP" sz="20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800" b="1">
                <a:latin typeface="+mn-ea"/>
              </a:rPr>
              <a:t>　★　大縮尺の道路データ整備の必要性について、意見交換</a:t>
            </a:r>
            <a:endParaRPr lang="en-US" altLang="ja-JP" sz="1800" b="1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800" b="1">
                <a:latin typeface="+mn-ea"/>
              </a:rPr>
              <a:t>　★　道路基盤地図情報の整備・更新・活用に関して、要望・意見が欲しい。</a:t>
            </a:r>
            <a:endParaRPr lang="en-US" altLang="ja-JP" sz="1800" b="1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800" b="1">
                <a:latin typeface="+mn-ea"/>
              </a:rPr>
              <a:t>　★　官民協機会の</a:t>
            </a:r>
            <a:r>
              <a:rPr lang="en-US" altLang="ja-JP" sz="1800" b="1">
                <a:latin typeface="+mn-ea"/>
              </a:rPr>
              <a:t>WG1</a:t>
            </a:r>
            <a:r>
              <a:rPr lang="ja-JP" altLang="en-US" sz="1800" b="1">
                <a:latin typeface="+mn-ea"/>
              </a:rPr>
              <a:t>を開催し、要望・意見を集約する</a:t>
            </a:r>
            <a:r>
              <a:rPr lang="ja-JP" altLang="en-US" sz="1800" b="1" smtClean="0">
                <a:latin typeface="+mn-ea"/>
              </a:rPr>
              <a:t>。</a:t>
            </a:r>
            <a:endParaRPr lang="en-US" altLang="ja-JP" sz="1800" b="1" smtClean="0">
              <a:latin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2000" kern="100" smtClean="0"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000" kern="100" smtClean="0">
                <a:latin typeface="+mn-ea"/>
                <a:cs typeface="Times New Roman" panose="02020603050405020304" pitchFamily="18" charset="0"/>
              </a:rPr>
              <a:t>H</a:t>
            </a:r>
            <a:r>
              <a:rPr lang="ja-JP" altLang="en-US" sz="2000" kern="100" smtClean="0">
                <a:latin typeface="+mn-ea"/>
                <a:cs typeface="Times New Roman" panose="02020603050405020304" pitchFamily="18" charset="0"/>
              </a:rPr>
              <a:t>２７年１月２１日</a:t>
            </a:r>
            <a:r>
              <a:rPr lang="ja-JP" altLang="en-US" sz="2000" kern="100">
                <a:latin typeface="+mn-ea"/>
                <a:cs typeface="Times New Roman" panose="02020603050405020304" pitchFamily="18" charset="0"/>
              </a:rPr>
              <a:t>　</a:t>
            </a:r>
            <a:r>
              <a:rPr lang="en-US" altLang="ja-JP" sz="2000" kern="100" smtClean="0">
                <a:latin typeface="+mn-ea"/>
                <a:cs typeface="Times New Roman" panose="02020603050405020304" pitchFamily="18" charset="0"/>
              </a:rPr>
              <a:t>WG1</a:t>
            </a:r>
            <a:r>
              <a:rPr lang="ja-JP" altLang="en-US" sz="2000" kern="100" smtClean="0">
                <a:latin typeface="+mn-ea"/>
                <a:cs typeface="Times New Roman" panose="02020603050405020304" pitchFamily="18" charset="0"/>
              </a:rPr>
              <a:t>開催</a:t>
            </a:r>
            <a:r>
              <a:rPr lang="en-US" altLang="ja-JP" sz="2000" kern="100">
                <a:latin typeface="+mn-ea"/>
                <a:cs typeface="Times New Roman" panose="02020603050405020304" pitchFamily="18" charset="0"/>
              </a:rPr>
              <a:t/>
            </a:r>
            <a:br>
              <a:rPr lang="en-US" altLang="ja-JP" sz="2000" kern="100">
                <a:latin typeface="+mn-ea"/>
                <a:cs typeface="Times New Roman" panose="02020603050405020304" pitchFamily="18" charset="0"/>
              </a:rPr>
            </a:br>
            <a:r>
              <a:rPr lang="en-US" altLang="ja-JP" sz="2000" kern="100">
                <a:latin typeface="+mn-ea"/>
                <a:cs typeface="Times New Roman" panose="02020603050405020304" pitchFamily="18" charset="0"/>
              </a:rPr>
              <a:t>  </a:t>
            </a:r>
            <a:r>
              <a:rPr lang="ja-JP" altLang="en-US" sz="2000" b="1" kern="100">
                <a:latin typeface="+mn-ea"/>
                <a:cs typeface="Times New Roman" panose="02020603050405020304" pitchFamily="18" charset="0"/>
              </a:rPr>
              <a:t>地方自治体における道路基盤地図情報の活用可能性の検討</a:t>
            </a:r>
            <a:endParaRPr lang="en-US" altLang="ja-JP" sz="2000" b="1">
              <a:latin typeface="+mn-ea"/>
            </a:endParaRPr>
          </a:p>
          <a:p>
            <a:pPr marL="0" indent="0">
              <a:buNone/>
            </a:pPr>
            <a:endParaRPr lang="en-US" altLang="ja-JP" b="1">
              <a:latin typeface="+mn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1"/>
            <a:ext cx="9144000" cy="908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	</a:t>
            </a:r>
            <a:r>
              <a:rPr lang="ja-JP" altLang="en-US" sz="3600" b="1">
                <a:solidFill>
                  <a:srgbClr val="002060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ＷＧ１　空間基盤データの整備と更新</a:t>
            </a:r>
            <a:endParaRPr lang="en-US" altLang="ja-JP" sz="3600" b="1">
              <a:solidFill>
                <a:srgbClr val="002060"/>
              </a:solidFill>
              <a:effectLst>
                <a:outerShdw blurRad="50800" dist="38100" dir="2700000" algn="tl" rotWithShape="0">
                  <a:schemeClr val="accent6">
                    <a:lumMod val="50000"/>
                    <a:alpha val="40000"/>
                  </a:scheme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766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6" y="551522"/>
            <a:ext cx="8940824" cy="629583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0" y="1"/>
            <a:ext cx="9144000" cy="5486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	</a:t>
            </a:r>
            <a:r>
              <a:rPr lang="ja-JP" altLang="en-US" sz="3600" b="1">
                <a:solidFill>
                  <a:srgbClr val="002060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ＷＧ１　空間基盤データの整備と更新</a:t>
            </a:r>
            <a:endParaRPr lang="en-US" altLang="ja-JP" sz="3600" b="1">
              <a:solidFill>
                <a:srgbClr val="002060"/>
              </a:solidFill>
              <a:effectLst>
                <a:outerShdw blurRad="50800" dist="38100" dir="2700000" algn="tl" rotWithShape="0">
                  <a:schemeClr val="accent6">
                    <a:lumMod val="50000"/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70256" y="476672"/>
            <a:ext cx="5112568" cy="3036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rgbClr val="C00000"/>
                </a:solidFill>
              </a:rPr>
              <a:t>国総研の道路基盤地図情報に関する資料より</a:t>
            </a:r>
            <a:endParaRPr kumimoji="1" lang="ja-JP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6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0" y="556846"/>
            <a:ext cx="8940824" cy="629583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1"/>
            <a:ext cx="9144000" cy="5486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	</a:t>
            </a:r>
            <a:r>
              <a:rPr lang="ja-JP" altLang="en-US" sz="3600" b="1">
                <a:solidFill>
                  <a:srgbClr val="002060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ＷＧ１　空間基盤データの整備と更新</a:t>
            </a:r>
            <a:endParaRPr lang="en-US" altLang="ja-JP" sz="3600" b="1">
              <a:solidFill>
                <a:srgbClr val="002060"/>
              </a:solidFill>
              <a:effectLst>
                <a:outerShdw blurRad="50800" dist="38100" dir="2700000" algn="tl" rotWithShape="0">
                  <a:schemeClr val="accent6">
                    <a:lumMod val="50000"/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70256" y="476672"/>
            <a:ext cx="5112568" cy="3036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rgbClr val="C00000"/>
                </a:solidFill>
              </a:rPr>
              <a:t>国総研の道路基盤地図情報に関する資料より</a:t>
            </a:r>
            <a:endParaRPr kumimoji="1" lang="ja-JP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6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62170"/>
            <a:ext cx="8940824" cy="629583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1"/>
            <a:ext cx="9144000" cy="5486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	</a:t>
            </a:r>
            <a:r>
              <a:rPr lang="ja-JP" altLang="en-US" sz="3600" b="1">
                <a:solidFill>
                  <a:srgbClr val="002060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ＷＧ１　空間基盤データの整備と更新</a:t>
            </a:r>
            <a:endParaRPr lang="en-US" altLang="ja-JP" sz="3600" b="1">
              <a:solidFill>
                <a:srgbClr val="002060"/>
              </a:solidFill>
              <a:effectLst>
                <a:outerShdw blurRad="50800" dist="38100" dir="2700000" algn="tl" rotWithShape="0">
                  <a:schemeClr val="accent6">
                    <a:lumMod val="50000"/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70256" y="476672"/>
            <a:ext cx="5112568" cy="3036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rgbClr val="C00000"/>
                </a:solidFill>
              </a:rPr>
              <a:t>国総研の道路基盤地図情報に関する資料より</a:t>
            </a:r>
            <a:endParaRPr kumimoji="1" lang="ja-JP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7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211"/>
            <a:ext cx="9144000" cy="526594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1"/>
            <a:ext cx="9144000" cy="5486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	</a:t>
            </a:r>
            <a:r>
              <a:rPr lang="ja-JP" altLang="en-US" sz="3600" b="1">
                <a:solidFill>
                  <a:srgbClr val="002060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ＷＧ１　空間基盤データの整備と更新</a:t>
            </a:r>
            <a:endParaRPr lang="en-US" altLang="ja-JP" sz="3600" b="1">
              <a:solidFill>
                <a:srgbClr val="002060"/>
              </a:solidFill>
              <a:effectLst>
                <a:outerShdw blurRad="50800" dist="38100" dir="2700000" algn="tl" rotWithShape="0">
                  <a:schemeClr val="accent6">
                    <a:lumMod val="50000"/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1187624" y="1882862"/>
            <a:ext cx="3168352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rgbClr val="C00000"/>
                </a:solidFill>
              </a:rPr>
              <a:t>モデルデータ作成区域図</a:t>
            </a:r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7" name="タイトル 3"/>
          <p:cNvSpPr>
            <a:spLocks noGrp="1"/>
          </p:cNvSpPr>
          <p:nvPr>
            <p:ph type="title"/>
          </p:nvPr>
        </p:nvSpPr>
        <p:spPr>
          <a:xfrm>
            <a:off x="0" y="548680"/>
            <a:ext cx="9036496" cy="1037531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大縮尺道路地図の整備・更新・活用検討</a:t>
            </a:r>
            <a:r>
              <a:rPr lang="en-US" altLang="ja-JP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kumimoji="1" lang="ja-JP" alt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中央環状線、八尾市道の</a:t>
            </a:r>
            <a:r>
              <a:rPr lang="ja-JP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道路基盤地図</a:t>
            </a:r>
            <a:r>
              <a:rPr lang="ja-JP" alt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情報）</a:t>
            </a:r>
            <a:endParaRPr kumimoji="1" lang="ja-JP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753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211"/>
            <a:ext cx="9144000" cy="525592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1"/>
            <a:ext cx="9144000" cy="5486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	</a:t>
            </a:r>
            <a:r>
              <a:rPr lang="ja-JP" altLang="en-US" sz="3600" b="1">
                <a:solidFill>
                  <a:srgbClr val="002060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ＷＧ１　空間基盤データの整備と更新</a:t>
            </a:r>
            <a:endParaRPr lang="en-US" altLang="ja-JP" sz="3600" b="1">
              <a:solidFill>
                <a:srgbClr val="002060"/>
              </a:solidFill>
              <a:effectLst>
                <a:outerShdw blurRad="50800" dist="38100" dir="2700000" algn="tl" rotWithShape="0">
                  <a:schemeClr val="accent6">
                    <a:lumMod val="50000"/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187624" y="1882862"/>
            <a:ext cx="3168352" cy="6820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rgbClr val="C00000"/>
                </a:solidFill>
              </a:rPr>
              <a:t>モデルデータと八尾市</a:t>
            </a:r>
            <a:r>
              <a:rPr lang="en-US" altLang="ja-JP" smtClean="0">
                <a:solidFill>
                  <a:srgbClr val="C00000"/>
                </a:solidFill>
              </a:rPr>
              <a:t>DM</a:t>
            </a:r>
            <a:r>
              <a:rPr lang="ja-JP" altLang="en-US" smtClean="0">
                <a:solidFill>
                  <a:srgbClr val="C00000"/>
                </a:solidFill>
              </a:rPr>
              <a:t>との重ね合わせ</a:t>
            </a:r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7" name="タイトル 3"/>
          <p:cNvSpPr>
            <a:spLocks noGrp="1"/>
          </p:cNvSpPr>
          <p:nvPr>
            <p:ph type="title"/>
          </p:nvPr>
        </p:nvSpPr>
        <p:spPr>
          <a:xfrm>
            <a:off x="0" y="548680"/>
            <a:ext cx="9036496" cy="1037531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大縮尺道路地図の整備・更新・活用検討</a:t>
            </a:r>
            <a:r>
              <a:rPr lang="en-US" altLang="ja-JP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kumimoji="1" lang="ja-JP" alt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中央環状線、八尾市道の</a:t>
            </a:r>
            <a:r>
              <a:rPr lang="ja-JP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道路基盤地図</a:t>
            </a:r>
            <a:r>
              <a:rPr lang="ja-JP" alt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情報）</a:t>
            </a:r>
            <a:endParaRPr kumimoji="1" lang="ja-JP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459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</TotalTime>
  <Words>358</Words>
  <Application>Microsoft Office PowerPoint</Application>
  <PresentationFormat>画面に合わせる (4:3)</PresentationFormat>
  <Paragraphs>83</Paragraphs>
  <Slides>12</Slides>
  <Notes>12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テーマ</vt:lpstr>
      <vt:lpstr>Ｈ２６年度のＷＧ１の報告 （H26.4.1～H27.3.31)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大縮尺道路地図の整備・更新・活用検討 （中央環状線、八尾市道の道路基盤地図情報）</vt:lpstr>
      <vt:lpstr>大縮尺道路地図の整備・更新・活用検討 （中央環状線、八尾市道の道路基盤地図情報）</vt:lpstr>
      <vt:lpstr>大縮尺道路地図の整備・更新・活用検討 （中央環状線、八尾市道の道路基盤地図情報）</vt:lpstr>
      <vt:lpstr>大縮尺道路地図の整備・更新・活用検討 （中央環状線、八尾市道の道路基盤地図情報）</vt:lpstr>
      <vt:lpstr>H27年1月21日　WG1開催   地方自治体における道路基盤地図情報の活用可能性の検討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道路基盤地図情報との連携</dc:title>
  <dc:creator>akiyoshi ichiuji</dc:creator>
  <cp:lastModifiedBy>大阪府</cp:lastModifiedBy>
  <cp:revision>23</cp:revision>
  <dcterms:created xsi:type="dcterms:W3CDTF">2015-01-20T15:45:58Z</dcterms:created>
  <dcterms:modified xsi:type="dcterms:W3CDTF">2015-07-10T07:53:14Z</dcterms:modified>
</cp:coreProperties>
</file>