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58"/>
  </p:notesMasterIdLst>
  <p:handoutMasterIdLst>
    <p:handoutMasterId r:id="rId59"/>
  </p:handoutMasterIdLst>
  <p:sldIdLst>
    <p:sldId id="780" r:id="rId2"/>
    <p:sldId id="649" r:id="rId3"/>
    <p:sldId id="651" r:id="rId4"/>
    <p:sldId id="652" r:id="rId5"/>
    <p:sldId id="653" r:id="rId6"/>
    <p:sldId id="654" r:id="rId7"/>
    <p:sldId id="655" r:id="rId8"/>
    <p:sldId id="656" r:id="rId9"/>
    <p:sldId id="657" r:id="rId10"/>
    <p:sldId id="658" r:id="rId11"/>
    <p:sldId id="659" r:id="rId12"/>
    <p:sldId id="660" r:id="rId13"/>
    <p:sldId id="661" r:id="rId14"/>
    <p:sldId id="663" r:id="rId15"/>
    <p:sldId id="665" r:id="rId16"/>
    <p:sldId id="781" r:id="rId17"/>
    <p:sldId id="667" r:id="rId18"/>
    <p:sldId id="749" r:id="rId19"/>
    <p:sldId id="750" r:id="rId20"/>
    <p:sldId id="751" r:id="rId21"/>
    <p:sldId id="782" r:id="rId22"/>
    <p:sldId id="752" r:id="rId23"/>
    <p:sldId id="753" r:id="rId24"/>
    <p:sldId id="754" r:id="rId25"/>
    <p:sldId id="785" r:id="rId26"/>
    <p:sldId id="786" r:id="rId27"/>
    <p:sldId id="787" r:id="rId28"/>
    <p:sldId id="756" r:id="rId29"/>
    <p:sldId id="757" r:id="rId30"/>
    <p:sldId id="758" r:id="rId31"/>
    <p:sldId id="759" r:id="rId32"/>
    <p:sldId id="760" r:id="rId33"/>
    <p:sldId id="763" r:id="rId34"/>
    <p:sldId id="764" r:id="rId35"/>
    <p:sldId id="765" r:id="rId36"/>
    <p:sldId id="766" r:id="rId37"/>
    <p:sldId id="767" r:id="rId38"/>
    <p:sldId id="768" r:id="rId39"/>
    <p:sldId id="769" r:id="rId40"/>
    <p:sldId id="770" r:id="rId41"/>
    <p:sldId id="771" r:id="rId42"/>
    <p:sldId id="772" r:id="rId43"/>
    <p:sldId id="773" r:id="rId44"/>
    <p:sldId id="774" r:id="rId45"/>
    <p:sldId id="775" r:id="rId46"/>
    <p:sldId id="783" r:id="rId47"/>
    <p:sldId id="776" r:id="rId48"/>
    <p:sldId id="777" r:id="rId49"/>
    <p:sldId id="778" r:id="rId50"/>
    <p:sldId id="784" r:id="rId51"/>
    <p:sldId id="698" r:id="rId52"/>
    <p:sldId id="701" r:id="rId53"/>
    <p:sldId id="702" r:id="rId54"/>
    <p:sldId id="704" r:id="rId55"/>
    <p:sldId id="703" r:id="rId56"/>
    <p:sldId id="708" r:id="rId57"/>
  </p:sldIdLst>
  <p:sldSz cx="9906000" cy="6858000" type="A4"/>
  <p:notesSz cx="6807200" cy="9939338"/>
  <p:defaultTextStyle>
    <a:defPPr>
      <a:defRPr lang="ja-JP"/>
    </a:defPPr>
    <a:lvl1pPr algn="ctr" rtl="0" eaLnBrk="0" fontAlgn="base" hangingPunct="0">
      <a:lnSpc>
        <a:spcPct val="80000"/>
      </a:lnSpc>
      <a:spcBef>
        <a:spcPct val="50000"/>
      </a:spcBef>
      <a:spcAft>
        <a:spcPct val="0"/>
      </a:spcAft>
      <a:defRPr sz="2400" kern="1200">
        <a:solidFill>
          <a:schemeClr val="tx1"/>
        </a:solidFill>
        <a:latin typeface="Arial Black" panose="020B0A04020102020204" pitchFamily="34" charset="0"/>
        <a:ea typeface="HGPｺﾞｼｯｸM" panose="020B0600000000000000" pitchFamily="50" charset="-128"/>
        <a:cs typeface="+mn-cs"/>
      </a:defRPr>
    </a:lvl1pPr>
    <a:lvl2pPr marL="457200" algn="ctr" rtl="0" eaLnBrk="0" fontAlgn="base" hangingPunct="0">
      <a:lnSpc>
        <a:spcPct val="80000"/>
      </a:lnSpc>
      <a:spcBef>
        <a:spcPct val="50000"/>
      </a:spcBef>
      <a:spcAft>
        <a:spcPct val="0"/>
      </a:spcAft>
      <a:defRPr sz="2400" kern="1200">
        <a:solidFill>
          <a:schemeClr val="tx1"/>
        </a:solidFill>
        <a:latin typeface="Arial Black" panose="020B0A04020102020204" pitchFamily="34" charset="0"/>
        <a:ea typeface="HGPｺﾞｼｯｸM" panose="020B0600000000000000" pitchFamily="50" charset="-128"/>
        <a:cs typeface="+mn-cs"/>
      </a:defRPr>
    </a:lvl2pPr>
    <a:lvl3pPr marL="914400" algn="ctr" rtl="0" eaLnBrk="0" fontAlgn="base" hangingPunct="0">
      <a:lnSpc>
        <a:spcPct val="80000"/>
      </a:lnSpc>
      <a:spcBef>
        <a:spcPct val="50000"/>
      </a:spcBef>
      <a:spcAft>
        <a:spcPct val="0"/>
      </a:spcAft>
      <a:defRPr sz="2400" kern="1200">
        <a:solidFill>
          <a:schemeClr val="tx1"/>
        </a:solidFill>
        <a:latin typeface="Arial Black" panose="020B0A04020102020204" pitchFamily="34" charset="0"/>
        <a:ea typeface="HGPｺﾞｼｯｸM" panose="020B0600000000000000" pitchFamily="50" charset="-128"/>
        <a:cs typeface="+mn-cs"/>
      </a:defRPr>
    </a:lvl3pPr>
    <a:lvl4pPr marL="1371600" algn="ctr" rtl="0" eaLnBrk="0" fontAlgn="base" hangingPunct="0">
      <a:lnSpc>
        <a:spcPct val="80000"/>
      </a:lnSpc>
      <a:spcBef>
        <a:spcPct val="50000"/>
      </a:spcBef>
      <a:spcAft>
        <a:spcPct val="0"/>
      </a:spcAft>
      <a:defRPr sz="2400" kern="1200">
        <a:solidFill>
          <a:schemeClr val="tx1"/>
        </a:solidFill>
        <a:latin typeface="Arial Black" panose="020B0A04020102020204" pitchFamily="34" charset="0"/>
        <a:ea typeface="HGPｺﾞｼｯｸM" panose="020B0600000000000000" pitchFamily="50" charset="-128"/>
        <a:cs typeface="+mn-cs"/>
      </a:defRPr>
    </a:lvl4pPr>
    <a:lvl5pPr marL="1828800" algn="ctr" rtl="0" eaLnBrk="0" fontAlgn="base" hangingPunct="0">
      <a:lnSpc>
        <a:spcPct val="80000"/>
      </a:lnSpc>
      <a:spcBef>
        <a:spcPct val="50000"/>
      </a:spcBef>
      <a:spcAft>
        <a:spcPct val="0"/>
      </a:spcAft>
      <a:defRPr sz="2400" kern="1200">
        <a:solidFill>
          <a:schemeClr val="tx1"/>
        </a:solidFill>
        <a:latin typeface="Arial Black" panose="020B0A04020102020204" pitchFamily="34" charset="0"/>
        <a:ea typeface="HGPｺﾞｼｯｸM" panose="020B0600000000000000" pitchFamily="50" charset="-128"/>
        <a:cs typeface="+mn-cs"/>
      </a:defRPr>
    </a:lvl5pPr>
    <a:lvl6pPr marL="2286000" algn="l" defTabSz="914400" rtl="0" eaLnBrk="1" latinLnBrk="0" hangingPunct="1">
      <a:defRPr sz="2400" kern="1200">
        <a:solidFill>
          <a:schemeClr val="tx1"/>
        </a:solidFill>
        <a:latin typeface="Arial Black" panose="020B0A04020102020204" pitchFamily="34" charset="0"/>
        <a:ea typeface="HGPｺﾞｼｯｸM" panose="020B0600000000000000" pitchFamily="50" charset="-128"/>
        <a:cs typeface="+mn-cs"/>
      </a:defRPr>
    </a:lvl6pPr>
    <a:lvl7pPr marL="2743200" algn="l" defTabSz="914400" rtl="0" eaLnBrk="1" latinLnBrk="0" hangingPunct="1">
      <a:defRPr sz="2400" kern="1200">
        <a:solidFill>
          <a:schemeClr val="tx1"/>
        </a:solidFill>
        <a:latin typeface="Arial Black" panose="020B0A04020102020204" pitchFamily="34" charset="0"/>
        <a:ea typeface="HGPｺﾞｼｯｸM" panose="020B0600000000000000" pitchFamily="50" charset="-128"/>
        <a:cs typeface="+mn-cs"/>
      </a:defRPr>
    </a:lvl7pPr>
    <a:lvl8pPr marL="3200400" algn="l" defTabSz="914400" rtl="0" eaLnBrk="1" latinLnBrk="0" hangingPunct="1">
      <a:defRPr sz="2400" kern="1200">
        <a:solidFill>
          <a:schemeClr val="tx1"/>
        </a:solidFill>
        <a:latin typeface="Arial Black" panose="020B0A04020102020204" pitchFamily="34" charset="0"/>
        <a:ea typeface="HGPｺﾞｼｯｸM" panose="020B0600000000000000" pitchFamily="50" charset="-128"/>
        <a:cs typeface="+mn-cs"/>
      </a:defRPr>
    </a:lvl8pPr>
    <a:lvl9pPr marL="3657600" algn="l" defTabSz="914400" rtl="0" eaLnBrk="1" latinLnBrk="0" hangingPunct="1">
      <a:defRPr sz="2400" kern="1200">
        <a:solidFill>
          <a:schemeClr val="tx1"/>
        </a:solidFill>
        <a:latin typeface="Arial Black" panose="020B0A04020102020204" pitchFamily="34" charset="0"/>
        <a:ea typeface="HGPｺﾞｼｯｸM" panose="020B0600000000000000" pitchFamily="50" charset="-128"/>
        <a:cs typeface="+mn-cs"/>
      </a:defRPr>
    </a:lvl9pPr>
  </p:defaultTextStyle>
  <p:extLst>
    <p:ext uri="{EFAFB233-063F-42B5-8137-9DF3F51BA10A}">
      <p15:sldGuideLst xmlns:p15="http://schemas.microsoft.com/office/powerpoint/2012/main" xmlns="">
        <p15:guide id="1" orient="horz" pos="3067">
          <p15:clr>
            <a:srgbClr val="A4A3A4"/>
          </p15:clr>
        </p15:guide>
        <p15:guide id="2" orient="horz" pos="4020">
          <p15:clr>
            <a:srgbClr val="A4A3A4"/>
          </p15:clr>
        </p15:guide>
        <p15:guide id="3" orient="horz" pos="709">
          <p15:clr>
            <a:srgbClr val="A4A3A4"/>
          </p15:clr>
        </p15:guide>
        <p15:guide id="4" pos="3120">
          <p15:clr>
            <a:srgbClr val="A4A3A4"/>
          </p15:clr>
        </p15:guide>
        <p15:guide id="5" pos="172">
          <p15:clr>
            <a:srgbClr val="A4A3A4"/>
          </p15:clr>
        </p15:guide>
        <p15:guide id="6" pos="6068">
          <p15:clr>
            <a:srgbClr val="A4A3A4"/>
          </p15:clr>
        </p15:guide>
      </p15:sldGuideLst>
    </p:ext>
    <p:ext uri="{2D200454-40CA-4A62-9FC3-DE9A4176ACB9}">
      <p15:notesGuideLst xmlns:p15="http://schemas.microsoft.com/office/powerpoint/2012/main" xmlns="">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51A4"/>
    <a:srgbClr val="DDDDDD"/>
    <a:srgbClr val="B2B2B2"/>
    <a:srgbClr val="EAEAEA"/>
    <a:srgbClr val="FF3300"/>
    <a:srgbClr val="003DA5"/>
    <a:srgbClr val="001932"/>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0" autoAdjust="0"/>
    <p:restoredTop sz="99659" autoAdjust="0"/>
  </p:normalViewPr>
  <p:slideViewPr>
    <p:cSldViewPr>
      <p:cViewPr varScale="1">
        <p:scale>
          <a:sx n="35" d="100"/>
          <a:sy n="35" d="100"/>
        </p:scale>
        <p:origin x="-90" y="-954"/>
      </p:cViewPr>
      <p:guideLst>
        <p:guide orient="horz" pos="3067"/>
        <p:guide orient="horz" pos="4020"/>
        <p:guide orient="horz" pos="709"/>
        <p:guide pos="3120"/>
        <p:guide pos="172"/>
        <p:guide pos="6068"/>
      </p:guideLst>
    </p:cSldViewPr>
  </p:slideViewPr>
  <p:notesTextViewPr>
    <p:cViewPr>
      <p:scale>
        <a:sx n="100" d="100"/>
        <a:sy n="100" d="100"/>
      </p:scale>
      <p:origin x="0" y="0"/>
    </p:cViewPr>
  </p:notesTextViewPr>
  <p:sorterViewPr>
    <p:cViewPr>
      <p:scale>
        <a:sx n="100" d="100"/>
        <a:sy n="100" d="100"/>
      </p:scale>
      <p:origin x="0" y="29466"/>
    </p:cViewPr>
  </p:sorterViewPr>
  <p:notesViewPr>
    <p:cSldViewPr>
      <p:cViewPr varScale="1">
        <p:scale>
          <a:sx n="96" d="100"/>
          <a:sy n="96" d="100"/>
        </p:scale>
        <p:origin x="-2862" y="-90"/>
      </p:cViewPr>
      <p:guideLst>
        <p:guide orient="horz" pos="3131"/>
        <p:guide pos="214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p:cNvSpPr>
            <a:spLocks noGrp="1" noChangeArrowheads="1"/>
          </p:cNvSpPr>
          <p:nvPr>
            <p:ph type="dt" sz="quarter" idx="1"/>
          </p:nvPr>
        </p:nvSpPr>
        <p:spPr bwMode="auto">
          <a:xfrm>
            <a:off x="3856038" y="-33338"/>
            <a:ext cx="2949575" cy="1460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kumimoji="1" sz="1000">
                <a:solidFill>
                  <a:schemeClr val="bg2"/>
                </a:solidFill>
                <a:latin typeface="Arial" charset="0"/>
                <a:ea typeface="ＭＳ Ｐゴシック" pitchFamily="50" charset="-128"/>
              </a:defRPr>
            </a:lvl1pPr>
          </a:lstStyle>
          <a:p>
            <a:pPr>
              <a:defRPr/>
            </a:pPr>
            <a:endParaRPr lang="en-US" altLang="ja-JP"/>
          </a:p>
        </p:txBody>
      </p:sp>
      <p:sp>
        <p:nvSpPr>
          <p:cNvPr id="8197" name="Rectangle 5"/>
          <p:cNvSpPr>
            <a:spLocks noGrp="1" noChangeArrowheads="1"/>
          </p:cNvSpPr>
          <p:nvPr>
            <p:ph type="sldNum" sz="quarter" idx="3"/>
          </p:nvPr>
        </p:nvSpPr>
        <p:spPr bwMode="auto">
          <a:xfrm>
            <a:off x="2687638" y="9821863"/>
            <a:ext cx="1377950" cy="157162"/>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lnSpc>
                <a:spcPct val="100000"/>
              </a:lnSpc>
              <a:spcBef>
                <a:spcPct val="0"/>
              </a:spcBef>
              <a:defRPr kumimoji="1" sz="1000">
                <a:solidFill>
                  <a:schemeClr val="bg2"/>
                </a:solidFill>
                <a:latin typeface="Arial" panose="020B0604020202020204" pitchFamily="34" charset="0"/>
                <a:ea typeface="ＭＳ Ｐゴシック" panose="020B0600070205080204" pitchFamily="50" charset="-128"/>
              </a:defRPr>
            </a:lvl1pPr>
          </a:lstStyle>
          <a:p>
            <a:r>
              <a:rPr lang="ja-JP" altLang="en-US"/>
              <a:t>ー </a:t>
            </a:r>
            <a:fld id="{B282A959-F05C-4F3A-9A4E-B89ED1F86EE9}" type="slidenum">
              <a:rPr lang="ja-JP" altLang="en-US"/>
              <a:pPr/>
              <a:t>&lt;#&gt;</a:t>
            </a:fld>
            <a:r>
              <a:rPr lang="ja-JP" altLang="en-US"/>
              <a:t> －</a:t>
            </a:r>
          </a:p>
        </p:txBody>
      </p:sp>
      <p:sp>
        <p:nvSpPr>
          <p:cNvPr id="49156" name="Text Box 10"/>
          <p:cNvSpPr txBox="1">
            <a:spLocks noChangeArrowheads="1"/>
          </p:cNvSpPr>
          <p:nvPr/>
        </p:nvSpPr>
        <p:spPr bwMode="auto">
          <a:xfrm>
            <a:off x="9525" y="9737725"/>
            <a:ext cx="3108325" cy="214313"/>
          </a:xfrm>
          <a:prstGeom prst="rect">
            <a:avLst/>
          </a:prstGeom>
          <a:noFill/>
          <a:ln>
            <a:noFill/>
          </a:ln>
          <a:effectLst/>
          <a:extLst/>
        </p:spPr>
        <p:txBody>
          <a:bodyPr>
            <a:spAutoFit/>
          </a:bodyPr>
          <a:lstStyle>
            <a:lvl1pPr>
              <a:defRPr sz="1000">
                <a:solidFill>
                  <a:schemeClr val="bg1"/>
                </a:solidFill>
                <a:latin typeface="Arial Black" pitchFamily="34" charset="0"/>
                <a:ea typeface="HGP創英角ｺﾞｼｯｸUB" pitchFamily="50" charset="-128"/>
              </a:defRPr>
            </a:lvl1pPr>
            <a:lvl2pPr marL="742950" indent="-285750">
              <a:defRPr sz="1000">
                <a:solidFill>
                  <a:schemeClr val="bg1"/>
                </a:solidFill>
                <a:latin typeface="Arial Black" pitchFamily="34" charset="0"/>
                <a:ea typeface="HGP創英角ｺﾞｼｯｸUB" pitchFamily="50" charset="-128"/>
              </a:defRPr>
            </a:lvl2pPr>
            <a:lvl3pPr marL="1143000" indent="-228600">
              <a:defRPr sz="1000">
                <a:solidFill>
                  <a:schemeClr val="bg1"/>
                </a:solidFill>
                <a:latin typeface="Arial Black" pitchFamily="34" charset="0"/>
                <a:ea typeface="HGP創英角ｺﾞｼｯｸUB" pitchFamily="50" charset="-128"/>
              </a:defRPr>
            </a:lvl3pPr>
            <a:lvl4pPr marL="1600200" indent="-228600">
              <a:defRPr sz="1000">
                <a:solidFill>
                  <a:schemeClr val="bg1"/>
                </a:solidFill>
                <a:latin typeface="Arial Black" pitchFamily="34" charset="0"/>
                <a:ea typeface="HGP創英角ｺﾞｼｯｸUB" pitchFamily="50" charset="-128"/>
              </a:defRPr>
            </a:lvl4pPr>
            <a:lvl5pPr marL="2057400" indent="-228600">
              <a:defRPr sz="1000">
                <a:solidFill>
                  <a:schemeClr val="bg1"/>
                </a:solidFill>
                <a:latin typeface="Arial Black" pitchFamily="34" charset="0"/>
                <a:ea typeface="HGP創英角ｺﾞｼｯｸUB" pitchFamily="50" charset="-128"/>
              </a:defRPr>
            </a:lvl5pPr>
            <a:lvl6pPr marL="2514600" indent="-228600" eaLnBrk="0" fontAlgn="base" hangingPunct="0">
              <a:lnSpc>
                <a:spcPct val="80000"/>
              </a:lnSpc>
              <a:spcBef>
                <a:spcPct val="50000"/>
              </a:spcBef>
              <a:spcAft>
                <a:spcPct val="0"/>
              </a:spcAft>
              <a:defRPr sz="1000">
                <a:solidFill>
                  <a:schemeClr val="bg1"/>
                </a:solidFill>
                <a:latin typeface="Arial Black" pitchFamily="34" charset="0"/>
                <a:ea typeface="HGP創英角ｺﾞｼｯｸUB" pitchFamily="50" charset="-128"/>
              </a:defRPr>
            </a:lvl6pPr>
            <a:lvl7pPr marL="2971800" indent="-228600" eaLnBrk="0" fontAlgn="base" hangingPunct="0">
              <a:lnSpc>
                <a:spcPct val="80000"/>
              </a:lnSpc>
              <a:spcBef>
                <a:spcPct val="50000"/>
              </a:spcBef>
              <a:spcAft>
                <a:spcPct val="0"/>
              </a:spcAft>
              <a:defRPr sz="1000">
                <a:solidFill>
                  <a:schemeClr val="bg1"/>
                </a:solidFill>
                <a:latin typeface="Arial Black" pitchFamily="34" charset="0"/>
                <a:ea typeface="HGP創英角ｺﾞｼｯｸUB" pitchFamily="50" charset="-128"/>
              </a:defRPr>
            </a:lvl7pPr>
            <a:lvl8pPr marL="3429000" indent="-228600" eaLnBrk="0" fontAlgn="base" hangingPunct="0">
              <a:lnSpc>
                <a:spcPct val="80000"/>
              </a:lnSpc>
              <a:spcBef>
                <a:spcPct val="50000"/>
              </a:spcBef>
              <a:spcAft>
                <a:spcPct val="0"/>
              </a:spcAft>
              <a:defRPr sz="1000">
                <a:solidFill>
                  <a:schemeClr val="bg1"/>
                </a:solidFill>
                <a:latin typeface="Arial Black" pitchFamily="34" charset="0"/>
                <a:ea typeface="HGP創英角ｺﾞｼｯｸUB" pitchFamily="50" charset="-128"/>
              </a:defRPr>
            </a:lvl8pPr>
            <a:lvl9pPr marL="3886200" indent="-228600" eaLnBrk="0" fontAlgn="base" hangingPunct="0">
              <a:lnSpc>
                <a:spcPct val="80000"/>
              </a:lnSpc>
              <a:spcBef>
                <a:spcPct val="50000"/>
              </a:spcBef>
              <a:spcAft>
                <a:spcPct val="0"/>
              </a:spcAft>
              <a:defRPr sz="1000">
                <a:solidFill>
                  <a:schemeClr val="bg1"/>
                </a:solidFill>
                <a:latin typeface="Arial Black" pitchFamily="34" charset="0"/>
                <a:ea typeface="HGP創英角ｺﾞｼｯｸUB" pitchFamily="50" charset="-128"/>
              </a:defRPr>
            </a:lvl9pPr>
          </a:lstStyle>
          <a:p>
            <a:pPr algn="l" eaLnBrk="1" hangingPunct="1">
              <a:lnSpc>
                <a:spcPct val="100000"/>
              </a:lnSpc>
              <a:defRPr/>
            </a:pPr>
            <a:r>
              <a:rPr kumimoji="1" lang="en-US" altLang="ja-JP" sz="800" smtClean="0">
                <a:solidFill>
                  <a:srgbClr val="0054A1"/>
                </a:solidFill>
                <a:latin typeface="Arial" charset="0"/>
                <a:ea typeface="ＭＳ Ｐゴシック" pitchFamily="50" charset="-128"/>
              </a:rPr>
              <a:t>© PASCO CORPORATION 2011</a:t>
            </a:r>
          </a:p>
        </p:txBody>
      </p:sp>
      <p:sp>
        <p:nvSpPr>
          <p:cNvPr id="131077" name="Line 12"/>
          <p:cNvSpPr>
            <a:spLocks noChangeShapeType="1"/>
          </p:cNvSpPr>
          <p:nvPr/>
        </p:nvSpPr>
        <p:spPr bwMode="auto">
          <a:xfrm>
            <a:off x="0" y="9744075"/>
            <a:ext cx="6807200" cy="0"/>
          </a:xfrm>
          <a:prstGeom prst="line">
            <a:avLst/>
          </a:prstGeom>
          <a:noFill/>
          <a:ln w="9525">
            <a:solidFill>
              <a:srgbClr val="E6001A"/>
            </a:solidFill>
            <a:round/>
            <a:headEnd/>
            <a:tailEnd/>
          </a:ln>
          <a:effectLst/>
        </p:spPr>
        <p:txBody>
          <a:bodyPr/>
          <a:lstStyle/>
          <a:p>
            <a:pPr>
              <a:defRPr/>
            </a:pPr>
            <a:endParaRPr lang="ja-JP" altLang="en-US"/>
          </a:p>
        </p:txBody>
      </p:sp>
      <p:sp>
        <p:nvSpPr>
          <p:cNvPr id="131078" name="Line 13"/>
          <p:cNvSpPr>
            <a:spLocks noChangeShapeType="1"/>
          </p:cNvSpPr>
          <p:nvPr/>
        </p:nvSpPr>
        <p:spPr bwMode="auto">
          <a:xfrm>
            <a:off x="0" y="195263"/>
            <a:ext cx="6807200" cy="0"/>
          </a:xfrm>
          <a:prstGeom prst="line">
            <a:avLst/>
          </a:prstGeom>
          <a:noFill/>
          <a:ln w="9525">
            <a:solidFill>
              <a:srgbClr val="0054A1"/>
            </a:solidFill>
            <a:round/>
            <a:headEnd/>
            <a:tailEnd/>
          </a:ln>
          <a:effectLst/>
        </p:spPr>
        <p:txBody>
          <a:bodyPr/>
          <a:lstStyle/>
          <a:p>
            <a:pPr>
              <a:defRPr/>
            </a:pPr>
            <a:endParaRPr lang="ja-JP" altLang="en-US"/>
          </a:p>
        </p:txBody>
      </p:sp>
      <p:pic>
        <p:nvPicPr>
          <p:cNvPr id="128007" name="Picture 14" descr="PASCO_Ttype10_4C"/>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05500" y="9351963"/>
            <a:ext cx="901700"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50600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4"/>
          <p:cNvSpPr>
            <a:spLocks noGrp="1" noRot="1" noChangeAspect="1" noChangeArrowheads="1" noTextEdit="1"/>
          </p:cNvSpPr>
          <p:nvPr>
            <p:ph type="sldImg" idx="2"/>
          </p:nvPr>
        </p:nvSpPr>
        <p:spPr bwMode="auto">
          <a:xfrm>
            <a:off x="712788" y="746125"/>
            <a:ext cx="5381625" cy="37258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80" name="Rectangle 8"/>
          <p:cNvSpPr>
            <a:spLocks noGrp="1" noChangeArrowheads="1"/>
          </p:cNvSpPr>
          <p:nvPr>
            <p:ph type="dt" sz="quarter" idx="1"/>
          </p:nvPr>
        </p:nvSpPr>
        <p:spPr bwMode="auto">
          <a:xfrm>
            <a:off x="3856038" y="-33338"/>
            <a:ext cx="2949575" cy="14605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defRPr kumimoji="1" sz="1000">
                <a:solidFill>
                  <a:schemeClr val="bg2"/>
                </a:solidFill>
                <a:latin typeface="Arial" charset="0"/>
                <a:ea typeface="ＭＳ Ｐゴシック" pitchFamily="50" charset="-128"/>
              </a:defRPr>
            </a:lvl1pPr>
          </a:lstStyle>
          <a:p>
            <a:pPr>
              <a:defRPr/>
            </a:pPr>
            <a:endParaRPr lang="en-US" altLang="ja-JP"/>
          </a:p>
        </p:txBody>
      </p:sp>
      <p:sp>
        <p:nvSpPr>
          <p:cNvPr id="105476" name="Rectangle 9"/>
          <p:cNvSpPr>
            <a:spLocks noChangeArrowheads="1"/>
          </p:cNvSpPr>
          <p:nvPr/>
        </p:nvSpPr>
        <p:spPr bwMode="auto">
          <a:xfrm>
            <a:off x="2687638" y="9821863"/>
            <a:ext cx="1377950" cy="157162"/>
          </a:xfrm>
          <a:prstGeom prst="rect">
            <a:avLst/>
          </a:prstGeom>
          <a:noFill/>
          <a:ln w="9525">
            <a:noFill/>
            <a:miter lim="800000"/>
            <a:headEnd/>
            <a:tailEnd/>
          </a:ln>
          <a:effectLst/>
        </p:spPr>
        <p:txBody>
          <a:bodyPr anchor="b"/>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000">
                <a:solidFill>
                  <a:schemeClr val="bg2"/>
                </a:solidFill>
                <a:latin typeface="Arial" panose="020B0604020202020204" pitchFamily="34" charset="0"/>
                <a:ea typeface="ＭＳ Ｐゴシック" panose="020B0600070205080204" pitchFamily="50" charset="-128"/>
              </a:rPr>
              <a:t>－ </a:t>
            </a:r>
            <a:fld id="{472491D9-C77C-457C-B6FE-DEDA7FEFAB58}" type="slidenum">
              <a:rPr kumimoji="1" lang="ja-JP" altLang="en-US" sz="1000">
                <a:solidFill>
                  <a:schemeClr val="bg2"/>
                </a:solidFill>
                <a:latin typeface="Arial" panose="020B0604020202020204" pitchFamily="34" charset="0"/>
                <a:ea typeface="ＭＳ Ｐゴシック" panose="020B0600070205080204" pitchFamily="50" charset="-128"/>
              </a:rPr>
              <a:pPr eaLnBrk="1" hangingPunct="1">
                <a:lnSpc>
                  <a:spcPct val="100000"/>
                </a:lnSpc>
                <a:spcBef>
                  <a:spcPct val="0"/>
                </a:spcBef>
              </a:pPr>
              <a:t>&lt;#&gt;</a:t>
            </a:fld>
            <a:r>
              <a:rPr kumimoji="1" lang="en-US" altLang="ja-JP" sz="1000">
                <a:solidFill>
                  <a:schemeClr val="bg2"/>
                </a:solidFill>
                <a:latin typeface="Arial" panose="020B0604020202020204" pitchFamily="34" charset="0"/>
                <a:ea typeface="ＭＳ Ｐゴシック" panose="020B0600070205080204" pitchFamily="50" charset="-128"/>
              </a:rPr>
              <a:t> </a:t>
            </a:r>
            <a:r>
              <a:rPr kumimoji="1" lang="ja-JP" altLang="en-US" sz="1000">
                <a:solidFill>
                  <a:schemeClr val="bg2"/>
                </a:solidFill>
                <a:latin typeface="Arial" panose="020B0604020202020204" pitchFamily="34" charset="0"/>
                <a:ea typeface="ＭＳ Ｐゴシック" panose="020B0600070205080204" pitchFamily="50" charset="-128"/>
              </a:rPr>
              <a:t>－</a:t>
            </a:r>
          </a:p>
        </p:txBody>
      </p:sp>
      <p:sp>
        <p:nvSpPr>
          <p:cNvPr id="25605" name="Text Box 10"/>
          <p:cNvSpPr txBox="1">
            <a:spLocks noChangeArrowheads="1"/>
          </p:cNvSpPr>
          <p:nvPr/>
        </p:nvSpPr>
        <p:spPr bwMode="auto">
          <a:xfrm>
            <a:off x="9525" y="9737725"/>
            <a:ext cx="3108325" cy="214313"/>
          </a:xfrm>
          <a:prstGeom prst="rect">
            <a:avLst/>
          </a:prstGeom>
          <a:noFill/>
          <a:ln>
            <a:noFill/>
          </a:ln>
          <a:effectLst/>
          <a:extLst/>
        </p:spPr>
        <p:txBody>
          <a:bodyPr>
            <a:spAutoFit/>
          </a:bodyPr>
          <a:lstStyle>
            <a:lvl1pPr>
              <a:defRPr sz="1000">
                <a:solidFill>
                  <a:schemeClr val="bg1"/>
                </a:solidFill>
                <a:latin typeface="Arial Black" pitchFamily="34" charset="0"/>
                <a:ea typeface="HGP創英角ｺﾞｼｯｸUB" pitchFamily="50" charset="-128"/>
              </a:defRPr>
            </a:lvl1pPr>
            <a:lvl2pPr marL="742950" indent="-285750">
              <a:defRPr sz="1000">
                <a:solidFill>
                  <a:schemeClr val="bg1"/>
                </a:solidFill>
                <a:latin typeface="Arial Black" pitchFamily="34" charset="0"/>
                <a:ea typeface="HGP創英角ｺﾞｼｯｸUB" pitchFamily="50" charset="-128"/>
              </a:defRPr>
            </a:lvl2pPr>
            <a:lvl3pPr marL="1143000" indent="-228600">
              <a:defRPr sz="1000">
                <a:solidFill>
                  <a:schemeClr val="bg1"/>
                </a:solidFill>
                <a:latin typeface="Arial Black" pitchFamily="34" charset="0"/>
                <a:ea typeface="HGP創英角ｺﾞｼｯｸUB" pitchFamily="50" charset="-128"/>
              </a:defRPr>
            </a:lvl3pPr>
            <a:lvl4pPr marL="1600200" indent="-228600">
              <a:defRPr sz="1000">
                <a:solidFill>
                  <a:schemeClr val="bg1"/>
                </a:solidFill>
                <a:latin typeface="Arial Black" pitchFamily="34" charset="0"/>
                <a:ea typeface="HGP創英角ｺﾞｼｯｸUB" pitchFamily="50" charset="-128"/>
              </a:defRPr>
            </a:lvl4pPr>
            <a:lvl5pPr marL="2057400" indent="-228600">
              <a:defRPr sz="1000">
                <a:solidFill>
                  <a:schemeClr val="bg1"/>
                </a:solidFill>
                <a:latin typeface="Arial Black" pitchFamily="34" charset="0"/>
                <a:ea typeface="HGP創英角ｺﾞｼｯｸUB" pitchFamily="50" charset="-128"/>
              </a:defRPr>
            </a:lvl5pPr>
            <a:lvl6pPr marL="2514600" indent="-228600" eaLnBrk="0" fontAlgn="base" hangingPunct="0">
              <a:lnSpc>
                <a:spcPct val="80000"/>
              </a:lnSpc>
              <a:spcBef>
                <a:spcPct val="50000"/>
              </a:spcBef>
              <a:spcAft>
                <a:spcPct val="0"/>
              </a:spcAft>
              <a:defRPr sz="1000">
                <a:solidFill>
                  <a:schemeClr val="bg1"/>
                </a:solidFill>
                <a:latin typeface="Arial Black" pitchFamily="34" charset="0"/>
                <a:ea typeface="HGP創英角ｺﾞｼｯｸUB" pitchFamily="50" charset="-128"/>
              </a:defRPr>
            </a:lvl6pPr>
            <a:lvl7pPr marL="2971800" indent="-228600" eaLnBrk="0" fontAlgn="base" hangingPunct="0">
              <a:lnSpc>
                <a:spcPct val="80000"/>
              </a:lnSpc>
              <a:spcBef>
                <a:spcPct val="50000"/>
              </a:spcBef>
              <a:spcAft>
                <a:spcPct val="0"/>
              </a:spcAft>
              <a:defRPr sz="1000">
                <a:solidFill>
                  <a:schemeClr val="bg1"/>
                </a:solidFill>
                <a:latin typeface="Arial Black" pitchFamily="34" charset="0"/>
                <a:ea typeface="HGP創英角ｺﾞｼｯｸUB" pitchFamily="50" charset="-128"/>
              </a:defRPr>
            </a:lvl7pPr>
            <a:lvl8pPr marL="3429000" indent="-228600" eaLnBrk="0" fontAlgn="base" hangingPunct="0">
              <a:lnSpc>
                <a:spcPct val="80000"/>
              </a:lnSpc>
              <a:spcBef>
                <a:spcPct val="50000"/>
              </a:spcBef>
              <a:spcAft>
                <a:spcPct val="0"/>
              </a:spcAft>
              <a:defRPr sz="1000">
                <a:solidFill>
                  <a:schemeClr val="bg1"/>
                </a:solidFill>
                <a:latin typeface="Arial Black" pitchFamily="34" charset="0"/>
                <a:ea typeface="HGP創英角ｺﾞｼｯｸUB" pitchFamily="50" charset="-128"/>
              </a:defRPr>
            </a:lvl8pPr>
            <a:lvl9pPr marL="3886200" indent="-228600" eaLnBrk="0" fontAlgn="base" hangingPunct="0">
              <a:lnSpc>
                <a:spcPct val="80000"/>
              </a:lnSpc>
              <a:spcBef>
                <a:spcPct val="50000"/>
              </a:spcBef>
              <a:spcAft>
                <a:spcPct val="0"/>
              </a:spcAft>
              <a:defRPr sz="1000">
                <a:solidFill>
                  <a:schemeClr val="bg1"/>
                </a:solidFill>
                <a:latin typeface="Arial Black" pitchFamily="34" charset="0"/>
                <a:ea typeface="HGP創英角ｺﾞｼｯｸUB" pitchFamily="50" charset="-128"/>
              </a:defRPr>
            </a:lvl9pPr>
          </a:lstStyle>
          <a:p>
            <a:pPr algn="l" eaLnBrk="1" hangingPunct="1">
              <a:lnSpc>
                <a:spcPct val="100000"/>
              </a:lnSpc>
              <a:defRPr/>
            </a:pPr>
            <a:r>
              <a:rPr kumimoji="1" lang="en-US" altLang="ja-JP" sz="800" smtClean="0">
                <a:solidFill>
                  <a:srgbClr val="0054A1"/>
                </a:solidFill>
                <a:latin typeface="Arial" charset="0"/>
                <a:ea typeface="ＭＳ Ｐゴシック" pitchFamily="50" charset="-128"/>
              </a:rPr>
              <a:t>© PASCO CORPORATION 2011</a:t>
            </a:r>
          </a:p>
        </p:txBody>
      </p:sp>
      <p:sp>
        <p:nvSpPr>
          <p:cNvPr id="105478" name="Line 11"/>
          <p:cNvSpPr>
            <a:spLocks noChangeShapeType="1"/>
          </p:cNvSpPr>
          <p:nvPr/>
        </p:nvSpPr>
        <p:spPr bwMode="auto">
          <a:xfrm>
            <a:off x="0" y="9744075"/>
            <a:ext cx="6807200" cy="0"/>
          </a:xfrm>
          <a:prstGeom prst="line">
            <a:avLst/>
          </a:prstGeom>
          <a:noFill/>
          <a:ln w="9525">
            <a:solidFill>
              <a:srgbClr val="E6001A"/>
            </a:solidFill>
            <a:round/>
            <a:headEnd/>
            <a:tailEnd/>
          </a:ln>
          <a:effectLst/>
        </p:spPr>
        <p:txBody>
          <a:bodyPr/>
          <a:lstStyle/>
          <a:p>
            <a:pPr>
              <a:defRPr/>
            </a:pPr>
            <a:endParaRPr lang="ja-JP" altLang="en-US"/>
          </a:p>
        </p:txBody>
      </p:sp>
      <p:sp>
        <p:nvSpPr>
          <p:cNvPr id="105479" name="Line 12"/>
          <p:cNvSpPr>
            <a:spLocks noChangeShapeType="1"/>
          </p:cNvSpPr>
          <p:nvPr/>
        </p:nvSpPr>
        <p:spPr bwMode="auto">
          <a:xfrm>
            <a:off x="0" y="195263"/>
            <a:ext cx="6807200" cy="0"/>
          </a:xfrm>
          <a:prstGeom prst="line">
            <a:avLst/>
          </a:prstGeom>
          <a:noFill/>
          <a:ln w="9525">
            <a:solidFill>
              <a:srgbClr val="0054A1"/>
            </a:solidFill>
            <a:round/>
            <a:headEnd/>
            <a:tailEnd/>
          </a:ln>
          <a:effectLst/>
        </p:spPr>
        <p:txBody>
          <a:bodyPr/>
          <a:lstStyle/>
          <a:p>
            <a:pPr>
              <a:defRPr/>
            </a:pPr>
            <a:endParaRPr lang="ja-JP" altLang="en-US"/>
          </a:p>
        </p:txBody>
      </p:sp>
      <p:pic>
        <p:nvPicPr>
          <p:cNvPr id="103432" name="Picture 13" descr="PASCO_Ttype10_4C"/>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05500" y="9351963"/>
            <a:ext cx="901700" cy="35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81" name="Line 14"/>
          <p:cNvSpPr>
            <a:spLocks noChangeShapeType="1"/>
          </p:cNvSpPr>
          <p:nvPr/>
        </p:nvSpPr>
        <p:spPr bwMode="auto">
          <a:xfrm>
            <a:off x="615950" y="4970463"/>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82" name="Line 15"/>
          <p:cNvSpPr>
            <a:spLocks noChangeShapeType="1"/>
          </p:cNvSpPr>
          <p:nvPr/>
        </p:nvSpPr>
        <p:spPr bwMode="auto">
          <a:xfrm>
            <a:off x="615950" y="5213350"/>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83" name="Line 16"/>
          <p:cNvSpPr>
            <a:spLocks noChangeShapeType="1"/>
          </p:cNvSpPr>
          <p:nvPr/>
        </p:nvSpPr>
        <p:spPr bwMode="auto">
          <a:xfrm>
            <a:off x="615950" y="5456238"/>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84" name="Line 17"/>
          <p:cNvSpPr>
            <a:spLocks noChangeShapeType="1"/>
          </p:cNvSpPr>
          <p:nvPr/>
        </p:nvSpPr>
        <p:spPr bwMode="auto">
          <a:xfrm>
            <a:off x="615950" y="5700713"/>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85" name="Line 18"/>
          <p:cNvSpPr>
            <a:spLocks noChangeShapeType="1"/>
          </p:cNvSpPr>
          <p:nvPr/>
        </p:nvSpPr>
        <p:spPr bwMode="auto">
          <a:xfrm>
            <a:off x="615950" y="5945188"/>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86" name="Line 19"/>
          <p:cNvSpPr>
            <a:spLocks noChangeShapeType="1"/>
          </p:cNvSpPr>
          <p:nvPr/>
        </p:nvSpPr>
        <p:spPr bwMode="auto">
          <a:xfrm>
            <a:off x="615950" y="6189663"/>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87" name="Line 20"/>
          <p:cNvSpPr>
            <a:spLocks noChangeShapeType="1"/>
          </p:cNvSpPr>
          <p:nvPr/>
        </p:nvSpPr>
        <p:spPr bwMode="auto">
          <a:xfrm>
            <a:off x="615950" y="6432550"/>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88" name="Line 21"/>
          <p:cNvSpPr>
            <a:spLocks noChangeShapeType="1"/>
          </p:cNvSpPr>
          <p:nvPr/>
        </p:nvSpPr>
        <p:spPr bwMode="auto">
          <a:xfrm>
            <a:off x="615950" y="6677025"/>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89" name="Line 22"/>
          <p:cNvSpPr>
            <a:spLocks noChangeShapeType="1"/>
          </p:cNvSpPr>
          <p:nvPr/>
        </p:nvSpPr>
        <p:spPr bwMode="auto">
          <a:xfrm>
            <a:off x="615950" y="6921500"/>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90" name="Line 23"/>
          <p:cNvSpPr>
            <a:spLocks noChangeShapeType="1"/>
          </p:cNvSpPr>
          <p:nvPr/>
        </p:nvSpPr>
        <p:spPr bwMode="auto">
          <a:xfrm>
            <a:off x="615950" y="7164388"/>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91" name="Line 27"/>
          <p:cNvSpPr>
            <a:spLocks noChangeShapeType="1"/>
          </p:cNvSpPr>
          <p:nvPr/>
        </p:nvSpPr>
        <p:spPr bwMode="auto">
          <a:xfrm>
            <a:off x="615950" y="7408863"/>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92" name="Line 28"/>
          <p:cNvSpPr>
            <a:spLocks noChangeShapeType="1"/>
          </p:cNvSpPr>
          <p:nvPr/>
        </p:nvSpPr>
        <p:spPr bwMode="auto">
          <a:xfrm>
            <a:off x="615950" y="7653338"/>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93" name="Line 29"/>
          <p:cNvSpPr>
            <a:spLocks noChangeShapeType="1"/>
          </p:cNvSpPr>
          <p:nvPr/>
        </p:nvSpPr>
        <p:spPr bwMode="auto">
          <a:xfrm>
            <a:off x="615950" y="7896225"/>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94" name="Line 30"/>
          <p:cNvSpPr>
            <a:spLocks noChangeShapeType="1"/>
          </p:cNvSpPr>
          <p:nvPr/>
        </p:nvSpPr>
        <p:spPr bwMode="auto">
          <a:xfrm>
            <a:off x="615950" y="8140700"/>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95" name="Line 31"/>
          <p:cNvSpPr>
            <a:spLocks noChangeShapeType="1"/>
          </p:cNvSpPr>
          <p:nvPr/>
        </p:nvSpPr>
        <p:spPr bwMode="auto">
          <a:xfrm>
            <a:off x="615950" y="8385175"/>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96" name="Line 32"/>
          <p:cNvSpPr>
            <a:spLocks noChangeShapeType="1"/>
          </p:cNvSpPr>
          <p:nvPr/>
        </p:nvSpPr>
        <p:spPr bwMode="auto">
          <a:xfrm>
            <a:off x="615950" y="8629650"/>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97" name="Line 33"/>
          <p:cNvSpPr>
            <a:spLocks noChangeShapeType="1"/>
          </p:cNvSpPr>
          <p:nvPr/>
        </p:nvSpPr>
        <p:spPr bwMode="auto">
          <a:xfrm>
            <a:off x="615950" y="8872538"/>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
        <p:nvSpPr>
          <p:cNvPr id="105498" name="Line 34"/>
          <p:cNvSpPr>
            <a:spLocks noChangeShapeType="1"/>
          </p:cNvSpPr>
          <p:nvPr/>
        </p:nvSpPr>
        <p:spPr bwMode="auto">
          <a:xfrm>
            <a:off x="615950" y="9118600"/>
            <a:ext cx="5575300" cy="0"/>
          </a:xfrm>
          <a:prstGeom prst="line">
            <a:avLst/>
          </a:prstGeom>
          <a:noFill/>
          <a:ln w="9525">
            <a:solidFill>
              <a:srgbClr val="DDDDDD"/>
            </a:solidFill>
            <a:prstDash val="dash"/>
            <a:round/>
            <a:headEnd/>
            <a:tailEnd/>
          </a:ln>
          <a:effectLst/>
        </p:spPr>
        <p:txBody>
          <a:bodyPr/>
          <a:lstStyle/>
          <a:p>
            <a:pPr>
              <a:defRPr/>
            </a:pPr>
            <a:endParaRPr lang="ja-JP" altLang="en-US"/>
          </a:p>
        </p:txBody>
      </p:sp>
    </p:spTree>
    <p:extLst>
      <p:ext uri="{BB962C8B-B14F-4D97-AF65-F5344CB8AC3E}">
        <p14:creationId xmlns:p14="http://schemas.microsoft.com/office/powerpoint/2010/main" xmlns="" val="1141270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スライド イメージ プレースホルダ 1"/>
          <p:cNvSpPr>
            <a:spLocks noGrp="1" noRot="1" noChangeAspect="1" noTextEdit="1"/>
          </p:cNvSpPr>
          <p:nvPr>
            <p:ph type="sldImg"/>
          </p:nvPr>
        </p:nvSpPr>
        <p:spPr>
          <a:ln/>
        </p:spPr>
      </p:sp>
      <p:sp>
        <p:nvSpPr>
          <p:cNvPr id="118787" name="ノート プレースホルダ 2"/>
          <p:cNvSpPr>
            <a:spLocks noGrp="1"/>
          </p:cNvSpPr>
          <p:nvPr>
            <p:ph type="body" idx="1"/>
          </p:nvPr>
        </p:nvSpPr>
        <p:spPr bwMode="auto">
          <a:xfrm>
            <a:off x="681038" y="4721225"/>
            <a:ext cx="5445125" cy="447198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ja-JP" altLang="en-US" smtClean="0">
                <a:latin typeface="Arial" panose="020B0604020202020204" pitchFamily="34" charset="0"/>
              </a:rPr>
              <a:t>そしてこのようなＭＭＳを用い、道路台帳更新をおこなっております。</a:t>
            </a:r>
            <a:endParaRPr lang="en-US" altLang="ja-JP" smtClean="0">
              <a:latin typeface="Arial" panose="020B0604020202020204" pitchFamily="34" charset="0"/>
            </a:endParaRPr>
          </a:p>
        </p:txBody>
      </p:sp>
      <p:sp>
        <p:nvSpPr>
          <p:cNvPr id="118788" name="スライド番号プレースホルダ 3"/>
          <p:cNvSpPr>
            <a:spLocks noGrp="1"/>
          </p:cNvSpPr>
          <p:nvPr>
            <p:ph type="sldNum" sz="quarter" idx="4294967295"/>
          </p:nvPr>
        </p:nvSpPr>
        <p:spPr bwMode="auto">
          <a:xfrm>
            <a:off x="3856038" y="9440863"/>
            <a:ext cx="2949575" cy="4968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a:defRPr sz="2400">
                <a:solidFill>
                  <a:schemeClr val="tx1"/>
                </a:solidFill>
                <a:latin typeface="Arial Black" panose="020B0A04020102020204" pitchFamily="34" charset="0"/>
                <a:ea typeface="HGPｺﾞｼｯｸM" panose="020B0600000000000000" pitchFamily="50" charset="-128"/>
              </a:defRPr>
            </a:lvl1pPr>
            <a:lvl2pPr marL="742950" indent="-285750" defTabSz="942975">
              <a:defRPr sz="2400">
                <a:solidFill>
                  <a:schemeClr val="tx1"/>
                </a:solidFill>
                <a:latin typeface="Arial Black" panose="020B0A04020102020204" pitchFamily="34" charset="0"/>
                <a:ea typeface="HGPｺﾞｼｯｸM" panose="020B0600000000000000" pitchFamily="50" charset="-128"/>
              </a:defRPr>
            </a:lvl2pPr>
            <a:lvl3pPr marL="1143000" indent="-228600" defTabSz="942975">
              <a:defRPr sz="2400">
                <a:solidFill>
                  <a:schemeClr val="tx1"/>
                </a:solidFill>
                <a:latin typeface="Arial Black" panose="020B0A04020102020204" pitchFamily="34" charset="0"/>
                <a:ea typeface="HGPｺﾞｼｯｸM" panose="020B0600000000000000" pitchFamily="50" charset="-128"/>
              </a:defRPr>
            </a:lvl3pPr>
            <a:lvl4pPr marL="1600200" indent="-228600" defTabSz="942975">
              <a:defRPr sz="2400">
                <a:solidFill>
                  <a:schemeClr val="tx1"/>
                </a:solidFill>
                <a:latin typeface="Arial Black" panose="020B0A04020102020204" pitchFamily="34" charset="0"/>
                <a:ea typeface="HGPｺﾞｼｯｸM" panose="020B0600000000000000" pitchFamily="50" charset="-128"/>
              </a:defRPr>
            </a:lvl4pPr>
            <a:lvl5pPr marL="2057400" indent="-228600" defTabSz="942975">
              <a:defRPr sz="2400">
                <a:solidFill>
                  <a:schemeClr val="tx1"/>
                </a:solidFill>
                <a:latin typeface="Arial Black" panose="020B0A04020102020204" pitchFamily="34" charset="0"/>
                <a:ea typeface="HGPｺﾞｼｯｸM" panose="020B0600000000000000" pitchFamily="50" charset="-128"/>
              </a:defRPr>
            </a:lvl5pPr>
            <a:lvl6pPr marL="2514600" indent="-228600" algn="ctr" defTabSz="9429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defTabSz="9429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defTabSz="9429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defTabSz="9429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a:spcBef>
                <a:spcPct val="0"/>
              </a:spcBef>
            </a:pPr>
            <a:fld id="{CFBE530F-9892-4166-8A08-44F17336E0FE}" type="slidenum">
              <a:rPr lang="en-US" altLang="ja-JP">
                <a:latin typeface="Times New Roman" panose="02020603050405020304" pitchFamily="18" charset="0"/>
              </a:rPr>
              <a:pPr>
                <a:spcBef>
                  <a:spcPct val="0"/>
                </a:spcBef>
              </a:pPr>
              <a:t>36</a:t>
            </a:fld>
            <a:endParaRPr lang="en-US" altLang="ja-JP">
              <a:latin typeface="Times New Roman" panose="02020603050405020304" pitchFamily="18" charset="0"/>
            </a:endParaRPr>
          </a:p>
        </p:txBody>
      </p:sp>
    </p:spTree>
    <p:extLst>
      <p:ext uri="{BB962C8B-B14F-4D97-AF65-F5344CB8AC3E}">
        <p14:creationId xmlns:p14="http://schemas.microsoft.com/office/powerpoint/2010/main" xmlns="" val="4004676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696913" y="762000"/>
            <a:ext cx="5397500" cy="3736975"/>
          </a:xfrm>
          <a:ln/>
        </p:spPr>
      </p:sp>
      <p:sp>
        <p:nvSpPr>
          <p:cNvPr id="107523" name="Rectangle 3"/>
          <p:cNvSpPr>
            <a:spLocks noGrp="1" noChangeArrowheads="1"/>
          </p:cNvSpPr>
          <p:nvPr>
            <p:ph type="body" idx="1"/>
          </p:nvPr>
        </p:nvSpPr>
        <p:spPr bwMode="auto">
          <a:xfrm>
            <a:off x="915988" y="4725988"/>
            <a:ext cx="4951412" cy="4494212"/>
          </a:xfrm>
          <a:prstGeom prst="rect">
            <a:avLst/>
          </a:prstGeom>
          <a:solidFill>
            <a:srgbClr val="FFFFFF"/>
          </a:solidFill>
          <a:ln>
            <a:solidFill>
              <a:srgbClr val="000000"/>
            </a:solidFill>
            <a:miter lim="800000"/>
            <a:headEnd/>
            <a:tailEnd/>
          </a:ln>
        </p:spPr>
        <p:txBody>
          <a:bodyPr/>
          <a:lstStyle/>
          <a:p>
            <a:pPr eaLnBrk="1" hangingPunct="1"/>
            <a:endParaRPr lang="ja-JP" altLang="ja-JP" smtClean="0">
              <a:latin typeface="Arial" panose="020B0604020202020204" pitchFamily="34" charset="0"/>
            </a:endParaRPr>
          </a:p>
        </p:txBody>
      </p:sp>
    </p:spTree>
    <p:extLst>
      <p:ext uri="{BB962C8B-B14F-4D97-AF65-F5344CB8AC3E}">
        <p14:creationId xmlns:p14="http://schemas.microsoft.com/office/powerpoint/2010/main" xmlns="" val="1067083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696913" y="762000"/>
            <a:ext cx="5397500" cy="3736975"/>
          </a:xfrm>
          <a:ln/>
        </p:spPr>
      </p:sp>
      <p:sp>
        <p:nvSpPr>
          <p:cNvPr id="108547" name="Rectangle 3"/>
          <p:cNvSpPr>
            <a:spLocks noGrp="1" noChangeArrowheads="1"/>
          </p:cNvSpPr>
          <p:nvPr>
            <p:ph type="body" idx="1"/>
          </p:nvPr>
        </p:nvSpPr>
        <p:spPr bwMode="auto">
          <a:xfrm>
            <a:off x="915988" y="4725988"/>
            <a:ext cx="4951412" cy="4494212"/>
          </a:xfrm>
          <a:prstGeom prst="rect">
            <a:avLst/>
          </a:prstGeom>
          <a:solidFill>
            <a:srgbClr val="FFFFFF"/>
          </a:solidFill>
          <a:ln>
            <a:solidFill>
              <a:srgbClr val="000000"/>
            </a:solidFill>
            <a:miter lim="800000"/>
            <a:headEnd/>
            <a:tailEnd/>
          </a:ln>
        </p:spPr>
        <p:txBody>
          <a:bodyPr/>
          <a:lstStyle/>
          <a:p>
            <a:pPr eaLnBrk="1" hangingPunct="1"/>
            <a:endParaRPr lang="ja-JP" altLang="ja-JP" smtClean="0">
              <a:latin typeface="Arial" panose="020B0604020202020204" pitchFamily="34" charset="0"/>
            </a:endParaRPr>
          </a:p>
        </p:txBody>
      </p:sp>
    </p:spTree>
    <p:extLst>
      <p:ext uri="{BB962C8B-B14F-4D97-AF65-F5344CB8AC3E}">
        <p14:creationId xmlns:p14="http://schemas.microsoft.com/office/powerpoint/2010/main" xmlns="" val="1995179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696913" y="762000"/>
            <a:ext cx="5397500" cy="3736975"/>
          </a:xfrm>
          <a:ln/>
        </p:spPr>
      </p:sp>
      <p:sp>
        <p:nvSpPr>
          <p:cNvPr id="110595" name="Rectangle 3"/>
          <p:cNvSpPr>
            <a:spLocks noGrp="1" noChangeArrowheads="1"/>
          </p:cNvSpPr>
          <p:nvPr>
            <p:ph type="body" idx="1"/>
          </p:nvPr>
        </p:nvSpPr>
        <p:spPr bwMode="auto">
          <a:xfrm>
            <a:off x="915988" y="4725988"/>
            <a:ext cx="4951412" cy="4494212"/>
          </a:xfrm>
          <a:prstGeom prst="rect">
            <a:avLst/>
          </a:prstGeom>
          <a:solidFill>
            <a:srgbClr val="FFFFFF"/>
          </a:solidFill>
          <a:ln>
            <a:solidFill>
              <a:srgbClr val="000000"/>
            </a:solidFill>
            <a:miter lim="800000"/>
            <a:headEnd/>
            <a:tailEnd/>
          </a:ln>
        </p:spPr>
        <p:txBody>
          <a:bodyPr/>
          <a:lstStyle/>
          <a:p>
            <a:pPr eaLnBrk="1" hangingPunct="1"/>
            <a:endParaRPr lang="ja-JP" altLang="ja-JP" smtClean="0">
              <a:latin typeface="Arial" panose="020B0604020202020204" pitchFamily="34" charset="0"/>
            </a:endParaRPr>
          </a:p>
        </p:txBody>
      </p:sp>
    </p:spTree>
    <p:extLst>
      <p:ext uri="{BB962C8B-B14F-4D97-AF65-F5344CB8AC3E}">
        <p14:creationId xmlns:p14="http://schemas.microsoft.com/office/powerpoint/2010/main" xmlns="" val="1673765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696913" y="762000"/>
            <a:ext cx="5397500" cy="3736975"/>
          </a:xfrm>
          <a:ln/>
        </p:spPr>
      </p:sp>
      <p:sp>
        <p:nvSpPr>
          <p:cNvPr id="109571" name="Rectangle 3"/>
          <p:cNvSpPr>
            <a:spLocks noGrp="1" noChangeArrowheads="1"/>
          </p:cNvSpPr>
          <p:nvPr>
            <p:ph type="body" idx="1"/>
          </p:nvPr>
        </p:nvSpPr>
        <p:spPr bwMode="auto">
          <a:xfrm>
            <a:off x="915988" y="4725988"/>
            <a:ext cx="4951412" cy="4494212"/>
          </a:xfrm>
          <a:prstGeom prst="rect">
            <a:avLst/>
          </a:prstGeom>
          <a:solidFill>
            <a:srgbClr val="FFFFFF"/>
          </a:solidFill>
          <a:ln>
            <a:solidFill>
              <a:srgbClr val="000000"/>
            </a:solidFill>
            <a:miter lim="800000"/>
            <a:headEnd/>
            <a:tailEnd/>
          </a:ln>
        </p:spPr>
        <p:txBody>
          <a:bodyPr/>
          <a:lstStyle/>
          <a:p>
            <a:pPr eaLnBrk="1" hangingPunct="1"/>
            <a:endParaRPr lang="ja-JP" altLang="ja-JP" smtClean="0">
              <a:latin typeface="Arial" panose="020B0604020202020204" pitchFamily="34" charset="0"/>
            </a:endParaRPr>
          </a:p>
        </p:txBody>
      </p:sp>
    </p:spTree>
    <p:extLst>
      <p:ext uri="{BB962C8B-B14F-4D97-AF65-F5344CB8AC3E}">
        <p14:creationId xmlns:p14="http://schemas.microsoft.com/office/powerpoint/2010/main" xmlns="" val="130808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1030288" y="733425"/>
            <a:ext cx="5289550" cy="3662363"/>
          </a:xfrm>
          <a:ln/>
        </p:spPr>
      </p:sp>
      <p:sp>
        <p:nvSpPr>
          <p:cNvPr id="119811" name="Rectangle 3"/>
          <p:cNvSpPr>
            <a:spLocks noGrp="1" noChangeArrowheads="1"/>
          </p:cNvSpPr>
          <p:nvPr>
            <p:ph type="body" idx="1"/>
          </p:nvPr>
        </p:nvSpPr>
        <p:spPr bwMode="auto">
          <a:xfrm>
            <a:off x="735013" y="4635500"/>
            <a:ext cx="5876925" cy="4392613"/>
          </a:xfrm>
          <a:prstGeom prst="rect">
            <a:avLst/>
          </a:prstGeom>
          <a:solidFill>
            <a:srgbClr val="FFFFFF"/>
          </a:solidFill>
          <a:ln>
            <a:solidFill>
              <a:srgbClr val="000000"/>
            </a:solidFill>
            <a:miter lim="800000"/>
            <a:headEnd/>
            <a:tailEnd/>
          </a:ln>
        </p:spPr>
        <p:txBody>
          <a:bodyPr/>
          <a:lstStyle/>
          <a:p>
            <a:pPr eaLnBrk="1" hangingPunct="1">
              <a:spcBef>
                <a:spcPct val="0"/>
              </a:spcBef>
            </a:pPr>
            <a:r>
              <a:rPr lang="ja-JP" altLang="en-US" smtClean="0">
                <a:latin typeface="Arial" panose="020B0604020202020204" pitchFamily="34" charset="0"/>
              </a:rPr>
              <a:t>知っておられる方も多くいらっしゃるとは、ＭＭＳの概要について説明いたします。</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ＭＭＳはモービルマッピングシステムの略称で、車両に搭載したレーザーで測量を行うものです。</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今回紹介させていただく車種は、三菱社製のＭＭＳ　</a:t>
            </a:r>
            <a:r>
              <a:rPr lang="en-US" altLang="ja-JP" smtClean="0">
                <a:latin typeface="Arial" panose="020B0604020202020204" pitchFamily="34" charset="0"/>
              </a:rPr>
              <a:t>typeX</a:t>
            </a:r>
            <a:r>
              <a:rPr lang="ja-JP" altLang="en-US" smtClean="0">
                <a:latin typeface="Arial" panose="020B0604020202020204" pitchFamily="34" charset="0"/>
              </a:rPr>
              <a:t>について説明いたします。</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まず、車両の上面にデジタルカメラ６台、レーザーを４台搭載しており、これらでデータを取得します。</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また、ＧＰＳ</a:t>
            </a:r>
            <a:r>
              <a:rPr lang="en-US" altLang="ja-JP" smtClean="0">
                <a:latin typeface="Arial" panose="020B0604020202020204" pitchFamily="34" charset="0"/>
              </a:rPr>
              <a:t>/</a:t>
            </a:r>
            <a:r>
              <a:rPr lang="ja-JP" altLang="en-US" smtClean="0">
                <a:latin typeface="Arial" panose="020B0604020202020204" pitchFamily="34" charset="0"/>
              </a:rPr>
              <a:t>ＩＭＵを搭載しており、これにより自車位置の取得をおこないます。ＧＰＳについては、ＦＫＰ方式を用い補正を行っているため、精度は非常に高いです。</a:t>
            </a:r>
            <a:endParaRPr lang="en-US" altLang="ja-JP" smtClean="0">
              <a:latin typeface="Arial" panose="020B0604020202020204" pitchFamily="34" charset="0"/>
            </a:endParaRPr>
          </a:p>
          <a:p>
            <a:pPr eaLnBrk="1" hangingPunct="1">
              <a:spcBef>
                <a:spcPct val="0"/>
              </a:spcBef>
            </a:pP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ＩＭＵ・・・</a:t>
            </a:r>
            <a:r>
              <a:rPr lang="zh-TW" altLang="en-US" smtClean="0">
                <a:latin typeface="Arial" panose="020B0604020202020204" pitchFamily="34" charset="0"/>
              </a:rPr>
              <a:t>慣性計測装置</a:t>
            </a:r>
            <a:r>
              <a:rPr lang="ja-JP" altLang="en-US" smtClean="0">
                <a:latin typeface="ＭＳ Ｐ明朝" panose="02020600040205080304" pitchFamily="18" charset="-128"/>
              </a:rPr>
              <a:t>（</a:t>
            </a:r>
            <a:r>
              <a:rPr lang="ja-JP" altLang="ja-JP" smtClean="0">
                <a:latin typeface="ＭＳ Ｐ明朝" panose="02020600040205080304" pitchFamily="18" charset="-128"/>
              </a:rPr>
              <a:t>運動を司る3軸の角度（または角速度）と加速度を検出する装置</a:t>
            </a:r>
            <a:r>
              <a:rPr lang="ja-JP" altLang="en-US" smtClean="0">
                <a:latin typeface="ＭＳ Ｐ明朝" panose="02020600040205080304" pitchFamily="18" charset="-128"/>
              </a:rPr>
              <a:t>）</a:t>
            </a:r>
            <a:endParaRPr lang="en-US" altLang="ja-JP" smtClean="0">
              <a:latin typeface="Arial" panose="020B0604020202020204" pitchFamily="34" charset="0"/>
            </a:endParaRPr>
          </a:p>
          <a:p>
            <a:pPr eaLnBrk="1" hangingPunct="1">
              <a:spcBef>
                <a:spcPct val="0"/>
              </a:spcBef>
            </a:pPr>
            <a:endParaRPr lang="en-US" altLang="ja-JP" smtClean="0">
              <a:latin typeface="Arial" panose="020B0604020202020204" pitchFamily="34" charset="0"/>
            </a:endParaRPr>
          </a:p>
        </p:txBody>
      </p:sp>
    </p:spTree>
    <p:extLst>
      <p:ext uri="{BB962C8B-B14F-4D97-AF65-F5344CB8AC3E}">
        <p14:creationId xmlns:p14="http://schemas.microsoft.com/office/powerpoint/2010/main" xmlns="" val="3878923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bwMode="auto">
          <a:xfrm>
            <a:off x="681038" y="4721225"/>
            <a:ext cx="5445125" cy="4471988"/>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spcBef>
                <a:spcPct val="0"/>
              </a:spcBef>
            </a:pPr>
            <a:r>
              <a:rPr lang="ja-JP" altLang="en-US" smtClean="0">
                <a:latin typeface="Arial" panose="020B0604020202020204" pitchFamily="34" charset="0"/>
              </a:rPr>
              <a:t>そして、これが、実際にＭＭＳが取得した点群データと画像データです。</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通常のＴＳ測量での地形修正では、画像データを取得することはできませんが、ＭＭＳでは画像データを取得することができます。</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また、これらのデータは位置データを持っているため、重ね合わせることが出来ます。その画像がこちらになります。</a:t>
            </a:r>
            <a:endParaRPr lang="en-US" altLang="ja-JP" smtClean="0">
              <a:latin typeface="Arial" panose="020B0604020202020204" pitchFamily="34" charset="0"/>
            </a:endParaRPr>
          </a:p>
        </p:txBody>
      </p:sp>
      <p:sp>
        <p:nvSpPr>
          <p:cNvPr id="120836" name="Text Box 4"/>
          <p:cNvSpPr txBox="1">
            <a:spLocks noChangeArrowheads="1"/>
          </p:cNvSpPr>
          <p:nvPr/>
        </p:nvSpPr>
        <p:spPr bwMode="auto">
          <a:xfrm>
            <a:off x="4164013" y="9272588"/>
            <a:ext cx="3182937"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629" tIns="47816" rIns="95629" bIns="47816" anchor="b"/>
          <a:lstStyle>
            <a:lvl1pPr defTabSz="901700">
              <a:defRPr sz="2400">
                <a:solidFill>
                  <a:schemeClr val="tx1"/>
                </a:solidFill>
                <a:latin typeface="Arial Black" panose="020B0A04020102020204" pitchFamily="34" charset="0"/>
                <a:ea typeface="HGPｺﾞｼｯｸM" panose="020B0600000000000000" pitchFamily="50" charset="-128"/>
              </a:defRPr>
            </a:lvl1pPr>
            <a:lvl2pPr marL="742950" indent="-285750" defTabSz="901700">
              <a:defRPr sz="2400">
                <a:solidFill>
                  <a:schemeClr val="tx1"/>
                </a:solidFill>
                <a:latin typeface="Arial Black" panose="020B0A04020102020204" pitchFamily="34" charset="0"/>
                <a:ea typeface="HGPｺﾞｼｯｸM" panose="020B0600000000000000" pitchFamily="50" charset="-128"/>
              </a:defRPr>
            </a:lvl2pPr>
            <a:lvl3pPr marL="1143000" indent="-228600" defTabSz="901700">
              <a:defRPr sz="2400">
                <a:solidFill>
                  <a:schemeClr val="tx1"/>
                </a:solidFill>
                <a:latin typeface="Arial Black" panose="020B0A04020102020204" pitchFamily="34" charset="0"/>
                <a:ea typeface="HGPｺﾞｼｯｸM" panose="020B0600000000000000" pitchFamily="50" charset="-128"/>
              </a:defRPr>
            </a:lvl3pPr>
            <a:lvl4pPr marL="1600200" indent="-228600" defTabSz="901700">
              <a:defRPr sz="2400">
                <a:solidFill>
                  <a:schemeClr val="tx1"/>
                </a:solidFill>
                <a:latin typeface="Arial Black" panose="020B0A04020102020204" pitchFamily="34" charset="0"/>
                <a:ea typeface="HGPｺﾞｼｯｸM" panose="020B0600000000000000" pitchFamily="50" charset="-128"/>
              </a:defRPr>
            </a:lvl4pPr>
            <a:lvl5pPr marL="2057400" indent="-228600" defTabSz="901700">
              <a:defRPr sz="2400">
                <a:solidFill>
                  <a:schemeClr val="tx1"/>
                </a:solidFill>
                <a:latin typeface="Arial Black" panose="020B0A04020102020204" pitchFamily="34" charset="0"/>
                <a:ea typeface="HGPｺﾞｼｯｸM" panose="020B0600000000000000" pitchFamily="50" charset="-128"/>
              </a:defRPr>
            </a:lvl5pPr>
            <a:lvl6pPr marL="2514600" indent="-228600" algn="ctr" defTabSz="901700"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defTabSz="901700"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defTabSz="901700"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defTabSz="901700"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algn="r"/>
            <a:r>
              <a:rPr lang="en-US" altLang="ja-JP" sz="1200">
                <a:latin typeface="Times New Roman" panose="02020603050405020304" pitchFamily="18" charset="0"/>
              </a:rPr>
              <a:t>7</a:t>
            </a:r>
          </a:p>
        </p:txBody>
      </p:sp>
    </p:spTree>
    <p:extLst>
      <p:ext uri="{BB962C8B-B14F-4D97-AF65-F5344CB8AC3E}">
        <p14:creationId xmlns:p14="http://schemas.microsoft.com/office/powerpoint/2010/main" xmlns="" val="1066647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1028700" y="733425"/>
            <a:ext cx="5289550" cy="3662363"/>
          </a:xfrm>
          <a:ln/>
        </p:spPr>
      </p:sp>
      <p:sp>
        <p:nvSpPr>
          <p:cNvPr id="121859" name="Rectangle 3"/>
          <p:cNvSpPr>
            <a:spLocks noGrp="1" noChangeArrowheads="1"/>
          </p:cNvSpPr>
          <p:nvPr>
            <p:ph type="body" idx="1"/>
          </p:nvPr>
        </p:nvSpPr>
        <p:spPr bwMode="auto">
          <a:xfrm>
            <a:off x="736600" y="4638675"/>
            <a:ext cx="5873750" cy="4389438"/>
          </a:xfrm>
          <a:prstGeom prst="rect">
            <a:avLst/>
          </a:prstGeom>
          <a:solidFill>
            <a:srgbClr val="FFFFFF"/>
          </a:solidFill>
          <a:ln>
            <a:solidFill>
              <a:srgbClr val="000000"/>
            </a:solidFill>
            <a:miter lim="800000"/>
            <a:headEnd/>
            <a:tailEnd/>
          </a:ln>
        </p:spPr>
        <p:txBody>
          <a:bodyPr lIns="64293" tIns="32146" rIns="64293" bIns="32146"/>
          <a:lstStyle/>
          <a:p>
            <a:pPr eaLnBrk="1" hangingPunct="1">
              <a:spcBef>
                <a:spcPct val="0"/>
              </a:spcBef>
            </a:pPr>
            <a:r>
              <a:rPr lang="ja-JP" altLang="en-US" smtClean="0">
                <a:latin typeface="Arial" panose="020B0604020202020204" pitchFamily="34" charset="0"/>
              </a:rPr>
              <a:t>また、ＭＭＳで取得可能な地物はこのようになっております。</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マンホールや雨水桝についても取得が可能であり、道路構造物の大抵のものが取得できます。</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しかし、車や植樹帯などの障害物がありレーザーが当たらず、測量が出来ないケースもございます。</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そのような場合についてはＴＳで現地補測を行い、地物を取得します。</a:t>
            </a:r>
            <a:endParaRPr lang="ja-JP" altLang="ja-JP" smtClean="0">
              <a:latin typeface="Arial" panose="020B0604020202020204" pitchFamily="34" charset="0"/>
            </a:endParaRPr>
          </a:p>
        </p:txBody>
      </p:sp>
    </p:spTree>
    <p:extLst>
      <p:ext uri="{BB962C8B-B14F-4D97-AF65-F5344CB8AC3E}">
        <p14:creationId xmlns:p14="http://schemas.microsoft.com/office/powerpoint/2010/main" xmlns="" val="4181866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スライド イメージ プレースホルダ 1"/>
          <p:cNvSpPr>
            <a:spLocks noGrp="1" noRot="1" noChangeAspect="1" noTextEdit="1"/>
          </p:cNvSpPr>
          <p:nvPr>
            <p:ph type="sldImg"/>
          </p:nvPr>
        </p:nvSpPr>
        <p:spPr>
          <a:ln/>
        </p:spPr>
      </p:sp>
      <p:sp>
        <p:nvSpPr>
          <p:cNvPr id="122883" name="ノート プレースホルダ 2"/>
          <p:cNvSpPr>
            <a:spLocks noGrp="1"/>
          </p:cNvSpPr>
          <p:nvPr>
            <p:ph type="body" idx="1"/>
          </p:nvPr>
        </p:nvSpPr>
        <p:spPr bwMode="auto">
          <a:xfrm>
            <a:off x="681038" y="4721225"/>
            <a:ext cx="5445125" cy="447198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ja-JP" altLang="en-US" smtClean="0">
                <a:latin typeface="Arial" panose="020B0604020202020204" pitchFamily="34" charset="0"/>
              </a:rPr>
              <a:t>地形修正に関しましては、先ほどもお見せしたスライドでありますが、こちらの地形図が更新前の地形図です。</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これを更新したものがこの地形図になります。赤線で示します箇所が更新されたところになります。</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このように、新しく道路ができたところ、拡幅等で地形が変更されているところについて、更新作業を行っております。</a:t>
            </a:r>
          </a:p>
        </p:txBody>
      </p:sp>
      <p:sp>
        <p:nvSpPr>
          <p:cNvPr id="122884" name="スライド番号プレースホルダ 3"/>
          <p:cNvSpPr>
            <a:spLocks noGrp="1"/>
          </p:cNvSpPr>
          <p:nvPr>
            <p:ph type="sldNum" sz="quarter" idx="4294967295"/>
          </p:nvPr>
        </p:nvSpPr>
        <p:spPr bwMode="auto">
          <a:xfrm>
            <a:off x="3856038" y="9440863"/>
            <a:ext cx="2949575" cy="4968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a:defRPr sz="2400">
                <a:solidFill>
                  <a:schemeClr val="tx1"/>
                </a:solidFill>
                <a:latin typeface="Arial Black" panose="020B0A04020102020204" pitchFamily="34" charset="0"/>
                <a:ea typeface="HGPｺﾞｼｯｸM" panose="020B0600000000000000" pitchFamily="50" charset="-128"/>
              </a:defRPr>
            </a:lvl1pPr>
            <a:lvl2pPr marL="742950" indent="-285750" defTabSz="942975">
              <a:defRPr sz="2400">
                <a:solidFill>
                  <a:schemeClr val="tx1"/>
                </a:solidFill>
                <a:latin typeface="Arial Black" panose="020B0A04020102020204" pitchFamily="34" charset="0"/>
                <a:ea typeface="HGPｺﾞｼｯｸM" panose="020B0600000000000000" pitchFamily="50" charset="-128"/>
              </a:defRPr>
            </a:lvl2pPr>
            <a:lvl3pPr marL="1143000" indent="-228600" defTabSz="942975">
              <a:defRPr sz="2400">
                <a:solidFill>
                  <a:schemeClr val="tx1"/>
                </a:solidFill>
                <a:latin typeface="Arial Black" panose="020B0A04020102020204" pitchFamily="34" charset="0"/>
                <a:ea typeface="HGPｺﾞｼｯｸM" panose="020B0600000000000000" pitchFamily="50" charset="-128"/>
              </a:defRPr>
            </a:lvl3pPr>
            <a:lvl4pPr marL="1600200" indent="-228600" defTabSz="942975">
              <a:defRPr sz="2400">
                <a:solidFill>
                  <a:schemeClr val="tx1"/>
                </a:solidFill>
                <a:latin typeface="Arial Black" panose="020B0A04020102020204" pitchFamily="34" charset="0"/>
                <a:ea typeface="HGPｺﾞｼｯｸM" panose="020B0600000000000000" pitchFamily="50" charset="-128"/>
              </a:defRPr>
            </a:lvl4pPr>
            <a:lvl5pPr marL="2057400" indent="-228600" defTabSz="942975">
              <a:defRPr sz="2400">
                <a:solidFill>
                  <a:schemeClr val="tx1"/>
                </a:solidFill>
                <a:latin typeface="Arial Black" panose="020B0A04020102020204" pitchFamily="34" charset="0"/>
                <a:ea typeface="HGPｺﾞｼｯｸM" panose="020B0600000000000000" pitchFamily="50" charset="-128"/>
              </a:defRPr>
            </a:lvl5pPr>
            <a:lvl6pPr marL="2514600" indent="-228600" algn="ctr" defTabSz="9429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defTabSz="9429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defTabSz="9429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defTabSz="9429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a:spcBef>
                <a:spcPct val="0"/>
              </a:spcBef>
            </a:pPr>
            <a:fld id="{880C0D89-8810-4C8E-B480-1C464B0114ED}" type="slidenum">
              <a:rPr lang="en-US" altLang="ja-JP">
                <a:latin typeface="Times New Roman" panose="02020603050405020304" pitchFamily="18" charset="0"/>
              </a:rPr>
              <a:pPr>
                <a:spcBef>
                  <a:spcPct val="0"/>
                </a:spcBef>
              </a:pPr>
              <a:t>40</a:t>
            </a:fld>
            <a:endParaRPr lang="en-US" altLang="ja-JP">
              <a:latin typeface="Times New Roman" panose="02020603050405020304" pitchFamily="18" charset="0"/>
            </a:endParaRPr>
          </a:p>
        </p:txBody>
      </p:sp>
    </p:spTree>
    <p:extLst>
      <p:ext uri="{BB962C8B-B14F-4D97-AF65-F5344CB8AC3E}">
        <p14:creationId xmlns:p14="http://schemas.microsoft.com/office/powerpoint/2010/main" xmlns="" val="952445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 1"/>
          <p:cNvSpPr>
            <a:spLocks noGrp="1" noRot="1" noChangeAspect="1" noTextEdit="1"/>
          </p:cNvSpPr>
          <p:nvPr>
            <p:ph type="sldImg"/>
          </p:nvPr>
        </p:nvSpPr>
        <p:spPr>
          <a:ln/>
        </p:spPr>
      </p:sp>
      <p:sp>
        <p:nvSpPr>
          <p:cNvPr id="123907" name="ノート プレースホルダ 2"/>
          <p:cNvSpPr>
            <a:spLocks noGrp="1"/>
          </p:cNvSpPr>
          <p:nvPr>
            <p:ph type="body" idx="1"/>
          </p:nvPr>
        </p:nvSpPr>
        <p:spPr bwMode="auto">
          <a:xfrm>
            <a:off x="681038" y="4721225"/>
            <a:ext cx="5445125" cy="447198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ja-JP" altLang="en-US" smtClean="0">
                <a:latin typeface="Arial" panose="020B0604020202020204" pitchFamily="34" charset="0"/>
              </a:rPr>
              <a:t>ＭＭＳを用い地形修正を行うことにより、現地作業が軽減されトータルの作業期間は</a:t>
            </a:r>
            <a:r>
              <a:rPr lang="en-US" altLang="ja-JP" smtClean="0">
                <a:latin typeface="Arial" panose="020B0604020202020204" pitchFamily="34" charset="0"/>
              </a:rPr>
              <a:t>30</a:t>
            </a:r>
            <a:r>
              <a:rPr lang="ja-JP" altLang="en-US" smtClean="0">
                <a:latin typeface="Arial" panose="020B0604020202020204" pitchFamily="34" charset="0"/>
              </a:rPr>
              <a:t>％短縮できました。</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それにより、作業経費も</a:t>
            </a:r>
            <a:r>
              <a:rPr lang="en-US" altLang="ja-JP" smtClean="0">
                <a:latin typeface="Arial" panose="020B0604020202020204" pitchFamily="34" charset="0"/>
              </a:rPr>
              <a:t>10</a:t>
            </a:r>
            <a:r>
              <a:rPr lang="ja-JP" altLang="en-US" smtClean="0">
                <a:latin typeface="Arial" panose="020B0604020202020204" pitchFamily="34" charset="0"/>
              </a:rPr>
              <a:t>％削減でき、より経済的な更新ができたと言えます。</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また、地形の修正を行うだけではなく、画像データの取得もできるため、副次的な効果を上げることが出来ます。</a:t>
            </a:r>
          </a:p>
        </p:txBody>
      </p:sp>
      <p:sp>
        <p:nvSpPr>
          <p:cNvPr id="123908" name="スライド番号プレースホルダ 3"/>
          <p:cNvSpPr>
            <a:spLocks noGrp="1"/>
          </p:cNvSpPr>
          <p:nvPr>
            <p:ph type="sldNum" sz="quarter" idx="4294967295"/>
          </p:nvPr>
        </p:nvSpPr>
        <p:spPr bwMode="auto">
          <a:xfrm>
            <a:off x="3856038" y="9440863"/>
            <a:ext cx="2949575" cy="4968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2975">
              <a:defRPr sz="2400">
                <a:solidFill>
                  <a:schemeClr val="tx1"/>
                </a:solidFill>
                <a:latin typeface="Arial Black" panose="020B0A04020102020204" pitchFamily="34" charset="0"/>
                <a:ea typeface="HGPｺﾞｼｯｸM" panose="020B0600000000000000" pitchFamily="50" charset="-128"/>
              </a:defRPr>
            </a:lvl1pPr>
            <a:lvl2pPr marL="742950" indent="-285750" defTabSz="942975">
              <a:defRPr sz="2400">
                <a:solidFill>
                  <a:schemeClr val="tx1"/>
                </a:solidFill>
                <a:latin typeface="Arial Black" panose="020B0A04020102020204" pitchFamily="34" charset="0"/>
                <a:ea typeface="HGPｺﾞｼｯｸM" panose="020B0600000000000000" pitchFamily="50" charset="-128"/>
              </a:defRPr>
            </a:lvl2pPr>
            <a:lvl3pPr marL="1143000" indent="-228600" defTabSz="942975">
              <a:defRPr sz="2400">
                <a:solidFill>
                  <a:schemeClr val="tx1"/>
                </a:solidFill>
                <a:latin typeface="Arial Black" panose="020B0A04020102020204" pitchFamily="34" charset="0"/>
                <a:ea typeface="HGPｺﾞｼｯｸM" panose="020B0600000000000000" pitchFamily="50" charset="-128"/>
              </a:defRPr>
            </a:lvl3pPr>
            <a:lvl4pPr marL="1600200" indent="-228600" defTabSz="942975">
              <a:defRPr sz="2400">
                <a:solidFill>
                  <a:schemeClr val="tx1"/>
                </a:solidFill>
                <a:latin typeface="Arial Black" panose="020B0A04020102020204" pitchFamily="34" charset="0"/>
                <a:ea typeface="HGPｺﾞｼｯｸM" panose="020B0600000000000000" pitchFamily="50" charset="-128"/>
              </a:defRPr>
            </a:lvl4pPr>
            <a:lvl5pPr marL="2057400" indent="-228600" defTabSz="942975">
              <a:defRPr sz="2400">
                <a:solidFill>
                  <a:schemeClr val="tx1"/>
                </a:solidFill>
                <a:latin typeface="Arial Black" panose="020B0A04020102020204" pitchFamily="34" charset="0"/>
                <a:ea typeface="HGPｺﾞｼｯｸM" panose="020B0600000000000000" pitchFamily="50" charset="-128"/>
              </a:defRPr>
            </a:lvl5pPr>
            <a:lvl6pPr marL="2514600" indent="-228600" algn="ctr" defTabSz="9429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defTabSz="9429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defTabSz="9429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defTabSz="9429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a:spcBef>
                <a:spcPct val="0"/>
              </a:spcBef>
            </a:pPr>
            <a:fld id="{60C4DFDB-0467-4E0A-B947-8A13ECB3185E}" type="slidenum">
              <a:rPr lang="en-US" altLang="ja-JP">
                <a:latin typeface="Times New Roman" panose="02020603050405020304" pitchFamily="18" charset="0"/>
              </a:rPr>
              <a:pPr>
                <a:spcBef>
                  <a:spcPct val="0"/>
                </a:spcBef>
              </a:pPr>
              <a:t>41</a:t>
            </a:fld>
            <a:endParaRPr lang="en-US" altLang="ja-JP">
              <a:latin typeface="Times New Roman" panose="02020603050405020304" pitchFamily="18" charset="0"/>
            </a:endParaRPr>
          </a:p>
        </p:txBody>
      </p:sp>
    </p:spTree>
    <p:extLst>
      <p:ext uri="{BB962C8B-B14F-4D97-AF65-F5344CB8AC3E}">
        <p14:creationId xmlns:p14="http://schemas.microsoft.com/office/powerpoint/2010/main" xmlns="" val="3021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ln/>
        </p:spPr>
      </p:sp>
      <p:sp>
        <p:nvSpPr>
          <p:cNvPr id="124931" name="ノート プレースホルダー 2"/>
          <p:cNvSpPr>
            <a:spLocks noGrp="1"/>
          </p:cNvSpPr>
          <p:nvPr>
            <p:ph type="body" idx="1"/>
          </p:nvPr>
        </p:nvSpPr>
        <p:spPr bwMode="auto">
          <a:xfrm>
            <a:off x="681038" y="4721225"/>
            <a:ext cx="5445125" cy="447198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ja-JP" altLang="en-US" smtClean="0">
                <a:latin typeface="Arial" panose="020B0604020202020204" pitchFamily="34" charset="0"/>
              </a:rPr>
              <a:t>地形修正されたデータを基に、道路台帳の更新も行っております。</a:t>
            </a:r>
            <a:endParaRPr lang="en-US" altLang="ja-JP" smtClean="0">
              <a:latin typeface="Arial" panose="020B0604020202020204" pitchFamily="34" charset="0"/>
            </a:endParaRPr>
          </a:p>
          <a:p>
            <a:pPr eaLnBrk="1" hangingPunct="1">
              <a:spcBef>
                <a:spcPct val="0"/>
              </a:spcBef>
            </a:pPr>
            <a:r>
              <a:rPr lang="ja-JP" altLang="en-US" smtClean="0">
                <a:latin typeface="Arial" panose="020B0604020202020204" pitchFamily="34" charset="0"/>
              </a:rPr>
              <a:t>ポリゴンを修正し、それらを計算することにより、道路の延長、幅員、面積を算出いたします。</a:t>
            </a:r>
            <a:endParaRPr lang="en-US" altLang="ja-JP" smtClean="0">
              <a:latin typeface="Arial" panose="020B0604020202020204" pitchFamily="34" charset="0"/>
            </a:endParaRPr>
          </a:p>
          <a:p>
            <a:pPr eaLnBrk="1" hangingPunct="1">
              <a:spcBef>
                <a:spcPct val="0"/>
              </a:spcBef>
            </a:pPr>
            <a:endParaRPr lang="en-US" altLang="ja-JP" smtClean="0">
              <a:latin typeface="Arial" panose="020B0604020202020204" pitchFamily="34" charset="0"/>
            </a:endParaRPr>
          </a:p>
        </p:txBody>
      </p:sp>
      <p:sp>
        <p:nvSpPr>
          <p:cNvPr id="124932" name="スライド番号プレースホルダー 3"/>
          <p:cNvSpPr>
            <a:spLocks noGrp="1"/>
          </p:cNvSpPr>
          <p:nvPr>
            <p:ph type="sldNum" sz="quarter" idx="4294967295"/>
          </p:nvPr>
        </p:nvSpPr>
        <p:spPr bwMode="auto">
          <a:xfrm>
            <a:off x="3856038" y="9440863"/>
            <a:ext cx="2949575" cy="4968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a:spcBef>
                <a:spcPct val="0"/>
              </a:spcBef>
            </a:pPr>
            <a:fld id="{A479BC8B-EC50-4CCD-B23B-7E3B2E38C92D}" type="slidenum">
              <a:rPr kumimoji="1" lang="ja-JP" altLang="en-US">
                <a:latin typeface="맑은 고딕" panose="020B0503020000020004" pitchFamily="34" charset="-127"/>
              </a:rPr>
              <a:pPr>
                <a:spcBef>
                  <a:spcPct val="0"/>
                </a:spcBef>
              </a:pPr>
              <a:t>42</a:t>
            </a:fld>
            <a:endParaRPr kumimoji="1" lang="en-US" altLang="ja-JP">
              <a:latin typeface="맑은 고딕" panose="020B0503020000020004" pitchFamily="34" charset="-127"/>
            </a:endParaRPr>
          </a:p>
        </p:txBody>
      </p:sp>
    </p:spTree>
    <p:extLst>
      <p:ext uri="{BB962C8B-B14F-4D97-AF65-F5344CB8AC3E}">
        <p14:creationId xmlns:p14="http://schemas.microsoft.com/office/powerpoint/2010/main" xmlns="" val="2636282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スライド イメージ プレースホルダ 1"/>
          <p:cNvSpPr>
            <a:spLocks noGrp="1" noRot="1" noChangeAspect="1" noTextEdit="1"/>
          </p:cNvSpPr>
          <p:nvPr>
            <p:ph type="sldImg"/>
          </p:nvPr>
        </p:nvSpPr>
        <p:spPr>
          <a:xfrm>
            <a:off x="709613" y="744538"/>
            <a:ext cx="5389562" cy="3732212"/>
          </a:xfrm>
          <a:solidFill>
            <a:srgbClr val="FFFFFF"/>
          </a:solidFill>
          <a:ln/>
        </p:spPr>
      </p:sp>
      <p:sp>
        <p:nvSpPr>
          <p:cNvPr id="125955" name="ノート プレースホルダ 2"/>
          <p:cNvSpPr>
            <a:spLocks noGrp="1"/>
          </p:cNvSpPr>
          <p:nvPr>
            <p:ph type="body" idx="1"/>
          </p:nvPr>
        </p:nvSpPr>
        <p:spPr bwMode="auto">
          <a:xfrm>
            <a:off x="908050" y="4718050"/>
            <a:ext cx="4991100" cy="4476750"/>
          </a:xfrm>
          <a:prstGeom prst="rect">
            <a:avLst/>
          </a:prstGeom>
          <a:noFill/>
          <a:ln>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92180" tIns="46089" rIns="92180" bIns="46089"/>
          <a:lstStyle/>
          <a:p>
            <a:pPr eaLnBrk="1" hangingPunct="1">
              <a:spcBef>
                <a:spcPct val="0"/>
              </a:spcBef>
            </a:pPr>
            <a:endParaRPr lang="en-US" altLang="ja-JP" sz="2000" smtClean="0">
              <a:latin typeface="HG丸ｺﾞｼｯｸM-PRO" panose="020F0600000000000000" pitchFamily="50" charset="-128"/>
              <a:ea typeface="HG丸ｺﾞｼｯｸM-PRO" panose="020F0600000000000000" pitchFamily="50" charset="-128"/>
            </a:endParaRPr>
          </a:p>
        </p:txBody>
      </p:sp>
      <p:sp>
        <p:nvSpPr>
          <p:cNvPr id="125956" name="スライド番号プレースホルダ 3"/>
          <p:cNvSpPr txBox="1">
            <a:spLocks noGrp="1"/>
          </p:cNvSpPr>
          <p:nvPr/>
        </p:nvSpPr>
        <p:spPr bwMode="auto">
          <a:xfrm>
            <a:off x="3854450" y="9440863"/>
            <a:ext cx="2952750" cy="49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180" tIns="46089" rIns="92180" bIns="46089" anchor="b"/>
          <a:lstStyle>
            <a:lvl1pPr defTabSz="917575">
              <a:defRPr sz="2400">
                <a:solidFill>
                  <a:schemeClr val="tx1"/>
                </a:solidFill>
                <a:latin typeface="Arial Black" panose="020B0A04020102020204" pitchFamily="34" charset="0"/>
                <a:ea typeface="HGPｺﾞｼｯｸM" panose="020B0600000000000000" pitchFamily="50" charset="-128"/>
              </a:defRPr>
            </a:lvl1pPr>
            <a:lvl2pPr marL="742950" indent="-285750" defTabSz="917575">
              <a:defRPr sz="2400">
                <a:solidFill>
                  <a:schemeClr val="tx1"/>
                </a:solidFill>
                <a:latin typeface="Arial Black" panose="020B0A04020102020204" pitchFamily="34" charset="0"/>
                <a:ea typeface="HGPｺﾞｼｯｸM" panose="020B0600000000000000" pitchFamily="50" charset="-128"/>
              </a:defRPr>
            </a:lvl2pPr>
            <a:lvl3pPr marL="1143000" indent="-228600" defTabSz="917575">
              <a:defRPr sz="2400">
                <a:solidFill>
                  <a:schemeClr val="tx1"/>
                </a:solidFill>
                <a:latin typeface="Arial Black" panose="020B0A04020102020204" pitchFamily="34" charset="0"/>
                <a:ea typeface="HGPｺﾞｼｯｸM" panose="020B0600000000000000" pitchFamily="50" charset="-128"/>
              </a:defRPr>
            </a:lvl3pPr>
            <a:lvl4pPr marL="1600200" indent="-228600" defTabSz="917575">
              <a:defRPr sz="2400">
                <a:solidFill>
                  <a:schemeClr val="tx1"/>
                </a:solidFill>
                <a:latin typeface="Arial Black" panose="020B0A04020102020204" pitchFamily="34" charset="0"/>
                <a:ea typeface="HGPｺﾞｼｯｸM" panose="020B0600000000000000" pitchFamily="50" charset="-128"/>
              </a:defRPr>
            </a:lvl4pPr>
            <a:lvl5pPr marL="2057400" indent="-228600" defTabSz="917575">
              <a:defRPr sz="2400">
                <a:solidFill>
                  <a:schemeClr val="tx1"/>
                </a:solidFill>
                <a:latin typeface="Arial Black" panose="020B0A04020102020204" pitchFamily="34" charset="0"/>
                <a:ea typeface="HGPｺﾞｼｯｸM" panose="020B0600000000000000" pitchFamily="50" charset="-128"/>
              </a:defRPr>
            </a:lvl5pPr>
            <a:lvl6pPr marL="2514600" indent="-228600" algn="ctr" defTabSz="9175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defTabSz="9175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defTabSz="9175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defTabSz="917575"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algn="r"/>
            <a:fld id="{29E1D627-7891-401E-9119-D812B8433A52}" type="slidenum">
              <a:rPr lang="en-US" altLang="ja-JP" sz="1100">
                <a:latin typeface="Times New Roman" panose="02020603050405020304" pitchFamily="18" charset="0"/>
              </a:rPr>
              <a:pPr algn="r"/>
              <a:t>47</a:t>
            </a:fld>
            <a:endParaRPr lang="en-US" altLang="ja-JP" sz="1100">
              <a:latin typeface="Times New Roman" panose="02020603050405020304" pitchFamily="18" charset="0"/>
            </a:endParaRPr>
          </a:p>
        </p:txBody>
      </p:sp>
    </p:spTree>
    <p:extLst>
      <p:ext uri="{BB962C8B-B14F-4D97-AF65-F5344CB8AC3E}">
        <p14:creationId xmlns:p14="http://schemas.microsoft.com/office/powerpoint/2010/main" xmlns="" val="47875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696913" y="762000"/>
            <a:ext cx="5397500" cy="3736975"/>
          </a:xfrm>
          <a:ln/>
        </p:spPr>
      </p:sp>
      <p:sp>
        <p:nvSpPr>
          <p:cNvPr id="104451" name="Rectangle 3"/>
          <p:cNvSpPr>
            <a:spLocks noGrp="1" noChangeArrowheads="1"/>
          </p:cNvSpPr>
          <p:nvPr>
            <p:ph type="body" idx="1"/>
          </p:nvPr>
        </p:nvSpPr>
        <p:spPr bwMode="auto">
          <a:xfrm>
            <a:off x="915988" y="4725988"/>
            <a:ext cx="4951412" cy="4494212"/>
          </a:xfrm>
          <a:prstGeom prst="rect">
            <a:avLst/>
          </a:prstGeom>
          <a:solidFill>
            <a:srgbClr val="FFFFFF"/>
          </a:solidFill>
          <a:ln>
            <a:solidFill>
              <a:srgbClr val="000000"/>
            </a:solidFill>
            <a:miter lim="800000"/>
            <a:headEnd/>
            <a:tailEnd/>
          </a:ln>
        </p:spPr>
        <p:txBody>
          <a:bodyPr/>
          <a:lstStyle/>
          <a:p>
            <a:pPr eaLnBrk="1" hangingPunct="1"/>
            <a:endParaRPr lang="ja-JP" altLang="ja-JP" smtClean="0">
              <a:latin typeface="Arial" panose="020B0604020202020204" pitchFamily="34" charset="0"/>
            </a:endParaRPr>
          </a:p>
        </p:txBody>
      </p:sp>
    </p:spTree>
    <p:extLst>
      <p:ext uri="{BB962C8B-B14F-4D97-AF65-F5344CB8AC3E}">
        <p14:creationId xmlns:p14="http://schemas.microsoft.com/office/powerpoint/2010/main" xmlns="" val="3816380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r>
              <a:rPr lang="en-US" altLang="ja-JP"/>
              <a:t>- </a:t>
            </a:r>
            <a:fld id="{0D84E615-7715-4EB2-AAA4-12BEC632B2F2}" type="slidenum">
              <a:rPr lang="en-US" altLang="ja-JP"/>
              <a:pPr/>
              <a:t>&lt;#&gt;</a:t>
            </a:fld>
            <a:r>
              <a:rPr lang="en-US" altLang="ja-JP"/>
              <a:t> -</a:t>
            </a:r>
          </a:p>
        </p:txBody>
      </p:sp>
    </p:spTree>
    <p:extLst>
      <p:ext uri="{BB962C8B-B14F-4D97-AF65-F5344CB8AC3E}">
        <p14:creationId xmlns:p14="http://schemas.microsoft.com/office/powerpoint/2010/main" xmlns="" val="364836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332663" y="188913"/>
            <a:ext cx="2379662" cy="6119812"/>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193675" y="188913"/>
            <a:ext cx="6986588" cy="6119812"/>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r>
              <a:rPr lang="en-US" altLang="ja-JP"/>
              <a:t>- </a:t>
            </a:r>
            <a:fld id="{B7AB8FC4-2DDB-426B-B975-4120587B6AA8}" type="slidenum">
              <a:rPr lang="en-US" altLang="ja-JP"/>
              <a:pPr/>
              <a:t>&lt;#&gt;</a:t>
            </a:fld>
            <a:r>
              <a:rPr lang="en-US" altLang="ja-JP"/>
              <a:t> -</a:t>
            </a:r>
          </a:p>
        </p:txBody>
      </p:sp>
    </p:spTree>
    <p:extLst>
      <p:ext uri="{BB962C8B-B14F-4D97-AF65-F5344CB8AC3E}">
        <p14:creationId xmlns:p14="http://schemas.microsoft.com/office/powerpoint/2010/main" xmlns="" val="1897636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93675" y="188913"/>
            <a:ext cx="9518650" cy="633412"/>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193675" y="1125538"/>
            <a:ext cx="9518650" cy="5183187"/>
          </a:xfrm>
        </p:spPr>
        <p:txBody>
          <a:bodyPr/>
          <a:lstStyle/>
          <a:p>
            <a:pPr lvl="0"/>
            <a:endParaRPr lang="ja-JP" altLang="en-US" noProof="0" smtClean="0"/>
          </a:p>
        </p:txBody>
      </p:sp>
      <p:sp>
        <p:nvSpPr>
          <p:cNvPr id="4" name="Rectangle 6"/>
          <p:cNvSpPr>
            <a:spLocks noGrp="1" noChangeArrowheads="1"/>
          </p:cNvSpPr>
          <p:nvPr>
            <p:ph type="sldNum" sz="quarter" idx="10"/>
          </p:nvPr>
        </p:nvSpPr>
        <p:spPr>
          <a:ln/>
        </p:spPr>
        <p:txBody>
          <a:bodyPr/>
          <a:lstStyle>
            <a:lvl1pPr>
              <a:defRPr/>
            </a:lvl1pPr>
          </a:lstStyle>
          <a:p>
            <a:r>
              <a:rPr lang="en-US" altLang="ja-JP"/>
              <a:t>- </a:t>
            </a:r>
            <a:fld id="{EEF37366-C0D0-4ED0-A49C-428BF44200CB}" type="slidenum">
              <a:rPr lang="en-US" altLang="ja-JP"/>
              <a:pPr/>
              <a:t>&lt;#&gt;</a:t>
            </a:fld>
            <a:r>
              <a:rPr lang="en-US" altLang="ja-JP"/>
              <a:t> -</a:t>
            </a:r>
          </a:p>
        </p:txBody>
      </p:sp>
    </p:spTree>
    <p:extLst>
      <p:ext uri="{BB962C8B-B14F-4D97-AF65-F5344CB8AC3E}">
        <p14:creationId xmlns:p14="http://schemas.microsoft.com/office/powerpoint/2010/main" xmlns="" val="1378705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93675" y="188913"/>
            <a:ext cx="9518650" cy="633412"/>
          </a:xfrm>
        </p:spPr>
        <p:txBody>
          <a:bodyPr/>
          <a:lstStyle/>
          <a:p>
            <a:r>
              <a:rPr lang="ja-JP" altLang="en-US" smtClean="0"/>
              <a:t>マスター タイトルの書式設定</a:t>
            </a:r>
            <a:endParaRPr lang="ja-JP" altLang="en-US"/>
          </a:p>
        </p:txBody>
      </p:sp>
      <p:sp>
        <p:nvSpPr>
          <p:cNvPr id="3" name="テキスト プレースホルダー 2"/>
          <p:cNvSpPr>
            <a:spLocks noGrp="1"/>
          </p:cNvSpPr>
          <p:nvPr>
            <p:ph type="body" sz="half" idx="1"/>
          </p:nvPr>
        </p:nvSpPr>
        <p:spPr>
          <a:xfrm>
            <a:off x="193675" y="1125538"/>
            <a:ext cx="4683125" cy="51831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029200" y="1125538"/>
            <a:ext cx="4683125" cy="518318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sldNum" sz="quarter" idx="10"/>
          </p:nvPr>
        </p:nvSpPr>
        <p:spPr>
          <a:ln/>
        </p:spPr>
        <p:txBody>
          <a:bodyPr/>
          <a:lstStyle>
            <a:lvl1pPr>
              <a:defRPr/>
            </a:lvl1pPr>
          </a:lstStyle>
          <a:p>
            <a:r>
              <a:rPr lang="en-US" altLang="ja-JP"/>
              <a:t>- </a:t>
            </a:r>
            <a:fld id="{8F4F01D4-5639-4CA0-B52E-8F0A24AD75C3}" type="slidenum">
              <a:rPr lang="en-US" altLang="ja-JP"/>
              <a:pPr/>
              <a:t>&lt;#&gt;</a:t>
            </a:fld>
            <a:r>
              <a:rPr lang="en-US" altLang="ja-JP"/>
              <a:t> -</a:t>
            </a:r>
          </a:p>
        </p:txBody>
      </p:sp>
    </p:spTree>
    <p:extLst>
      <p:ext uri="{BB962C8B-B14F-4D97-AF65-F5344CB8AC3E}">
        <p14:creationId xmlns:p14="http://schemas.microsoft.com/office/powerpoint/2010/main" xmlns="" val="329506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193675" y="188913"/>
            <a:ext cx="9518650" cy="611981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6"/>
          <p:cNvSpPr>
            <a:spLocks noGrp="1" noChangeArrowheads="1"/>
          </p:cNvSpPr>
          <p:nvPr>
            <p:ph type="sldNum" sz="quarter" idx="10"/>
          </p:nvPr>
        </p:nvSpPr>
        <p:spPr>
          <a:ln/>
        </p:spPr>
        <p:txBody>
          <a:bodyPr/>
          <a:lstStyle>
            <a:lvl1pPr>
              <a:defRPr/>
            </a:lvl1pPr>
          </a:lstStyle>
          <a:p>
            <a:r>
              <a:rPr lang="en-US" altLang="ja-JP"/>
              <a:t>- </a:t>
            </a:r>
            <a:fld id="{F4E53877-BA28-4D30-8BD2-7ADF5071FDAB}" type="slidenum">
              <a:rPr lang="en-US" altLang="ja-JP"/>
              <a:pPr/>
              <a:t>&lt;#&gt;</a:t>
            </a:fld>
            <a:r>
              <a:rPr lang="en-US" altLang="ja-JP"/>
              <a:t> -</a:t>
            </a:r>
          </a:p>
        </p:txBody>
      </p:sp>
    </p:spTree>
    <p:extLst>
      <p:ext uri="{BB962C8B-B14F-4D97-AF65-F5344CB8AC3E}">
        <p14:creationId xmlns:p14="http://schemas.microsoft.com/office/powerpoint/2010/main" xmlns="" val="1035091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5"/>
            <a:ext cx="84201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r>
              <a:rPr lang="en-US" altLang="ja-JP"/>
              <a:t>- </a:t>
            </a:r>
            <a:fld id="{65DD025B-63C7-44CF-BEEB-03B9B5643C1C}" type="slidenum">
              <a:rPr lang="en-US" altLang="ja-JP"/>
              <a:pPr/>
              <a:t>&lt;#&gt;</a:t>
            </a:fld>
            <a:r>
              <a:rPr lang="en-US" altLang="ja-JP"/>
              <a:t> -</a:t>
            </a:r>
          </a:p>
        </p:txBody>
      </p:sp>
    </p:spTree>
    <p:extLst>
      <p:ext uri="{BB962C8B-B14F-4D97-AF65-F5344CB8AC3E}">
        <p14:creationId xmlns:p14="http://schemas.microsoft.com/office/powerpoint/2010/main" xmlns="" val="3509536414"/>
      </p:ext>
    </p:extLst>
  </p:cSld>
  <p:clrMapOvr>
    <a:masterClrMapping/>
  </p:clrMapOvr>
  <p:transition>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201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6"/>
          <p:cNvSpPr>
            <a:spLocks noGrp="1" noChangeArrowheads="1"/>
          </p:cNvSpPr>
          <p:nvPr>
            <p:ph type="sldNum" sz="quarter" idx="10"/>
          </p:nvPr>
        </p:nvSpPr>
        <p:spPr>
          <a:ln/>
        </p:spPr>
        <p:txBody>
          <a:bodyPr/>
          <a:lstStyle>
            <a:lvl1pPr>
              <a:defRPr/>
            </a:lvl1pPr>
          </a:lstStyle>
          <a:p>
            <a:r>
              <a:rPr lang="en-US" altLang="ja-JP"/>
              <a:t>- </a:t>
            </a:r>
            <a:fld id="{4FBFE922-905E-4529-9918-A4C93F2EB1DD}" type="slidenum">
              <a:rPr lang="en-US" altLang="ja-JP"/>
              <a:pPr/>
              <a:t>&lt;#&gt;</a:t>
            </a:fld>
            <a:r>
              <a:rPr lang="en-US" altLang="ja-JP"/>
              <a:t> -</a:t>
            </a:r>
          </a:p>
        </p:txBody>
      </p:sp>
    </p:spTree>
    <p:extLst>
      <p:ext uri="{BB962C8B-B14F-4D97-AF65-F5344CB8AC3E}">
        <p14:creationId xmlns:p14="http://schemas.microsoft.com/office/powerpoint/2010/main" xmlns="" val="2996918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193675" y="1125538"/>
            <a:ext cx="4683125" cy="5183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029200" y="1125538"/>
            <a:ext cx="4683125" cy="51831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6"/>
          <p:cNvSpPr>
            <a:spLocks noGrp="1" noChangeArrowheads="1"/>
          </p:cNvSpPr>
          <p:nvPr>
            <p:ph type="sldNum" sz="quarter" idx="10"/>
          </p:nvPr>
        </p:nvSpPr>
        <p:spPr>
          <a:ln/>
        </p:spPr>
        <p:txBody>
          <a:bodyPr/>
          <a:lstStyle>
            <a:lvl1pPr>
              <a:defRPr/>
            </a:lvl1pPr>
          </a:lstStyle>
          <a:p>
            <a:r>
              <a:rPr lang="en-US" altLang="ja-JP"/>
              <a:t>- </a:t>
            </a:r>
            <a:fld id="{028E8056-78E1-49EE-A5D8-F6209D693C12}" type="slidenum">
              <a:rPr lang="en-US" altLang="ja-JP"/>
              <a:pPr/>
              <a:t>&lt;#&gt;</a:t>
            </a:fld>
            <a:r>
              <a:rPr lang="en-US" altLang="ja-JP"/>
              <a:t> -</a:t>
            </a:r>
          </a:p>
        </p:txBody>
      </p:sp>
    </p:spTree>
    <p:extLst>
      <p:ext uri="{BB962C8B-B14F-4D97-AF65-F5344CB8AC3E}">
        <p14:creationId xmlns:p14="http://schemas.microsoft.com/office/powerpoint/2010/main" xmlns="" val="2560082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6"/>
          <p:cNvSpPr>
            <a:spLocks noGrp="1" noChangeArrowheads="1"/>
          </p:cNvSpPr>
          <p:nvPr>
            <p:ph type="sldNum" sz="quarter" idx="10"/>
          </p:nvPr>
        </p:nvSpPr>
        <p:spPr>
          <a:ln/>
        </p:spPr>
        <p:txBody>
          <a:bodyPr/>
          <a:lstStyle>
            <a:lvl1pPr>
              <a:defRPr/>
            </a:lvl1pPr>
          </a:lstStyle>
          <a:p>
            <a:r>
              <a:rPr lang="en-US" altLang="ja-JP"/>
              <a:t>- </a:t>
            </a:r>
            <a:fld id="{9B7437D9-A8D4-40E0-BD65-57F318CA08E3}" type="slidenum">
              <a:rPr lang="en-US" altLang="ja-JP"/>
              <a:pPr/>
              <a:t>&lt;#&gt;</a:t>
            </a:fld>
            <a:r>
              <a:rPr lang="en-US" altLang="ja-JP"/>
              <a:t> -</a:t>
            </a:r>
          </a:p>
        </p:txBody>
      </p:sp>
    </p:spTree>
    <p:extLst>
      <p:ext uri="{BB962C8B-B14F-4D97-AF65-F5344CB8AC3E}">
        <p14:creationId xmlns:p14="http://schemas.microsoft.com/office/powerpoint/2010/main" xmlns="" val="1351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6"/>
          <p:cNvSpPr>
            <a:spLocks noGrp="1" noChangeArrowheads="1"/>
          </p:cNvSpPr>
          <p:nvPr>
            <p:ph type="sldNum" sz="quarter" idx="10"/>
          </p:nvPr>
        </p:nvSpPr>
        <p:spPr>
          <a:ln/>
        </p:spPr>
        <p:txBody>
          <a:bodyPr/>
          <a:lstStyle>
            <a:lvl1pPr>
              <a:defRPr/>
            </a:lvl1pPr>
          </a:lstStyle>
          <a:p>
            <a:r>
              <a:rPr lang="en-US" altLang="ja-JP"/>
              <a:t>- </a:t>
            </a:r>
            <a:fld id="{31A44AB2-FC88-40A2-A7CD-CC3233C48130}" type="slidenum">
              <a:rPr lang="en-US" altLang="ja-JP"/>
              <a:pPr/>
              <a:t>&lt;#&gt;</a:t>
            </a:fld>
            <a:r>
              <a:rPr lang="en-US" altLang="ja-JP"/>
              <a:t> -</a:t>
            </a:r>
          </a:p>
        </p:txBody>
      </p:sp>
    </p:spTree>
    <p:extLst>
      <p:ext uri="{BB962C8B-B14F-4D97-AF65-F5344CB8AC3E}">
        <p14:creationId xmlns:p14="http://schemas.microsoft.com/office/powerpoint/2010/main" xmlns="" val="355796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r>
              <a:rPr lang="en-US" altLang="ja-JP"/>
              <a:t>- </a:t>
            </a:r>
            <a:fld id="{0CC24726-2697-42E9-8549-8154CEF99B87}" type="slidenum">
              <a:rPr lang="en-US" altLang="ja-JP"/>
              <a:pPr/>
              <a:t>&lt;#&gt;</a:t>
            </a:fld>
            <a:r>
              <a:rPr lang="en-US" altLang="ja-JP"/>
              <a:t> -</a:t>
            </a:r>
          </a:p>
        </p:txBody>
      </p:sp>
    </p:spTree>
    <p:extLst>
      <p:ext uri="{BB962C8B-B14F-4D97-AF65-F5344CB8AC3E}">
        <p14:creationId xmlns:p14="http://schemas.microsoft.com/office/powerpoint/2010/main" xmlns="" val="1205695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138"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r>
              <a:rPr lang="en-US" altLang="ja-JP"/>
              <a:t>- </a:t>
            </a:r>
            <a:fld id="{90C75195-BB2E-49D1-95B9-B93919CA4D7C}" type="slidenum">
              <a:rPr lang="en-US" altLang="ja-JP"/>
              <a:pPr/>
              <a:t>&lt;#&gt;</a:t>
            </a:fld>
            <a:r>
              <a:rPr lang="en-US" altLang="ja-JP"/>
              <a:t> -</a:t>
            </a:r>
          </a:p>
        </p:txBody>
      </p:sp>
    </p:spTree>
    <p:extLst>
      <p:ext uri="{BB962C8B-B14F-4D97-AF65-F5344CB8AC3E}">
        <p14:creationId xmlns:p14="http://schemas.microsoft.com/office/powerpoint/2010/main" xmlns="" val="1206700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r>
              <a:rPr lang="en-US" altLang="ja-JP"/>
              <a:t>- </a:t>
            </a:r>
            <a:fld id="{4E814D06-76E3-4036-B43F-922548C490CD}" type="slidenum">
              <a:rPr lang="en-US" altLang="ja-JP"/>
              <a:pPr/>
              <a:t>&lt;#&gt;</a:t>
            </a:fld>
            <a:r>
              <a:rPr lang="en-US" altLang="ja-JP"/>
              <a:t> -</a:t>
            </a:r>
          </a:p>
        </p:txBody>
      </p:sp>
    </p:spTree>
    <p:extLst>
      <p:ext uri="{BB962C8B-B14F-4D97-AF65-F5344CB8AC3E}">
        <p14:creationId xmlns:p14="http://schemas.microsoft.com/office/powerpoint/2010/main" xmlns="" val="3192391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6"/>
          <p:cNvSpPr>
            <a:spLocks noGrp="1" noChangeArrowheads="1"/>
          </p:cNvSpPr>
          <p:nvPr>
            <p:ph type="sldNum" sz="quarter" idx="10"/>
          </p:nvPr>
        </p:nvSpPr>
        <p:spPr>
          <a:ln/>
        </p:spPr>
        <p:txBody>
          <a:bodyPr/>
          <a:lstStyle>
            <a:lvl1pPr>
              <a:defRPr/>
            </a:lvl1pPr>
          </a:lstStyle>
          <a:p>
            <a:r>
              <a:rPr lang="en-US" altLang="ja-JP"/>
              <a:t>- </a:t>
            </a:r>
            <a:fld id="{A51F412E-22BF-4B18-B38F-E80D562FC8A7}" type="slidenum">
              <a:rPr lang="en-US" altLang="ja-JP"/>
              <a:pPr/>
              <a:t>&lt;#&gt;</a:t>
            </a:fld>
            <a:r>
              <a:rPr lang="en-US" altLang="ja-JP"/>
              <a:t> -</a:t>
            </a:r>
          </a:p>
        </p:txBody>
      </p:sp>
    </p:spTree>
    <p:extLst>
      <p:ext uri="{BB962C8B-B14F-4D97-AF65-F5344CB8AC3E}">
        <p14:creationId xmlns:p14="http://schemas.microsoft.com/office/powerpoint/2010/main" xmlns="" val="1540914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auto">
          <a:xfrm>
            <a:off x="0" y="115888"/>
            <a:ext cx="9906000" cy="792162"/>
          </a:xfrm>
          <a:prstGeom prst="rect">
            <a:avLst/>
          </a:prstGeom>
          <a:solidFill>
            <a:srgbClr val="F8F8F8"/>
          </a:solidFill>
          <a:ln w="9525">
            <a:noFill/>
            <a:miter lim="800000"/>
            <a:headEnd/>
            <a:tailEnd/>
          </a:ln>
          <a:effectLst/>
        </p:spPr>
        <p:txBody>
          <a:bodyPr wrap="none" anchor="ctr"/>
          <a:lstStyle/>
          <a:p>
            <a:pPr algn="l">
              <a:defRPr/>
            </a:pPr>
            <a:endParaRPr lang="ja-JP" altLang="en-US" sz="1000">
              <a:solidFill>
                <a:schemeClr val="bg1"/>
              </a:solidFill>
              <a:ea typeface="HGP創英角ｺﾞｼｯｸUB" pitchFamily="50" charset="-128"/>
            </a:endParaRPr>
          </a:p>
        </p:txBody>
      </p:sp>
      <p:sp>
        <p:nvSpPr>
          <p:cNvPr id="10243" name="Rectangle 3"/>
          <p:cNvSpPr>
            <a:spLocks noGrp="1" noChangeArrowheads="1"/>
          </p:cNvSpPr>
          <p:nvPr>
            <p:ph type="body" idx="1"/>
          </p:nvPr>
        </p:nvSpPr>
        <p:spPr bwMode="auto">
          <a:xfrm>
            <a:off x="193675" y="1125538"/>
            <a:ext cx="9518650" cy="518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30" name="Rectangle 6"/>
          <p:cNvSpPr>
            <a:spLocks noGrp="1" noChangeArrowheads="1"/>
          </p:cNvSpPr>
          <p:nvPr>
            <p:ph type="sldNum" sz="quarter" idx="4"/>
          </p:nvPr>
        </p:nvSpPr>
        <p:spPr bwMode="auto">
          <a:xfrm>
            <a:off x="8402638" y="144463"/>
            <a:ext cx="2311400" cy="2603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defRPr kumimoji="1" sz="1400">
                <a:solidFill>
                  <a:schemeClr val="bg2"/>
                </a:solidFill>
                <a:latin typeface="Arial" panose="020B0604020202020204" pitchFamily="34" charset="0"/>
                <a:ea typeface="ＭＳ Ｐゴシック" panose="020B0600070205080204" pitchFamily="50" charset="-128"/>
              </a:defRPr>
            </a:lvl1pPr>
          </a:lstStyle>
          <a:p>
            <a:r>
              <a:rPr lang="en-US" altLang="ja-JP"/>
              <a:t>- </a:t>
            </a:r>
            <a:fld id="{72222078-688D-4BA0-970B-0A1AF38CDA73}" type="slidenum">
              <a:rPr lang="en-US" altLang="ja-JP"/>
              <a:pPr/>
              <a:t>&lt;#&gt;</a:t>
            </a:fld>
            <a:r>
              <a:rPr lang="en-US" altLang="ja-JP"/>
              <a:t> -</a:t>
            </a:r>
          </a:p>
        </p:txBody>
      </p:sp>
      <p:pic>
        <p:nvPicPr>
          <p:cNvPr id="10245" name="Picture 21" descr="タグライン枠なし白"/>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7329488" y="12700"/>
            <a:ext cx="2376487" cy="11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reeform 22"/>
          <p:cNvSpPr>
            <a:spLocks/>
          </p:cNvSpPr>
          <p:nvPr/>
        </p:nvSpPr>
        <p:spPr bwMode="auto">
          <a:xfrm>
            <a:off x="0" y="333375"/>
            <a:ext cx="9906000" cy="576263"/>
          </a:xfrm>
          <a:custGeom>
            <a:avLst/>
            <a:gdLst>
              <a:gd name="T0" fmla="*/ 0 w 6265"/>
              <a:gd name="T1" fmla="*/ 2147483647 h 953"/>
              <a:gd name="T2" fmla="*/ 2147483647 w 6265"/>
              <a:gd name="T3" fmla="*/ 2147483647 h 953"/>
              <a:gd name="T4" fmla="*/ 2147483647 w 6265"/>
              <a:gd name="T5" fmla="*/ 2147483647 h 953"/>
              <a:gd name="T6" fmla="*/ 2147483647 w 6265"/>
              <a:gd name="T7" fmla="*/ 2147483647 h 953"/>
              <a:gd name="T8" fmla="*/ 2147483647 w 6265"/>
              <a:gd name="T9" fmla="*/ 2147483647 h 9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65" h="953">
                <a:moveTo>
                  <a:pt x="0" y="948"/>
                </a:moveTo>
                <a:lnTo>
                  <a:pt x="6265" y="908"/>
                </a:lnTo>
                <a:lnTo>
                  <a:pt x="6265" y="46"/>
                </a:lnTo>
                <a:cubicBezTo>
                  <a:pt x="5717" y="0"/>
                  <a:pt x="4235" y="441"/>
                  <a:pt x="2979" y="633"/>
                </a:cubicBezTo>
                <a:cubicBezTo>
                  <a:pt x="1723" y="825"/>
                  <a:pt x="657" y="811"/>
                  <a:pt x="5" y="953"/>
                </a:cubicBezTo>
              </a:path>
            </a:pathLst>
          </a:custGeom>
          <a:solidFill>
            <a:srgbClr val="DDDDDD"/>
          </a:solidFill>
          <a:ln w="9525">
            <a:noFill/>
            <a:round/>
            <a:headEnd/>
            <a:tailEnd/>
          </a:ln>
          <a:effectLst/>
        </p:spPr>
        <p:txBody>
          <a:bodyPr/>
          <a:lstStyle/>
          <a:p>
            <a:pPr>
              <a:defRPr/>
            </a:pPr>
            <a:endParaRPr lang="ja-JP" altLang="en-US"/>
          </a:p>
        </p:txBody>
      </p:sp>
      <p:sp>
        <p:nvSpPr>
          <p:cNvPr id="1031" name="Line 10"/>
          <p:cNvSpPr>
            <a:spLocks noChangeShapeType="1"/>
          </p:cNvSpPr>
          <p:nvPr/>
        </p:nvSpPr>
        <p:spPr bwMode="auto">
          <a:xfrm>
            <a:off x="0" y="895350"/>
            <a:ext cx="9906000" cy="0"/>
          </a:xfrm>
          <a:prstGeom prst="line">
            <a:avLst/>
          </a:prstGeom>
          <a:noFill/>
          <a:ln w="38100">
            <a:solidFill>
              <a:srgbClr val="E6001A"/>
            </a:solidFill>
            <a:round/>
            <a:headEnd/>
            <a:tailEnd/>
          </a:ln>
          <a:effectLst/>
        </p:spPr>
        <p:txBody>
          <a:bodyPr/>
          <a:lstStyle/>
          <a:p>
            <a:pPr>
              <a:defRPr/>
            </a:pPr>
            <a:endParaRPr lang="ja-JP" altLang="en-US"/>
          </a:p>
        </p:txBody>
      </p:sp>
      <p:sp>
        <p:nvSpPr>
          <p:cNvPr id="10248" name="Rectangle 2"/>
          <p:cNvSpPr>
            <a:spLocks noGrp="1" noChangeArrowheads="1"/>
          </p:cNvSpPr>
          <p:nvPr>
            <p:ph type="title"/>
          </p:nvPr>
        </p:nvSpPr>
        <p:spPr bwMode="auto">
          <a:xfrm>
            <a:off x="193675" y="188913"/>
            <a:ext cx="9518650" cy="63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blinds/>
  </p:transition>
  <p:timing>
    <p:tnLst>
      <p:par>
        <p:cTn id="1" dur="indefinite" restart="never" nodeType="tmRoot"/>
      </p:par>
    </p:tnLst>
  </p:timing>
  <p:hf hdr="0" ftr="0" dt="0"/>
  <p:txStyles>
    <p:titleStyle>
      <a:lvl1pPr algn="ctr" rtl="0" eaLnBrk="0" fontAlgn="base" hangingPunct="0">
        <a:spcBef>
          <a:spcPct val="0"/>
        </a:spcBef>
        <a:spcAft>
          <a:spcPct val="0"/>
        </a:spcAft>
        <a:defRPr kumimoji="1" sz="3000" b="1">
          <a:solidFill>
            <a:srgbClr val="003DA5"/>
          </a:solidFill>
          <a:latin typeface="HG丸ｺﾞｼｯｸM-PRO" pitchFamily="50" charset="-128"/>
          <a:ea typeface="HG丸ｺﾞｼｯｸM-PRO" pitchFamily="50" charset="-128"/>
          <a:cs typeface="+mj-cs"/>
        </a:defRPr>
      </a:lvl1pPr>
      <a:lvl2pPr algn="ctr" rtl="0" eaLnBrk="0" fontAlgn="base" hangingPunct="0">
        <a:spcBef>
          <a:spcPct val="0"/>
        </a:spcBef>
        <a:spcAft>
          <a:spcPct val="0"/>
        </a:spcAft>
        <a:defRPr kumimoji="1" sz="3000" b="1">
          <a:solidFill>
            <a:srgbClr val="003DA5"/>
          </a:solidFill>
          <a:latin typeface="HG丸ｺﾞｼｯｸM-PRO" pitchFamily="50" charset="-128"/>
          <a:ea typeface="HG丸ｺﾞｼｯｸM-PRO" pitchFamily="50" charset="-128"/>
        </a:defRPr>
      </a:lvl2pPr>
      <a:lvl3pPr algn="ctr" rtl="0" eaLnBrk="0" fontAlgn="base" hangingPunct="0">
        <a:spcBef>
          <a:spcPct val="0"/>
        </a:spcBef>
        <a:spcAft>
          <a:spcPct val="0"/>
        </a:spcAft>
        <a:defRPr kumimoji="1" sz="3000" b="1">
          <a:solidFill>
            <a:srgbClr val="003DA5"/>
          </a:solidFill>
          <a:latin typeface="HG丸ｺﾞｼｯｸM-PRO" pitchFamily="50" charset="-128"/>
          <a:ea typeface="HG丸ｺﾞｼｯｸM-PRO" pitchFamily="50" charset="-128"/>
        </a:defRPr>
      </a:lvl3pPr>
      <a:lvl4pPr algn="ctr" rtl="0" eaLnBrk="0" fontAlgn="base" hangingPunct="0">
        <a:spcBef>
          <a:spcPct val="0"/>
        </a:spcBef>
        <a:spcAft>
          <a:spcPct val="0"/>
        </a:spcAft>
        <a:defRPr kumimoji="1" sz="3000" b="1">
          <a:solidFill>
            <a:srgbClr val="003DA5"/>
          </a:solidFill>
          <a:latin typeface="HG丸ｺﾞｼｯｸM-PRO" pitchFamily="50" charset="-128"/>
          <a:ea typeface="HG丸ｺﾞｼｯｸM-PRO" pitchFamily="50" charset="-128"/>
        </a:defRPr>
      </a:lvl4pPr>
      <a:lvl5pPr algn="ctr" rtl="0" eaLnBrk="0" fontAlgn="base" hangingPunct="0">
        <a:spcBef>
          <a:spcPct val="0"/>
        </a:spcBef>
        <a:spcAft>
          <a:spcPct val="0"/>
        </a:spcAft>
        <a:defRPr kumimoji="1" sz="3000" b="1">
          <a:solidFill>
            <a:srgbClr val="003DA5"/>
          </a:solidFill>
          <a:latin typeface="HG丸ｺﾞｼｯｸM-PRO" pitchFamily="50" charset="-128"/>
          <a:ea typeface="HG丸ｺﾞｼｯｸM-PRO" pitchFamily="50" charset="-128"/>
        </a:defRPr>
      </a:lvl5pPr>
      <a:lvl6pPr marL="457200" algn="l" rtl="0" fontAlgn="base">
        <a:spcBef>
          <a:spcPct val="0"/>
        </a:spcBef>
        <a:spcAft>
          <a:spcPct val="0"/>
        </a:spcAft>
        <a:defRPr kumimoji="1" sz="3200">
          <a:solidFill>
            <a:srgbClr val="003DA5"/>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3200">
          <a:solidFill>
            <a:srgbClr val="003DA5"/>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3200">
          <a:solidFill>
            <a:srgbClr val="003DA5"/>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3200">
          <a:solidFill>
            <a:srgbClr val="003DA5"/>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2400">
          <a:solidFill>
            <a:srgbClr val="292929"/>
          </a:solidFill>
          <a:latin typeface="+mn-lt"/>
          <a:ea typeface="+mn-ea"/>
          <a:cs typeface="+mn-cs"/>
        </a:defRPr>
      </a:lvl1pPr>
      <a:lvl2pPr marL="742950" indent="-285750" algn="l" rtl="0" eaLnBrk="0" fontAlgn="base" hangingPunct="0">
        <a:spcBef>
          <a:spcPct val="20000"/>
        </a:spcBef>
        <a:spcAft>
          <a:spcPct val="0"/>
        </a:spcAft>
        <a:buChar char="–"/>
        <a:defRPr kumimoji="1" sz="2000">
          <a:solidFill>
            <a:srgbClr val="292929"/>
          </a:solidFill>
          <a:latin typeface="+mn-lt"/>
          <a:ea typeface="+mn-ea"/>
        </a:defRPr>
      </a:lvl2pPr>
      <a:lvl3pPr marL="1143000" indent="-228600" algn="l" rtl="0" eaLnBrk="0" fontAlgn="base" hangingPunct="0">
        <a:spcBef>
          <a:spcPct val="20000"/>
        </a:spcBef>
        <a:spcAft>
          <a:spcPct val="0"/>
        </a:spcAft>
        <a:buChar char="•"/>
        <a:defRPr kumimoji="1">
          <a:solidFill>
            <a:srgbClr val="292929"/>
          </a:solidFill>
          <a:latin typeface="+mn-lt"/>
          <a:ea typeface="+mn-ea"/>
        </a:defRPr>
      </a:lvl3pPr>
      <a:lvl4pPr marL="1600200" indent="-228600" algn="l" rtl="0" eaLnBrk="0" fontAlgn="base" hangingPunct="0">
        <a:spcBef>
          <a:spcPct val="20000"/>
        </a:spcBef>
        <a:spcAft>
          <a:spcPct val="0"/>
        </a:spcAft>
        <a:buChar char="–"/>
        <a:defRPr kumimoji="1" sz="1600">
          <a:solidFill>
            <a:srgbClr val="292929"/>
          </a:solidFill>
          <a:latin typeface="+mn-lt"/>
          <a:ea typeface="+mn-ea"/>
        </a:defRPr>
      </a:lvl4pPr>
      <a:lvl5pPr marL="2057400" indent="-228600" algn="l" rtl="0" eaLnBrk="0" fontAlgn="base" hangingPunct="0">
        <a:spcBef>
          <a:spcPct val="20000"/>
        </a:spcBef>
        <a:spcAft>
          <a:spcPct val="0"/>
        </a:spcAft>
        <a:buChar char="»"/>
        <a:defRPr kumimoji="1" sz="1600">
          <a:solidFill>
            <a:srgbClr val="292929"/>
          </a:solidFill>
          <a:latin typeface="+mn-lt"/>
          <a:ea typeface="+mn-ea"/>
        </a:defRPr>
      </a:lvl5pPr>
      <a:lvl6pPr marL="2514600" indent="-228600" algn="l" rtl="0" fontAlgn="base">
        <a:spcBef>
          <a:spcPct val="20000"/>
        </a:spcBef>
        <a:spcAft>
          <a:spcPct val="0"/>
        </a:spcAft>
        <a:buChar char="»"/>
        <a:defRPr kumimoji="1" sz="1600">
          <a:solidFill>
            <a:srgbClr val="292929"/>
          </a:solidFill>
          <a:latin typeface="+mn-lt"/>
          <a:ea typeface="+mn-ea"/>
        </a:defRPr>
      </a:lvl6pPr>
      <a:lvl7pPr marL="2971800" indent="-228600" algn="l" rtl="0" fontAlgn="base">
        <a:spcBef>
          <a:spcPct val="20000"/>
        </a:spcBef>
        <a:spcAft>
          <a:spcPct val="0"/>
        </a:spcAft>
        <a:buChar char="»"/>
        <a:defRPr kumimoji="1" sz="1600">
          <a:solidFill>
            <a:srgbClr val="292929"/>
          </a:solidFill>
          <a:latin typeface="+mn-lt"/>
          <a:ea typeface="+mn-ea"/>
        </a:defRPr>
      </a:lvl7pPr>
      <a:lvl8pPr marL="3429000" indent="-228600" algn="l" rtl="0" fontAlgn="base">
        <a:spcBef>
          <a:spcPct val="20000"/>
        </a:spcBef>
        <a:spcAft>
          <a:spcPct val="0"/>
        </a:spcAft>
        <a:buChar char="»"/>
        <a:defRPr kumimoji="1" sz="1600">
          <a:solidFill>
            <a:srgbClr val="292929"/>
          </a:solidFill>
          <a:latin typeface="+mn-lt"/>
          <a:ea typeface="+mn-ea"/>
        </a:defRPr>
      </a:lvl8pPr>
      <a:lvl9pPr marL="3886200" indent="-228600" algn="l" rtl="0" fontAlgn="base">
        <a:spcBef>
          <a:spcPct val="20000"/>
        </a:spcBef>
        <a:spcAft>
          <a:spcPct val="0"/>
        </a:spcAft>
        <a:buChar char="»"/>
        <a:defRPr kumimoji="1" sz="1600">
          <a:solidFill>
            <a:srgbClr val="292929"/>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MMS&#32057;&#20171;.wmv" TargetMode="Externa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hyperlink" Target="MMS&#22259;&#21270;.wmv"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52.jpeg"/><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2"/>
          <p:cNvSpPr txBox="1">
            <a:spLocks noChangeArrowheads="1"/>
          </p:cNvSpPr>
          <p:nvPr/>
        </p:nvSpPr>
        <p:spPr bwMode="auto">
          <a:xfrm>
            <a:off x="849313" y="169863"/>
            <a:ext cx="8185150" cy="738187"/>
          </a:xfrm>
          <a:prstGeom prst="rect">
            <a:avLst/>
          </a:prstGeom>
          <a:noFill/>
          <a:ln>
            <a:noFill/>
          </a:ln>
          <a:effectLst>
            <a:prstShdw prst="shdw17" dist="17961" dir="2700000">
              <a:srgbClr val="99995C"/>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ja-JP" sz="2000" b="1">
                <a:solidFill>
                  <a:srgbClr val="003DA5"/>
                </a:solidFill>
                <a:latin typeface="HG丸ｺﾞｼｯｸM-PRO" panose="020F0600000000000000" pitchFamily="50" charset="-128"/>
                <a:ea typeface="HG丸ｺﾞｼｯｸM-PRO" panose="020F0600000000000000" pitchFamily="50" charset="-128"/>
              </a:rPr>
              <a:t>平成２７年度「ＧＩＳ大縮尺空間データ官民共有化推進協議会」総会</a:t>
            </a:r>
          </a:p>
          <a:p>
            <a:r>
              <a:rPr lang="ja-JP" altLang="ja-JP" sz="2000" b="1">
                <a:solidFill>
                  <a:srgbClr val="003DA5"/>
                </a:solidFill>
                <a:latin typeface="HG丸ｺﾞｼｯｸM-PRO" panose="020F0600000000000000" pitchFamily="50" charset="-128"/>
                <a:ea typeface="HG丸ｺﾞｼｯｸM-PRO" panose="020F0600000000000000" pitchFamily="50" charset="-128"/>
              </a:rPr>
              <a:t>兼　道路管理担当者会議</a:t>
            </a:r>
          </a:p>
        </p:txBody>
      </p:sp>
      <p:sp>
        <p:nvSpPr>
          <p:cNvPr id="11267" name="Text Box 13"/>
          <p:cNvSpPr txBox="1">
            <a:spLocks noChangeArrowheads="1"/>
          </p:cNvSpPr>
          <p:nvPr/>
        </p:nvSpPr>
        <p:spPr bwMode="auto">
          <a:xfrm>
            <a:off x="416496" y="2708920"/>
            <a:ext cx="9001125" cy="584775"/>
          </a:xfrm>
          <a:prstGeom prst="rect">
            <a:avLst/>
          </a:prstGeom>
          <a:noFill/>
          <a:ln>
            <a:noFill/>
          </a:ln>
          <a:effectLst>
            <a:prstShdw prst="shdw17" dist="17961" dir="2700000">
              <a:srgbClr val="99995C"/>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en-US" altLang="ja-JP" sz="4000" b="1" dirty="0">
                <a:solidFill>
                  <a:srgbClr val="003DA5"/>
                </a:solidFill>
                <a:latin typeface="HG丸ｺﾞｼｯｸM-PRO" panose="020F0600000000000000" pitchFamily="50" charset="-128"/>
                <a:ea typeface="HG丸ｺﾞｼｯｸM-PRO" panose="020F0600000000000000" pitchFamily="50" charset="-128"/>
              </a:rPr>
              <a:t>【</a:t>
            </a:r>
            <a:r>
              <a:rPr lang="ja-JP" altLang="ja-JP" sz="4000" dirty="0">
                <a:solidFill>
                  <a:srgbClr val="003DA5"/>
                </a:solidFill>
                <a:latin typeface="HG丸ｺﾞｼｯｸM-PRO" panose="020F0600000000000000" pitchFamily="50" charset="-128"/>
                <a:ea typeface="HG丸ｺﾞｼｯｸM-PRO" panose="020F0600000000000000" pitchFamily="50" charset="-128"/>
              </a:rPr>
              <a:t>大縮尺空間データの意義等</a:t>
            </a:r>
            <a:r>
              <a:rPr lang="en-US" altLang="ja-JP" sz="4000" b="1" dirty="0">
                <a:solidFill>
                  <a:srgbClr val="003DA5"/>
                </a:solidFill>
                <a:latin typeface="HG丸ｺﾞｼｯｸM-PRO" panose="020F0600000000000000" pitchFamily="50" charset="-128"/>
                <a:ea typeface="HG丸ｺﾞｼｯｸM-PRO" panose="020F0600000000000000" pitchFamily="50" charset="-128"/>
              </a:rPr>
              <a:t>】</a:t>
            </a:r>
            <a:endParaRPr lang="ja-JP" altLang="en-US" sz="4000" b="1" dirty="0">
              <a:solidFill>
                <a:srgbClr val="003DA5"/>
              </a:solidFill>
              <a:latin typeface="HG丸ｺﾞｼｯｸM-PRO" panose="020F0600000000000000" pitchFamily="50" charset="-128"/>
              <a:ea typeface="HG丸ｺﾞｼｯｸM-PRO" panose="020F0600000000000000" pitchFamily="50" charset="-128"/>
            </a:endParaRPr>
          </a:p>
        </p:txBody>
      </p:sp>
      <p:sp>
        <p:nvSpPr>
          <p:cNvPr id="11268" name="Text Box 15"/>
          <p:cNvSpPr txBox="1">
            <a:spLocks noChangeArrowheads="1"/>
          </p:cNvSpPr>
          <p:nvPr/>
        </p:nvSpPr>
        <p:spPr bwMode="auto">
          <a:xfrm>
            <a:off x="273050" y="5989638"/>
            <a:ext cx="2089150" cy="48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a:spcBef>
                <a:spcPct val="0"/>
              </a:spcBef>
            </a:pPr>
            <a:r>
              <a:rPr lang="en-US" altLang="ja-JP" sz="1600">
                <a:solidFill>
                  <a:srgbClr val="003DA5"/>
                </a:solidFill>
                <a:latin typeface="HG丸ｺﾞｼｯｸM-PRO" panose="020F0600000000000000" pitchFamily="50" charset="-128"/>
                <a:ea typeface="HG丸ｺﾞｼｯｸM-PRO" panose="020F0600000000000000" pitchFamily="50" charset="-128"/>
              </a:rPr>
              <a:t>201</a:t>
            </a:r>
            <a:r>
              <a:rPr lang="ja-JP" altLang="en-US" sz="1600">
                <a:solidFill>
                  <a:srgbClr val="003DA5"/>
                </a:solidFill>
                <a:latin typeface="HG丸ｺﾞｼｯｸM-PRO" panose="020F0600000000000000" pitchFamily="50" charset="-128"/>
                <a:ea typeface="HG丸ｺﾞｼｯｸM-PRO" panose="020F0600000000000000" pitchFamily="50" charset="-128"/>
              </a:rPr>
              <a:t>５</a:t>
            </a:r>
            <a:r>
              <a:rPr lang="en-US" altLang="ja-JP" sz="1600">
                <a:solidFill>
                  <a:srgbClr val="003DA5"/>
                </a:solidFill>
                <a:latin typeface="HG丸ｺﾞｼｯｸM-PRO" panose="020F0600000000000000" pitchFamily="50" charset="-128"/>
                <a:ea typeface="HG丸ｺﾞｼｯｸM-PRO" panose="020F0600000000000000" pitchFamily="50" charset="-128"/>
              </a:rPr>
              <a:t>/</a:t>
            </a:r>
            <a:r>
              <a:rPr lang="ja-JP" altLang="en-US" sz="1600">
                <a:solidFill>
                  <a:srgbClr val="003DA5"/>
                </a:solidFill>
                <a:latin typeface="HG丸ｺﾞｼｯｸM-PRO" panose="020F0600000000000000" pitchFamily="50" charset="-128"/>
                <a:ea typeface="HG丸ｺﾞｼｯｸM-PRO" panose="020F0600000000000000" pitchFamily="50" charset="-128"/>
              </a:rPr>
              <a:t>７</a:t>
            </a:r>
            <a:r>
              <a:rPr lang="en-US" altLang="ja-JP" sz="1600">
                <a:solidFill>
                  <a:srgbClr val="003DA5"/>
                </a:solidFill>
                <a:latin typeface="HG丸ｺﾞｼｯｸM-PRO" panose="020F0600000000000000" pitchFamily="50" charset="-128"/>
                <a:ea typeface="HG丸ｺﾞｼｯｸM-PRO" panose="020F0600000000000000" pitchFamily="50" charset="-128"/>
              </a:rPr>
              <a:t>/</a:t>
            </a:r>
            <a:r>
              <a:rPr lang="ja-JP" altLang="en-US" sz="1600">
                <a:solidFill>
                  <a:srgbClr val="003DA5"/>
                </a:solidFill>
                <a:latin typeface="HG丸ｺﾞｼｯｸM-PRO" panose="020F0600000000000000" pitchFamily="50" charset="-128"/>
                <a:ea typeface="HG丸ｺﾞｼｯｸM-PRO" panose="020F0600000000000000" pitchFamily="50" charset="-128"/>
              </a:rPr>
              <a:t>７</a:t>
            </a:r>
            <a:endParaRPr lang="en-US" altLang="ja-JP" sz="1600">
              <a:solidFill>
                <a:srgbClr val="003DA5"/>
              </a:solidFill>
              <a:latin typeface="HG丸ｺﾞｼｯｸM-PRO" panose="020F0600000000000000" pitchFamily="50" charset="-128"/>
              <a:ea typeface="HG丸ｺﾞｼｯｸM-PRO" panose="020F0600000000000000" pitchFamily="50" charset="-128"/>
            </a:endParaRPr>
          </a:p>
          <a:p>
            <a:pPr>
              <a:spcBef>
                <a:spcPct val="0"/>
              </a:spcBef>
            </a:pPr>
            <a:r>
              <a:rPr lang="ja-JP" altLang="ja-JP" sz="1600">
                <a:solidFill>
                  <a:srgbClr val="003DA5"/>
                </a:solidFill>
                <a:latin typeface="HG丸ｺﾞｼｯｸM-PRO" panose="020F0600000000000000" pitchFamily="50" charset="-128"/>
                <a:ea typeface="HG丸ｺﾞｼｯｸM-PRO" panose="020F0600000000000000" pitchFamily="50" charset="-128"/>
              </a:rPr>
              <a:t>大阪府　咲洲庁舎</a:t>
            </a:r>
            <a:endParaRPr lang="en-US" altLang="ja-JP" sz="1600">
              <a:solidFill>
                <a:srgbClr val="003DA5"/>
              </a:solidFill>
              <a:latin typeface="HG丸ｺﾞｼｯｸM-PRO" panose="020F0600000000000000" pitchFamily="50" charset="-128"/>
              <a:ea typeface="HG丸ｺﾞｼｯｸM-PRO" panose="020F0600000000000000" pitchFamily="50" charset="-128"/>
            </a:endParaRPr>
          </a:p>
        </p:txBody>
      </p:sp>
      <p:sp>
        <p:nvSpPr>
          <p:cNvPr id="11269" name="Text Box 11"/>
          <p:cNvSpPr txBox="1">
            <a:spLocks noChangeArrowheads="1"/>
          </p:cNvSpPr>
          <p:nvPr/>
        </p:nvSpPr>
        <p:spPr bwMode="auto">
          <a:xfrm>
            <a:off x="5673725" y="5805488"/>
            <a:ext cx="4111625" cy="668337"/>
          </a:xfrm>
          <a:prstGeom prst="rect">
            <a:avLst/>
          </a:prstGeom>
          <a:noFill/>
          <a:ln>
            <a:noFill/>
          </a:ln>
          <a:effectLst>
            <a:prstShdw prst="shdw17" dist="17961" dir="2700000">
              <a:srgbClr val="99995C"/>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algn="l"/>
            <a:r>
              <a:rPr lang="ja-JP" altLang="en-US" sz="1800">
                <a:solidFill>
                  <a:srgbClr val="003DA5"/>
                </a:solidFill>
                <a:latin typeface="HG丸ｺﾞｼｯｸM-PRO" panose="020F0600000000000000" pitchFamily="50" charset="-128"/>
                <a:ea typeface="HG丸ｺﾞｼｯｸM-PRO" panose="020F0600000000000000" pitchFamily="50" charset="-128"/>
              </a:rPr>
              <a:t>（一社）日本写真測量学会関西支部</a:t>
            </a:r>
          </a:p>
          <a:p>
            <a:pPr algn="l"/>
            <a:r>
              <a:rPr lang="ja-JP" altLang="en-US" sz="1800">
                <a:solidFill>
                  <a:srgbClr val="003DA5"/>
                </a:solidFill>
                <a:latin typeface="HG丸ｺﾞｼｯｸM-PRO" panose="020F0600000000000000" pitchFamily="50" charset="-128"/>
                <a:ea typeface="HG丸ｺﾞｼｯｸM-PRO" panose="020F0600000000000000" pitchFamily="50" charset="-128"/>
              </a:rPr>
              <a:t>　　　　　　　　　　　柳川　重信</a:t>
            </a:r>
            <a:endParaRPr lang="en-US" altLang="ja-JP" sz="1800">
              <a:solidFill>
                <a:srgbClr val="003DA5"/>
              </a:solidFill>
              <a:latin typeface="HG丸ｺﾞｼｯｸM-PRO" panose="020F0600000000000000" pitchFamily="50" charset="-128"/>
              <a:ea typeface="HG丸ｺﾞｼｯｸM-PRO" panose="020F0600000000000000" pitchFamily="50" charset="-128"/>
            </a:endParaRPr>
          </a:p>
        </p:txBody>
      </p:sp>
    </p:spTree>
  </p:cSld>
  <p:clrMapOvr>
    <a:masterClrMapping/>
  </p:clrMapOvr>
  <p:transition>
    <p:blind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130300" y="333375"/>
            <a:ext cx="7800975" cy="792163"/>
          </a:xfrm>
        </p:spPr>
        <p:txBody>
          <a:bodyPr/>
          <a:lstStyle/>
          <a:p>
            <a:r>
              <a:rPr lang="ja-JP" altLang="en-US" sz="3600" smtClean="0"/>
              <a:t>下水道法施行規則</a:t>
            </a:r>
            <a:r>
              <a:rPr lang="ja-JP" altLang="en-US" sz="2800" smtClean="0"/>
              <a:t/>
            </a:r>
            <a:br>
              <a:rPr lang="ja-JP" altLang="en-US" sz="2800" smtClean="0"/>
            </a:br>
            <a:r>
              <a:rPr lang="ja-JP" altLang="en-US" sz="1600" smtClean="0"/>
              <a:t>（昭和四十二年十二月十九日建設省令第三十七号）</a:t>
            </a:r>
          </a:p>
        </p:txBody>
      </p:sp>
      <p:sp>
        <p:nvSpPr>
          <p:cNvPr id="21508" name="Rectangle 3"/>
          <p:cNvSpPr>
            <a:spLocks noGrp="1" noChangeArrowheads="1"/>
          </p:cNvSpPr>
          <p:nvPr>
            <p:ph type="body" idx="1"/>
          </p:nvPr>
        </p:nvSpPr>
        <p:spPr>
          <a:xfrm>
            <a:off x="742950" y="1760538"/>
            <a:ext cx="8420100" cy="4200525"/>
          </a:xfrm>
          <a:ln>
            <a:solidFill>
              <a:schemeClr val="accent2"/>
            </a:solidFill>
            <a:miter lim="800000"/>
            <a:headEnd/>
            <a:tailEnd/>
          </a:ln>
        </p:spPr>
        <p:txBody>
          <a:bodyPr/>
          <a:lstStyle/>
          <a:p>
            <a:pPr>
              <a:lnSpc>
                <a:spcPct val="80000"/>
              </a:lnSpc>
              <a:buFontTx/>
              <a:buNone/>
            </a:pP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（都市下水路台帳） </a:t>
            </a:r>
          </a:p>
          <a:p>
            <a:pPr>
              <a:lnSpc>
                <a:spcPct val="80000"/>
              </a:lnSpc>
              <a:buFontTx/>
              <a:buNone/>
            </a:pP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第二十条 　</a:t>
            </a:r>
            <a:r>
              <a:rPr lang="ja-JP" altLang="en-US" sz="2800" smtClean="0">
                <a:solidFill>
                  <a:srgbClr val="FF3300"/>
                </a:solidFill>
                <a:latin typeface="HG丸ｺﾞｼｯｸM-PRO" panose="020F0600000000000000" pitchFamily="50" charset="-128"/>
                <a:ea typeface="HG丸ｺﾞｼｯｸM-PRO" panose="020F0600000000000000" pitchFamily="50" charset="-128"/>
              </a:rPr>
              <a:t>都市下水路台帳</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は、調書及び図面をもつて組成するものとする。 </a:t>
            </a:r>
          </a:p>
          <a:p>
            <a:pPr>
              <a:lnSpc>
                <a:spcPct val="80000"/>
              </a:lnSpc>
              <a:buFontTx/>
              <a:buNone/>
            </a:pP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３ 　図面は、一般図及び施設平面図とし、都市下水路につき、次の各号により調製するものとする。 </a:t>
            </a:r>
          </a:p>
          <a:p>
            <a:pPr>
              <a:lnSpc>
                <a:spcPct val="80000"/>
              </a:lnSpc>
              <a:buFontTx/>
              <a:buNone/>
            </a:pP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一 　一般図は、次に掲げる事項を記載した縮尺一万分の一未満五万分の一以上の地形図とすること。 </a:t>
            </a:r>
          </a:p>
          <a:p>
            <a:pPr>
              <a:lnSpc>
                <a:spcPct val="80000"/>
              </a:lnSpc>
              <a:buFontTx/>
              <a:buNone/>
            </a:pP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二 　施設平面図は、次に掲げる事項を記載した</a:t>
            </a:r>
            <a:r>
              <a:rPr lang="ja-JP" altLang="en-US" sz="2800" smtClean="0">
                <a:solidFill>
                  <a:srgbClr val="FF3300"/>
                </a:solidFill>
                <a:latin typeface="HG丸ｺﾞｼｯｸM-PRO" panose="020F0600000000000000" pitchFamily="50" charset="-128"/>
                <a:ea typeface="HG丸ｺﾞｼｯｸM-PRO" panose="020F0600000000000000" pitchFamily="50" charset="-128"/>
              </a:rPr>
              <a:t>縮尺六百分の一の平面図</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とすること。</a:t>
            </a:r>
            <a:r>
              <a:rPr lang="ja-JP" altLang="en-US" sz="2800" smtClean="0">
                <a:latin typeface="HG丸ｺﾞｼｯｸM-PRO" panose="020F0600000000000000" pitchFamily="50" charset="-128"/>
                <a:ea typeface="HG丸ｺﾞｼｯｸM-PRO" panose="020F0600000000000000" pitchFamily="50" charset="-128"/>
              </a:rPr>
              <a:t> </a:t>
            </a:r>
          </a:p>
        </p:txBody>
      </p:sp>
    </p:spTree>
  </p:cSld>
  <p:clrMapOvr>
    <a:masterClrMapping/>
  </p:clrMapOvr>
  <p:transition>
    <p:blind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r>
              <a:rPr lang="ja-JP" altLang="en-US" sz="3600" smtClean="0"/>
              <a:t>下水道台帳図</a:t>
            </a:r>
          </a:p>
        </p:txBody>
      </p:sp>
      <p:pic>
        <p:nvPicPr>
          <p:cNvPr id="2253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9650" y="1125538"/>
            <a:ext cx="5695950" cy="38417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2533" name="Picture 4" descr="下水道台帳"/>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625" y="3068638"/>
            <a:ext cx="4487863" cy="322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4" name="Text Box 5"/>
          <p:cNvSpPr txBox="1">
            <a:spLocks noChangeArrowheads="1"/>
          </p:cNvSpPr>
          <p:nvPr/>
        </p:nvSpPr>
        <p:spPr bwMode="auto">
          <a:xfrm>
            <a:off x="5343525" y="5013325"/>
            <a:ext cx="3022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下水道台帳図</a:t>
            </a:r>
            <a:r>
              <a:rPr kumimoji="1" lang="en-US" altLang="ja-JP" sz="1600">
                <a:solidFill>
                  <a:schemeClr val="accent2"/>
                </a:solidFill>
                <a:latin typeface="HG丸ｺﾞｼｯｸM-PRO" panose="020F0600000000000000" pitchFamily="50" charset="-128"/>
                <a:ea typeface="HG丸ｺﾞｼｯｸM-PRO" panose="020F0600000000000000" pitchFamily="50" charset="-128"/>
              </a:rPr>
              <a:t>(</a:t>
            </a: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縮尺</a:t>
            </a:r>
            <a:r>
              <a:rPr kumimoji="1" lang="en-US" altLang="ja-JP" sz="1600">
                <a:solidFill>
                  <a:schemeClr val="accent2"/>
                </a:solidFill>
                <a:latin typeface="HG丸ｺﾞｼｯｸM-PRO" panose="020F0600000000000000" pitchFamily="50" charset="-128"/>
                <a:ea typeface="HG丸ｺﾞｼｯｸM-PRO" panose="020F0600000000000000" pitchFamily="50" charset="-128"/>
              </a:rPr>
              <a:t>1/600</a:t>
            </a: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a:t>
            </a:r>
          </a:p>
        </p:txBody>
      </p:sp>
      <p:sp>
        <p:nvSpPr>
          <p:cNvPr id="22535" name="Text Box 6"/>
          <p:cNvSpPr txBox="1">
            <a:spLocks noChangeArrowheads="1"/>
          </p:cNvSpPr>
          <p:nvPr/>
        </p:nvSpPr>
        <p:spPr bwMode="auto">
          <a:xfrm>
            <a:off x="8451850" y="6553200"/>
            <a:ext cx="145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400">
                <a:latin typeface="HG丸ｺﾞｼｯｸM-PRO" panose="020F0600000000000000" pitchFamily="50" charset="-128"/>
                <a:ea typeface="HG丸ｺﾞｼｯｸM-PRO" panose="020F0600000000000000" pitchFamily="50" charset="-128"/>
              </a:rPr>
              <a:t>三浦市</a:t>
            </a:r>
            <a:r>
              <a:rPr kumimoji="1" lang="en-US" altLang="ja-JP" sz="1400">
                <a:latin typeface="HG丸ｺﾞｼｯｸM-PRO" panose="020F0600000000000000" pitchFamily="50" charset="-128"/>
                <a:ea typeface="HG丸ｺﾞｼｯｸM-PRO" panose="020F0600000000000000" pitchFamily="50" charset="-128"/>
              </a:rPr>
              <a:t>HP</a:t>
            </a:r>
            <a:r>
              <a:rPr kumimoji="1" lang="ja-JP" altLang="en-US" sz="1400">
                <a:latin typeface="HG丸ｺﾞｼｯｸM-PRO" panose="020F0600000000000000" pitchFamily="50" charset="-128"/>
                <a:ea typeface="HG丸ｺﾞｼｯｸM-PRO" panose="020F0600000000000000" pitchFamily="50" charset="-128"/>
              </a:rPr>
              <a:t>より</a:t>
            </a:r>
          </a:p>
        </p:txBody>
      </p:sp>
    </p:spTree>
  </p:cSld>
  <p:clrMapOvr>
    <a:masterClrMapping/>
  </p:clrMapOvr>
  <p:transition>
    <p:blind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1130300" y="333375"/>
            <a:ext cx="7800975" cy="792163"/>
          </a:xfrm>
        </p:spPr>
        <p:txBody>
          <a:bodyPr/>
          <a:lstStyle/>
          <a:p>
            <a:r>
              <a:rPr lang="ja-JP" altLang="en-US" sz="3600" smtClean="0"/>
              <a:t>住居表示に関する法律</a:t>
            </a:r>
            <a:r>
              <a:rPr lang="ja-JP" altLang="en-US" sz="2800" smtClean="0"/>
              <a:t/>
            </a:r>
            <a:br>
              <a:rPr lang="ja-JP" altLang="en-US" sz="2800" smtClean="0"/>
            </a:br>
            <a:r>
              <a:rPr lang="ja-JP" altLang="en-US" sz="1600" smtClean="0"/>
              <a:t>（昭和三十七年五月十日法律第百十九号）</a:t>
            </a:r>
          </a:p>
        </p:txBody>
      </p:sp>
      <p:sp>
        <p:nvSpPr>
          <p:cNvPr id="23556" name="Rectangle 3"/>
          <p:cNvSpPr>
            <a:spLocks noGrp="1" noChangeArrowheads="1"/>
          </p:cNvSpPr>
          <p:nvPr>
            <p:ph type="body" idx="1"/>
          </p:nvPr>
        </p:nvSpPr>
        <p:spPr>
          <a:xfrm>
            <a:off x="1087438" y="1450975"/>
            <a:ext cx="7886700" cy="3343275"/>
          </a:xfrm>
          <a:ln>
            <a:solidFill>
              <a:schemeClr val="accent2"/>
            </a:solidFill>
            <a:miter lim="800000"/>
            <a:headEnd/>
            <a:tailEnd/>
          </a:ln>
        </p:spPr>
        <p:txBody>
          <a:bodyPr/>
          <a:lstStyle/>
          <a:p>
            <a:pPr>
              <a:buFontTx/>
              <a:buNone/>
            </a:pP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（住居表示台帳） </a:t>
            </a:r>
            <a:endParaRPr lang="ja-JP" altLang="en-US" sz="2800" b="1" smtClean="0">
              <a:solidFill>
                <a:schemeClr val="accent2"/>
              </a:solidFill>
              <a:latin typeface="HG丸ｺﾞｼｯｸM-PRO" panose="020F0600000000000000" pitchFamily="50" charset="-128"/>
              <a:ea typeface="HG丸ｺﾞｼｯｸM-PRO" panose="020F0600000000000000" pitchFamily="50" charset="-128"/>
            </a:endParaRPr>
          </a:p>
          <a:p>
            <a:pPr>
              <a:buFontTx/>
              <a:buNone/>
            </a:pPr>
            <a:r>
              <a:rPr lang="ja-JP" altLang="en-US" sz="2800" b="1" smtClean="0">
                <a:solidFill>
                  <a:schemeClr val="accent2"/>
                </a:solidFill>
                <a:latin typeface="HG丸ｺﾞｼｯｸM-PRO" panose="020F0600000000000000" pitchFamily="50" charset="-128"/>
                <a:ea typeface="HG丸ｺﾞｼｯｸM-PRO" panose="020F0600000000000000" pitchFamily="50" charset="-128"/>
              </a:rPr>
              <a:t>第九条</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 　市町村は、第三条第三項の告示に係る区域について、当該区域の住居表示台帳を備えなければならない。 </a:t>
            </a:r>
            <a:endParaRPr lang="ja-JP" altLang="en-US" sz="2800" b="1" smtClean="0">
              <a:solidFill>
                <a:schemeClr val="accent2"/>
              </a:solidFill>
              <a:latin typeface="HG丸ｺﾞｼｯｸM-PRO" panose="020F0600000000000000" pitchFamily="50" charset="-128"/>
              <a:ea typeface="HG丸ｺﾞｼｯｸM-PRO" panose="020F0600000000000000" pitchFamily="50" charset="-128"/>
            </a:endParaRPr>
          </a:p>
          <a:p>
            <a:pPr>
              <a:buFontTx/>
              <a:buNone/>
            </a:pPr>
            <a:r>
              <a:rPr lang="ja-JP" altLang="en-US" sz="2800" b="1" smtClean="0">
                <a:solidFill>
                  <a:schemeClr val="accent2"/>
                </a:solidFill>
                <a:latin typeface="HG丸ｺﾞｼｯｸM-PRO" panose="020F0600000000000000" pitchFamily="50" charset="-128"/>
                <a:ea typeface="HG丸ｺﾞｼｯｸM-PRO" panose="020F0600000000000000" pitchFamily="50" charset="-128"/>
              </a:rPr>
              <a:t>２ </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　市町村は、関係人から請求があつたときは、前項の住居表示台帳又はその写しを閲覧させなければならない。</a:t>
            </a:r>
            <a:r>
              <a:rPr lang="ja-JP" altLang="en-US" sz="2800" smtClean="0">
                <a:latin typeface="HG丸ｺﾞｼｯｸM-PRO" panose="020F0600000000000000" pitchFamily="50" charset="-128"/>
                <a:ea typeface="HG丸ｺﾞｼｯｸM-PRO" panose="020F0600000000000000" pitchFamily="50" charset="-128"/>
              </a:rPr>
              <a:t> </a:t>
            </a:r>
          </a:p>
        </p:txBody>
      </p:sp>
      <p:sp>
        <p:nvSpPr>
          <p:cNvPr id="23557" name="Text Box 4"/>
          <p:cNvSpPr txBox="1">
            <a:spLocks noChangeArrowheads="1"/>
          </p:cNvSpPr>
          <p:nvPr/>
        </p:nvSpPr>
        <p:spPr bwMode="auto">
          <a:xfrm>
            <a:off x="1064568" y="5068888"/>
            <a:ext cx="7920880" cy="12001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en-US" altLang="ja-JP" sz="1800" u="sng" dirty="0">
                <a:solidFill>
                  <a:schemeClr val="accent2"/>
                </a:solidFill>
                <a:latin typeface="HG丸ｺﾞｼｯｸM-PRO" panose="020F0600000000000000" pitchFamily="50" charset="-128"/>
                <a:ea typeface="HG丸ｺﾞｼｯｸM-PRO" panose="020F0600000000000000" pitchFamily="50" charset="-128"/>
              </a:rPr>
              <a:t>★</a:t>
            </a:r>
            <a:r>
              <a:rPr kumimoji="1" lang="ja-JP" altLang="en-US" sz="1800" u="sng" dirty="0">
                <a:solidFill>
                  <a:schemeClr val="accent2"/>
                </a:solidFill>
                <a:latin typeface="HG丸ｺﾞｼｯｸM-PRO" panose="020F0600000000000000" pitchFamily="50" charset="-128"/>
                <a:ea typeface="HG丸ｺﾞｼｯｸM-PRO" panose="020F0600000000000000" pitchFamily="50" charset="-128"/>
              </a:rPr>
              <a:t>大崎市住居表示に関する規則</a:t>
            </a:r>
          </a:p>
          <a:p>
            <a:pPr algn="l" eaLnBrk="1" hangingPunct="1">
              <a:lnSpc>
                <a:spcPct val="100000"/>
              </a:lnSpc>
              <a:spcBef>
                <a:spcPct val="0"/>
              </a:spcBef>
            </a:pPr>
            <a:r>
              <a:rPr kumimoji="1" lang="en-US" altLang="ja-JP" sz="1800" dirty="0">
                <a:solidFill>
                  <a:schemeClr val="accent2"/>
                </a:solidFill>
                <a:latin typeface="HG丸ｺﾞｼｯｸM-PRO" panose="020F0600000000000000" pitchFamily="50" charset="-128"/>
                <a:ea typeface="HG丸ｺﾞｼｯｸM-PRO" panose="020F0600000000000000" pitchFamily="50" charset="-128"/>
              </a:rPr>
              <a:t>(</a:t>
            </a:r>
            <a:r>
              <a:rPr kumimoji="1" lang="ja-JP" altLang="en-US" sz="1800" dirty="0">
                <a:solidFill>
                  <a:schemeClr val="accent2"/>
                </a:solidFill>
                <a:latin typeface="HG丸ｺﾞｼｯｸM-PRO" panose="020F0600000000000000" pitchFamily="50" charset="-128"/>
                <a:ea typeface="HG丸ｺﾞｼｯｸM-PRO" panose="020F0600000000000000" pitchFamily="50" charset="-128"/>
              </a:rPr>
              <a:t>住居表示台帳及び登載事項</a:t>
            </a:r>
            <a:r>
              <a:rPr kumimoji="1" lang="en-US" altLang="ja-JP" sz="1800" dirty="0">
                <a:solidFill>
                  <a:schemeClr val="accent2"/>
                </a:solidFill>
                <a:latin typeface="HG丸ｺﾞｼｯｸM-PRO" panose="020F0600000000000000" pitchFamily="50" charset="-128"/>
                <a:ea typeface="HG丸ｺﾞｼｯｸM-PRO" panose="020F0600000000000000" pitchFamily="50" charset="-128"/>
              </a:rPr>
              <a:t>)</a:t>
            </a:r>
          </a:p>
          <a:p>
            <a:pPr algn="l" eaLnBrk="1" hangingPunct="1">
              <a:lnSpc>
                <a:spcPct val="100000"/>
              </a:lnSpc>
              <a:spcBef>
                <a:spcPct val="0"/>
              </a:spcBef>
            </a:pPr>
            <a:r>
              <a:rPr kumimoji="1" lang="ja-JP" altLang="en-US" sz="1800" dirty="0">
                <a:solidFill>
                  <a:schemeClr val="accent2"/>
                </a:solidFill>
                <a:latin typeface="HG丸ｺﾞｼｯｸM-PRO" panose="020F0600000000000000" pitchFamily="50" charset="-128"/>
                <a:ea typeface="HG丸ｺﾞｼｯｸM-PRO" panose="020F0600000000000000" pitchFamily="50" charset="-128"/>
              </a:rPr>
              <a:t>第</a:t>
            </a:r>
            <a:r>
              <a:rPr kumimoji="1" lang="en-US" altLang="ja-JP" sz="1800" dirty="0">
                <a:solidFill>
                  <a:schemeClr val="accent2"/>
                </a:solidFill>
                <a:latin typeface="HG丸ｺﾞｼｯｸM-PRO" panose="020F0600000000000000" pitchFamily="50" charset="-128"/>
                <a:ea typeface="HG丸ｺﾞｼｯｸM-PRO" panose="020F0600000000000000" pitchFamily="50" charset="-128"/>
              </a:rPr>
              <a:t>3</a:t>
            </a:r>
            <a:r>
              <a:rPr kumimoji="1" lang="ja-JP" altLang="en-US" sz="1800" dirty="0">
                <a:solidFill>
                  <a:schemeClr val="accent2"/>
                </a:solidFill>
                <a:latin typeface="HG丸ｺﾞｼｯｸM-PRO" panose="020F0600000000000000" pitchFamily="50" charset="-128"/>
                <a:ea typeface="HG丸ｺﾞｼｯｸM-PRO" panose="020F0600000000000000" pitchFamily="50" charset="-128"/>
              </a:rPr>
              <a:t>条　法第</a:t>
            </a:r>
            <a:r>
              <a:rPr kumimoji="1" lang="en-US" altLang="ja-JP" sz="1800" dirty="0">
                <a:solidFill>
                  <a:schemeClr val="accent2"/>
                </a:solidFill>
                <a:latin typeface="HG丸ｺﾞｼｯｸM-PRO" panose="020F0600000000000000" pitchFamily="50" charset="-128"/>
                <a:ea typeface="HG丸ｺﾞｼｯｸM-PRO" panose="020F0600000000000000" pitchFamily="50" charset="-128"/>
              </a:rPr>
              <a:t>9</a:t>
            </a:r>
            <a:r>
              <a:rPr kumimoji="1" lang="ja-JP" altLang="en-US" sz="1800" dirty="0">
                <a:solidFill>
                  <a:schemeClr val="accent2"/>
                </a:solidFill>
                <a:latin typeface="HG丸ｺﾞｼｯｸM-PRO" panose="020F0600000000000000" pitchFamily="50" charset="-128"/>
                <a:ea typeface="HG丸ｺﾞｼｯｸM-PRO" panose="020F0600000000000000" pitchFamily="50" charset="-128"/>
              </a:rPr>
              <a:t>条第</a:t>
            </a:r>
            <a:r>
              <a:rPr kumimoji="1" lang="en-US" altLang="ja-JP" sz="1800" dirty="0">
                <a:solidFill>
                  <a:schemeClr val="accent2"/>
                </a:solidFill>
                <a:latin typeface="HG丸ｺﾞｼｯｸM-PRO" panose="020F0600000000000000" pitchFamily="50" charset="-128"/>
                <a:ea typeface="HG丸ｺﾞｼｯｸM-PRO" panose="020F0600000000000000" pitchFamily="50" charset="-128"/>
              </a:rPr>
              <a:t>1</a:t>
            </a:r>
            <a:r>
              <a:rPr kumimoji="1" lang="ja-JP" altLang="en-US" sz="1800" dirty="0">
                <a:solidFill>
                  <a:schemeClr val="accent2"/>
                </a:solidFill>
                <a:latin typeface="HG丸ｺﾞｼｯｸM-PRO" panose="020F0600000000000000" pitchFamily="50" charset="-128"/>
                <a:ea typeface="HG丸ｺﾞｼｯｸM-PRO" panose="020F0600000000000000" pitchFamily="50" charset="-128"/>
              </a:rPr>
              <a:t>項の規定により備え付ける住居表示台帳は，町別とし</a:t>
            </a:r>
            <a:r>
              <a:rPr kumimoji="1" lang="ja-JP" altLang="en-US" sz="1800" dirty="0" smtClean="0">
                <a:solidFill>
                  <a:schemeClr val="accent2"/>
                </a:solidFill>
                <a:latin typeface="HG丸ｺﾞｼｯｸM-PRO" panose="020F0600000000000000" pitchFamily="50" charset="-128"/>
                <a:ea typeface="HG丸ｺﾞｼｯｸM-PRO" panose="020F0600000000000000" pitchFamily="50" charset="-128"/>
              </a:rPr>
              <a:t>，</a:t>
            </a:r>
            <a:endParaRPr kumimoji="1" lang="en-US" altLang="ja-JP" sz="1800" dirty="0" smtClean="0">
              <a:solidFill>
                <a:schemeClr val="accent2"/>
              </a:solidFill>
              <a:latin typeface="HG丸ｺﾞｼｯｸM-PRO" panose="020F0600000000000000" pitchFamily="50" charset="-128"/>
              <a:ea typeface="HG丸ｺﾞｼｯｸM-PRO" panose="020F0600000000000000" pitchFamily="50" charset="-128"/>
            </a:endParaRPr>
          </a:p>
          <a:p>
            <a:pPr algn="l" eaLnBrk="1" hangingPunct="1">
              <a:lnSpc>
                <a:spcPct val="100000"/>
              </a:lnSpc>
              <a:spcBef>
                <a:spcPct val="0"/>
              </a:spcBef>
            </a:pPr>
            <a:r>
              <a:rPr kumimoji="1" lang="ja-JP" altLang="en-US" sz="1800" dirty="0" smtClean="0">
                <a:solidFill>
                  <a:schemeClr val="accent2"/>
                </a:solidFill>
                <a:latin typeface="HG丸ｺﾞｼｯｸM-PRO" panose="020F0600000000000000" pitchFamily="50" charset="-128"/>
                <a:ea typeface="HG丸ｺﾞｼｯｸM-PRO" panose="020F0600000000000000" pitchFamily="50" charset="-128"/>
              </a:rPr>
              <a:t>　各街区</a:t>
            </a:r>
            <a:r>
              <a:rPr kumimoji="1" lang="ja-JP" altLang="en-US" sz="1800" dirty="0">
                <a:solidFill>
                  <a:schemeClr val="accent2"/>
                </a:solidFill>
                <a:latin typeface="HG丸ｺﾞｼｯｸM-PRO" panose="020F0600000000000000" pitchFamily="50" charset="-128"/>
                <a:ea typeface="HG丸ｺﾞｼｯｸM-PRO" panose="020F0600000000000000" pitchFamily="50" charset="-128"/>
              </a:rPr>
              <a:t>ごとに</a:t>
            </a:r>
            <a:r>
              <a:rPr kumimoji="1" lang="ja-JP" altLang="en-US" sz="1800" dirty="0">
                <a:solidFill>
                  <a:srgbClr val="FF3300"/>
                </a:solidFill>
                <a:latin typeface="HG丸ｺﾞｼｯｸM-PRO" panose="020F0600000000000000" pitchFamily="50" charset="-128"/>
                <a:ea typeface="HG丸ｺﾞｼｯｸM-PRO" panose="020F0600000000000000" pitchFamily="50" charset="-128"/>
              </a:rPr>
              <a:t>縮尺</a:t>
            </a:r>
            <a:r>
              <a:rPr kumimoji="1" lang="en-US" altLang="ja-JP" sz="1800" dirty="0">
                <a:solidFill>
                  <a:srgbClr val="FF3300"/>
                </a:solidFill>
                <a:latin typeface="HG丸ｺﾞｼｯｸM-PRO" panose="020F0600000000000000" pitchFamily="50" charset="-128"/>
                <a:ea typeface="HG丸ｺﾞｼｯｸM-PRO" panose="020F0600000000000000" pitchFamily="50" charset="-128"/>
              </a:rPr>
              <a:t>500</a:t>
            </a:r>
            <a:r>
              <a:rPr kumimoji="1" lang="ja-JP" altLang="en-US" sz="1800" dirty="0">
                <a:solidFill>
                  <a:srgbClr val="FF3300"/>
                </a:solidFill>
                <a:latin typeface="HG丸ｺﾞｼｯｸM-PRO" panose="020F0600000000000000" pitchFamily="50" charset="-128"/>
                <a:ea typeface="HG丸ｺﾞｼｯｸM-PRO" panose="020F0600000000000000" pitchFamily="50" charset="-128"/>
              </a:rPr>
              <a:t>分の</a:t>
            </a:r>
            <a:r>
              <a:rPr kumimoji="1" lang="en-US" altLang="ja-JP" sz="1800" dirty="0">
                <a:solidFill>
                  <a:srgbClr val="FF3300"/>
                </a:solidFill>
                <a:latin typeface="HG丸ｺﾞｼｯｸM-PRO" panose="020F0600000000000000" pitchFamily="50" charset="-128"/>
                <a:ea typeface="HG丸ｺﾞｼｯｸM-PRO" panose="020F0600000000000000" pitchFamily="50" charset="-128"/>
              </a:rPr>
              <a:t>1</a:t>
            </a:r>
            <a:r>
              <a:rPr kumimoji="1" lang="ja-JP" altLang="en-US" sz="1800" dirty="0">
                <a:solidFill>
                  <a:schemeClr val="accent2"/>
                </a:solidFill>
                <a:latin typeface="HG丸ｺﾞｼｯｸM-PRO" panose="020F0600000000000000" pitchFamily="50" charset="-128"/>
                <a:ea typeface="HG丸ｺﾞｼｯｸM-PRO" panose="020F0600000000000000" pitchFamily="50" charset="-128"/>
              </a:rPr>
              <a:t>の図面により作成するものとする。</a:t>
            </a:r>
          </a:p>
        </p:txBody>
      </p:sp>
    </p:spTree>
  </p:cSld>
  <p:clrMapOvr>
    <a:masterClrMapping/>
  </p:clrMapOvr>
  <p:transition>
    <p:blind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ja-JP" altLang="en-US" sz="3600" smtClean="0"/>
              <a:t>住居表示台帳図</a:t>
            </a:r>
          </a:p>
        </p:txBody>
      </p:sp>
      <p:pic>
        <p:nvPicPr>
          <p:cNvPr id="24580"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30300" y="1341438"/>
            <a:ext cx="7253288" cy="468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 Box 4"/>
          <p:cNvSpPr txBox="1">
            <a:spLocks noChangeArrowheads="1"/>
          </p:cNvSpPr>
          <p:nvPr/>
        </p:nvSpPr>
        <p:spPr bwMode="auto">
          <a:xfrm>
            <a:off x="3136900" y="5910263"/>
            <a:ext cx="33845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住居表示台帳図（縮尺</a:t>
            </a:r>
            <a:r>
              <a:rPr kumimoji="1" lang="en-US" altLang="ja-JP" sz="1600">
                <a:solidFill>
                  <a:schemeClr val="accent2"/>
                </a:solidFill>
                <a:latin typeface="HG丸ｺﾞｼｯｸM-PRO" panose="020F0600000000000000" pitchFamily="50" charset="-128"/>
                <a:ea typeface="HG丸ｺﾞｼｯｸM-PRO" panose="020F0600000000000000" pitchFamily="50" charset="-128"/>
              </a:rPr>
              <a:t>1/500</a:t>
            </a: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a:t>
            </a:r>
          </a:p>
        </p:txBody>
      </p:sp>
      <p:sp>
        <p:nvSpPr>
          <p:cNvPr id="24582" name="Text Box 5"/>
          <p:cNvSpPr txBox="1">
            <a:spLocks noChangeArrowheads="1"/>
          </p:cNvSpPr>
          <p:nvPr/>
        </p:nvSpPr>
        <p:spPr bwMode="auto">
          <a:xfrm>
            <a:off x="8451850" y="6553200"/>
            <a:ext cx="145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400">
                <a:latin typeface="HG丸ｺﾞｼｯｸM-PRO" panose="020F0600000000000000" pitchFamily="50" charset="-128"/>
                <a:ea typeface="HG丸ｺﾞｼｯｸM-PRO" panose="020F0600000000000000" pitchFamily="50" charset="-128"/>
              </a:rPr>
              <a:t>札幌市</a:t>
            </a:r>
            <a:r>
              <a:rPr kumimoji="1" lang="en-US" altLang="ja-JP" sz="1400">
                <a:latin typeface="HG丸ｺﾞｼｯｸM-PRO" panose="020F0600000000000000" pitchFamily="50" charset="-128"/>
                <a:ea typeface="HG丸ｺﾞｼｯｸM-PRO" panose="020F0600000000000000" pitchFamily="50" charset="-128"/>
              </a:rPr>
              <a:t>HP</a:t>
            </a:r>
            <a:r>
              <a:rPr kumimoji="1" lang="ja-JP" altLang="en-US" sz="1400">
                <a:latin typeface="HG丸ｺﾞｼｯｸM-PRO" panose="020F0600000000000000" pitchFamily="50" charset="-128"/>
                <a:ea typeface="HG丸ｺﾞｼｯｸM-PRO" panose="020F0600000000000000" pitchFamily="50" charset="-128"/>
              </a:rPr>
              <a:t>より</a:t>
            </a:r>
          </a:p>
        </p:txBody>
      </p:sp>
    </p:spTree>
  </p:cSld>
  <p:clrMapOvr>
    <a:masterClrMapping/>
  </p:clrMapOvr>
  <p:transition>
    <p:blind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144688" y="1844229"/>
            <a:ext cx="6026993" cy="3745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法定図書とは</a:t>
            </a: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003DA5"/>
                </a:solidFill>
                <a:effectLst/>
                <a:uLnTx/>
                <a:uFillTx/>
                <a:latin typeface="HG丸ｺﾞｼｯｸM-PRO" panose="020F0600000000000000" pitchFamily="50" charset="-128"/>
                <a:ea typeface="HG丸ｺﾞｼｯｸM-PRO" panose="020F0600000000000000" pitchFamily="50" charset="-128"/>
                <a:cs typeface="+mn-cs"/>
              </a:rPr>
              <a:t>■ 公共測量と 作業規程の準則</a:t>
            </a:r>
            <a:endParaRPr kumimoji="1" lang="en-US" altLang="ja-JP" sz="3200" b="1" i="0" u="none" strike="noStrike" kern="0" cap="none" spc="0" normalizeH="0" baseline="0" noProof="0" dirty="0" smtClean="0">
              <a:ln>
                <a:noFill/>
              </a:ln>
              <a:solidFill>
                <a:srgbClr val="003DA5"/>
              </a:solidFill>
              <a:effectLst/>
              <a:uLnTx/>
              <a:uFillTx/>
              <a:latin typeface="HG丸ｺﾞｼｯｸM-PRO" panose="020F0600000000000000" pitchFamily="50" charset="-128"/>
              <a:ea typeface="HG丸ｺﾞｼｯｸM-PRO" panose="020F0600000000000000"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豊中市の事例</a:t>
            </a: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ja-JP"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大縮尺空間データの意義</a:t>
            </a:r>
            <a:endParaRPr kumimoji="1" lang="en-US" altLang="ja-JP"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まとめ</a:t>
            </a:r>
            <a:endParaRPr kumimoji="1" lang="en-US" altLang="ja-JP" sz="3200" b="1" i="0" u="none" strike="noStrike" kern="0" cap="none" spc="0" normalizeH="0" baseline="0" noProof="0" dirty="0" smtClean="0">
              <a:ln>
                <a:noFill/>
              </a:ln>
              <a:solidFill>
                <a:srgbClr val="DDDDDD"/>
              </a:solidFill>
              <a:effectLst/>
              <a:uLnTx/>
              <a:uFillTx/>
              <a:latin typeface="HG丸ｺﾞｼｯｸM-PRO" pitchFamily="50" charset="-128"/>
              <a:ea typeface="HG丸ｺﾞｼｯｸM-PRO"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1" lang="en-US" altLang="ja-JP" sz="3200" b="1" i="0" u="none" strike="noStrike" kern="0" cap="none" spc="0" normalizeH="0" baseline="0" noProof="0" dirty="0" smtClean="0">
              <a:ln>
                <a:noFill/>
              </a:ln>
              <a:solidFill>
                <a:srgbClr val="003DA5"/>
              </a:solidFill>
              <a:effectLst/>
              <a:uLnTx/>
              <a:uFillTx/>
              <a:latin typeface="HG丸ｺﾞｼｯｸM-PRO" pitchFamily="50" charset="-128"/>
              <a:ea typeface="HG丸ｺﾞｼｯｸM-PRO"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1" lang="en-US" altLang="ja-JP" sz="3200" b="1" i="0" u="none" strike="noStrike" kern="0" cap="none" spc="0" normalizeH="0" baseline="0" noProof="0" dirty="0" smtClean="0">
              <a:ln>
                <a:noFill/>
              </a:ln>
              <a:solidFill>
                <a:srgbClr val="003DA5"/>
              </a:solidFill>
              <a:effectLst/>
              <a:uLnTx/>
              <a:uFillTx/>
              <a:latin typeface="HG丸ｺﾞｼｯｸM-PRO" pitchFamily="50" charset="-128"/>
              <a:ea typeface="HG丸ｺﾞｼｯｸM-PRO" pitchFamily="50" charset="-128"/>
              <a:cs typeface="+mn-cs"/>
            </a:endParaRPr>
          </a:p>
        </p:txBody>
      </p:sp>
    </p:spTree>
  </p:cSld>
  <p:clrMapOvr>
    <a:masterClrMapping/>
  </p:clrMapOvr>
  <p:transition>
    <p:blind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body" idx="1"/>
          </p:nvPr>
        </p:nvSpPr>
        <p:spPr>
          <a:xfrm>
            <a:off x="344488" y="1182688"/>
            <a:ext cx="9145587" cy="5486400"/>
          </a:xfrm>
        </p:spPr>
        <p:txBody>
          <a:bodyPr/>
          <a:lstStyle/>
          <a:p>
            <a:pPr marL="609600" indent="-609600">
              <a:buFontTx/>
              <a:buNone/>
            </a:pPr>
            <a:r>
              <a:rPr lang="ja-JP" altLang="en-US" smtClean="0">
                <a:solidFill>
                  <a:srgbClr val="003DA5"/>
                </a:solidFill>
                <a:latin typeface="HG丸ｺﾞｼｯｸM-PRO" panose="020F0600000000000000" pitchFamily="50" charset="-128"/>
                <a:ea typeface="HG丸ｺﾞｼｯｸM-PRO" panose="020F0600000000000000" pitchFamily="50" charset="-128"/>
              </a:rPr>
              <a:t>（公共測量） </a:t>
            </a:r>
          </a:p>
          <a:p>
            <a:pPr marL="609600" indent="-609600">
              <a:buFontTx/>
              <a:buNone/>
            </a:pPr>
            <a:r>
              <a:rPr lang="ja-JP" altLang="en-US" smtClean="0">
                <a:solidFill>
                  <a:srgbClr val="003DA5"/>
                </a:solidFill>
                <a:latin typeface="HG丸ｺﾞｼｯｸM-PRO" panose="020F0600000000000000" pitchFamily="50" charset="-128"/>
                <a:ea typeface="HG丸ｺﾞｼｯｸM-PRO" panose="020F0600000000000000" pitchFamily="50" charset="-128"/>
              </a:rPr>
              <a:t>第五条 　この法律において「公共測量」とは、基本測量以外の測量で次に掲げるものをいい、建物に関する測量その他の局地的測量又は小縮尺図の調製その他の高度の精度を必要としない測量で政令で定めるものを除く</a:t>
            </a:r>
          </a:p>
          <a:p>
            <a:pPr marL="609600" indent="-609600">
              <a:buFontTx/>
              <a:buNone/>
            </a:pPr>
            <a:r>
              <a:rPr lang="ja-JP" altLang="en-US" smtClean="0">
                <a:solidFill>
                  <a:schemeClr val="tx1"/>
                </a:solidFill>
                <a:latin typeface="HG丸ｺﾞｼｯｸM-PRO" panose="020F0600000000000000" pitchFamily="50" charset="-128"/>
                <a:ea typeface="HG丸ｺﾞｼｯｸM-PRO" panose="020F0600000000000000" pitchFamily="50" charset="-128"/>
              </a:rPr>
              <a:t>　一</a:t>
            </a:r>
            <a:r>
              <a:rPr lang="ja-JP" altLang="en-US" smtClean="0">
                <a:solidFill>
                  <a:schemeClr val="accent2"/>
                </a:solidFill>
                <a:latin typeface="HG丸ｺﾞｼｯｸM-PRO" panose="020F0600000000000000" pitchFamily="50" charset="-128"/>
                <a:ea typeface="HG丸ｺﾞｼｯｸM-PRO" panose="020F0600000000000000" pitchFamily="50" charset="-128"/>
              </a:rPr>
              <a:t> 　</a:t>
            </a:r>
            <a:r>
              <a:rPr lang="ja-JP" altLang="en-US" u="sng" smtClean="0">
                <a:solidFill>
                  <a:srgbClr val="FF3300"/>
                </a:solidFill>
                <a:latin typeface="HG丸ｺﾞｼｯｸM-PRO" panose="020F0600000000000000" pitchFamily="50" charset="-128"/>
                <a:ea typeface="HG丸ｺﾞｼｯｸM-PRO" panose="020F0600000000000000" pitchFamily="50" charset="-128"/>
              </a:rPr>
              <a:t>その実施に要する費用の全部又は一部を国又は公共団体が負担し、又は補助して実施する測量 </a:t>
            </a:r>
          </a:p>
          <a:p>
            <a:pPr marL="609600" indent="-609600">
              <a:buFontTx/>
              <a:buNone/>
            </a:pPr>
            <a:r>
              <a:rPr lang="ja-JP" altLang="en-US" smtClean="0">
                <a:solidFill>
                  <a:schemeClr val="tx1"/>
                </a:solidFill>
                <a:latin typeface="HG丸ｺﾞｼｯｸM-PRO" panose="020F0600000000000000" pitchFamily="50" charset="-128"/>
                <a:ea typeface="HG丸ｺﾞｼｯｸM-PRO" panose="020F0600000000000000" pitchFamily="50" charset="-128"/>
              </a:rPr>
              <a:t>　</a:t>
            </a:r>
            <a:r>
              <a:rPr lang="ja-JP" altLang="en-US" smtClean="0">
                <a:solidFill>
                  <a:srgbClr val="003DA5"/>
                </a:solidFill>
                <a:latin typeface="HG丸ｺﾞｼｯｸM-PRO" panose="020F0600000000000000" pitchFamily="50" charset="-128"/>
                <a:ea typeface="HG丸ｺﾞｼｯｸM-PRO" panose="020F0600000000000000" pitchFamily="50" charset="-128"/>
              </a:rPr>
              <a:t>二　基本測量又は前号の測量の測量成果を使用して次に掲げる事業のために実施する測量で国土交通大臣が指定するもの </a:t>
            </a:r>
          </a:p>
          <a:p>
            <a:pPr marL="609600" indent="-609600">
              <a:buFontTx/>
              <a:buNone/>
            </a:pPr>
            <a:r>
              <a:rPr lang="ja-JP" altLang="en-US" smtClean="0">
                <a:solidFill>
                  <a:srgbClr val="003DA5"/>
                </a:solidFill>
                <a:latin typeface="HG丸ｺﾞｼｯｸM-PRO" panose="020F0600000000000000" pitchFamily="50" charset="-128"/>
                <a:ea typeface="HG丸ｺﾞｼｯｸM-PRO" panose="020F0600000000000000" pitchFamily="50" charset="-128"/>
              </a:rPr>
              <a:t>　　イ　行政庁の許可、認可その他の処分を受けて行われる事業</a:t>
            </a:r>
          </a:p>
          <a:p>
            <a:pPr marL="609600" indent="-609600">
              <a:buFontTx/>
              <a:buNone/>
            </a:pPr>
            <a:r>
              <a:rPr lang="ja-JP" altLang="en-US" smtClean="0">
                <a:solidFill>
                  <a:srgbClr val="003DA5"/>
                </a:solidFill>
                <a:latin typeface="HG丸ｺﾞｼｯｸM-PRO" panose="020F0600000000000000" pitchFamily="50" charset="-128"/>
                <a:ea typeface="HG丸ｺﾞｼｯｸM-PRO" panose="020F0600000000000000" pitchFamily="50" charset="-128"/>
              </a:rPr>
              <a:t>　　ロ　その実施に要する費用の全部又は一部について国又は公共団体の負担又は補助、貸付けその他の助成を受けて行われる事業</a:t>
            </a:r>
          </a:p>
        </p:txBody>
      </p:sp>
      <p:sp>
        <p:nvSpPr>
          <p:cNvPr id="20484" name="Rectangle 3"/>
          <p:cNvSpPr>
            <a:spLocks noGrp="1" noChangeArrowheads="1"/>
          </p:cNvSpPr>
          <p:nvPr>
            <p:ph type="title"/>
          </p:nvPr>
        </p:nvSpPr>
        <p:spPr>
          <a:xfrm>
            <a:off x="0" y="188913"/>
            <a:ext cx="9712325" cy="633412"/>
          </a:xfrm>
          <a:effectLst>
            <a:outerShdw dist="35921" dir="2700000" algn="ctr" rotWithShape="0">
              <a:srgbClr val="DDDDDD"/>
            </a:outerShdw>
          </a:effectLst>
        </p:spPr>
        <p:txBody>
          <a:bodyPr/>
          <a:lstStyle/>
          <a:p>
            <a:pPr>
              <a:defRPr/>
            </a:pPr>
            <a:r>
              <a:rPr lang="ja-JP" altLang="en-US" sz="3200" dirty="0" smtClean="0"/>
              <a:t>測量法</a:t>
            </a:r>
            <a:r>
              <a:rPr lang="ja-JP" altLang="en-US" sz="2000" dirty="0" smtClean="0"/>
              <a:t>（測量法第５条）</a:t>
            </a:r>
          </a:p>
        </p:txBody>
      </p:sp>
    </p:spTree>
  </p:cSld>
  <p:clrMapOvr>
    <a:masterClrMapping/>
  </p:clrMapOvr>
  <p:transition>
    <p:blind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body" idx="1"/>
          </p:nvPr>
        </p:nvSpPr>
        <p:spPr>
          <a:xfrm>
            <a:off x="560388" y="2133600"/>
            <a:ext cx="9145587" cy="3598863"/>
          </a:xfrm>
          <a:noFill/>
        </p:spPr>
        <p:txBody>
          <a:bodyPr/>
          <a:lstStyle/>
          <a:p>
            <a:pPr>
              <a:buFontTx/>
              <a:buNone/>
            </a:pPr>
            <a:r>
              <a:rPr lang="ja-JP" altLang="en-US" sz="2800" dirty="0" smtClean="0">
                <a:solidFill>
                  <a:schemeClr val="accent2"/>
                </a:solidFill>
                <a:latin typeface="HG丸ｺﾞｼｯｸM-PRO" panose="020F0600000000000000" pitchFamily="50" charset="-128"/>
                <a:ea typeface="HG丸ｺﾞｼｯｸM-PRO" panose="020F0600000000000000" pitchFamily="50" charset="-128"/>
              </a:rPr>
              <a:t>（作業規程） </a:t>
            </a:r>
            <a:endParaRPr lang="ja-JP" altLang="en-US" sz="2800" b="1" dirty="0" smtClean="0">
              <a:solidFill>
                <a:schemeClr val="accent2"/>
              </a:solidFill>
              <a:latin typeface="HG丸ｺﾞｼｯｸM-PRO" panose="020F0600000000000000" pitchFamily="50" charset="-128"/>
              <a:ea typeface="HG丸ｺﾞｼｯｸM-PRO" panose="020F0600000000000000" pitchFamily="50" charset="-128"/>
            </a:endParaRPr>
          </a:p>
          <a:p>
            <a:pPr>
              <a:buFontTx/>
              <a:buNone/>
            </a:pPr>
            <a:r>
              <a:rPr lang="ja-JP" altLang="en-US" sz="2800" b="1" dirty="0" smtClean="0">
                <a:solidFill>
                  <a:schemeClr val="accent2"/>
                </a:solidFill>
                <a:latin typeface="HG丸ｺﾞｼｯｸM-PRO" panose="020F0600000000000000" pitchFamily="50" charset="-128"/>
                <a:ea typeface="HG丸ｺﾞｼｯｸM-PRO" panose="020F0600000000000000" pitchFamily="50" charset="-128"/>
              </a:rPr>
              <a:t>第三十三条</a:t>
            </a:r>
            <a:r>
              <a:rPr lang="ja-JP" altLang="en-US" sz="2800" dirty="0" smtClean="0">
                <a:solidFill>
                  <a:schemeClr val="accent2"/>
                </a:solidFill>
                <a:latin typeface="HG丸ｺﾞｼｯｸM-PRO" panose="020F0600000000000000" pitchFamily="50" charset="-128"/>
                <a:ea typeface="HG丸ｺﾞｼｯｸM-PRO" panose="020F0600000000000000" pitchFamily="50" charset="-128"/>
              </a:rPr>
              <a:t> 　測量計画機関は、公共測量を実施しようとするときは、当該公共測量に関し観測機械の種類、観測法、計算法その他国土交通省令で定める事項を定めた</a:t>
            </a:r>
            <a:r>
              <a:rPr lang="ja-JP" altLang="en-US" sz="2800" dirty="0" smtClean="0">
                <a:solidFill>
                  <a:srgbClr val="FF3300"/>
                </a:solidFill>
                <a:latin typeface="HG丸ｺﾞｼｯｸM-PRO" panose="020F0600000000000000" pitchFamily="50" charset="-128"/>
                <a:ea typeface="HG丸ｺﾞｼｯｸM-PRO" panose="020F0600000000000000" pitchFamily="50" charset="-128"/>
              </a:rPr>
              <a:t>作業規程を定め</a:t>
            </a:r>
            <a:r>
              <a:rPr lang="ja-JP" altLang="en-US" sz="2800" dirty="0" smtClean="0">
                <a:solidFill>
                  <a:schemeClr val="accent2"/>
                </a:solidFill>
                <a:latin typeface="HG丸ｺﾞｼｯｸM-PRO" panose="020F0600000000000000" pitchFamily="50" charset="-128"/>
                <a:ea typeface="HG丸ｺﾞｼｯｸM-PRO" panose="020F0600000000000000" pitchFamily="50" charset="-128"/>
              </a:rPr>
              <a:t>、あらかじめ、</a:t>
            </a:r>
            <a:r>
              <a:rPr lang="ja-JP" altLang="en-US" sz="2800" dirty="0" smtClean="0">
                <a:solidFill>
                  <a:srgbClr val="FF3300"/>
                </a:solidFill>
                <a:latin typeface="HG丸ｺﾞｼｯｸM-PRO" panose="020F0600000000000000" pitchFamily="50" charset="-128"/>
                <a:ea typeface="HG丸ｺﾞｼｯｸM-PRO" panose="020F0600000000000000" pitchFamily="50" charset="-128"/>
              </a:rPr>
              <a:t>国土交通大臣の承認</a:t>
            </a:r>
            <a:r>
              <a:rPr lang="ja-JP" altLang="en-US" sz="2800" dirty="0" smtClean="0">
                <a:solidFill>
                  <a:schemeClr val="accent2"/>
                </a:solidFill>
                <a:latin typeface="HG丸ｺﾞｼｯｸM-PRO" panose="020F0600000000000000" pitchFamily="50" charset="-128"/>
                <a:ea typeface="HG丸ｺﾞｼｯｸM-PRO" panose="020F0600000000000000" pitchFamily="50" charset="-128"/>
              </a:rPr>
              <a:t>を得なければならない。これを変更しようとするときも、同様とする。 </a:t>
            </a:r>
            <a:endParaRPr lang="ja-JP" altLang="en-US" sz="2800" b="1" dirty="0" smtClean="0">
              <a:solidFill>
                <a:schemeClr val="accent2"/>
              </a:solidFill>
              <a:latin typeface="HG丸ｺﾞｼｯｸM-PRO" panose="020F0600000000000000" pitchFamily="50" charset="-128"/>
              <a:ea typeface="HG丸ｺﾞｼｯｸM-PRO" panose="020F0600000000000000" pitchFamily="50" charset="-128"/>
            </a:endParaRPr>
          </a:p>
          <a:p>
            <a:pPr>
              <a:buFontTx/>
              <a:buNone/>
            </a:pPr>
            <a:r>
              <a:rPr lang="ja-JP" altLang="en-US" sz="2800" b="1" dirty="0" smtClean="0">
                <a:solidFill>
                  <a:schemeClr val="accent2"/>
                </a:solidFill>
                <a:latin typeface="HG丸ｺﾞｼｯｸM-PRO" panose="020F0600000000000000" pitchFamily="50" charset="-128"/>
                <a:ea typeface="HG丸ｺﾞｼｯｸM-PRO" panose="020F0600000000000000" pitchFamily="50" charset="-128"/>
              </a:rPr>
              <a:t>２ </a:t>
            </a:r>
            <a:r>
              <a:rPr lang="ja-JP" altLang="en-US" sz="2800" dirty="0" smtClean="0">
                <a:solidFill>
                  <a:schemeClr val="accent2"/>
                </a:solidFill>
                <a:latin typeface="HG丸ｺﾞｼｯｸM-PRO" panose="020F0600000000000000" pitchFamily="50" charset="-128"/>
                <a:ea typeface="HG丸ｺﾞｼｯｸM-PRO" panose="020F0600000000000000" pitchFamily="50" charset="-128"/>
              </a:rPr>
              <a:t>　公共測量は、前項の承認を得た作業規程に基づいて実施しなければならない。 </a:t>
            </a:r>
          </a:p>
        </p:txBody>
      </p:sp>
      <p:sp>
        <p:nvSpPr>
          <p:cNvPr id="28675" name="タイトル 5"/>
          <p:cNvSpPr>
            <a:spLocks noGrp="1"/>
          </p:cNvSpPr>
          <p:nvPr>
            <p:ph type="title"/>
          </p:nvPr>
        </p:nvSpPr>
        <p:spPr>
          <a:xfrm>
            <a:off x="200025" y="188913"/>
            <a:ext cx="9518650" cy="633412"/>
          </a:xfrm>
        </p:spPr>
        <p:txBody>
          <a:bodyPr/>
          <a:lstStyle/>
          <a:p>
            <a:r>
              <a:rPr lang="ja-JP" altLang="en-US" sz="3200" smtClean="0"/>
              <a:t>作業規程の準則とは？</a:t>
            </a:r>
          </a:p>
        </p:txBody>
      </p:sp>
      <p:sp>
        <p:nvSpPr>
          <p:cNvPr id="28676" name="テキスト ボックス 6"/>
          <p:cNvSpPr txBox="1">
            <a:spLocks noChangeArrowheads="1"/>
          </p:cNvSpPr>
          <p:nvPr/>
        </p:nvSpPr>
        <p:spPr bwMode="auto">
          <a:xfrm>
            <a:off x="506413" y="1412875"/>
            <a:ext cx="28781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kumimoji="1" lang="ja-JP" altLang="en-US" sz="3000" u="sng">
                <a:solidFill>
                  <a:srgbClr val="003DA5"/>
                </a:solidFill>
                <a:latin typeface="HG丸ｺﾞｼｯｸM-PRO" panose="020F0600000000000000" pitchFamily="50" charset="-128"/>
                <a:ea typeface="HG丸ｺﾞｼｯｸM-PRO" panose="020F0600000000000000" pitchFamily="50" charset="-128"/>
              </a:rPr>
              <a:t>測量法第３３条</a:t>
            </a:r>
          </a:p>
        </p:txBody>
      </p:sp>
    </p:spTree>
  </p:cSld>
  <p:clrMapOvr>
    <a:masterClrMapping/>
  </p:clrMapOvr>
  <p:transition>
    <p:blind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p:txBody>
          <a:bodyPr/>
          <a:lstStyle/>
          <a:p>
            <a:r>
              <a:rPr lang="ja-JP" altLang="en-US" sz="3200" smtClean="0"/>
              <a:t>作業規程の準則とは？</a:t>
            </a:r>
          </a:p>
        </p:txBody>
      </p:sp>
      <p:sp>
        <p:nvSpPr>
          <p:cNvPr id="29700" name="Rectangle 3"/>
          <p:cNvSpPr>
            <a:spLocks noChangeArrowheads="1"/>
          </p:cNvSpPr>
          <p:nvPr/>
        </p:nvSpPr>
        <p:spPr bwMode="auto">
          <a:xfrm>
            <a:off x="4318000" y="6619875"/>
            <a:ext cx="5588000" cy="238125"/>
          </a:xfrm>
          <a:prstGeom prst="rect">
            <a:avLst/>
          </a:prstGeom>
          <a:solidFill>
            <a:schemeClr val="bg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1200">
                <a:latin typeface="ＭＳ Ｐゴシック" panose="020B0600070205080204" pitchFamily="50" charset="-128"/>
              </a:rPr>
              <a:t>国土地理院</a:t>
            </a:r>
            <a:r>
              <a:rPr lang="en-US" altLang="ja-JP" sz="1200">
                <a:latin typeface="ＭＳ Ｐゴシック" panose="020B0600070205080204" pitchFamily="50" charset="-128"/>
              </a:rPr>
              <a:t>HP</a:t>
            </a:r>
            <a:r>
              <a:rPr lang="ja-JP" altLang="en-US" sz="1200">
                <a:latin typeface="ＭＳ Ｐゴシック" panose="020B0600070205080204" pitchFamily="50" charset="-128"/>
              </a:rPr>
              <a:t>　</a:t>
            </a:r>
            <a:r>
              <a:rPr lang="en-US" altLang="ja-JP" sz="1200">
                <a:latin typeface="ＭＳ Ｐゴシック" panose="020B0600070205080204" pitchFamily="50" charset="-128"/>
              </a:rPr>
              <a:t>http://http://psgsv.gsi.go.jp/koukyou/download/jyunsoku110407.pdf</a:t>
            </a:r>
          </a:p>
        </p:txBody>
      </p:sp>
      <p:sp>
        <p:nvSpPr>
          <p:cNvPr id="387076" name="Rectangle 4"/>
          <p:cNvSpPr>
            <a:spLocks noChangeArrowheads="1"/>
          </p:cNvSpPr>
          <p:nvPr/>
        </p:nvSpPr>
        <p:spPr bwMode="auto">
          <a:xfrm>
            <a:off x="631825" y="1773238"/>
            <a:ext cx="8858250"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algn="l">
              <a:lnSpc>
                <a:spcPct val="100000"/>
              </a:lnSpc>
            </a:pPr>
            <a:r>
              <a:rPr kumimoji="1" lang="ja-JP" altLang="en-US" sz="2800" dirty="0">
                <a:solidFill>
                  <a:srgbClr val="0051A4"/>
                </a:solidFill>
                <a:latin typeface="HG丸ｺﾞｼｯｸM-PRO" panose="020F0600000000000000" pitchFamily="50" charset="-128"/>
                <a:ea typeface="HG丸ｺﾞｼｯｸM-PRO" panose="020F0600000000000000" pitchFamily="50" charset="-128"/>
              </a:rPr>
              <a:t>　</a:t>
            </a:r>
            <a:r>
              <a:rPr kumimoji="1" lang="ja-JP" altLang="en-US" sz="2800" dirty="0">
                <a:solidFill>
                  <a:srgbClr val="003DA5"/>
                </a:solidFill>
                <a:latin typeface="HG丸ｺﾞｼｯｸM-PRO" panose="020F0600000000000000" pitchFamily="50" charset="-128"/>
                <a:ea typeface="HG丸ｺﾞｼｯｸM-PRO" panose="020F0600000000000000" pitchFamily="50" charset="-128"/>
              </a:rPr>
              <a:t>測量法第</a:t>
            </a:r>
            <a:r>
              <a:rPr kumimoji="1" lang="en-US" altLang="ja-JP" sz="2800" dirty="0">
                <a:solidFill>
                  <a:srgbClr val="003DA5"/>
                </a:solidFill>
                <a:latin typeface="HG丸ｺﾞｼｯｸM-PRO" panose="020F0600000000000000" pitchFamily="50" charset="-128"/>
                <a:ea typeface="HG丸ｺﾞｼｯｸM-PRO" panose="020F0600000000000000" pitchFamily="50" charset="-128"/>
              </a:rPr>
              <a:t>34</a:t>
            </a:r>
            <a:r>
              <a:rPr kumimoji="1" lang="ja-JP" altLang="en-US" sz="2800" dirty="0">
                <a:solidFill>
                  <a:srgbClr val="003DA5"/>
                </a:solidFill>
                <a:latin typeface="HG丸ｺﾞｼｯｸM-PRO" panose="020F0600000000000000" pitchFamily="50" charset="-128"/>
                <a:ea typeface="HG丸ｺﾞｼｯｸM-PRO" panose="020F0600000000000000" pitchFamily="50" charset="-128"/>
              </a:rPr>
              <a:t>条の規定に基づき、作業規程の準則が昭和</a:t>
            </a:r>
            <a:r>
              <a:rPr kumimoji="1" lang="en-US" altLang="ja-JP" sz="2800" dirty="0">
                <a:solidFill>
                  <a:srgbClr val="003DA5"/>
                </a:solidFill>
                <a:latin typeface="HG丸ｺﾞｼｯｸM-PRO" panose="020F0600000000000000" pitchFamily="50" charset="-128"/>
                <a:ea typeface="HG丸ｺﾞｼｯｸM-PRO" panose="020F0600000000000000" pitchFamily="50" charset="-128"/>
              </a:rPr>
              <a:t>26</a:t>
            </a:r>
            <a:r>
              <a:rPr kumimoji="1" lang="ja-JP" altLang="en-US" sz="2800" dirty="0">
                <a:solidFill>
                  <a:srgbClr val="003DA5"/>
                </a:solidFill>
                <a:latin typeface="HG丸ｺﾞｼｯｸM-PRO" panose="020F0600000000000000" pitchFamily="50" charset="-128"/>
                <a:ea typeface="HG丸ｺﾞｼｯｸM-PRO" panose="020F0600000000000000" pitchFamily="50" charset="-128"/>
              </a:rPr>
              <a:t>年に制定され、多くの測量計画機関は、</a:t>
            </a: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モデル的な規程として準用</a:t>
            </a:r>
            <a:r>
              <a:rPr kumimoji="1" lang="ja-JP" altLang="en-US" sz="2800" dirty="0">
                <a:solidFill>
                  <a:srgbClr val="0051A4"/>
                </a:solidFill>
                <a:latin typeface="HG丸ｺﾞｼｯｸM-PRO" panose="020F0600000000000000" pitchFamily="50" charset="-128"/>
                <a:ea typeface="HG丸ｺﾞｼｯｸM-PRO" panose="020F0600000000000000" pitchFamily="50" charset="-128"/>
              </a:rPr>
              <a:t>していました。変更しようとする場合も同様です。 </a:t>
            </a:r>
            <a:br>
              <a:rPr kumimoji="1" lang="ja-JP" altLang="en-US" sz="2800" dirty="0">
                <a:solidFill>
                  <a:srgbClr val="0051A4"/>
                </a:solidFill>
                <a:latin typeface="HG丸ｺﾞｼｯｸM-PRO" panose="020F0600000000000000" pitchFamily="50" charset="-128"/>
                <a:ea typeface="HG丸ｺﾞｼｯｸM-PRO" panose="020F0600000000000000" pitchFamily="50" charset="-128"/>
              </a:rPr>
            </a:br>
            <a:r>
              <a:rPr kumimoji="1" lang="ja-JP" altLang="en-US" sz="2800" dirty="0">
                <a:solidFill>
                  <a:srgbClr val="0051A4"/>
                </a:solidFill>
                <a:latin typeface="HG丸ｺﾞｼｯｸM-PRO" panose="020F0600000000000000" pitchFamily="50" charset="-128"/>
                <a:ea typeface="HG丸ｺﾞｼｯｸM-PRO" panose="020F0600000000000000" pitchFamily="50" charset="-128"/>
              </a:rPr>
              <a:t>　測量目的に応じた作業規程を作成するための標準的な規準として、測量法第</a:t>
            </a:r>
            <a:r>
              <a:rPr kumimoji="1" lang="en-US" altLang="ja-JP" sz="2800" dirty="0">
                <a:solidFill>
                  <a:srgbClr val="0051A4"/>
                </a:solidFill>
                <a:latin typeface="HG丸ｺﾞｼｯｸM-PRO" panose="020F0600000000000000" pitchFamily="50" charset="-128"/>
                <a:ea typeface="HG丸ｺﾞｼｯｸM-PRO" panose="020F0600000000000000" pitchFamily="50" charset="-128"/>
              </a:rPr>
              <a:t>34</a:t>
            </a:r>
            <a:r>
              <a:rPr kumimoji="1" lang="ja-JP" altLang="en-US" sz="2800" dirty="0">
                <a:solidFill>
                  <a:srgbClr val="0051A4"/>
                </a:solidFill>
                <a:latin typeface="HG丸ｺﾞｼｯｸM-PRO" panose="020F0600000000000000" pitchFamily="50" charset="-128"/>
                <a:ea typeface="HG丸ｺﾞｼｯｸM-PRO" panose="020F0600000000000000" pitchFamily="50" charset="-128"/>
              </a:rPr>
              <a:t>条の規定に基づき、国土交通大臣が「</a:t>
            </a:r>
            <a:r>
              <a:rPr kumimoji="1" lang="ja-JP" altLang="en-US" sz="2800" dirty="0">
                <a:solidFill>
                  <a:srgbClr val="FF0000"/>
                </a:solidFill>
                <a:latin typeface="HG丸ｺﾞｼｯｸM-PRO" panose="020F0600000000000000" pitchFamily="50" charset="-128"/>
                <a:ea typeface="HG丸ｺﾞｼｯｸM-PRO" panose="020F0600000000000000" pitchFamily="50" charset="-128"/>
              </a:rPr>
              <a:t>作業規程の準則</a:t>
            </a:r>
            <a:r>
              <a:rPr kumimoji="1" lang="ja-JP" altLang="en-US" sz="2800" dirty="0">
                <a:solidFill>
                  <a:srgbClr val="0051A4"/>
                </a:solidFill>
                <a:latin typeface="HG丸ｺﾞｼｯｸM-PRO" panose="020F0600000000000000" pitchFamily="50" charset="-128"/>
                <a:ea typeface="HG丸ｺﾞｼｯｸM-PRO" panose="020F0600000000000000" pitchFamily="50" charset="-128"/>
              </a:rPr>
              <a:t>」</a:t>
            </a:r>
            <a:r>
              <a:rPr kumimoji="1" lang="ja-JP" altLang="en-US" sz="2000" dirty="0">
                <a:solidFill>
                  <a:srgbClr val="0051A4"/>
                </a:solidFill>
                <a:latin typeface="HG丸ｺﾞｼｯｸM-PRO" panose="020F0600000000000000" pitchFamily="50" charset="-128"/>
                <a:ea typeface="HG丸ｺﾞｼｯｸM-PRO" panose="020F0600000000000000" pitchFamily="50" charset="-128"/>
              </a:rPr>
              <a:t>（平成</a:t>
            </a:r>
            <a:r>
              <a:rPr kumimoji="1" lang="en-US" altLang="ja-JP" sz="2000" dirty="0">
                <a:solidFill>
                  <a:srgbClr val="0051A4"/>
                </a:solidFill>
                <a:latin typeface="HG丸ｺﾞｼｯｸM-PRO" panose="020F0600000000000000" pitchFamily="50" charset="-128"/>
                <a:ea typeface="HG丸ｺﾞｼｯｸM-PRO" panose="020F0600000000000000" pitchFamily="50" charset="-128"/>
              </a:rPr>
              <a:t>20</a:t>
            </a:r>
            <a:r>
              <a:rPr kumimoji="1" lang="ja-JP" altLang="en-US" sz="2000" dirty="0">
                <a:solidFill>
                  <a:srgbClr val="0051A4"/>
                </a:solidFill>
                <a:latin typeface="HG丸ｺﾞｼｯｸM-PRO" panose="020F0600000000000000" pitchFamily="50" charset="-128"/>
                <a:ea typeface="HG丸ｺﾞｼｯｸM-PRO" panose="020F0600000000000000" pitchFamily="50" charset="-128"/>
              </a:rPr>
              <a:t>年国土交通省告示第</a:t>
            </a:r>
            <a:r>
              <a:rPr kumimoji="1" lang="en-US" altLang="ja-JP" sz="2000" dirty="0">
                <a:solidFill>
                  <a:srgbClr val="0051A4"/>
                </a:solidFill>
                <a:latin typeface="HG丸ｺﾞｼｯｸM-PRO" panose="020F0600000000000000" pitchFamily="50" charset="-128"/>
                <a:ea typeface="HG丸ｺﾞｼｯｸM-PRO" panose="020F0600000000000000" pitchFamily="50" charset="-128"/>
              </a:rPr>
              <a:t>413</a:t>
            </a:r>
            <a:r>
              <a:rPr kumimoji="1" lang="ja-JP" altLang="en-US" sz="2000" dirty="0">
                <a:solidFill>
                  <a:srgbClr val="0051A4"/>
                </a:solidFill>
                <a:latin typeface="HG丸ｺﾞｼｯｸM-PRO" panose="020F0600000000000000" pitchFamily="50" charset="-128"/>
                <a:ea typeface="HG丸ｺﾞｼｯｸM-PRO" panose="020F0600000000000000" pitchFamily="50" charset="-128"/>
              </a:rPr>
              <a:t>号）</a:t>
            </a:r>
            <a:r>
              <a:rPr kumimoji="1" lang="ja-JP" altLang="en-US" sz="2800" dirty="0">
                <a:solidFill>
                  <a:srgbClr val="0051A4"/>
                </a:solidFill>
                <a:latin typeface="HG丸ｺﾞｼｯｸM-PRO" panose="020F0600000000000000" pitchFamily="50" charset="-128"/>
                <a:ea typeface="HG丸ｺﾞｼｯｸM-PRO" panose="020F0600000000000000" pitchFamily="50" charset="-128"/>
              </a:rPr>
              <a:t>を定めているものです。 </a:t>
            </a:r>
          </a:p>
        </p:txBody>
      </p:sp>
    </p:spTree>
  </p:cSld>
  <p:clrMapOvr>
    <a:masterClrMapping/>
  </p:clrMapOvr>
  <p:transition>
    <p:blind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5"/>
          <p:cNvSpPr txBox="1">
            <a:spLocks noChangeArrowheads="1"/>
          </p:cNvSpPr>
          <p:nvPr/>
        </p:nvSpPr>
        <p:spPr bwMode="auto">
          <a:xfrm>
            <a:off x="2670175" y="980728"/>
            <a:ext cx="4429418" cy="576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第３編 地形測量及び写真測量</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第１章 通則</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第４節 図式（第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82</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第２章 現地測量</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第４節 細部測量 </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90</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第５節 数値編集（第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99</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100</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第６節 補備測量（第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101</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第７節 </a:t>
            </a:r>
            <a:r>
              <a:rPr lang="ja-JP" altLang="en-US" sz="1200" b="1" dirty="0">
                <a:solidFill>
                  <a:srgbClr val="FF3300"/>
                </a:solidFill>
                <a:latin typeface="HG丸ｺﾞｼｯｸM-PRO" panose="020F0600000000000000" pitchFamily="50" charset="-128"/>
                <a:ea typeface="HG丸ｺﾞｼｯｸM-PRO" panose="020F0600000000000000" pitchFamily="50" charset="-128"/>
              </a:rPr>
              <a:t>数値地形図データファイルの作成</a:t>
            </a:r>
            <a:r>
              <a:rPr lang="ja-JP" altLang="en-US" sz="1200" b="1" dirty="0">
                <a:solidFill>
                  <a:schemeClr val="accent2"/>
                </a:solidFill>
                <a:latin typeface="HG丸ｺﾞｼｯｸM-PRO" panose="020F0600000000000000" pitchFamily="50" charset="-128"/>
                <a:ea typeface="HG丸ｺﾞｼｯｸM-PRO" panose="020F0600000000000000" pitchFamily="50" charset="-128"/>
              </a:rPr>
              <a:t>（</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第１０２条）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第３章 空中写真測量</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第９節 数値図化（第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172</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184</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第１０節 数値編集（第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185</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190</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第１１節 補測編集（第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191</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195</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第１２節</a:t>
            </a:r>
            <a:r>
              <a:rPr lang="ja-JP" altLang="en-US" sz="1200" b="1" dirty="0">
                <a:solidFill>
                  <a:schemeClr val="accent2"/>
                </a:solidFill>
                <a:latin typeface="HG丸ｺﾞｼｯｸM-PRO" panose="020F0600000000000000" pitchFamily="50" charset="-128"/>
                <a:ea typeface="HG丸ｺﾞｼｯｸM-PRO" panose="020F0600000000000000" pitchFamily="50" charset="-128"/>
              </a:rPr>
              <a:t> </a:t>
            </a:r>
            <a:r>
              <a:rPr lang="ja-JP" altLang="en-US" sz="1200" b="1" dirty="0">
                <a:solidFill>
                  <a:srgbClr val="FF3300"/>
                </a:solidFill>
                <a:latin typeface="HG丸ｺﾞｼｯｸM-PRO" panose="020F0600000000000000" pitchFamily="50" charset="-128"/>
                <a:ea typeface="HG丸ｺﾞｼｯｸM-PRO" panose="020F0600000000000000" pitchFamily="50" charset="-128"/>
              </a:rPr>
              <a:t>数値地形図データファイルの作成</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196</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第４章 既成図数値化</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第１節 要旨（第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200</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203</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第２節 作業計画（第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204</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第３節 計測用基図作成（第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205</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206</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第４節 計測（第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207</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210</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第５節 数値編集（第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211</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213</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第６節</a:t>
            </a:r>
            <a:r>
              <a:rPr lang="ja-JP" altLang="en-US" sz="1200" b="1" dirty="0">
                <a:solidFill>
                  <a:schemeClr val="accent2"/>
                </a:solidFill>
                <a:latin typeface="HG丸ｺﾞｼｯｸM-PRO" panose="020F0600000000000000" pitchFamily="50" charset="-128"/>
                <a:ea typeface="HG丸ｺﾞｼｯｸM-PRO" panose="020F0600000000000000" pitchFamily="50" charset="-128"/>
              </a:rPr>
              <a:t> </a:t>
            </a:r>
            <a:r>
              <a:rPr lang="ja-JP" altLang="en-US" sz="1200" b="1" dirty="0">
                <a:solidFill>
                  <a:srgbClr val="FF3300"/>
                </a:solidFill>
                <a:latin typeface="HG丸ｺﾞｼｯｸM-PRO" panose="020F0600000000000000" pitchFamily="50" charset="-128"/>
                <a:ea typeface="HG丸ｺﾞｼｯｸM-PRO" panose="020F0600000000000000" pitchFamily="50" charset="-128"/>
              </a:rPr>
              <a:t>数値地形図データファイルの作成</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（第２１４条）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第５章 修正測量</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第４節 修正数値図化</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第６節 修正数値編集（第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241</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243</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sz="1200" b="1" dirty="0">
                <a:solidFill>
                  <a:srgbClr val="003DA5"/>
                </a:solidFill>
                <a:latin typeface="HG丸ｺﾞｼｯｸM-PRO" panose="020F0600000000000000" pitchFamily="50" charset="-128"/>
                <a:ea typeface="HG丸ｺﾞｼｯｸM-PRO" panose="020F0600000000000000" pitchFamily="50" charset="-128"/>
              </a:rPr>
              <a:t>　　第７節 </a:t>
            </a:r>
            <a:r>
              <a:rPr lang="ja-JP" altLang="en-US" sz="1200" b="1" dirty="0">
                <a:solidFill>
                  <a:srgbClr val="FF3300"/>
                </a:solidFill>
                <a:latin typeface="HG丸ｺﾞｼｯｸM-PRO" panose="020F0600000000000000" pitchFamily="50" charset="-128"/>
                <a:ea typeface="HG丸ｺﾞｼｯｸM-PRO" panose="020F0600000000000000" pitchFamily="50" charset="-128"/>
              </a:rPr>
              <a:t>数値地形図データファイルの更新</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（第</a:t>
            </a:r>
            <a:r>
              <a:rPr lang="en-US" altLang="ja-JP" sz="1200" b="1" dirty="0">
                <a:solidFill>
                  <a:srgbClr val="003DA5"/>
                </a:solidFill>
                <a:latin typeface="HG丸ｺﾞｼｯｸM-PRO" panose="020F0600000000000000" pitchFamily="50" charset="-128"/>
                <a:ea typeface="HG丸ｺﾞｼｯｸM-PRO" panose="020F0600000000000000" pitchFamily="50" charset="-128"/>
              </a:rPr>
              <a:t>244</a:t>
            </a:r>
            <a:r>
              <a:rPr lang="ja-JP" altLang="en-US" sz="1200" b="1" dirty="0">
                <a:solidFill>
                  <a:srgbClr val="003DA5"/>
                </a:solidFill>
                <a:latin typeface="HG丸ｺﾞｼｯｸM-PRO" panose="020F0600000000000000" pitchFamily="50" charset="-128"/>
                <a:ea typeface="HG丸ｺﾞｼｯｸM-PRO" panose="020F0600000000000000" pitchFamily="50" charset="-128"/>
              </a:rPr>
              <a:t>条）</a:t>
            </a:r>
          </a:p>
        </p:txBody>
      </p:sp>
      <p:sp>
        <p:nvSpPr>
          <p:cNvPr id="4" name="Rectangle 2"/>
          <p:cNvSpPr txBox="1">
            <a:spLocks noChangeArrowheads="1"/>
          </p:cNvSpPr>
          <p:nvPr/>
        </p:nvSpPr>
        <p:spPr>
          <a:xfrm>
            <a:off x="1784648" y="377924"/>
            <a:ext cx="7138690" cy="458788"/>
          </a:xfrm>
          <a:prstGeom prst="rect">
            <a:avLst/>
          </a:prstGeom>
        </p:spPr>
        <p:txBody>
          <a:bodyP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ja-JP" altLang="en-US" sz="5300" b="1" dirty="0">
                <a:solidFill>
                  <a:srgbClr val="003DA5"/>
                </a:solidFill>
                <a:latin typeface="HG丸ｺﾞｼｯｸM-PRO" pitchFamily="50" charset="-128"/>
                <a:ea typeface="HG丸ｺﾞｼｯｸM-PRO" pitchFamily="50" charset="-128"/>
              </a:rPr>
              <a:t>作業規程の準則</a:t>
            </a:r>
            <a:r>
              <a:rPr lang="ja-JP" altLang="en-US" sz="2700" b="1" dirty="0">
                <a:solidFill>
                  <a:srgbClr val="003DA5"/>
                </a:solidFill>
                <a:latin typeface="HG丸ｺﾞｼｯｸM-PRO" pitchFamily="50" charset="-128"/>
                <a:ea typeface="HG丸ｺﾞｼｯｸM-PRO" pitchFamily="50" charset="-128"/>
              </a:rPr>
              <a:t>（平成</a:t>
            </a:r>
            <a:r>
              <a:rPr lang="en-US" altLang="ja-JP" sz="2700" b="1" dirty="0">
                <a:solidFill>
                  <a:srgbClr val="003DA5"/>
                </a:solidFill>
                <a:latin typeface="HG丸ｺﾞｼｯｸM-PRO" pitchFamily="50" charset="-128"/>
                <a:ea typeface="HG丸ｺﾞｼｯｸM-PRO" pitchFamily="50" charset="-128"/>
              </a:rPr>
              <a:t>20</a:t>
            </a:r>
            <a:r>
              <a:rPr lang="ja-JP" altLang="en-US" sz="2700" b="1" dirty="0">
                <a:solidFill>
                  <a:srgbClr val="003DA5"/>
                </a:solidFill>
                <a:latin typeface="HG丸ｺﾞｼｯｸM-PRO" pitchFamily="50" charset="-128"/>
                <a:ea typeface="HG丸ｺﾞｼｯｸM-PRO" pitchFamily="50" charset="-128"/>
              </a:rPr>
              <a:t>年国土交通省告示第</a:t>
            </a:r>
            <a:r>
              <a:rPr lang="en-US" altLang="ja-JP" sz="2700" b="1" dirty="0">
                <a:solidFill>
                  <a:srgbClr val="003DA5"/>
                </a:solidFill>
                <a:latin typeface="HG丸ｺﾞｼｯｸM-PRO" pitchFamily="50" charset="-128"/>
                <a:ea typeface="HG丸ｺﾞｼｯｸM-PRO" pitchFamily="50" charset="-128"/>
              </a:rPr>
              <a:t>413</a:t>
            </a:r>
            <a:r>
              <a:rPr lang="ja-JP" altLang="en-US" sz="2700" b="1" dirty="0">
                <a:solidFill>
                  <a:srgbClr val="003DA5"/>
                </a:solidFill>
                <a:latin typeface="HG丸ｺﾞｼｯｸM-PRO" pitchFamily="50" charset="-128"/>
                <a:ea typeface="HG丸ｺﾞｼｯｸM-PRO" pitchFamily="50" charset="-128"/>
              </a:rPr>
              <a:t>号）</a:t>
            </a:r>
            <a:endParaRPr lang="ja-JP" altLang="en-US" sz="2700" b="1" dirty="0" smtClean="0">
              <a:solidFill>
                <a:srgbClr val="003DA5"/>
              </a:solidFill>
              <a:latin typeface="HG丸ｺﾞｼｯｸM-PRO" pitchFamily="50" charset="-128"/>
              <a:ea typeface="HG丸ｺﾞｼｯｸM-PRO" pitchFamily="50" charset="-128"/>
            </a:endParaRPr>
          </a:p>
        </p:txBody>
      </p:sp>
    </p:spTree>
  </p:cSld>
  <p:clrMapOvr>
    <a:masterClrMapping/>
  </p:clrMapOvr>
  <p:transition spd="slow">
    <p:blind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4"/>
          <p:cNvSpPr txBox="1">
            <a:spLocks noChangeArrowheads="1"/>
          </p:cNvSpPr>
          <p:nvPr/>
        </p:nvSpPr>
        <p:spPr bwMode="auto">
          <a:xfrm>
            <a:off x="1204913" y="1700808"/>
            <a:ext cx="8779968" cy="4949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algn="l"/>
            <a:r>
              <a:rPr lang="ja-JP" altLang="en-US" b="1" dirty="0">
                <a:solidFill>
                  <a:srgbClr val="003DA5"/>
                </a:solidFill>
                <a:latin typeface="HG丸ｺﾞｼｯｸM-PRO" panose="020F0600000000000000" pitchFamily="50" charset="-128"/>
                <a:ea typeface="HG丸ｺﾞｼｯｸM-PRO" panose="020F0600000000000000" pitchFamily="50" charset="-128"/>
              </a:rPr>
              <a:t>第１章 総 則</a:t>
            </a:r>
            <a:r>
              <a:rPr lang="en-US" altLang="ja-JP" b="1" dirty="0">
                <a:solidFill>
                  <a:srgbClr val="003DA5"/>
                </a:solidFill>
                <a:latin typeface="HG丸ｺﾞｼｯｸM-PRO" panose="020F0600000000000000" pitchFamily="50" charset="-128"/>
                <a:ea typeface="HG丸ｺﾞｼｯｸM-PRO" panose="020F0600000000000000" pitchFamily="50" charset="-128"/>
              </a:rPr>
              <a:t> </a:t>
            </a:r>
          </a:p>
          <a:p>
            <a:pPr algn="l"/>
            <a:r>
              <a:rPr lang="ja-JP" altLang="en-US" b="1" dirty="0">
                <a:solidFill>
                  <a:srgbClr val="003DA5"/>
                </a:solidFill>
                <a:latin typeface="HG丸ｺﾞｼｯｸM-PRO" panose="020F0600000000000000" pitchFamily="50" charset="-128"/>
                <a:ea typeface="HG丸ｺﾞｼｯｸM-PRO" panose="020F0600000000000000" pitchFamily="50" charset="-128"/>
              </a:rPr>
              <a:t>　第１節 総 則（第</a:t>
            </a:r>
            <a:r>
              <a:rPr lang="en-US" altLang="ja-JP" b="1" dirty="0">
                <a:solidFill>
                  <a:srgbClr val="003DA5"/>
                </a:solidFill>
                <a:latin typeface="HG丸ｺﾞｼｯｸM-PRO" panose="020F0600000000000000" pitchFamily="50" charset="-128"/>
                <a:ea typeface="HG丸ｺﾞｼｯｸM-PRO" panose="020F0600000000000000" pitchFamily="50" charset="-128"/>
              </a:rPr>
              <a:t>82</a:t>
            </a:r>
            <a:r>
              <a:rPr lang="ja-JP" altLang="en-US" b="1" dirty="0">
                <a:solidFill>
                  <a:srgbClr val="003DA5"/>
                </a:solidFill>
                <a:latin typeface="HG丸ｺﾞｼｯｸM-PRO" panose="020F0600000000000000" pitchFamily="50" charset="-128"/>
                <a:ea typeface="HG丸ｺﾞｼｯｸM-PRO" panose="020F0600000000000000" pitchFamily="50" charset="-128"/>
              </a:rPr>
              <a:t>～</a:t>
            </a:r>
            <a:r>
              <a:rPr lang="en-US" altLang="ja-JP" b="1" dirty="0">
                <a:solidFill>
                  <a:srgbClr val="003DA5"/>
                </a:solidFill>
                <a:latin typeface="HG丸ｺﾞｼｯｸM-PRO" panose="020F0600000000000000" pitchFamily="50" charset="-128"/>
                <a:ea typeface="HG丸ｺﾞｼｯｸM-PRO" panose="020F0600000000000000" pitchFamily="50" charset="-128"/>
              </a:rPr>
              <a:t>88</a:t>
            </a:r>
            <a:r>
              <a:rPr lang="ja-JP" altLang="en-US" b="1" dirty="0">
                <a:solidFill>
                  <a:srgbClr val="003DA5"/>
                </a:solidFill>
                <a:latin typeface="HG丸ｺﾞｼｯｸM-PRO" panose="020F0600000000000000" pitchFamily="50" charset="-128"/>
                <a:ea typeface="HG丸ｺﾞｼｯｸM-PRO" panose="020F0600000000000000" pitchFamily="50" charset="-128"/>
              </a:rPr>
              <a:t>条）</a:t>
            </a:r>
          </a:p>
          <a:p>
            <a:pPr algn="l"/>
            <a:endParaRPr lang="ja-JP" altLang="en-US" sz="1200" b="1" dirty="0">
              <a:solidFill>
                <a:srgbClr val="003DA5"/>
              </a:solidFill>
              <a:latin typeface="HG丸ｺﾞｼｯｸM-PRO" panose="020F0600000000000000" pitchFamily="50" charset="-128"/>
              <a:ea typeface="HG丸ｺﾞｼｯｸM-PRO" panose="020F0600000000000000" pitchFamily="50" charset="-128"/>
            </a:endParaRPr>
          </a:p>
          <a:p>
            <a:pPr algn="l"/>
            <a:r>
              <a:rPr lang="ja-JP" altLang="en-US" b="1" dirty="0">
                <a:solidFill>
                  <a:srgbClr val="003DA5"/>
                </a:solidFill>
                <a:latin typeface="HG丸ｺﾞｼｯｸM-PRO" panose="020F0600000000000000" pitchFamily="50" charset="-128"/>
                <a:ea typeface="HG丸ｺﾞｼｯｸM-PRO" panose="020F0600000000000000" pitchFamily="50" charset="-128"/>
              </a:rPr>
              <a:t>第２章 数値地形図データファイル仕様</a:t>
            </a:r>
            <a:endParaRPr lang="en-US" altLang="ja-JP" b="1" dirty="0">
              <a:solidFill>
                <a:srgbClr val="003DA5"/>
              </a:solidFill>
              <a:latin typeface="HG丸ｺﾞｼｯｸM-PRO" panose="020F0600000000000000" pitchFamily="50" charset="-128"/>
              <a:ea typeface="HG丸ｺﾞｼｯｸM-PRO" panose="020F0600000000000000" pitchFamily="50" charset="-128"/>
            </a:endParaRPr>
          </a:p>
          <a:p>
            <a:pPr algn="l"/>
            <a:r>
              <a:rPr lang="ja-JP" altLang="en-US" b="1" dirty="0">
                <a:solidFill>
                  <a:srgbClr val="003DA5"/>
                </a:solidFill>
                <a:latin typeface="HG丸ｺﾞｼｯｸM-PRO" panose="020F0600000000000000" pitchFamily="50" charset="-128"/>
                <a:ea typeface="HG丸ｺﾞｼｯｸM-PRO" panose="020F0600000000000000" pitchFamily="50" charset="-128"/>
              </a:rPr>
              <a:t>　第１節 通 則（第</a:t>
            </a:r>
            <a:r>
              <a:rPr lang="en-US" altLang="ja-JP" b="1" dirty="0">
                <a:solidFill>
                  <a:srgbClr val="003DA5"/>
                </a:solidFill>
                <a:latin typeface="HG丸ｺﾞｼｯｸM-PRO" panose="020F0600000000000000" pitchFamily="50" charset="-128"/>
                <a:ea typeface="HG丸ｺﾞｼｯｸM-PRO" panose="020F0600000000000000" pitchFamily="50" charset="-128"/>
              </a:rPr>
              <a:t>89</a:t>
            </a:r>
            <a:r>
              <a:rPr lang="ja-JP" altLang="en-US" b="1" dirty="0">
                <a:solidFill>
                  <a:srgbClr val="003DA5"/>
                </a:solidFill>
                <a:latin typeface="HG丸ｺﾞｼｯｸM-PRO" panose="020F0600000000000000" pitchFamily="50" charset="-128"/>
                <a:ea typeface="HG丸ｺﾞｼｯｸM-PRO" panose="020F0600000000000000" pitchFamily="50" charset="-128"/>
              </a:rPr>
              <a:t>～</a:t>
            </a:r>
            <a:r>
              <a:rPr lang="en-US" altLang="ja-JP" b="1" dirty="0">
                <a:solidFill>
                  <a:srgbClr val="003DA5"/>
                </a:solidFill>
                <a:latin typeface="HG丸ｺﾞｼｯｸM-PRO" panose="020F0600000000000000" pitchFamily="50" charset="-128"/>
                <a:ea typeface="HG丸ｺﾞｼｯｸM-PRO" panose="020F0600000000000000" pitchFamily="50" charset="-128"/>
              </a:rPr>
              <a:t>99</a:t>
            </a:r>
            <a:r>
              <a:rPr lang="ja-JP" altLang="en-US" b="1" dirty="0">
                <a:solidFill>
                  <a:srgbClr val="003DA5"/>
                </a:solidFill>
                <a:latin typeface="HG丸ｺﾞｼｯｸM-PRO" panose="020F0600000000000000" pitchFamily="50" charset="-128"/>
                <a:ea typeface="HG丸ｺﾞｼｯｸM-PRO" panose="020F0600000000000000" pitchFamily="50" charset="-128"/>
              </a:rPr>
              <a:t>条）</a:t>
            </a:r>
          </a:p>
          <a:p>
            <a:pPr algn="l"/>
            <a:endParaRPr lang="ja-JP" altLang="en-US" sz="1200" b="1" dirty="0">
              <a:solidFill>
                <a:srgbClr val="003DA5"/>
              </a:solidFill>
              <a:latin typeface="HG丸ｺﾞｼｯｸM-PRO" panose="020F0600000000000000" pitchFamily="50" charset="-128"/>
              <a:ea typeface="HG丸ｺﾞｼｯｸM-PRO" panose="020F0600000000000000" pitchFamily="50" charset="-128"/>
            </a:endParaRPr>
          </a:p>
          <a:p>
            <a:pPr algn="l"/>
            <a:r>
              <a:rPr lang="ja-JP" altLang="en-US" b="1" dirty="0">
                <a:solidFill>
                  <a:srgbClr val="003DA5"/>
                </a:solidFill>
                <a:latin typeface="HG丸ｺﾞｼｯｸM-PRO" panose="020F0600000000000000" pitchFamily="50" charset="-128"/>
                <a:ea typeface="HG丸ｺﾞｼｯｸM-PRO" panose="020F0600000000000000" pitchFamily="50" charset="-128"/>
              </a:rPr>
              <a:t>第３章 写真地図データファイル仕様</a:t>
            </a:r>
          </a:p>
          <a:p>
            <a:pPr algn="l"/>
            <a:r>
              <a:rPr lang="ja-JP" altLang="en-US" b="1" dirty="0">
                <a:solidFill>
                  <a:srgbClr val="003DA5"/>
                </a:solidFill>
                <a:latin typeface="HG丸ｺﾞｼｯｸM-PRO" panose="020F0600000000000000" pitchFamily="50" charset="-128"/>
                <a:ea typeface="HG丸ｺﾞｼｯｸM-PRO" panose="020F0600000000000000" pitchFamily="50" charset="-128"/>
              </a:rPr>
              <a:t>　第１節 通 則（第</a:t>
            </a:r>
            <a:r>
              <a:rPr lang="en-US" altLang="ja-JP" b="1" dirty="0">
                <a:solidFill>
                  <a:srgbClr val="003DA5"/>
                </a:solidFill>
                <a:latin typeface="HG丸ｺﾞｼｯｸM-PRO" panose="020F0600000000000000" pitchFamily="50" charset="-128"/>
                <a:ea typeface="HG丸ｺﾞｼｯｸM-PRO" panose="020F0600000000000000" pitchFamily="50" charset="-128"/>
              </a:rPr>
              <a:t>100</a:t>
            </a:r>
            <a:r>
              <a:rPr lang="ja-JP" altLang="en-US"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b="1" dirty="0">
                <a:solidFill>
                  <a:srgbClr val="003DA5"/>
                </a:solidFill>
                <a:latin typeface="HG丸ｺﾞｼｯｸM-PRO" panose="020F0600000000000000" pitchFamily="50" charset="-128"/>
                <a:ea typeface="HG丸ｺﾞｼｯｸM-PRO" panose="020F0600000000000000" pitchFamily="50" charset="-128"/>
              </a:rPr>
              <a:t>　第２節 写真地図（第</a:t>
            </a:r>
            <a:r>
              <a:rPr lang="en-US" altLang="ja-JP" b="1" dirty="0">
                <a:solidFill>
                  <a:srgbClr val="003DA5"/>
                </a:solidFill>
                <a:latin typeface="HG丸ｺﾞｼｯｸM-PRO" panose="020F0600000000000000" pitchFamily="50" charset="-128"/>
                <a:ea typeface="HG丸ｺﾞｼｯｸM-PRO" panose="020F0600000000000000" pitchFamily="50" charset="-128"/>
              </a:rPr>
              <a:t>101</a:t>
            </a:r>
            <a:r>
              <a:rPr lang="ja-JP" altLang="en-US" b="1" dirty="0">
                <a:solidFill>
                  <a:srgbClr val="003DA5"/>
                </a:solidFill>
                <a:latin typeface="HG丸ｺﾞｼｯｸM-PRO" panose="020F0600000000000000" pitchFamily="50" charset="-128"/>
                <a:ea typeface="HG丸ｺﾞｼｯｸM-PRO" panose="020F0600000000000000" pitchFamily="50" charset="-128"/>
              </a:rPr>
              <a:t>～</a:t>
            </a:r>
            <a:r>
              <a:rPr lang="en-US" altLang="ja-JP" b="1" dirty="0">
                <a:solidFill>
                  <a:srgbClr val="003DA5"/>
                </a:solidFill>
                <a:latin typeface="HG丸ｺﾞｼｯｸM-PRO" panose="020F0600000000000000" pitchFamily="50" charset="-128"/>
                <a:ea typeface="HG丸ｺﾞｼｯｸM-PRO" panose="020F0600000000000000" pitchFamily="50" charset="-128"/>
              </a:rPr>
              <a:t>102</a:t>
            </a:r>
            <a:r>
              <a:rPr lang="ja-JP" altLang="en-US" b="1" dirty="0">
                <a:solidFill>
                  <a:srgbClr val="003DA5"/>
                </a:solidFill>
                <a:latin typeface="HG丸ｺﾞｼｯｸM-PRO" panose="020F0600000000000000" pitchFamily="50" charset="-128"/>
                <a:ea typeface="HG丸ｺﾞｼｯｸM-PRO" panose="020F0600000000000000" pitchFamily="50" charset="-128"/>
              </a:rPr>
              <a:t>条）</a:t>
            </a:r>
          </a:p>
          <a:p>
            <a:pPr algn="l"/>
            <a:r>
              <a:rPr lang="ja-JP" altLang="en-US" b="1" dirty="0">
                <a:solidFill>
                  <a:srgbClr val="003DA5"/>
                </a:solidFill>
                <a:latin typeface="HG丸ｺﾞｼｯｸM-PRO" panose="020F0600000000000000" pitchFamily="50" charset="-128"/>
                <a:ea typeface="HG丸ｺﾞｼｯｸM-PRO" panose="020F0600000000000000" pitchFamily="50" charset="-128"/>
              </a:rPr>
              <a:t>　第３節 位置情報ファイル（第</a:t>
            </a:r>
            <a:r>
              <a:rPr lang="en-US" altLang="ja-JP" b="1" dirty="0">
                <a:solidFill>
                  <a:srgbClr val="003DA5"/>
                </a:solidFill>
                <a:latin typeface="HG丸ｺﾞｼｯｸM-PRO" panose="020F0600000000000000" pitchFamily="50" charset="-128"/>
                <a:ea typeface="HG丸ｺﾞｼｯｸM-PRO" panose="020F0600000000000000" pitchFamily="50" charset="-128"/>
              </a:rPr>
              <a:t>103</a:t>
            </a:r>
            <a:r>
              <a:rPr lang="ja-JP" altLang="en-US" b="1" dirty="0">
                <a:solidFill>
                  <a:srgbClr val="003DA5"/>
                </a:solidFill>
                <a:latin typeface="HG丸ｺﾞｼｯｸM-PRO" panose="020F0600000000000000" pitchFamily="50" charset="-128"/>
                <a:ea typeface="HG丸ｺﾞｼｯｸM-PRO" panose="020F0600000000000000" pitchFamily="50" charset="-128"/>
              </a:rPr>
              <a:t>～</a:t>
            </a:r>
            <a:r>
              <a:rPr lang="en-US" altLang="ja-JP" b="1" dirty="0">
                <a:solidFill>
                  <a:srgbClr val="003DA5"/>
                </a:solidFill>
                <a:latin typeface="HG丸ｺﾞｼｯｸM-PRO" panose="020F0600000000000000" pitchFamily="50" charset="-128"/>
                <a:ea typeface="HG丸ｺﾞｼｯｸM-PRO" panose="020F0600000000000000" pitchFamily="50" charset="-128"/>
              </a:rPr>
              <a:t>104</a:t>
            </a:r>
            <a:r>
              <a:rPr lang="ja-JP" altLang="en-US" b="1" dirty="0">
                <a:solidFill>
                  <a:srgbClr val="003DA5"/>
                </a:solidFill>
                <a:latin typeface="HG丸ｺﾞｼｯｸM-PRO" panose="020F0600000000000000" pitchFamily="50" charset="-128"/>
                <a:ea typeface="HG丸ｺﾞｼｯｸM-PRO" panose="020F0600000000000000" pitchFamily="50" charset="-128"/>
              </a:rPr>
              <a:t>条）</a:t>
            </a:r>
          </a:p>
          <a:p>
            <a:pPr algn="l"/>
            <a:endParaRPr lang="ja-JP" altLang="en-US" sz="1200" b="1" dirty="0">
              <a:solidFill>
                <a:srgbClr val="003DA5"/>
              </a:solidFill>
              <a:latin typeface="HG丸ｺﾞｼｯｸM-PRO" panose="020F0600000000000000" pitchFamily="50" charset="-128"/>
              <a:ea typeface="HG丸ｺﾞｼｯｸM-PRO" panose="020F0600000000000000" pitchFamily="50" charset="-128"/>
            </a:endParaRPr>
          </a:p>
          <a:p>
            <a:pPr algn="l"/>
            <a:r>
              <a:rPr lang="ja-JP" altLang="en-US" b="1" dirty="0">
                <a:solidFill>
                  <a:srgbClr val="003DA5"/>
                </a:solidFill>
                <a:latin typeface="HG丸ｺﾞｼｯｸM-PRO" panose="020F0600000000000000" pitchFamily="50" charset="-128"/>
                <a:ea typeface="HG丸ｺﾞｼｯｸM-PRO" panose="020F0600000000000000" pitchFamily="50" charset="-128"/>
              </a:rPr>
              <a:t>第４章 数値地形図データファイル説明書（第</a:t>
            </a:r>
            <a:r>
              <a:rPr lang="en-US" altLang="ja-JP" b="1" dirty="0">
                <a:solidFill>
                  <a:srgbClr val="003DA5"/>
                </a:solidFill>
                <a:latin typeface="HG丸ｺﾞｼｯｸM-PRO" panose="020F0600000000000000" pitchFamily="50" charset="-128"/>
                <a:ea typeface="HG丸ｺﾞｼｯｸM-PRO" panose="020F0600000000000000" pitchFamily="50" charset="-128"/>
              </a:rPr>
              <a:t>105</a:t>
            </a:r>
            <a:r>
              <a:rPr lang="ja-JP" altLang="en-US" b="1" dirty="0">
                <a:solidFill>
                  <a:srgbClr val="003DA5"/>
                </a:solidFill>
                <a:latin typeface="HG丸ｺﾞｼｯｸM-PRO" panose="020F0600000000000000" pitchFamily="50" charset="-128"/>
                <a:ea typeface="HG丸ｺﾞｼｯｸM-PRO" panose="020F0600000000000000" pitchFamily="50" charset="-128"/>
              </a:rPr>
              <a:t>～</a:t>
            </a:r>
            <a:r>
              <a:rPr lang="en-US" altLang="ja-JP" b="1" dirty="0">
                <a:solidFill>
                  <a:srgbClr val="003DA5"/>
                </a:solidFill>
                <a:latin typeface="HG丸ｺﾞｼｯｸM-PRO" panose="020F0600000000000000" pitchFamily="50" charset="-128"/>
                <a:ea typeface="HG丸ｺﾞｼｯｸM-PRO" panose="020F0600000000000000" pitchFamily="50" charset="-128"/>
              </a:rPr>
              <a:t>112</a:t>
            </a:r>
            <a:r>
              <a:rPr lang="ja-JP" altLang="en-US" b="1" dirty="0">
                <a:solidFill>
                  <a:srgbClr val="003DA5"/>
                </a:solidFill>
                <a:latin typeface="HG丸ｺﾞｼｯｸM-PRO" panose="020F0600000000000000" pitchFamily="50" charset="-128"/>
                <a:ea typeface="HG丸ｺﾞｼｯｸM-PRO" panose="020F0600000000000000" pitchFamily="50" charset="-128"/>
              </a:rPr>
              <a:t>条）</a:t>
            </a:r>
          </a:p>
        </p:txBody>
      </p:sp>
      <p:sp>
        <p:nvSpPr>
          <p:cNvPr id="74755" name="Text Box 5"/>
          <p:cNvSpPr txBox="1">
            <a:spLocks noChangeArrowheads="1"/>
          </p:cNvSpPr>
          <p:nvPr/>
        </p:nvSpPr>
        <p:spPr bwMode="auto">
          <a:xfrm>
            <a:off x="2416175" y="1052736"/>
            <a:ext cx="4875213" cy="43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800" b="1" u="sng" dirty="0">
                <a:solidFill>
                  <a:srgbClr val="003DA5"/>
                </a:solidFill>
                <a:latin typeface="Calibri" panose="020F0502020204030204" pitchFamily="34" charset="0"/>
                <a:ea typeface="HG丸ｺﾞｼｯｸM-PRO" panose="020F0600000000000000" pitchFamily="50" charset="-128"/>
              </a:rPr>
              <a:t>数値地形図</a:t>
            </a:r>
            <a:r>
              <a:rPr lang="ja-JP" altLang="en-US" b="1" u="sng" dirty="0">
                <a:solidFill>
                  <a:srgbClr val="003DA5"/>
                </a:solidFill>
                <a:latin typeface="Calibri" panose="020F0502020204030204" pitchFamily="34" charset="0"/>
                <a:ea typeface="HG丸ｺﾞｼｯｸM-PRO" panose="020F0600000000000000" pitchFamily="50" charset="-128"/>
              </a:rPr>
              <a:t>データファイル</a:t>
            </a:r>
            <a:r>
              <a:rPr lang="ja-JP" altLang="en-US" sz="2800" b="1" u="sng" dirty="0">
                <a:solidFill>
                  <a:srgbClr val="003DA5"/>
                </a:solidFill>
                <a:latin typeface="Calibri" panose="020F0502020204030204" pitchFamily="34" charset="0"/>
                <a:ea typeface="HG丸ｺﾞｼｯｸM-PRO" panose="020F0600000000000000" pitchFamily="50" charset="-128"/>
              </a:rPr>
              <a:t>仕様</a:t>
            </a:r>
          </a:p>
        </p:txBody>
      </p:sp>
      <p:sp>
        <p:nvSpPr>
          <p:cNvPr id="5" name="Rectangle 2"/>
          <p:cNvSpPr txBox="1">
            <a:spLocks noChangeArrowheads="1"/>
          </p:cNvSpPr>
          <p:nvPr/>
        </p:nvSpPr>
        <p:spPr>
          <a:xfrm>
            <a:off x="0" y="260647"/>
            <a:ext cx="9849544" cy="580579"/>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ja-JP" altLang="en-US" sz="3200" b="1" dirty="0">
                <a:solidFill>
                  <a:srgbClr val="003DA5"/>
                </a:solidFill>
                <a:latin typeface="HG丸ｺﾞｼｯｸM-PRO" pitchFamily="50" charset="-128"/>
                <a:ea typeface="HG丸ｺﾞｼｯｸM-PRO" pitchFamily="50" charset="-128"/>
              </a:rPr>
              <a:t>数値地形図データファイルの作成</a:t>
            </a:r>
            <a:endParaRPr lang="ja-JP" altLang="en-US" sz="3200" b="1" dirty="0" smtClean="0">
              <a:solidFill>
                <a:srgbClr val="003DA5"/>
              </a:solidFill>
              <a:latin typeface="HG丸ｺﾞｼｯｸM-PRO" pitchFamily="50" charset="-128"/>
              <a:ea typeface="HG丸ｺﾞｼｯｸM-PRO" pitchFamily="50" charset="-128"/>
            </a:endParaRPr>
          </a:p>
        </p:txBody>
      </p:sp>
    </p:spTree>
  </p:cSld>
  <p:clrMapOvr>
    <a:masterClrMapping/>
  </p:clrMapOvr>
  <p:transition spd="slow">
    <p:blind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body" idx="1"/>
          </p:nvPr>
        </p:nvSpPr>
        <p:spPr>
          <a:xfrm>
            <a:off x="2144688" y="1844229"/>
            <a:ext cx="6026993" cy="3745011"/>
          </a:xfrm>
        </p:spPr>
        <p:txBody>
          <a:bodyPr/>
          <a:lstStyle/>
          <a:p>
            <a:pPr>
              <a:lnSpc>
                <a:spcPct val="90000"/>
              </a:lnSpc>
              <a:buFontTx/>
              <a:buNone/>
            </a:pPr>
            <a:r>
              <a:rPr lang="ja-JP" altLang="en-US" sz="3200" b="1" dirty="0" smtClean="0">
                <a:solidFill>
                  <a:srgbClr val="003DA5"/>
                </a:solidFill>
                <a:latin typeface="HG丸ｺﾞｼｯｸM-PRO" panose="020F0600000000000000" pitchFamily="50" charset="-128"/>
                <a:ea typeface="HG丸ｺﾞｼｯｸM-PRO" panose="020F0600000000000000" pitchFamily="50" charset="-128"/>
              </a:rPr>
              <a:t>■ 法定図書とは</a:t>
            </a:r>
          </a:p>
          <a:p>
            <a:pPr>
              <a:lnSpc>
                <a:spcPct val="90000"/>
              </a:lnSpc>
              <a:buFontTx/>
              <a:buNone/>
            </a:pPr>
            <a:r>
              <a:rPr lang="ja-JP" altLang="en-US" sz="3200" b="1" dirty="0" smtClean="0">
                <a:solidFill>
                  <a:srgbClr val="003DA5"/>
                </a:solidFill>
                <a:latin typeface="HG丸ｺﾞｼｯｸM-PRO" panose="020F0600000000000000" pitchFamily="50" charset="-128"/>
                <a:ea typeface="HG丸ｺﾞｼｯｸM-PRO" panose="020F0600000000000000" pitchFamily="50" charset="-128"/>
              </a:rPr>
              <a:t>■ 公共測量と 作業規程の準則</a:t>
            </a:r>
            <a:endParaRPr lang="en-US" altLang="ja-JP" sz="3200" b="1" dirty="0" smtClean="0">
              <a:solidFill>
                <a:srgbClr val="003DA5"/>
              </a:solidFill>
              <a:latin typeface="HG丸ｺﾞｼｯｸM-PRO" panose="020F0600000000000000" pitchFamily="50" charset="-128"/>
              <a:ea typeface="HG丸ｺﾞｼｯｸM-PRO" panose="020F0600000000000000" pitchFamily="50" charset="-128"/>
            </a:endParaRPr>
          </a:p>
          <a:p>
            <a:pPr>
              <a:lnSpc>
                <a:spcPct val="90000"/>
              </a:lnSpc>
              <a:buNone/>
            </a:pPr>
            <a:r>
              <a:rPr lang="ja-JP" altLang="en-US" sz="3200" b="1" dirty="0" smtClean="0">
                <a:solidFill>
                  <a:srgbClr val="003DA5"/>
                </a:solidFill>
                <a:latin typeface="HG丸ｺﾞｼｯｸM-PRO" panose="020F0600000000000000" pitchFamily="50" charset="-128"/>
                <a:ea typeface="HG丸ｺﾞｼｯｸM-PRO" panose="020F0600000000000000" pitchFamily="50" charset="-128"/>
              </a:rPr>
              <a:t>■ 豊中市の事例</a:t>
            </a:r>
          </a:p>
          <a:p>
            <a:pPr>
              <a:lnSpc>
                <a:spcPct val="90000"/>
              </a:lnSpc>
              <a:buFontTx/>
              <a:buNone/>
            </a:pPr>
            <a:r>
              <a:rPr lang="ja-JP" altLang="en-US" sz="3200" b="1" dirty="0" smtClean="0">
                <a:solidFill>
                  <a:srgbClr val="003DA5"/>
                </a:solidFill>
                <a:latin typeface="HG丸ｺﾞｼｯｸM-PRO" panose="020F0600000000000000" pitchFamily="50" charset="-128"/>
                <a:ea typeface="HG丸ｺﾞｼｯｸM-PRO" panose="020F0600000000000000" pitchFamily="50" charset="-128"/>
              </a:rPr>
              <a:t>■ </a:t>
            </a:r>
            <a:r>
              <a:rPr lang="ja-JP" altLang="ja-JP" sz="3200" b="1" dirty="0" smtClean="0">
                <a:solidFill>
                  <a:srgbClr val="003DA5"/>
                </a:solidFill>
                <a:latin typeface="HG丸ｺﾞｼｯｸM-PRO" panose="020F0600000000000000" pitchFamily="50" charset="-128"/>
                <a:ea typeface="HG丸ｺﾞｼｯｸM-PRO" panose="020F0600000000000000" pitchFamily="50" charset="-128"/>
              </a:rPr>
              <a:t>大縮尺空間データの意義</a:t>
            </a:r>
            <a:endParaRPr lang="en-US" altLang="ja-JP" sz="3200" b="1" dirty="0" smtClean="0">
              <a:solidFill>
                <a:srgbClr val="003DA5"/>
              </a:solidFill>
              <a:latin typeface="HG丸ｺﾞｼｯｸM-PRO" panose="020F0600000000000000" pitchFamily="50" charset="-128"/>
              <a:ea typeface="HG丸ｺﾞｼｯｸM-PRO" panose="020F0600000000000000" pitchFamily="50" charset="-128"/>
            </a:endParaRPr>
          </a:p>
          <a:p>
            <a:pPr>
              <a:lnSpc>
                <a:spcPct val="90000"/>
              </a:lnSpc>
              <a:buFontTx/>
              <a:buNone/>
            </a:pPr>
            <a:r>
              <a:rPr lang="ja-JP" altLang="en-US" sz="3200" b="1" dirty="0" smtClean="0">
                <a:solidFill>
                  <a:srgbClr val="003DA5"/>
                </a:solidFill>
                <a:latin typeface="HG丸ｺﾞｼｯｸM-PRO" panose="020F0600000000000000" pitchFamily="50" charset="-128"/>
                <a:ea typeface="HG丸ｺﾞｼｯｸM-PRO" panose="020F0600000000000000" pitchFamily="50" charset="-128"/>
              </a:rPr>
              <a:t>■ まとめ</a:t>
            </a:r>
            <a:endParaRPr lang="en-US" altLang="ja-JP" sz="3200" b="1" dirty="0" smtClean="0">
              <a:solidFill>
                <a:srgbClr val="003DA5"/>
              </a:solidFill>
              <a:latin typeface="HG丸ｺﾞｼｯｸM-PRO" pitchFamily="50" charset="-128"/>
              <a:ea typeface="HG丸ｺﾞｼｯｸM-PRO" pitchFamily="50" charset="-128"/>
            </a:endParaRPr>
          </a:p>
          <a:p>
            <a:pPr>
              <a:lnSpc>
                <a:spcPct val="90000"/>
              </a:lnSpc>
              <a:buFontTx/>
              <a:buNone/>
            </a:pPr>
            <a:endParaRPr lang="en-US" altLang="ja-JP" sz="3200" b="1" dirty="0" smtClean="0">
              <a:solidFill>
                <a:srgbClr val="003DA5"/>
              </a:solidFill>
              <a:latin typeface="HG丸ｺﾞｼｯｸM-PRO" pitchFamily="50" charset="-128"/>
              <a:ea typeface="HG丸ｺﾞｼｯｸM-PRO" pitchFamily="50" charset="-128"/>
            </a:endParaRPr>
          </a:p>
          <a:p>
            <a:pPr>
              <a:lnSpc>
                <a:spcPct val="90000"/>
              </a:lnSpc>
              <a:buFontTx/>
              <a:buNone/>
            </a:pPr>
            <a:endParaRPr lang="en-US" altLang="ja-JP" sz="3200" b="1" dirty="0" smtClean="0">
              <a:solidFill>
                <a:srgbClr val="003DA5"/>
              </a:solidFill>
              <a:latin typeface="HG丸ｺﾞｼｯｸM-PRO" pitchFamily="50" charset="-128"/>
              <a:ea typeface="HG丸ｺﾞｼｯｸM-PRO" pitchFamily="50" charset="-128"/>
            </a:endParaRPr>
          </a:p>
        </p:txBody>
      </p:sp>
      <p:sp>
        <p:nvSpPr>
          <p:cNvPr id="13316" name="Text Box 5"/>
          <p:cNvSpPr txBox="1">
            <a:spLocks noChangeArrowheads="1"/>
          </p:cNvSpPr>
          <p:nvPr/>
        </p:nvSpPr>
        <p:spPr bwMode="auto">
          <a:xfrm>
            <a:off x="3800475" y="260350"/>
            <a:ext cx="1928813" cy="596830"/>
          </a:xfrm>
          <a:prstGeom prst="rect">
            <a:avLst/>
          </a:prstGeom>
          <a:noFill/>
          <a:ln>
            <a:noFill/>
          </a:ln>
          <a:effectLst>
            <a:prstShdw prst="shdw17" dist="17961" dir="2700000">
              <a:srgbClr val="99995C"/>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en-US" altLang="ja-JP" sz="4000" i="1" dirty="0">
                <a:solidFill>
                  <a:srgbClr val="003DA5"/>
                </a:solidFill>
                <a:ea typeface="HGP創英角ｺﾞｼｯｸUB" panose="020B0900000000000000" pitchFamily="50" charset="-128"/>
              </a:rPr>
              <a:t>menu</a:t>
            </a:r>
          </a:p>
        </p:txBody>
      </p:sp>
    </p:spTree>
  </p:cSld>
  <p:clrMapOvr>
    <a:masterClrMapping/>
  </p:clrMapOvr>
  <p:transition>
    <p:blind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5575" y="1022350"/>
            <a:ext cx="9605963" cy="583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pic>
      <p:sp>
        <p:nvSpPr>
          <p:cNvPr id="4" name="Rectangle 2"/>
          <p:cNvSpPr txBox="1">
            <a:spLocks noChangeArrowheads="1"/>
          </p:cNvSpPr>
          <p:nvPr/>
        </p:nvSpPr>
        <p:spPr>
          <a:xfrm>
            <a:off x="1856656" y="188640"/>
            <a:ext cx="6781800" cy="915988"/>
          </a:xfrm>
          <a:prstGeom prst="rect">
            <a:avLst/>
          </a:prstGeom>
        </p:spPr>
        <p:txBody>
          <a:bodyPr>
            <a:norm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ja-JP" altLang="en-US" sz="2800" b="1" dirty="0" smtClean="0">
                <a:solidFill>
                  <a:srgbClr val="003DA5"/>
                </a:solidFill>
                <a:ea typeface="HG丸ｺﾞｼｯｸM-PRO" pitchFamily="50" charset="-128"/>
              </a:rPr>
              <a:t>公共測量標準図式</a:t>
            </a:r>
            <a:br>
              <a:rPr lang="ja-JP" altLang="en-US" sz="2800" b="1" dirty="0" smtClean="0">
                <a:solidFill>
                  <a:srgbClr val="003DA5"/>
                </a:solidFill>
                <a:ea typeface="HG丸ｺﾞｼｯｸM-PRO" pitchFamily="50" charset="-128"/>
              </a:rPr>
            </a:br>
            <a:r>
              <a:rPr lang="ja-JP" altLang="en-US" b="1" dirty="0" smtClean="0">
                <a:solidFill>
                  <a:srgbClr val="003DA5"/>
                </a:solidFill>
                <a:ea typeface="HG丸ｺﾞｼｯｸM-PRO" pitchFamily="50" charset="-128"/>
              </a:rPr>
              <a:t>数値地形図データ取得分類基準表</a:t>
            </a:r>
          </a:p>
        </p:txBody>
      </p:sp>
    </p:spTree>
  </p:cSld>
  <p:clrMapOvr>
    <a:masterClrMapping/>
  </p:clrMapOvr>
  <p:transition spd="slow">
    <p:blinds/>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144688" y="1844229"/>
            <a:ext cx="6026993" cy="3745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法定図書とは</a:t>
            </a: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公共測量と 作業規程の準則</a:t>
            </a:r>
            <a:endParaRPr kumimoji="1" lang="en-US" altLang="ja-JP"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003DA5"/>
                </a:solidFill>
                <a:effectLst/>
                <a:uLnTx/>
                <a:uFillTx/>
                <a:latin typeface="HG丸ｺﾞｼｯｸM-PRO" panose="020F0600000000000000" pitchFamily="50" charset="-128"/>
                <a:ea typeface="HG丸ｺﾞｼｯｸM-PRO" panose="020F0600000000000000" pitchFamily="50" charset="-128"/>
                <a:cs typeface="+mn-cs"/>
              </a:rPr>
              <a:t>■ 豊中市の事例</a:t>
            </a: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ja-JP"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大縮尺空間データの意義</a:t>
            </a:r>
            <a:endParaRPr kumimoji="1" lang="en-US" altLang="ja-JP"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まとめ</a:t>
            </a:r>
            <a:endParaRPr kumimoji="1" lang="en-US" altLang="ja-JP" sz="3200" b="1" i="0" u="none" strike="noStrike" kern="0" cap="none" spc="0" normalizeH="0" baseline="0" noProof="0" dirty="0" smtClean="0">
              <a:ln>
                <a:noFill/>
              </a:ln>
              <a:solidFill>
                <a:srgbClr val="DDDDDD"/>
              </a:solidFill>
              <a:effectLst/>
              <a:uLnTx/>
              <a:uFillTx/>
              <a:latin typeface="HG丸ｺﾞｼｯｸM-PRO" pitchFamily="50" charset="-128"/>
              <a:ea typeface="HG丸ｺﾞｼｯｸM-PRO"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1" lang="en-US" altLang="ja-JP" sz="3200" b="1" i="0" u="none" strike="noStrike" kern="0" cap="none" spc="0" normalizeH="0" baseline="0" noProof="0" dirty="0" smtClean="0">
              <a:ln>
                <a:noFill/>
              </a:ln>
              <a:solidFill>
                <a:srgbClr val="003DA5"/>
              </a:solidFill>
              <a:effectLst/>
              <a:uLnTx/>
              <a:uFillTx/>
              <a:latin typeface="HG丸ｺﾞｼｯｸM-PRO" pitchFamily="50" charset="-128"/>
              <a:ea typeface="HG丸ｺﾞｼｯｸM-PRO"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1" lang="en-US" altLang="ja-JP" sz="3200" b="1" i="0" u="none" strike="noStrike" kern="0" cap="none" spc="0" normalizeH="0" baseline="0" noProof="0" dirty="0" smtClean="0">
              <a:ln>
                <a:noFill/>
              </a:ln>
              <a:solidFill>
                <a:srgbClr val="003DA5"/>
              </a:solidFill>
              <a:effectLst/>
              <a:uLnTx/>
              <a:uFillTx/>
              <a:latin typeface="HG丸ｺﾞｼｯｸM-PRO" pitchFamily="50" charset="-128"/>
              <a:ea typeface="HG丸ｺﾞｼｯｸM-PRO" pitchFamily="50" charset="-128"/>
              <a:cs typeface="+mn-cs"/>
            </a:endParaRPr>
          </a:p>
        </p:txBody>
      </p:sp>
    </p:spTree>
  </p:cSld>
  <p:clrMapOvr>
    <a:masterClrMapping/>
  </p:clrMapOvr>
  <p:transition>
    <p:blind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5"/>
          <p:cNvSpPr txBox="1">
            <a:spLocks noChangeArrowheads="1"/>
          </p:cNvSpPr>
          <p:nvPr/>
        </p:nvSpPr>
        <p:spPr bwMode="auto">
          <a:xfrm>
            <a:off x="703957" y="2791492"/>
            <a:ext cx="8641531" cy="3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algn="l"/>
            <a:r>
              <a:rPr lang="ja-JP" altLang="en-US" sz="2800" b="1" dirty="0">
                <a:solidFill>
                  <a:srgbClr val="003DA5"/>
                </a:solidFill>
                <a:latin typeface="HG丸ｺﾞｼｯｸM-PRO" panose="020F0600000000000000" pitchFamily="50" charset="-128"/>
                <a:ea typeface="HG丸ｺﾞｼｯｸM-PRO" panose="020F0600000000000000" pitchFamily="50" charset="-128"/>
              </a:rPr>
              <a:t>■膨大な基準点、境界点の管理並びに提供の方法</a:t>
            </a:r>
          </a:p>
          <a:p>
            <a:pPr algn="l"/>
            <a:endParaRPr lang="ja-JP" altLang="en-US" sz="1200" b="1" dirty="0">
              <a:solidFill>
                <a:srgbClr val="003DA5"/>
              </a:solidFill>
              <a:latin typeface="Calibri" panose="020F0502020204030204" pitchFamily="34" charset="0"/>
              <a:ea typeface="HG丸ｺﾞｼｯｸM-PRO" panose="020F0600000000000000" pitchFamily="50" charset="-128"/>
            </a:endParaRPr>
          </a:p>
          <a:p>
            <a:pPr algn="l"/>
            <a:r>
              <a:rPr lang="ja-JP" altLang="en-US" sz="2800" b="1" dirty="0">
                <a:solidFill>
                  <a:srgbClr val="003DA5"/>
                </a:solidFill>
                <a:latin typeface="Calibri" panose="020F0502020204030204" pitchFamily="34" charset="0"/>
                <a:ea typeface="HG丸ｺﾞｼｯｸM-PRO" panose="020F0600000000000000" pitchFamily="50" charset="-128"/>
              </a:rPr>
              <a:t>■</a:t>
            </a:r>
            <a:r>
              <a:rPr lang="ja-JP" altLang="en-US" sz="2800" b="1" dirty="0">
                <a:solidFill>
                  <a:srgbClr val="FF3300"/>
                </a:solidFill>
                <a:latin typeface="Calibri" panose="020F0502020204030204" pitchFamily="34" charset="0"/>
                <a:ea typeface="HG丸ｺﾞｼｯｸM-PRO" panose="020F0600000000000000" pitchFamily="50" charset="-128"/>
              </a:rPr>
              <a:t>再三の原図修正による精度劣化のため、</a:t>
            </a:r>
          </a:p>
          <a:p>
            <a:pPr algn="l"/>
            <a:r>
              <a:rPr lang="ja-JP" altLang="en-US" sz="2800" b="1" dirty="0">
                <a:solidFill>
                  <a:srgbClr val="FF3300"/>
                </a:solidFill>
                <a:latin typeface="Calibri" panose="020F0502020204030204" pitchFamily="34" charset="0"/>
                <a:ea typeface="HG丸ｺﾞｼｯｸM-PRO" panose="020F0600000000000000" pitchFamily="50" charset="-128"/>
              </a:rPr>
              <a:t>　　　　　　　　　　　　現況平面図の新規図化</a:t>
            </a:r>
          </a:p>
          <a:p>
            <a:pPr algn="l"/>
            <a:endParaRPr lang="ja-JP" altLang="en-US" sz="1200" b="1" dirty="0">
              <a:solidFill>
                <a:srgbClr val="003DA5"/>
              </a:solidFill>
              <a:latin typeface="Calibri" panose="020F0502020204030204" pitchFamily="34" charset="0"/>
              <a:ea typeface="HG丸ｺﾞｼｯｸM-PRO" panose="020F0600000000000000" pitchFamily="50" charset="-128"/>
            </a:endParaRPr>
          </a:p>
          <a:p>
            <a:pPr algn="l"/>
            <a:r>
              <a:rPr lang="ja-JP" altLang="en-US" sz="2800" b="1" dirty="0">
                <a:solidFill>
                  <a:srgbClr val="003DA5"/>
                </a:solidFill>
                <a:latin typeface="Calibri" panose="020F0502020204030204" pitchFamily="34" charset="0"/>
                <a:ea typeface="HG丸ｺﾞｼｯｸM-PRO" panose="020F0600000000000000" pitchFamily="50" charset="-128"/>
              </a:rPr>
              <a:t>■職員による道路台帳データの</a:t>
            </a:r>
          </a:p>
          <a:p>
            <a:pPr algn="l"/>
            <a:r>
              <a:rPr lang="ja-JP" altLang="en-US" sz="2800" b="1" dirty="0">
                <a:solidFill>
                  <a:srgbClr val="003DA5"/>
                </a:solidFill>
                <a:latin typeface="Calibri" panose="020F0502020204030204" pitchFamily="34" charset="0"/>
                <a:ea typeface="HG丸ｺﾞｼｯｸM-PRO" panose="020F0600000000000000" pitchFamily="50" charset="-128"/>
              </a:rPr>
              <a:t>　　　　　　　　集計、解析、帳票出力の必要性</a:t>
            </a:r>
          </a:p>
        </p:txBody>
      </p:sp>
      <p:sp>
        <p:nvSpPr>
          <p:cNvPr id="4" name="Rectangle 2"/>
          <p:cNvSpPr txBox="1">
            <a:spLocks noChangeArrowheads="1"/>
          </p:cNvSpPr>
          <p:nvPr/>
        </p:nvSpPr>
        <p:spPr>
          <a:xfrm>
            <a:off x="56457" y="222250"/>
            <a:ext cx="9145016" cy="4587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ja-JP" altLang="en-US" sz="3200" b="1" dirty="0" smtClean="0">
                <a:solidFill>
                  <a:srgbClr val="003DA5"/>
                </a:solidFill>
                <a:latin typeface="HG丸ｺﾞｼｯｸM-PRO" pitchFamily="50" charset="-128"/>
                <a:ea typeface="HG丸ｺﾞｼｯｸM-PRO" pitchFamily="50" charset="-128"/>
              </a:rPr>
              <a:t>豊中市の事例</a:t>
            </a:r>
          </a:p>
        </p:txBody>
      </p:sp>
      <p:sp>
        <p:nvSpPr>
          <p:cNvPr id="7" name="テキスト ボックス 6"/>
          <p:cNvSpPr txBox="1"/>
          <p:nvPr/>
        </p:nvSpPr>
        <p:spPr>
          <a:xfrm>
            <a:off x="732185" y="1772816"/>
            <a:ext cx="8182623" cy="486287"/>
          </a:xfrm>
          <a:prstGeom prst="rect">
            <a:avLst/>
          </a:prstGeom>
          <a:noFill/>
        </p:spPr>
        <p:txBody>
          <a:bodyPr wrap="square" rtlCol="0">
            <a:spAutoFit/>
          </a:bodyPr>
          <a:lstStyle/>
          <a:p>
            <a:r>
              <a:rPr lang="ja-JP" altLang="en-US" sz="3200" b="1" u="sng" dirty="0" smtClean="0">
                <a:solidFill>
                  <a:srgbClr val="003DA5"/>
                </a:solidFill>
                <a:latin typeface="HG丸ｺﾞｼｯｸM-PRO" pitchFamily="50" charset="-128"/>
                <a:ea typeface="HG丸ｺﾞｼｯｸM-PRO" pitchFamily="50" charset="-128"/>
              </a:rPr>
              <a:t>大縮尺空間データ導入の背景</a:t>
            </a:r>
            <a:endParaRPr kumimoji="1" lang="ja-JP" altLang="en-US" sz="3200" u="sng" dirty="0"/>
          </a:p>
        </p:txBody>
      </p:sp>
    </p:spTree>
  </p:cSld>
  <p:clrMapOvr>
    <a:masterClrMapping/>
  </p:clrMapOvr>
  <p:transition spd="slow">
    <p:blind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A0_500道路台帳平面図_H18現況"/>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0025" y="985838"/>
            <a:ext cx="5256213" cy="3635375"/>
          </a:xfrm>
          <a:prstGeom prst="rect">
            <a:avLst/>
          </a:prstGeom>
          <a:noFill/>
          <a:ln w="28575">
            <a:solidFill>
              <a:srgbClr val="2A5A06"/>
            </a:solidFill>
            <a:miter lim="800000"/>
            <a:headEnd/>
            <a:tailEnd/>
          </a:ln>
          <a:extLst>
            <a:ext uri="{909E8E84-426E-40DD-AFC4-6F175D3DCCD1}">
              <a14:hiddenFill xmlns:a14="http://schemas.microsoft.com/office/drawing/2010/main" xmlns="">
                <a:solidFill>
                  <a:srgbClr val="FFFFFF"/>
                </a:solidFill>
              </a14:hiddenFill>
            </a:ext>
          </a:extLst>
        </p:spPr>
      </p:pic>
      <p:sp>
        <p:nvSpPr>
          <p:cNvPr id="77827" name="Text Box 5"/>
          <p:cNvSpPr txBox="1">
            <a:spLocks noChangeArrowheads="1"/>
          </p:cNvSpPr>
          <p:nvPr/>
        </p:nvSpPr>
        <p:spPr bwMode="auto">
          <a:xfrm>
            <a:off x="1831975" y="4756944"/>
            <a:ext cx="199231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000" b="1" dirty="0">
                <a:solidFill>
                  <a:srgbClr val="003DA5"/>
                </a:solidFill>
                <a:latin typeface="Calibri" panose="020F0502020204030204" pitchFamily="34" charset="0"/>
                <a:ea typeface="HG丸ｺﾞｼｯｸM-PRO" panose="020F0600000000000000" pitchFamily="50" charset="-128"/>
              </a:rPr>
              <a:t>道路現況平面図</a:t>
            </a:r>
          </a:p>
        </p:txBody>
      </p:sp>
      <p:pic>
        <p:nvPicPr>
          <p:cNvPr id="77828" name="Picture 7" descr="A0_500道路台帳平面図_s5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49763" y="2513013"/>
            <a:ext cx="5256212" cy="3635375"/>
          </a:xfrm>
          <a:prstGeom prst="rect">
            <a:avLst/>
          </a:prstGeom>
          <a:noFill/>
          <a:ln w="28575">
            <a:solidFill>
              <a:srgbClr val="2A5A06"/>
            </a:solidFill>
            <a:miter lim="800000"/>
            <a:headEnd/>
            <a:tailEnd/>
          </a:ln>
          <a:extLst>
            <a:ext uri="{909E8E84-426E-40DD-AFC4-6F175D3DCCD1}">
              <a14:hiddenFill xmlns:a14="http://schemas.microsoft.com/office/drawing/2010/main" xmlns="">
                <a:solidFill>
                  <a:srgbClr val="FFFFFF"/>
                </a:solidFill>
              </a14:hiddenFill>
            </a:ext>
          </a:extLst>
        </p:spPr>
      </p:pic>
      <p:sp>
        <p:nvSpPr>
          <p:cNvPr id="77829" name="Text Box 8"/>
          <p:cNvSpPr txBox="1">
            <a:spLocks noChangeArrowheads="1"/>
          </p:cNvSpPr>
          <p:nvPr/>
        </p:nvSpPr>
        <p:spPr bwMode="auto">
          <a:xfrm>
            <a:off x="6461125" y="6208713"/>
            <a:ext cx="17335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000" b="1" dirty="0">
                <a:solidFill>
                  <a:srgbClr val="003DA5"/>
                </a:solidFill>
                <a:latin typeface="Calibri" panose="020F0502020204030204" pitchFamily="34" charset="0"/>
                <a:ea typeface="HG丸ｺﾞｼｯｸM-PRO" panose="020F0600000000000000" pitchFamily="50" charset="-128"/>
              </a:rPr>
              <a:t>道路台帳附図</a:t>
            </a:r>
          </a:p>
        </p:txBody>
      </p:sp>
      <p:sp>
        <p:nvSpPr>
          <p:cNvPr id="9" name="Rectangle 2"/>
          <p:cNvSpPr txBox="1">
            <a:spLocks noChangeArrowheads="1"/>
          </p:cNvSpPr>
          <p:nvPr/>
        </p:nvSpPr>
        <p:spPr>
          <a:xfrm>
            <a:off x="0" y="222250"/>
            <a:ext cx="9906000" cy="4587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ja-JP" altLang="en-US" sz="3200" b="1" dirty="0">
                <a:solidFill>
                  <a:srgbClr val="003DA5"/>
                </a:solidFill>
                <a:latin typeface="HG丸ｺﾞｼｯｸM-PRO" pitchFamily="50" charset="-128"/>
                <a:ea typeface="HG丸ｺﾞｼｯｸM-PRO" pitchFamily="50" charset="-128"/>
              </a:rPr>
              <a:t>現況</a:t>
            </a:r>
            <a:r>
              <a:rPr lang="ja-JP" altLang="en-US" sz="3200" b="1" dirty="0" smtClean="0">
                <a:solidFill>
                  <a:srgbClr val="003DA5"/>
                </a:solidFill>
                <a:latin typeface="HG丸ｺﾞｼｯｸM-PRO" pitchFamily="50" charset="-128"/>
                <a:ea typeface="HG丸ｺﾞｼｯｸM-PRO" pitchFamily="50" charset="-128"/>
              </a:rPr>
              <a:t>平面図と道路台帳図</a:t>
            </a:r>
          </a:p>
        </p:txBody>
      </p:sp>
    </p:spTree>
  </p:cSld>
  <p:clrMapOvr>
    <a:masterClrMapping/>
  </p:clrMapOvr>
  <p:transition spd="slow">
    <p:blind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280592" y="222250"/>
            <a:ext cx="7476058" cy="4587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ja-JP" altLang="en-US" sz="3200" b="1" dirty="0">
                <a:solidFill>
                  <a:srgbClr val="003DA5"/>
                </a:solidFill>
                <a:latin typeface="HG丸ｺﾞｼｯｸM-PRO" pitchFamily="50" charset="-128"/>
                <a:ea typeface="HG丸ｺﾞｼｯｸM-PRO" pitchFamily="50" charset="-128"/>
              </a:rPr>
              <a:t>現況</a:t>
            </a:r>
            <a:r>
              <a:rPr lang="ja-JP" altLang="en-US" sz="3200" b="1" dirty="0" smtClean="0">
                <a:solidFill>
                  <a:srgbClr val="003DA5"/>
                </a:solidFill>
                <a:latin typeface="HG丸ｺﾞｼｯｸM-PRO" pitchFamily="50" charset="-128"/>
                <a:ea typeface="HG丸ｺﾞｼｯｸM-PRO" pitchFamily="50" charset="-128"/>
              </a:rPr>
              <a:t>平面図、数値地形図の</a:t>
            </a:r>
            <a:r>
              <a:rPr lang="ja-JP" altLang="en-US" sz="3200" b="1" dirty="0">
                <a:solidFill>
                  <a:srgbClr val="003DA5"/>
                </a:solidFill>
                <a:latin typeface="HG丸ｺﾞｼｯｸM-PRO" pitchFamily="50" charset="-128"/>
                <a:ea typeface="HG丸ｺﾞｼｯｸM-PRO" pitchFamily="50" charset="-128"/>
              </a:rPr>
              <a:t>作成と更新</a:t>
            </a:r>
            <a:endParaRPr lang="ja-JP" altLang="en-US" sz="3200" b="1" dirty="0" smtClean="0">
              <a:solidFill>
                <a:srgbClr val="003DA5"/>
              </a:solidFill>
              <a:latin typeface="HG丸ｺﾞｼｯｸM-PRO" pitchFamily="50" charset="-128"/>
              <a:ea typeface="HG丸ｺﾞｼｯｸM-PRO" pitchFamily="50" charset="-128"/>
            </a:endParaRPr>
          </a:p>
        </p:txBody>
      </p:sp>
      <p:sp>
        <p:nvSpPr>
          <p:cNvPr id="5" name="テキスト ボックス 4"/>
          <p:cNvSpPr txBox="1"/>
          <p:nvPr/>
        </p:nvSpPr>
        <p:spPr>
          <a:xfrm>
            <a:off x="247329" y="1052736"/>
            <a:ext cx="3193503" cy="387798"/>
          </a:xfrm>
          <a:prstGeom prst="rect">
            <a:avLst/>
          </a:prstGeom>
          <a:noFill/>
        </p:spPr>
        <p:txBody>
          <a:bodyPr wrap="none" rtlCol="0">
            <a:spAutoFit/>
          </a:bodyPr>
          <a:lstStyle/>
          <a:p>
            <a:r>
              <a:rPr lang="ja-JP" altLang="en-US" b="1" dirty="0" smtClean="0">
                <a:solidFill>
                  <a:srgbClr val="003DA5"/>
                </a:solidFill>
                <a:latin typeface="HG丸ｺﾞｼｯｸM-PRO" pitchFamily="50" charset="-128"/>
                <a:ea typeface="HG丸ｺﾞｼｯｸM-PRO" pitchFamily="50" charset="-128"/>
              </a:rPr>
              <a:t>現況平面図</a:t>
            </a:r>
            <a:r>
              <a:rPr lang="en-US" altLang="ja-JP" b="1" dirty="0" smtClean="0">
                <a:solidFill>
                  <a:srgbClr val="003DA5"/>
                </a:solidFill>
                <a:latin typeface="HG丸ｺﾞｼｯｸM-PRO" pitchFamily="50" charset="-128"/>
                <a:ea typeface="HG丸ｺﾞｼｯｸM-PRO" pitchFamily="50" charset="-128"/>
              </a:rPr>
              <a:t>(</a:t>
            </a:r>
            <a:r>
              <a:rPr lang="ja-JP" altLang="en-US" b="1" dirty="0" smtClean="0">
                <a:solidFill>
                  <a:srgbClr val="003DA5"/>
                </a:solidFill>
                <a:latin typeface="HG丸ｺﾞｼｯｸM-PRO" pitchFamily="50" charset="-128"/>
                <a:ea typeface="HG丸ｺﾞｼｯｸM-PRO" pitchFamily="50" charset="-128"/>
              </a:rPr>
              <a:t>アナログ</a:t>
            </a:r>
            <a:r>
              <a:rPr lang="en-US" altLang="ja-JP" b="1" dirty="0" smtClean="0">
                <a:solidFill>
                  <a:srgbClr val="003DA5"/>
                </a:solidFill>
                <a:latin typeface="HG丸ｺﾞｼｯｸM-PRO" pitchFamily="50" charset="-128"/>
                <a:ea typeface="HG丸ｺﾞｼｯｸM-PRO" pitchFamily="50" charset="-128"/>
              </a:rPr>
              <a:t>)</a:t>
            </a:r>
            <a:endParaRPr kumimoji="1" lang="ja-JP" altLang="en-US" dirty="0"/>
          </a:p>
        </p:txBody>
      </p:sp>
      <p:graphicFrame>
        <p:nvGraphicFramePr>
          <p:cNvPr id="8" name="表 7"/>
          <p:cNvGraphicFramePr>
            <a:graphicFrameLocks noGrp="1"/>
          </p:cNvGraphicFramePr>
          <p:nvPr/>
        </p:nvGraphicFramePr>
        <p:xfrm>
          <a:off x="1064569" y="4725144"/>
          <a:ext cx="8136903" cy="1728192"/>
        </p:xfrm>
        <a:graphic>
          <a:graphicData uri="http://schemas.openxmlformats.org/drawingml/2006/table">
            <a:tbl>
              <a:tblPr/>
              <a:tblGrid>
                <a:gridCol w="2137661"/>
                <a:gridCol w="2482445"/>
                <a:gridCol w="3516797"/>
              </a:tblGrid>
              <a:tr h="466993">
                <a:tc>
                  <a:txBody>
                    <a:bodyPr/>
                    <a:lstStyle/>
                    <a:p>
                      <a:pPr algn="ctr" rtl="0" fontAlgn="ctr"/>
                      <a:r>
                        <a:rPr lang="ja-JP" altLang="en-US" sz="1800" b="1" i="0" u="none" strike="noStrike" dirty="0">
                          <a:solidFill>
                            <a:srgbClr val="000080"/>
                          </a:solidFill>
                          <a:latin typeface="HG丸ｺﾞｼｯｸM-PRO" pitchFamily="50" charset="-128"/>
                          <a:ea typeface="HG丸ｺﾞｼｯｸM-PRO" pitchFamily="50" charset="-128"/>
                        </a:rPr>
                        <a:t>作成・更新</a:t>
                      </a:r>
                      <a:r>
                        <a:rPr lang="ja-JP" altLang="en-US" sz="1800" b="1" i="0" u="none" strike="noStrike" dirty="0">
                          <a:solidFill>
                            <a:srgbClr val="FFFFFF"/>
                          </a:solidFill>
                          <a:latin typeface="HG丸ｺﾞｼｯｸM-PRO" pitchFamily="50" charset="-128"/>
                          <a:ea typeface="HG丸ｺﾞｼｯｸM-PRO" pitchFamily="50" charset="-128"/>
                        </a:rPr>
                        <a:t> </a:t>
                      </a:r>
                      <a:endParaRPr lang="ja-JP" altLang="en-US" sz="1800" b="1" i="0" u="none" strike="noStrike" dirty="0">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9050" cap="flat" cmpd="sng" algn="ctr">
                      <a:solidFill>
                        <a:srgbClr val="000080"/>
                      </a:solidFill>
                      <a:prstDash val="solid"/>
                      <a:round/>
                      <a:headEnd type="none" w="med" len="med"/>
                      <a:tailEnd type="none" w="med" len="med"/>
                    </a:lnT>
                    <a:lnB w="19050" cap="flat" cmpd="sng" algn="ctr">
                      <a:solidFill>
                        <a:srgbClr val="000080"/>
                      </a:solidFill>
                      <a:prstDash val="solid"/>
                      <a:round/>
                      <a:headEnd type="none" w="med" len="med"/>
                      <a:tailEnd type="none" w="med" len="med"/>
                    </a:lnB>
                    <a:solidFill>
                      <a:srgbClr val="CCFFFF"/>
                    </a:solidFill>
                  </a:tcPr>
                </a:tc>
                <a:tc>
                  <a:txBody>
                    <a:bodyPr/>
                    <a:lstStyle/>
                    <a:p>
                      <a:pPr algn="ctr" rtl="0" fontAlgn="ctr"/>
                      <a:r>
                        <a:rPr lang="ja-JP" altLang="en-US" sz="1800" b="1" i="0" u="none" strike="noStrike">
                          <a:solidFill>
                            <a:srgbClr val="000080"/>
                          </a:solidFill>
                          <a:latin typeface="HG丸ｺﾞｼｯｸM-PRO" pitchFamily="50" charset="-128"/>
                          <a:ea typeface="HG丸ｺﾞｼｯｸM-PRO" pitchFamily="50" charset="-128"/>
                        </a:rPr>
                        <a:t>年　度</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9050" cap="flat" cmpd="sng" algn="ctr">
                      <a:solidFill>
                        <a:srgbClr val="000080"/>
                      </a:solidFill>
                      <a:prstDash val="solid"/>
                      <a:round/>
                      <a:headEnd type="none" w="med" len="med"/>
                      <a:tailEnd type="none" w="med" len="med"/>
                    </a:lnT>
                    <a:lnB w="19050" cap="flat" cmpd="sng" algn="ctr">
                      <a:solidFill>
                        <a:srgbClr val="000080"/>
                      </a:solidFill>
                      <a:prstDash val="solid"/>
                      <a:round/>
                      <a:headEnd type="none" w="med" len="med"/>
                      <a:tailEnd type="none" w="med" len="med"/>
                    </a:lnB>
                    <a:solidFill>
                      <a:srgbClr val="CCFFFF"/>
                    </a:solidFill>
                  </a:tcPr>
                </a:tc>
                <a:tc>
                  <a:txBody>
                    <a:bodyPr/>
                    <a:lstStyle/>
                    <a:p>
                      <a:pPr algn="ctr" rtl="0" fontAlgn="ctr"/>
                      <a:r>
                        <a:rPr lang="ja-JP" altLang="en-US" sz="1800" b="1" i="0" u="none" strike="noStrike">
                          <a:solidFill>
                            <a:srgbClr val="000080"/>
                          </a:solidFill>
                          <a:latin typeface="HG丸ｺﾞｼｯｸM-PRO" pitchFamily="50" charset="-128"/>
                          <a:ea typeface="HG丸ｺﾞｼｯｸM-PRO" pitchFamily="50" charset="-128"/>
                        </a:rPr>
                        <a:t>内　容</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270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9050" cap="flat" cmpd="sng" algn="ctr">
                      <a:solidFill>
                        <a:srgbClr val="000080"/>
                      </a:solidFill>
                      <a:prstDash val="solid"/>
                      <a:round/>
                      <a:headEnd type="none" w="med" len="med"/>
                      <a:tailEnd type="none" w="med" len="med"/>
                    </a:lnT>
                    <a:lnB w="19050" cap="flat" cmpd="sng" algn="ctr">
                      <a:solidFill>
                        <a:srgbClr val="000080"/>
                      </a:solidFill>
                      <a:prstDash val="solid"/>
                      <a:round/>
                      <a:headEnd type="none" w="med" len="med"/>
                      <a:tailEnd type="none" w="med" len="med"/>
                    </a:lnB>
                    <a:solidFill>
                      <a:srgbClr val="CCFFFF"/>
                    </a:solidFill>
                  </a:tcPr>
                </a:tc>
              </a:tr>
              <a:tr h="541119">
                <a:tc>
                  <a:txBody>
                    <a:bodyPr/>
                    <a:lstStyle/>
                    <a:p>
                      <a:pPr algn="ctr" rtl="0" fontAlgn="ctr"/>
                      <a:r>
                        <a:rPr lang="zh-CN" altLang="en-US" sz="1800" b="1" i="0" u="none" strike="noStrike" dirty="0">
                          <a:solidFill>
                            <a:srgbClr val="000080"/>
                          </a:solidFill>
                          <a:latin typeface="HG丸ｺﾞｼｯｸM-PRO" pitchFamily="50" charset="-128"/>
                          <a:ea typeface="HG丸ｺﾞｼｯｸM-PRO" pitchFamily="50" charset="-128"/>
                        </a:rPr>
                        <a:t>数値地形図作成</a:t>
                      </a:r>
                      <a:r>
                        <a:rPr lang="zh-CN" altLang="en-US" sz="1800" b="1" i="0" u="none" strike="noStrike" dirty="0">
                          <a:solidFill>
                            <a:srgbClr val="FFFFFF"/>
                          </a:solidFill>
                          <a:latin typeface="HG丸ｺﾞｼｯｸM-PRO" pitchFamily="50" charset="-128"/>
                          <a:ea typeface="HG丸ｺﾞｼｯｸM-PRO" pitchFamily="50" charset="-128"/>
                        </a:rPr>
                        <a:t> </a:t>
                      </a:r>
                      <a:endParaRPr lang="zh-CN" altLang="en-US" sz="1800" b="1" i="0" u="none" strike="noStrike" dirty="0">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905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CCFFFF"/>
                    </a:solidFill>
                  </a:tcPr>
                </a:tc>
                <a:tc>
                  <a:txBody>
                    <a:bodyPr/>
                    <a:lstStyle/>
                    <a:p>
                      <a:pPr algn="ctr" rtl="0" fontAlgn="ctr"/>
                      <a:r>
                        <a:rPr lang="en-US" altLang="ja-JP" sz="1800" b="1" i="0" u="none" strike="noStrike" dirty="0">
                          <a:solidFill>
                            <a:srgbClr val="000080"/>
                          </a:solidFill>
                          <a:latin typeface="HG丸ｺﾞｼｯｸM-PRO" pitchFamily="50" charset="-128"/>
                          <a:ea typeface="HG丸ｺﾞｼｯｸM-PRO" pitchFamily="50" charset="-128"/>
                        </a:rPr>
                        <a:t>1995</a:t>
                      </a:r>
                      <a:r>
                        <a:rPr lang="ja-JP" altLang="en-US" sz="1800" b="1" i="0" u="none" strike="noStrike" dirty="0">
                          <a:solidFill>
                            <a:srgbClr val="000080"/>
                          </a:solidFill>
                          <a:latin typeface="HG丸ｺﾞｼｯｸM-PRO" pitchFamily="50" charset="-128"/>
                          <a:ea typeface="HG丸ｺﾞｼｯｸM-PRO" pitchFamily="50" charset="-128"/>
                        </a:rPr>
                        <a:t>年～</a:t>
                      </a:r>
                      <a:r>
                        <a:rPr lang="en-US" altLang="ja-JP" sz="1800" b="1" i="0" u="none" strike="noStrike" dirty="0">
                          <a:solidFill>
                            <a:srgbClr val="000080"/>
                          </a:solidFill>
                          <a:latin typeface="HG丸ｺﾞｼｯｸM-PRO" pitchFamily="50" charset="-128"/>
                          <a:ea typeface="HG丸ｺﾞｼｯｸM-PRO" pitchFamily="50" charset="-128"/>
                        </a:rPr>
                        <a:t>1997</a:t>
                      </a:r>
                      <a:r>
                        <a:rPr lang="ja-JP" altLang="en-US" sz="1800" b="1" i="0" u="none" strike="noStrike" dirty="0">
                          <a:solidFill>
                            <a:srgbClr val="000080"/>
                          </a:solidFill>
                          <a:latin typeface="HG丸ｺﾞｼｯｸM-PRO" pitchFamily="50" charset="-128"/>
                          <a:ea typeface="HG丸ｺﾞｼｯｸM-PRO" pitchFamily="50" charset="-128"/>
                        </a:rPr>
                        <a:t>年</a:t>
                      </a:r>
                      <a:r>
                        <a:rPr lang="ja-JP" altLang="en-US" sz="1800" b="1" i="0" u="none" strike="noStrike" dirty="0">
                          <a:solidFill>
                            <a:srgbClr val="FFFFFF"/>
                          </a:solidFill>
                          <a:latin typeface="HG丸ｺﾞｼｯｸM-PRO" pitchFamily="50" charset="-128"/>
                          <a:ea typeface="HG丸ｺﾞｼｯｸM-PRO" pitchFamily="50" charset="-128"/>
                        </a:rPr>
                        <a:t> </a:t>
                      </a:r>
                      <a:endParaRPr lang="ja-JP" altLang="en-US" sz="1800" b="1" i="0" u="none" strike="noStrike" dirty="0">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905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rtl="0" fontAlgn="ctr"/>
                      <a:r>
                        <a:rPr lang="ja-JP" altLang="en-US" sz="1800" b="1" i="0" u="none" strike="noStrike">
                          <a:solidFill>
                            <a:srgbClr val="000080"/>
                          </a:solidFill>
                          <a:latin typeface="HG丸ｺﾞｼｯｸM-PRO" pitchFamily="50" charset="-128"/>
                          <a:ea typeface="HG丸ｺﾞｼｯｸM-PRO" pitchFamily="50" charset="-128"/>
                        </a:rPr>
                        <a:t>３ヶ年　図面：</a:t>
                      </a:r>
                      <a:r>
                        <a:rPr lang="en-US" altLang="ja-JP" sz="1800" b="1" i="0" u="none" strike="noStrike">
                          <a:solidFill>
                            <a:srgbClr val="000080"/>
                          </a:solidFill>
                          <a:latin typeface="HG丸ｺﾞｼｯｸM-PRO" pitchFamily="50" charset="-128"/>
                          <a:ea typeface="HG丸ｺﾞｼｯｸM-PRO" pitchFamily="50" charset="-128"/>
                        </a:rPr>
                        <a:t>373</a:t>
                      </a:r>
                      <a:r>
                        <a:rPr lang="ja-JP" altLang="en-US" sz="1800" b="1" i="0" u="none" strike="noStrike">
                          <a:solidFill>
                            <a:srgbClr val="000080"/>
                          </a:solidFill>
                          <a:latin typeface="HG丸ｺﾞｼｯｸM-PRO" pitchFamily="50" charset="-128"/>
                          <a:ea typeface="HG丸ｺﾞｼｯｸM-PRO" pitchFamily="50" charset="-128"/>
                        </a:rPr>
                        <a:t>面</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270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905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r>
              <a:tr h="720080">
                <a:tc>
                  <a:txBody>
                    <a:bodyPr/>
                    <a:lstStyle/>
                    <a:p>
                      <a:pPr algn="ctr" rtl="0" fontAlgn="ctr"/>
                      <a:r>
                        <a:rPr lang="ja-JP" altLang="en-US" sz="1800" b="1" i="0" u="none" strike="noStrike">
                          <a:solidFill>
                            <a:srgbClr val="000080"/>
                          </a:solidFill>
                          <a:latin typeface="HG丸ｺﾞｼｯｸM-PRO" pitchFamily="50" charset="-128"/>
                          <a:ea typeface="HG丸ｺﾞｼｯｸM-PRO" pitchFamily="50" charset="-128"/>
                        </a:rPr>
                        <a:t>更新</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CCFFFF"/>
                    </a:solidFill>
                  </a:tcPr>
                </a:tc>
                <a:tc>
                  <a:txBody>
                    <a:bodyPr/>
                    <a:lstStyle/>
                    <a:p>
                      <a:pPr algn="ctr" rtl="0" fontAlgn="ctr"/>
                      <a:r>
                        <a:rPr lang="en-US" altLang="ja-JP" sz="1800" b="1" i="0" u="none" strike="noStrike" dirty="0">
                          <a:solidFill>
                            <a:srgbClr val="000080"/>
                          </a:solidFill>
                          <a:latin typeface="HG丸ｺﾞｼｯｸM-PRO" pitchFamily="50" charset="-128"/>
                          <a:ea typeface="HG丸ｺﾞｼｯｸM-PRO" pitchFamily="50" charset="-128"/>
                        </a:rPr>
                        <a:t>1998</a:t>
                      </a:r>
                      <a:r>
                        <a:rPr lang="ja-JP" altLang="en-US" sz="1800" b="1" i="0" u="none" strike="noStrike" dirty="0">
                          <a:solidFill>
                            <a:srgbClr val="000080"/>
                          </a:solidFill>
                          <a:latin typeface="HG丸ｺﾞｼｯｸM-PRO" pitchFamily="50" charset="-128"/>
                          <a:ea typeface="HG丸ｺﾞｼｯｸM-PRO" pitchFamily="50" charset="-128"/>
                        </a:rPr>
                        <a:t>年～</a:t>
                      </a:r>
                      <a:r>
                        <a:rPr lang="ja-JP" altLang="en-US" sz="1800" b="1" i="0" u="none" strike="noStrike" dirty="0">
                          <a:solidFill>
                            <a:srgbClr val="FFFFFF"/>
                          </a:solidFill>
                          <a:latin typeface="HG丸ｺﾞｼｯｸM-PRO" pitchFamily="50" charset="-128"/>
                          <a:ea typeface="HG丸ｺﾞｼｯｸM-PRO" pitchFamily="50" charset="-128"/>
                        </a:rPr>
                        <a:t> </a:t>
                      </a:r>
                      <a:endParaRPr lang="ja-JP" altLang="en-US" sz="1800" b="1" i="0" u="none" strike="noStrike" dirty="0">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rtl="0" fontAlgn="ctr"/>
                      <a:r>
                        <a:rPr lang="ja-JP" altLang="en-US" sz="1800" b="1" i="0" u="none" strike="noStrike" dirty="0" smtClean="0">
                          <a:solidFill>
                            <a:srgbClr val="000080"/>
                          </a:solidFill>
                          <a:latin typeface="HG丸ｺﾞｼｯｸM-PRO" pitchFamily="50" charset="-128"/>
                          <a:ea typeface="HG丸ｺﾞｼｯｸM-PRO" pitchFamily="50" charset="-128"/>
                        </a:rPr>
                        <a:t>以降道路台帳図更新時</a:t>
                      </a:r>
                      <a:endParaRPr lang="en-US" altLang="ja-JP" sz="1800" b="1" i="0" u="none" strike="noStrike" dirty="0" smtClean="0">
                        <a:solidFill>
                          <a:srgbClr val="000080"/>
                        </a:solidFill>
                        <a:latin typeface="HG丸ｺﾞｼｯｸM-PRO" pitchFamily="50" charset="-128"/>
                        <a:ea typeface="HG丸ｺﾞｼｯｸM-PRO" pitchFamily="50" charset="-128"/>
                      </a:endParaRPr>
                    </a:p>
                    <a:p>
                      <a:pPr algn="ctr" rtl="0" fontAlgn="ctr"/>
                      <a:r>
                        <a:rPr lang="ja-JP" altLang="en-US" sz="1800" b="1" i="0" u="none" strike="noStrike" dirty="0" smtClean="0">
                          <a:solidFill>
                            <a:srgbClr val="000080"/>
                          </a:solidFill>
                          <a:latin typeface="HG丸ｺﾞｼｯｸM-PRO" pitchFamily="50" charset="-128"/>
                          <a:ea typeface="HG丸ｺﾞｼｯｸM-PRO" pitchFamily="50" charset="-128"/>
                        </a:rPr>
                        <a:t>毎年更新</a:t>
                      </a:r>
                      <a:r>
                        <a:rPr lang="ja-JP" altLang="en-US" sz="1800" b="1" i="0" u="none" strike="noStrike" dirty="0" smtClean="0">
                          <a:solidFill>
                            <a:srgbClr val="FFFFFF"/>
                          </a:solidFill>
                          <a:latin typeface="HG丸ｺﾞｼｯｸM-PRO" pitchFamily="50" charset="-128"/>
                          <a:ea typeface="HG丸ｺﾞｼｯｸM-PRO" pitchFamily="50" charset="-128"/>
                        </a:rPr>
                        <a:t> </a:t>
                      </a:r>
                      <a:endParaRPr lang="en-US" altLang="ja-JP" sz="1800" b="1" i="0" u="none" strike="noStrike" dirty="0" smtClean="0">
                        <a:solidFill>
                          <a:srgbClr val="FFFFFF"/>
                        </a:solidFill>
                        <a:latin typeface="HG丸ｺﾞｼｯｸM-PRO" pitchFamily="50" charset="-128"/>
                        <a:ea typeface="HG丸ｺﾞｼｯｸM-PRO" pitchFamily="50" charset="-128"/>
                      </a:endParaRPr>
                    </a:p>
                  </a:txBody>
                  <a:tcPr marL="8381" marR="8381" marT="8381" marB="0" anchor="ctr">
                    <a:lnL w="1270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r>
            </a:tbl>
          </a:graphicData>
        </a:graphic>
      </p:graphicFrame>
      <p:graphicFrame>
        <p:nvGraphicFramePr>
          <p:cNvPr id="9" name="表 8"/>
          <p:cNvGraphicFramePr>
            <a:graphicFrameLocks noGrp="1"/>
          </p:cNvGraphicFramePr>
          <p:nvPr/>
        </p:nvGraphicFramePr>
        <p:xfrm>
          <a:off x="1064568" y="1484784"/>
          <a:ext cx="8136904" cy="2619413"/>
        </p:xfrm>
        <a:graphic>
          <a:graphicData uri="http://schemas.openxmlformats.org/drawingml/2006/table">
            <a:tbl>
              <a:tblPr/>
              <a:tblGrid>
                <a:gridCol w="2160240"/>
                <a:gridCol w="2520280"/>
                <a:gridCol w="3456384"/>
              </a:tblGrid>
              <a:tr h="432048">
                <a:tc>
                  <a:txBody>
                    <a:bodyPr/>
                    <a:lstStyle/>
                    <a:p>
                      <a:pPr algn="ctr" rtl="0" fontAlgn="ctr"/>
                      <a:r>
                        <a:rPr lang="ja-JP" altLang="en-US" sz="1800" b="1" i="0" u="none" strike="noStrike" dirty="0">
                          <a:solidFill>
                            <a:srgbClr val="000080"/>
                          </a:solidFill>
                          <a:latin typeface="HG丸ｺﾞｼｯｸM-PRO" pitchFamily="50" charset="-128"/>
                          <a:ea typeface="HG丸ｺﾞｼｯｸM-PRO" pitchFamily="50" charset="-128"/>
                        </a:rPr>
                        <a:t>作成・更新</a:t>
                      </a:r>
                      <a:r>
                        <a:rPr lang="ja-JP" altLang="en-US" sz="1800" b="1" i="0" u="none" strike="noStrike" dirty="0">
                          <a:solidFill>
                            <a:srgbClr val="FFFFFF"/>
                          </a:solidFill>
                          <a:latin typeface="HG丸ｺﾞｼｯｸM-PRO" pitchFamily="50" charset="-128"/>
                          <a:ea typeface="HG丸ｺﾞｼｯｸM-PRO" pitchFamily="50" charset="-128"/>
                        </a:rPr>
                        <a:t> </a:t>
                      </a:r>
                      <a:endParaRPr lang="ja-JP" altLang="en-US" sz="1800" b="1" i="0" u="none" strike="noStrike" dirty="0">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9050" cap="flat" cmpd="sng" algn="ctr">
                      <a:solidFill>
                        <a:srgbClr val="000080"/>
                      </a:solidFill>
                      <a:prstDash val="solid"/>
                      <a:round/>
                      <a:headEnd type="none" w="med" len="med"/>
                      <a:tailEnd type="none" w="med" len="med"/>
                    </a:lnT>
                    <a:lnB w="19050" cap="flat" cmpd="sng" algn="ctr">
                      <a:solidFill>
                        <a:srgbClr val="000080"/>
                      </a:solidFill>
                      <a:prstDash val="solid"/>
                      <a:round/>
                      <a:headEnd type="none" w="med" len="med"/>
                      <a:tailEnd type="none" w="med" len="med"/>
                    </a:lnB>
                    <a:solidFill>
                      <a:srgbClr val="CCFFFF"/>
                    </a:solidFill>
                  </a:tcPr>
                </a:tc>
                <a:tc>
                  <a:txBody>
                    <a:bodyPr/>
                    <a:lstStyle/>
                    <a:p>
                      <a:pPr algn="ctr" rtl="0" fontAlgn="ctr"/>
                      <a:r>
                        <a:rPr lang="ja-JP" altLang="en-US" sz="1800" b="1" i="0" u="none" strike="noStrike" dirty="0">
                          <a:solidFill>
                            <a:srgbClr val="000080"/>
                          </a:solidFill>
                          <a:latin typeface="HG丸ｺﾞｼｯｸM-PRO" pitchFamily="50" charset="-128"/>
                          <a:ea typeface="HG丸ｺﾞｼｯｸM-PRO" pitchFamily="50" charset="-128"/>
                        </a:rPr>
                        <a:t>年　度</a:t>
                      </a:r>
                      <a:r>
                        <a:rPr lang="ja-JP" altLang="en-US" sz="1800" b="1" i="0" u="none" strike="noStrike" dirty="0">
                          <a:solidFill>
                            <a:srgbClr val="FFFFFF"/>
                          </a:solidFill>
                          <a:latin typeface="HG丸ｺﾞｼｯｸM-PRO" pitchFamily="50" charset="-128"/>
                          <a:ea typeface="HG丸ｺﾞｼｯｸM-PRO" pitchFamily="50" charset="-128"/>
                        </a:rPr>
                        <a:t> </a:t>
                      </a:r>
                      <a:endParaRPr lang="ja-JP" altLang="en-US" sz="1800" b="1" i="0" u="none" strike="noStrike" dirty="0">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9050" cap="flat" cmpd="sng" algn="ctr">
                      <a:solidFill>
                        <a:srgbClr val="000080"/>
                      </a:solidFill>
                      <a:prstDash val="solid"/>
                      <a:round/>
                      <a:headEnd type="none" w="med" len="med"/>
                      <a:tailEnd type="none" w="med" len="med"/>
                    </a:lnT>
                    <a:lnB w="19050" cap="flat" cmpd="sng" algn="ctr">
                      <a:solidFill>
                        <a:srgbClr val="000080"/>
                      </a:solidFill>
                      <a:prstDash val="solid"/>
                      <a:round/>
                      <a:headEnd type="none" w="med" len="med"/>
                      <a:tailEnd type="none" w="med" len="med"/>
                    </a:lnB>
                    <a:solidFill>
                      <a:srgbClr val="CCFFFF"/>
                    </a:solidFill>
                  </a:tcPr>
                </a:tc>
                <a:tc>
                  <a:txBody>
                    <a:bodyPr/>
                    <a:lstStyle/>
                    <a:p>
                      <a:pPr algn="ctr" rtl="0" fontAlgn="ctr"/>
                      <a:r>
                        <a:rPr lang="ja-JP" altLang="en-US" sz="1800" b="1" i="0" u="none" strike="noStrike">
                          <a:solidFill>
                            <a:srgbClr val="000080"/>
                          </a:solidFill>
                          <a:latin typeface="HG丸ｺﾞｼｯｸM-PRO" pitchFamily="50" charset="-128"/>
                          <a:ea typeface="HG丸ｺﾞｼｯｸM-PRO" pitchFamily="50" charset="-128"/>
                        </a:rPr>
                        <a:t>内　容</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270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9050" cap="flat" cmpd="sng" algn="ctr">
                      <a:solidFill>
                        <a:srgbClr val="000080"/>
                      </a:solidFill>
                      <a:prstDash val="solid"/>
                      <a:round/>
                      <a:headEnd type="none" w="med" len="med"/>
                      <a:tailEnd type="none" w="med" len="med"/>
                    </a:lnT>
                    <a:lnB w="19050" cap="flat" cmpd="sng" algn="ctr">
                      <a:solidFill>
                        <a:srgbClr val="000080"/>
                      </a:solidFill>
                      <a:prstDash val="solid"/>
                      <a:round/>
                      <a:headEnd type="none" w="med" len="med"/>
                      <a:tailEnd type="none" w="med" len="med"/>
                    </a:lnB>
                    <a:solidFill>
                      <a:srgbClr val="CCFFFF"/>
                    </a:solidFill>
                  </a:tcPr>
                </a:tc>
              </a:tr>
              <a:tr h="553127">
                <a:tc>
                  <a:txBody>
                    <a:bodyPr/>
                    <a:lstStyle/>
                    <a:p>
                      <a:pPr algn="ctr" rtl="0" fontAlgn="ctr"/>
                      <a:r>
                        <a:rPr lang="ja-JP" altLang="en-US" sz="1800" b="1" i="0" u="none" strike="noStrike">
                          <a:solidFill>
                            <a:srgbClr val="000080"/>
                          </a:solidFill>
                          <a:latin typeface="HG丸ｺﾞｼｯｸM-PRO" pitchFamily="50" charset="-128"/>
                          <a:ea typeface="HG丸ｺﾞｼｯｸM-PRO" pitchFamily="50" charset="-128"/>
                        </a:rPr>
                        <a:t>平面図作成</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905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CCFFFF"/>
                    </a:solidFill>
                  </a:tcPr>
                </a:tc>
                <a:tc>
                  <a:txBody>
                    <a:bodyPr/>
                    <a:lstStyle/>
                    <a:p>
                      <a:pPr algn="ctr" rtl="0" fontAlgn="ctr"/>
                      <a:r>
                        <a:rPr lang="en-US" altLang="ja-JP" sz="1800" b="1" i="0" u="none" strike="noStrike">
                          <a:solidFill>
                            <a:srgbClr val="000080"/>
                          </a:solidFill>
                          <a:latin typeface="HG丸ｺﾞｼｯｸM-PRO" pitchFamily="50" charset="-128"/>
                          <a:ea typeface="HG丸ｺﾞｼｯｸM-PRO" pitchFamily="50" charset="-128"/>
                        </a:rPr>
                        <a:t>1978</a:t>
                      </a:r>
                      <a:r>
                        <a:rPr lang="ja-JP" altLang="en-US" sz="1800" b="1" i="0" u="none" strike="noStrike">
                          <a:solidFill>
                            <a:srgbClr val="000080"/>
                          </a:solidFill>
                          <a:latin typeface="HG丸ｺﾞｼｯｸM-PRO" pitchFamily="50" charset="-128"/>
                          <a:ea typeface="HG丸ｺﾞｼｯｸM-PRO" pitchFamily="50" charset="-128"/>
                        </a:rPr>
                        <a:t>年～</a:t>
                      </a:r>
                      <a:r>
                        <a:rPr lang="en-US" altLang="ja-JP" sz="1800" b="1" i="0" u="none" strike="noStrike">
                          <a:solidFill>
                            <a:srgbClr val="000080"/>
                          </a:solidFill>
                          <a:latin typeface="HG丸ｺﾞｼｯｸM-PRO" pitchFamily="50" charset="-128"/>
                          <a:ea typeface="HG丸ｺﾞｼｯｸM-PRO" pitchFamily="50" charset="-128"/>
                        </a:rPr>
                        <a:t>1979</a:t>
                      </a:r>
                      <a:r>
                        <a:rPr lang="ja-JP" altLang="en-US" sz="1800" b="1" i="0" u="none" strike="noStrike">
                          <a:solidFill>
                            <a:srgbClr val="000080"/>
                          </a:solidFill>
                          <a:latin typeface="HG丸ｺﾞｼｯｸM-PRO" pitchFamily="50" charset="-128"/>
                          <a:ea typeface="HG丸ｺﾞｼｯｸM-PRO" pitchFamily="50" charset="-128"/>
                        </a:rPr>
                        <a:t>年</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905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rtl="0" fontAlgn="ctr"/>
                      <a:r>
                        <a:rPr lang="en-US" altLang="ja-JP" sz="1800" b="1" i="0" u="none" strike="noStrike">
                          <a:solidFill>
                            <a:srgbClr val="000080"/>
                          </a:solidFill>
                          <a:latin typeface="HG丸ｺﾞｼｯｸM-PRO" pitchFamily="50" charset="-128"/>
                          <a:ea typeface="HG丸ｺﾞｼｯｸM-PRO" pitchFamily="50" charset="-128"/>
                        </a:rPr>
                        <a:t>2</a:t>
                      </a:r>
                      <a:r>
                        <a:rPr lang="ja-JP" altLang="en-US" sz="1800" b="1" i="0" u="none" strike="noStrike">
                          <a:solidFill>
                            <a:srgbClr val="000080"/>
                          </a:solidFill>
                          <a:latin typeface="HG丸ｺﾞｼｯｸM-PRO" pitchFamily="50" charset="-128"/>
                          <a:ea typeface="HG丸ｺﾞｼｯｸM-PRO" pitchFamily="50" charset="-128"/>
                        </a:rPr>
                        <a:t>ヶ年　図面：</a:t>
                      </a:r>
                      <a:r>
                        <a:rPr lang="en-US" altLang="ja-JP" sz="1800" b="1" i="0" u="none" strike="noStrike">
                          <a:solidFill>
                            <a:srgbClr val="000080"/>
                          </a:solidFill>
                          <a:latin typeface="HG丸ｺﾞｼｯｸM-PRO" pitchFamily="50" charset="-128"/>
                          <a:ea typeface="HG丸ｺﾞｼｯｸM-PRO" pitchFamily="50" charset="-128"/>
                        </a:rPr>
                        <a:t>251</a:t>
                      </a:r>
                      <a:r>
                        <a:rPr lang="ja-JP" altLang="en-US" sz="1800" b="1" i="0" u="none" strike="noStrike">
                          <a:solidFill>
                            <a:srgbClr val="000080"/>
                          </a:solidFill>
                          <a:latin typeface="HG丸ｺﾞｼｯｸM-PRO" pitchFamily="50" charset="-128"/>
                          <a:ea typeface="HG丸ｺﾞｼｯｸM-PRO" pitchFamily="50" charset="-128"/>
                        </a:rPr>
                        <a:t>面</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270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905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r>
              <a:tr h="544746">
                <a:tc>
                  <a:txBody>
                    <a:bodyPr/>
                    <a:lstStyle/>
                    <a:p>
                      <a:pPr algn="ctr" rtl="0" fontAlgn="ctr"/>
                      <a:r>
                        <a:rPr lang="ja-JP" altLang="en-US" sz="1800" b="1" i="0" u="none" strike="noStrike">
                          <a:solidFill>
                            <a:srgbClr val="000080"/>
                          </a:solidFill>
                          <a:latin typeface="HG丸ｺﾞｼｯｸM-PRO" pitchFamily="50" charset="-128"/>
                          <a:ea typeface="HG丸ｺﾞｼｯｸM-PRO" pitchFamily="50" charset="-128"/>
                        </a:rPr>
                        <a:t>１次更新</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CCFFFF"/>
                    </a:solidFill>
                  </a:tcPr>
                </a:tc>
                <a:tc>
                  <a:txBody>
                    <a:bodyPr/>
                    <a:lstStyle/>
                    <a:p>
                      <a:pPr algn="ctr" rtl="0" fontAlgn="ctr"/>
                      <a:r>
                        <a:rPr lang="en-US" altLang="ja-JP" sz="1800" b="1" i="0" u="none" strike="noStrike">
                          <a:solidFill>
                            <a:srgbClr val="000080"/>
                          </a:solidFill>
                          <a:latin typeface="HG丸ｺﾞｼｯｸM-PRO" pitchFamily="50" charset="-128"/>
                          <a:ea typeface="HG丸ｺﾞｼｯｸM-PRO" pitchFamily="50" charset="-128"/>
                        </a:rPr>
                        <a:t>1982</a:t>
                      </a:r>
                      <a:r>
                        <a:rPr lang="ja-JP" altLang="en-US" sz="1800" b="1" i="0" u="none" strike="noStrike">
                          <a:solidFill>
                            <a:srgbClr val="000080"/>
                          </a:solidFill>
                          <a:latin typeface="HG丸ｺﾞｼｯｸM-PRO" pitchFamily="50" charset="-128"/>
                          <a:ea typeface="HG丸ｺﾞｼｯｸM-PRO" pitchFamily="50" charset="-128"/>
                        </a:rPr>
                        <a:t>年～</a:t>
                      </a:r>
                      <a:r>
                        <a:rPr lang="en-US" altLang="ja-JP" sz="1800" b="1" i="0" u="none" strike="noStrike">
                          <a:solidFill>
                            <a:srgbClr val="000080"/>
                          </a:solidFill>
                          <a:latin typeface="HG丸ｺﾞｼｯｸM-PRO" pitchFamily="50" charset="-128"/>
                          <a:ea typeface="HG丸ｺﾞｼｯｸM-PRO" pitchFamily="50" charset="-128"/>
                        </a:rPr>
                        <a:t>1986</a:t>
                      </a:r>
                      <a:r>
                        <a:rPr lang="ja-JP" altLang="en-US" sz="1800" b="1" i="0" u="none" strike="noStrike">
                          <a:solidFill>
                            <a:srgbClr val="000080"/>
                          </a:solidFill>
                          <a:latin typeface="HG丸ｺﾞｼｯｸM-PRO" pitchFamily="50" charset="-128"/>
                          <a:ea typeface="HG丸ｺﾞｼｯｸM-PRO" pitchFamily="50" charset="-128"/>
                        </a:rPr>
                        <a:t>年</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rtl="0" fontAlgn="ctr"/>
                      <a:r>
                        <a:rPr lang="ja-JP" altLang="en-US" sz="1800" b="1" i="0" u="none" strike="noStrike">
                          <a:solidFill>
                            <a:srgbClr val="000080"/>
                          </a:solidFill>
                          <a:latin typeface="HG丸ｺﾞｼｯｸM-PRO" pitchFamily="50" charset="-128"/>
                          <a:ea typeface="HG丸ｺﾞｼｯｸM-PRO" pitchFamily="50" charset="-128"/>
                        </a:rPr>
                        <a:t>市域を５分割</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270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r>
              <a:tr h="544746">
                <a:tc>
                  <a:txBody>
                    <a:bodyPr/>
                    <a:lstStyle/>
                    <a:p>
                      <a:pPr algn="ctr" rtl="0" fontAlgn="ctr"/>
                      <a:r>
                        <a:rPr lang="ja-JP" altLang="en-US" sz="1800" b="1" i="0" u="none" strike="noStrike">
                          <a:solidFill>
                            <a:srgbClr val="000080"/>
                          </a:solidFill>
                          <a:latin typeface="HG丸ｺﾞｼｯｸM-PRO" pitchFamily="50" charset="-128"/>
                          <a:ea typeface="HG丸ｺﾞｼｯｸM-PRO" pitchFamily="50" charset="-128"/>
                        </a:rPr>
                        <a:t>２次更新</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solidFill>
                      <a:srgbClr val="CCFFFF"/>
                    </a:solidFill>
                  </a:tcPr>
                </a:tc>
                <a:tc>
                  <a:txBody>
                    <a:bodyPr/>
                    <a:lstStyle/>
                    <a:p>
                      <a:pPr algn="ctr" rtl="0" fontAlgn="ctr"/>
                      <a:r>
                        <a:rPr lang="en-US" altLang="ja-JP" sz="1800" b="1" i="0" u="none" strike="noStrike">
                          <a:solidFill>
                            <a:srgbClr val="000080"/>
                          </a:solidFill>
                          <a:latin typeface="HG丸ｺﾞｼｯｸM-PRO" pitchFamily="50" charset="-128"/>
                          <a:ea typeface="HG丸ｺﾞｼｯｸM-PRO" pitchFamily="50" charset="-128"/>
                        </a:rPr>
                        <a:t>1987</a:t>
                      </a:r>
                      <a:r>
                        <a:rPr lang="ja-JP" altLang="en-US" sz="1800" b="1" i="0" u="none" strike="noStrike">
                          <a:solidFill>
                            <a:srgbClr val="000080"/>
                          </a:solidFill>
                          <a:latin typeface="HG丸ｺﾞｼｯｸM-PRO" pitchFamily="50" charset="-128"/>
                          <a:ea typeface="HG丸ｺﾞｼｯｸM-PRO" pitchFamily="50" charset="-128"/>
                        </a:rPr>
                        <a:t>年～</a:t>
                      </a:r>
                      <a:r>
                        <a:rPr lang="en-US" altLang="ja-JP" sz="1800" b="1" i="0" u="none" strike="noStrike">
                          <a:solidFill>
                            <a:srgbClr val="000080"/>
                          </a:solidFill>
                          <a:latin typeface="HG丸ｺﾞｼｯｸM-PRO" pitchFamily="50" charset="-128"/>
                          <a:ea typeface="HG丸ｺﾞｼｯｸM-PRO" pitchFamily="50" charset="-128"/>
                        </a:rPr>
                        <a:t>1990</a:t>
                      </a:r>
                      <a:r>
                        <a:rPr lang="ja-JP" altLang="en-US" sz="1800" b="1" i="0" u="none" strike="noStrike">
                          <a:solidFill>
                            <a:srgbClr val="000080"/>
                          </a:solidFill>
                          <a:latin typeface="HG丸ｺﾞｼｯｸM-PRO" pitchFamily="50" charset="-128"/>
                          <a:ea typeface="HG丸ｺﾞｼｯｸM-PRO" pitchFamily="50" charset="-128"/>
                        </a:rPr>
                        <a:t>年</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c>
                  <a:txBody>
                    <a:bodyPr/>
                    <a:lstStyle/>
                    <a:p>
                      <a:pPr algn="ctr" rtl="0" fontAlgn="ctr"/>
                      <a:r>
                        <a:rPr lang="ja-JP" altLang="en-US" sz="1800" b="1" i="0" u="none" strike="noStrike">
                          <a:solidFill>
                            <a:srgbClr val="000080"/>
                          </a:solidFill>
                          <a:latin typeface="HG丸ｺﾞｼｯｸM-PRO" pitchFamily="50" charset="-128"/>
                          <a:ea typeface="HG丸ｺﾞｼｯｸM-PRO" pitchFamily="50" charset="-128"/>
                        </a:rPr>
                        <a:t>Ｈ２に残り</a:t>
                      </a:r>
                      <a:r>
                        <a:rPr lang="en-US" altLang="ja-JP" sz="1800" b="1" i="0" u="none" strike="noStrike">
                          <a:solidFill>
                            <a:srgbClr val="000080"/>
                          </a:solidFill>
                          <a:latin typeface="HG丸ｺﾞｼｯｸM-PRO" pitchFamily="50" charset="-128"/>
                          <a:ea typeface="HG丸ｺﾞｼｯｸM-PRO" pitchFamily="50" charset="-128"/>
                        </a:rPr>
                        <a:t>2/5</a:t>
                      </a:r>
                      <a:r>
                        <a:rPr lang="ja-JP" altLang="en-US" sz="1800" b="1" i="0" u="none" strike="noStrike">
                          <a:solidFill>
                            <a:srgbClr val="000080"/>
                          </a:solidFill>
                          <a:latin typeface="HG丸ｺﾞｼｯｸM-PRO" pitchFamily="50" charset="-128"/>
                          <a:ea typeface="HG丸ｺﾞｼｯｸM-PRO" pitchFamily="50" charset="-128"/>
                        </a:rPr>
                        <a:t>を施行</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270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2700" cap="flat" cmpd="sng" algn="ctr">
                      <a:solidFill>
                        <a:srgbClr val="000080"/>
                      </a:solidFill>
                      <a:prstDash val="solid"/>
                      <a:round/>
                      <a:headEnd type="none" w="med" len="med"/>
                      <a:tailEnd type="none" w="med" len="med"/>
                    </a:lnB>
                  </a:tcPr>
                </a:tc>
              </a:tr>
              <a:tr h="544746">
                <a:tc>
                  <a:txBody>
                    <a:bodyPr/>
                    <a:lstStyle/>
                    <a:p>
                      <a:pPr algn="ctr" rtl="0" fontAlgn="ctr"/>
                      <a:r>
                        <a:rPr lang="ja-JP" altLang="en-US" sz="1800" b="1" i="0" u="none" strike="noStrike" dirty="0">
                          <a:solidFill>
                            <a:srgbClr val="000080"/>
                          </a:solidFill>
                          <a:latin typeface="HG丸ｺﾞｼｯｸM-PRO" pitchFamily="50" charset="-128"/>
                          <a:ea typeface="HG丸ｺﾞｼｯｸM-PRO" pitchFamily="50" charset="-128"/>
                        </a:rPr>
                        <a:t>３次更新</a:t>
                      </a:r>
                      <a:r>
                        <a:rPr lang="ja-JP" altLang="en-US" sz="1800" b="1" i="0" u="none" strike="noStrike" dirty="0">
                          <a:solidFill>
                            <a:srgbClr val="FFFFFF"/>
                          </a:solidFill>
                          <a:latin typeface="HG丸ｺﾞｼｯｸM-PRO" pitchFamily="50" charset="-128"/>
                          <a:ea typeface="HG丸ｺﾞｼｯｸM-PRO" pitchFamily="50" charset="-128"/>
                        </a:rPr>
                        <a:t> </a:t>
                      </a:r>
                      <a:endParaRPr lang="ja-JP" altLang="en-US" sz="1800" b="1" i="0" u="none" strike="noStrike" dirty="0">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9050" cap="flat" cmpd="sng" algn="ctr">
                      <a:solidFill>
                        <a:srgbClr val="000080"/>
                      </a:solidFill>
                      <a:prstDash val="solid"/>
                      <a:round/>
                      <a:headEnd type="none" w="med" len="med"/>
                      <a:tailEnd type="none" w="med" len="med"/>
                    </a:lnB>
                    <a:solidFill>
                      <a:srgbClr val="CCFFFF"/>
                    </a:solidFill>
                  </a:tcPr>
                </a:tc>
                <a:tc>
                  <a:txBody>
                    <a:bodyPr/>
                    <a:lstStyle/>
                    <a:p>
                      <a:pPr algn="ctr" rtl="0" fontAlgn="ctr"/>
                      <a:r>
                        <a:rPr lang="en-US" altLang="ja-JP" sz="1800" b="1" i="0" u="none" strike="noStrike">
                          <a:solidFill>
                            <a:srgbClr val="000080"/>
                          </a:solidFill>
                          <a:latin typeface="HG丸ｺﾞｼｯｸM-PRO" pitchFamily="50" charset="-128"/>
                          <a:ea typeface="HG丸ｺﾞｼｯｸM-PRO" pitchFamily="50" charset="-128"/>
                        </a:rPr>
                        <a:t>1991</a:t>
                      </a:r>
                      <a:r>
                        <a:rPr lang="ja-JP" altLang="en-US" sz="1800" b="1" i="0" u="none" strike="noStrike">
                          <a:solidFill>
                            <a:srgbClr val="000080"/>
                          </a:solidFill>
                          <a:latin typeface="HG丸ｺﾞｼｯｸM-PRO" pitchFamily="50" charset="-128"/>
                          <a:ea typeface="HG丸ｺﾞｼｯｸM-PRO" pitchFamily="50" charset="-128"/>
                        </a:rPr>
                        <a:t>年～</a:t>
                      </a:r>
                      <a:r>
                        <a:rPr lang="en-US" altLang="ja-JP" sz="1800" b="1" i="0" u="none" strike="noStrike">
                          <a:solidFill>
                            <a:srgbClr val="000080"/>
                          </a:solidFill>
                          <a:latin typeface="HG丸ｺﾞｼｯｸM-PRO" pitchFamily="50" charset="-128"/>
                          <a:ea typeface="HG丸ｺﾞｼｯｸM-PRO" pitchFamily="50" charset="-128"/>
                        </a:rPr>
                        <a:t>1993</a:t>
                      </a:r>
                      <a:r>
                        <a:rPr lang="ja-JP" altLang="en-US" sz="1800" b="1" i="0" u="none" strike="noStrike">
                          <a:solidFill>
                            <a:srgbClr val="000080"/>
                          </a:solidFill>
                          <a:latin typeface="HG丸ｺﾞｼｯｸM-PRO" pitchFamily="50" charset="-128"/>
                          <a:ea typeface="HG丸ｺﾞｼｯｸM-PRO" pitchFamily="50" charset="-128"/>
                        </a:rPr>
                        <a:t>年</a:t>
                      </a:r>
                      <a:r>
                        <a:rPr lang="ja-JP" altLang="en-US" sz="1800" b="1" i="0" u="none" strike="noStrike">
                          <a:solidFill>
                            <a:srgbClr val="FFFFFF"/>
                          </a:solidFill>
                          <a:latin typeface="HG丸ｺﾞｼｯｸM-PRO" pitchFamily="50" charset="-128"/>
                          <a:ea typeface="HG丸ｺﾞｼｯｸM-PRO" pitchFamily="50" charset="-128"/>
                        </a:rPr>
                        <a:t> </a:t>
                      </a:r>
                      <a:endParaRPr lang="ja-JP" altLang="en-US" sz="1800" b="1" i="0" u="none" strike="noStrike">
                        <a:solidFill>
                          <a:srgbClr val="000080"/>
                        </a:solidFill>
                        <a:latin typeface="HG丸ｺﾞｼｯｸM-PRO" pitchFamily="50" charset="-128"/>
                        <a:ea typeface="HG丸ｺﾞｼｯｸM-PRO" pitchFamily="50" charset="-128"/>
                      </a:endParaRPr>
                    </a:p>
                  </a:txBody>
                  <a:tcPr marL="8381" marR="8381" marT="8381" marB="0" anchor="ctr">
                    <a:lnL w="19050" cap="flat" cmpd="sng" algn="ctr">
                      <a:solidFill>
                        <a:srgbClr val="000080"/>
                      </a:solidFill>
                      <a:prstDash val="solid"/>
                      <a:round/>
                      <a:headEnd type="none" w="med" len="med"/>
                      <a:tailEnd type="none" w="med" len="med"/>
                    </a:lnL>
                    <a:lnR w="1270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9050" cap="flat" cmpd="sng" algn="ctr">
                      <a:solidFill>
                        <a:srgbClr val="000080"/>
                      </a:solidFill>
                      <a:prstDash val="solid"/>
                      <a:round/>
                      <a:headEnd type="none" w="med" len="med"/>
                      <a:tailEnd type="none" w="med" len="med"/>
                    </a:lnB>
                  </a:tcPr>
                </a:tc>
                <a:tc>
                  <a:txBody>
                    <a:bodyPr/>
                    <a:lstStyle/>
                    <a:p>
                      <a:pPr algn="ctr" rtl="0" fontAlgn="ctr"/>
                      <a:r>
                        <a:rPr lang="ja-JP" altLang="en-US" sz="1800" b="1" i="0" u="none" strike="noStrike" dirty="0">
                          <a:solidFill>
                            <a:srgbClr val="000080"/>
                          </a:solidFill>
                          <a:latin typeface="HG丸ｺﾞｼｯｸM-PRO" pitchFamily="50" charset="-128"/>
                          <a:ea typeface="HG丸ｺﾞｼｯｸM-PRO" pitchFamily="50" charset="-128"/>
                        </a:rPr>
                        <a:t>北</a:t>
                      </a:r>
                      <a:r>
                        <a:rPr lang="en-US" altLang="ja-JP" sz="1800" b="1" i="0" u="none" strike="noStrike" dirty="0">
                          <a:solidFill>
                            <a:srgbClr val="000080"/>
                          </a:solidFill>
                          <a:latin typeface="HG丸ｺﾞｼｯｸM-PRO" pitchFamily="50" charset="-128"/>
                          <a:ea typeface="HG丸ｺﾞｼｯｸM-PRO" pitchFamily="50" charset="-128"/>
                        </a:rPr>
                        <a:t>､</a:t>
                      </a:r>
                      <a:r>
                        <a:rPr lang="ja-JP" altLang="en-US" sz="1800" b="1" i="0" u="none" strike="noStrike" dirty="0">
                          <a:solidFill>
                            <a:srgbClr val="000080"/>
                          </a:solidFill>
                          <a:latin typeface="HG丸ｺﾞｼｯｸM-PRO" pitchFamily="50" charset="-128"/>
                          <a:ea typeface="HG丸ｺﾞｼｯｸM-PRO" pitchFamily="50" charset="-128"/>
                        </a:rPr>
                        <a:t>中</a:t>
                      </a:r>
                      <a:r>
                        <a:rPr lang="en-US" altLang="ja-JP" sz="1800" b="1" i="0" u="none" strike="noStrike" dirty="0">
                          <a:solidFill>
                            <a:srgbClr val="000080"/>
                          </a:solidFill>
                          <a:latin typeface="HG丸ｺﾞｼｯｸM-PRO" pitchFamily="50" charset="-128"/>
                          <a:ea typeface="HG丸ｺﾞｼｯｸM-PRO" pitchFamily="50" charset="-128"/>
                        </a:rPr>
                        <a:t>､</a:t>
                      </a:r>
                      <a:r>
                        <a:rPr lang="ja-JP" altLang="en-US" sz="1800" b="1" i="0" u="none" strike="noStrike" dirty="0">
                          <a:solidFill>
                            <a:srgbClr val="000080"/>
                          </a:solidFill>
                          <a:latin typeface="HG丸ｺﾞｼｯｸM-PRO" pitchFamily="50" charset="-128"/>
                          <a:ea typeface="HG丸ｺﾞｼｯｸM-PRO" pitchFamily="50" charset="-128"/>
                        </a:rPr>
                        <a:t>南部の３分割</a:t>
                      </a:r>
                      <a:r>
                        <a:rPr lang="ja-JP" altLang="en-US" sz="1800" b="1" i="0" u="none" strike="noStrike" dirty="0">
                          <a:solidFill>
                            <a:srgbClr val="FFFFFF"/>
                          </a:solidFill>
                          <a:latin typeface="HG丸ｺﾞｼｯｸM-PRO" pitchFamily="50" charset="-128"/>
                          <a:ea typeface="HG丸ｺﾞｼｯｸM-PRO" pitchFamily="50" charset="-128"/>
                        </a:rPr>
                        <a:t> </a:t>
                      </a:r>
                      <a:endParaRPr lang="ja-JP" altLang="en-US" sz="1800" b="1" i="0" u="none" strike="noStrike" dirty="0">
                        <a:solidFill>
                          <a:srgbClr val="000080"/>
                        </a:solidFill>
                        <a:latin typeface="HG丸ｺﾞｼｯｸM-PRO" pitchFamily="50" charset="-128"/>
                        <a:ea typeface="HG丸ｺﾞｼｯｸM-PRO" pitchFamily="50" charset="-128"/>
                      </a:endParaRPr>
                    </a:p>
                  </a:txBody>
                  <a:tcPr marL="8381" marR="8381" marT="8381" marB="0" anchor="ctr">
                    <a:lnL w="12700" cap="flat" cmpd="sng" algn="ctr">
                      <a:solidFill>
                        <a:srgbClr val="000080"/>
                      </a:solidFill>
                      <a:prstDash val="solid"/>
                      <a:round/>
                      <a:headEnd type="none" w="med" len="med"/>
                      <a:tailEnd type="none" w="med" len="med"/>
                    </a:lnL>
                    <a:lnR w="19050" cap="flat" cmpd="sng" algn="ctr">
                      <a:solidFill>
                        <a:srgbClr val="000080"/>
                      </a:solidFill>
                      <a:prstDash val="solid"/>
                      <a:round/>
                      <a:headEnd type="none" w="med" len="med"/>
                      <a:tailEnd type="none" w="med" len="med"/>
                    </a:lnR>
                    <a:lnT w="12700" cap="flat" cmpd="sng" algn="ctr">
                      <a:solidFill>
                        <a:srgbClr val="000080"/>
                      </a:solidFill>
                      <a:prstDash val="solid"/>
                      <a:round/>
                      <a:headEnd type="none" w="med" len="med"/>
                      <a:tailEnd type="none" w="med" len="med"/>
                    </a:lnT>
                    <a:lnB w="19050" cap="flat" cmpd="sng" algn="ctr">
                      <a:solidFill>
                        <a:srgbClr val="000080"/>
                      </a:solidFill>
                      <a:prstDash val="solid"/>
                      <a:round/>
                      <a:headEnd type="none" w="med" len="med"/>
                      <a:tailEnd type="none" w="med" len="med"/>
                    </a:lnB>
                  </a:tcPr>
                </a:tc>
              </a:tr>
            </a:tbl>
          </a:graphicData>
        </a:graphic>
      </p:graphicFrame>
      <p:sp>
        <p:nvSpPr>
          <p:cNvPr id="10" name="テキスト ボックス 9"/>
          <p:cNvSpPr txBox="1"/>
          <p:nvPr/>
        </p:nvSpPr>
        <p:spPr>
          <a:xfrm>
            <a:off x="416495" y="4293096"/>
            <a:ext cx="3193503" cy="387798"/>
          </a:xfrm>
          <a:prstGeom prst="rect">
            <a:avLst/>
          </a:prstGeom>
          <a:noFill/>
        </p:spPr>
        <p:txBody>
          <a:bodyPr wrap="none" rtlCol="0">
            <a:spAutoFit/>
          </a:bodyPr>
          <a:lstStyle/>
          <a:p>
            <a:r>
              <a:rPr lang="ja-JP" altLang="en-US" b="1" dirty="0" smtClean="0">
                <a:solidFill>
                  <a:srgbClr val="003DA5"/>
                </a:solidFill>
                <a:latin typeface="HG丸ｺﾞｼｯｸM-PRO" pitchFamily="50" charset="-128"/>
                <a:ea typeface="HG丸ｺﾞｼｯｸM-PRO" pitchFamily="50" charset="-128"/>
              </a:rPr>
              <a:t>数値地形図</a:t>
            </a:r>
            <a:r>
              <a:rPr lang="en-US" altLang="ja-JP" b="1" dirty="0" smtClean="0">
                <a:solidFill>
                  <a:srgbClr val="003DA5"/>
                </a:solidFill>
                <a:latin typeface="HG丸ｺﾞｼｯｸM-PRO" pitchFamily="50" charset="-128"/>
                <a:ea typeface="HG丸ｺﾞｼｯｸM-PRO" pitchFamily="50" charset="-128"/>
              </a:rPr>
              <a:t>(</a:t>
            </a:r>
            <a:r>
              <a:rPr lang="ja-JP" altLang="en-US" b="1" dirty="0" smtClean="0">
                <a:solidFill>
                  <a:srgbClr val="003DA5"/>
                </a:solidFill>
                <a:latin typeface="HG丸ｺﾞｼｯｸM-PRO" pitchFamily="50" charset="-128"/>
                <a:ea typeface="HG丸ｺﾞｼｯｸM-PRO" pitchFamily="50" charset="-128"/>
              </a:rPr>
              <a:t>デジタル</a:t>
            </a:r>
            <a:r>
              <a:rPr lang="en-US" altLang="ja-JP" b="1" dirty="0" smtClean="0">
                <a:solidFill>
                  <a:srgbClr val="003DA5"/>
                </a:solidFill>
                <a:latin typeface="HG丸ｺﾞｼｯｸM-PRO" pitchFamily="50" charset="-128"/>
                <a:ea typeface="HG丸ｺﾞｼｯｸM-PRO" pitchFamily="50" charset="-128"/>
              </a:rPr>
              <a:t>)</a:t>
            </a:r>
            <a:endParaRPr kumimoji="1" lang="ja-JP" altLang="en-US" dirty="0"/>
          </a:p>
        </p:txBody>
      </p:sp>
    </p:spTree>
  </p:cSld>
  <p:clrMapOvr>
    <a:masterClrMapping/>
  </p:clrMapOvr>
  <p:transition spd="slow">
    <p:blinds/>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r>
              <a:rPr lang="ja-JP" altLang="en-US"/>
              <a:t>豊中市道路台帳図の図郭</a:t>
            </a:r>
          </a:p>
        </p:txBody>
      </p:sp>
      <p:sp>
        <p:nvSpPr>
          <p:cNvPr id="301060" name="Text Box 4"/>
          <p:cNvSpPr txBox="1">
            <a:spLocks noChangeArrowheads="1"/>
          </p:cNvSpPr>
          <p:nvPr/>
        </p:nvSpPr>
        <p:spPr bwMode="auto">
          <a:xfrm>
            <a:off x="6201569" y="3057525"/>
            <a:ext cx="3470540" cy="2628412"/>
          </a:xfrm>
          <a:prstGeom prst="rect">
            <a:avLst/>
          </a:prstGeom>
          <a:noFill/>
          <a:ln w="9525">
            <a:solidFill>
              <a:schemeClr val="accent2"/>
            </a:solidFill>
            <a:miter lim="800000"/>
            <a:headEnd/>
            <a:tailEnd/>
          </a:ln>
          <a:effectLst/>
        </p:spPr>
        <p:txBody>
          <a:bodyPr>
            <a:spAutoFit/>
          </a:bodyPr>
          <a:lstStyle/>
          <a:p>
            <a:r>
              <a:rPr lang="ja-JP" altLang="en-US" sz="1600" b="1">
                <a:solidFill>
                  <a:schemeClr val="accent2"/>
                </a:solidFill>
                <a:latin typeface="HG丸ｺﾞｼｯｸM-PRO" pitchFamily="50" charset="-128"/>
                <a:ea typeface="HG丸ｺﾞｼｯｸM-PRO" pitchFamily="50" charset="-128"/>
              </a:rPr>
              <a:t>第８４条 図郭割りは、原則として座標軸に平行な矩形に分割する。</a:t>
            </a:r>
          </a:p>
          <a:p>
            <a:r>
              <a:rPr lang="ja-JP" altLang="en-US" sz="1600" b="1">
                <a:solidFill>
                  <a:schemeClr val="accent2"/>
                </a:solidFill>
                <a:latin typeface="HG丸ｺﾞｼｯｸM-PRO" pitchFamily="50" charset="-128"/>
                <a:ea typeface="HG丸ｺﾞｼｯｸM-PRO" pitchFamily="50" charset="-128"/>
              </a:rPr>
              <a:t>４ 図郭割りの分割法は、次の各号に従うものとする。</a:t>
            </a:r>
          </a:p>
          <a:p>
            <a:r>
              <a:rPr lang="ja-JP" altLang="en-US" sz="1600" b="1">
                <a:solidFill>
                  <a:schemeClr val="accent2"/>
                </a:solidFill>
                <a:latin typeface="HG丸ｺﾞｼｯｸM-PRO" pitchFamily="50" charset="-128"/>
                <a:ea typeface="HG丸ｺﾞｼｯｸM-PRO" pitchFamily="50" charset="-128"/>
              </a:rPr>
              <a:t>　一区画名は、各座標系のＹ軸及びＸ軸を基準とし、南北</a:t>
            </a:r>
            <a:r>
              <a:rPr lang="en-US" altLang="ja-JP" sz="1600" b="1">
                <a:solidFill>
                  <a:schemeClr val="accent2"/>
                </a:solidFill>
                <a:latin typeface="HG丸ｺﾞｼｯｸM-PRO" pitchFamily="50" charset="-128"/>
                <a:ea typeface="HG丸ｺﾞｼｯｸM-PRO" pitchFamily="50" charset="-128"/>
              </a:rPr>
              <a:t>300km</a:t>
            </a:r>
            <a:r>
              <a:rPr lang="ja-JP" altLang="en-US" sz="1600" b="1">
                <a:solidFill>
                  <a:schemeClr val="accent2"/>
                </a:solidFill>
                <a:latin typeface="HG丸ｺﾞｼｯｸM-PRO" pitchFamily="50" charset="-128"/>
                <a:ea typeface="HG丸ｺﾞｼｯｸM-PRO" pitchFamily="50" charset="-128"/>
              </a:rPr>
              <a:t>、東西</a:t>
            </a:r>
            <a:r>
              <a:rPr lang="en-US" altLang="ja-JP" sz="1600" b="1">
                <a:solidFill>
                  <a:schemeClr val="accent2"/>
                </a:solidFill>
                <a:latin typeface="HG丸ｺﾞｼｯｸM-PRO" pitchFamily="50" charset="-128"/>
                <a:ea typeface="HG丸ｺﾞｼｯｸM-PRO" pitchFamily="50" charset="-128"/>
              </a:rPr>
              <a:t>160km</a:t>
            </a:r>
            <a:r>
              <a:rPr lang="ja-JP" altLang="en-US" sz="1600" b="1">
                <a:solidFill>
                  <a:schemeClr val="accent2"/>
                </a:solidFill>
                <a:latin typeface="HG丸ｺﾞｼｯｸM-PRO" pitchFamily="50" charset="-128"/>
                <a:ea typeface="HG丸ｺﾞｼｯｸM-PRO" pitchFamily="50" charset="-128"/>
              </a:rPr>
              <a:t>を含む区域を</a:t>
            </a:r>
            <a:r>
              <a:rPr lang="en-US" altLang="ja-JP" sz="1600" b="1">
                <a:solidFill>
                  <a:schemeClr val="accent2"/>
                </a:solidFill>
                <a:latin typeface="HG丸ｺﾞｼｯｸM-PRO" pitchFamily="50" charset="-128"/>
                <a:ea typeface="HG丸ｺﾞｼｯｸM-PRO" pitchFamily="50" charset="-128"/>
              </a:rPr>
              <a:t>30km×40km</a:t>
            </a:r>
            <a:r>
              <a:rPr lang="ja-JP" altLang="en-US" sz="1600" b="1">
                <a:solidFill>
                  <a:schemeClr val="accent2"/>
                </a:solidFill>
                <a:latin typeface="HG丸ｺﾞｼｯｸM-PRO" pitchFamily="50" charset="-128"/>
                <a:ea typeface="HG丸ｺﾞｼｯｸM-PRO" pitchFamily="50" charset="-128"/>
              </a:rPr>
              <a:t>の</a:t>
            </a:r>
          </a:p>
          <a:p>
            <a:r>
              <a:rPr lang="ja-JP" altLang="en-US" sz="1600" b="1">
                <a:solidFill>
                  <a:schemeClr val="accent2"/>
                </a:solidFill>
                <a:latin typeface="HG丸ｺﾞｼｯｸM-PRO" pitchFamily="50" charset="-128"/>
                <a:ea typeface="HG丸ｺﾞｼｯｸM-PRO" pitchFamily="50" charset="-128"/>
              </a:rPr>
              <a:t>長方形に分割して区画を定め、下図によりアルファベット大文字の組合せで表示する。</a:t>
            </a:r>
          </a:p>
        </p:txBody>
      </p:sp>
      <p:pic>
        <p:nvPicPr>
          <p:cNvPr id="301061"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 y="765176"/>
            <a:ext cx="6786298" cy="5961063"/>
          </a:xfrm>
          <a:prstGeom prst="rect">
            <a:avLst/>
          </a:prstGeom>
          <a:noFill/>
          <a:ln w="9525">
            <a:noFill/>
            <a:miter lim="800000"/>
            <a:headEnd/>
            <a:tailEnd/>
          </a:ln>
          <a:effectLst/>
        </p:spPr>
      </p:pic>
      <p:sp>
        <p:nvSpPr>
          <p:cNvPr id="301062" name="Rectangle 6"/>
          <p:cNvSpPr>
            <a:spLocks noChangeArrowheads="1"/>
          </p:cNvSpPr>
          <p:nvPr/>
        </p:nvSpPr>
        <p:spPr bwMode="auto">
          <a:xfrm>
            <a:off x="2378473" y="4737101"/>
            <a:ext cx="469503" cy="288925"/>
          </a:xfrm>
          <a:prstGeom prst="rect">
            <a:avLst/>
          </a:prstGeom>
          <a:noFill/>
          <a:ln w="28575">
            <a:solidFill>
              <a:srgbClr val="FF3300"/>
            </a:solidFill>
            <a:miter lim="800000"/>
            <a:headEnd/>
            <a:tailEnd/>
          </a:ln>
          <a:effectLst/>
        </p:spPr>
        <p:txBody>
          <a:bodyPr wrap="none" anchor="ctr"/>
          <a:lstStyle/>
          <a:p>
            <a:endParaRPr lang="ja-JP" alt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ja-JP" altLang="en-US"/>
              <a:t>豊中市道路台帳図の図郭</a:t>
            </a:r>
          </a:p>
        </p:txBody>
      </p:sp>
      <p:sp>
        <p:nvSpPr>
          <p:cNvPr id="302083" name="Text Box 3"/>
          <p:cNvSpPr txBox="1">
            <a:spLocks noChangeArrowheads="1"/>
          </p:cNvSpPr>
          <p:nvPr/>
        </p:nvSpPr>
        <p:spPr bwMode="auto">
          <a:xfrm>
            <a:off x="507340" y="1052513"/>
            <a:ext cx="9164769" cy="486287"/>
          </a:xfrm>
          <a:prstGeom prst="rect">
            <a:avLst/>
          </a:prstGeom>
          <a:noFill/>
          <a:ln w="9525">
            <a:solidFill>
              <a:schemeClr val="accent2"/>
            </a:solidFill>
            <a:miter lim="800000"/>
            <a:headEnd/>
            <a:tailEnd/>
          </a:ln>
          <a:effectLst/>
        </p:spPr>
        <p:txBody>
          <a:bodyPr>
            <a:spAutoFit/>
          </a:bodyPr>
          <a:lstStyle/>
          <a:p>
            <a:r>
              <a:rPr lang="ja-JP" altLang="en-US" sz="1600" b="1">
                <a:solidFill>
                  <a:schemeClr val="accent2"/>
                </a:solidFill>
                <a:latin typeface="HG丸ｺﾞｼｯｸM-PRO" pitchFamily="50" charset="-128"/>
                <a:ea typeface="HG丸ｺﾞｼｯｸM-PRO" pitchFamily="50" charset="-128"/>
              </a:rPr>
              <a:t>二 地図情報レベル</a:t>
            </a:r>
            <a:r>
              <a:rPr lang="en-US" altLang="ja-JP" sz="1600" b="1">
                <a:solidFill>
                  <a:schemeClr val="accent2"/>
                </a:solidFill>
                <a:latin typeface="HG丸ｺﾞｼｯｸM-PRO" pitchFamily="50" charset="-128"/>
                <a:ea typeface="HG丸ｺﾞｼｯｸM-PRO" pitchFamily="50" charset="-128"/>
              </a:rPr>
              <a:t>5000 </a:t>
            </a:r>
            <a:r>
              <a:rPr lang="ja-JP" altLang="en-US" sz="1600" b="1">
                <a:solidFill>
                  <a:schemeClr val="accent2"/>
                </a:solidFill>
                <a:latin typeface="HG丸ｺﾞｼｯｸM-PRO" pitchFamily="50" charset="-128"/>
                <a:ea typeface="HG丸ｺﾞｼｯｸM-PRO" pitchFamily="50" charset="-128"/>
              </a:rPr>
              <a:t>にあっては座標系内の１区画を</a:t>
            </a:r>
            <a:r>
              <a:rPr lang="en-US" altLang="ja-JP" sz="1600" b="1">
                <a:solidFill>
                  <a:schemeClr val="accent2"/>
                </a:solidFill>
                <a:latin typeface="HG丸ｺﾞｼｯｸM-PRO" pitchFamily="50" charset="-128"/>
                <a:ea typeface="HG丸ｺﾞｼｯｸM-PRO" pitchFamily="50" charset="-128"/>
              </a:rPr>
              <a:t>100 </a:t>
            </a:r>
            <a:r>
              <a:rPr lang="ja-JP" altLang="en-US" sz="1600" b="1">
                <a:solidFill>
                  <a:schemeClr val="accent2"/>
                </a:solidFill>
                <a:latin typeface="HG丸ｺﾞｼｯｸM-PRO" pitchFamily="50" charset="-128"/>
                <a:ea typeface="HG丸ｺﾞｼｯｸM-PRO" pitchFamily="50" charset="-128"/>
              </a:rPr>
              <a:t>等分し、下図によりアラビア数字で表示する。</a:t>
            </a:r>
          </a:p>
        </p:txBody>
      </p:sp>
      <p:pic>
        <p:nvPicPr>
          <p:cNvPr id="302085"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28229" y="1628776"/>
            <a:ext cx="9281715" cy="4968875"/>
          </a:xfrm>
          <a:prstGeom prst="rect">
            <a:avLst/>
          </a:prstGeom>
          <a:noFill/>
          <a:ln w="9525">
            <a:noFill/>
            <a:miter lim="800000"/>
            <a:headEnd/>
            <a:tailEnd/>
          </a:ln>
          <a:effectLst/>
        </p:spPr>
      </p:pic>
      <p:sp>
        <p:nvSpPr>
          <p:cNvPr id="302086" name="Rectangle 6"/>
          <p:cNvSpPr>
            <a:spLocks noChangeArrowheads="1"/>
          </p:cNvSpPr>
          <p:nvPr/>
        </p:nvSpPr>
        <p:spPr bwMode="auto">
          <a:xfrm>
            <a:off x="6278960" y="4076701"/>
            <a:ext cx="701675" cy="360363"/>
          </a:xfrm>
          <a:prstGeom prst="rect">
            <a:avLst/>
          </a:prstGeom>
          <a:noFill/>
          <a:ln w="28575">
            <a:solidFill>
              <a:srgbClr val="FF3300"/>
            </a:solidFill>
            <a:miter lim="800000"/>
            <a:headEnd/>
            <a:tailEnd/>
          </a:ln>
          <a:effectLst/>
        </p:spPr>
        <p:txBody>
          <a:bodyPr wrap="none" anchor="ctr"/>
          <a:lstStyle/>
          <a:p>
            <a:endParaRPr lang="ja-JP" alt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r>
              <a:rPr lang="ja-JP" altLang="en-US"/>
              <a:t>豊中市道路台帳図の図郭</a:t>
            </a:r>
          </a:p>
        </p:txBody>
      </p:sp>
      <p:sp>
        <p:nvSpPr>
          <p:cNvPr id="303107" name="Text Box 3"/>
          <p:cNvSpPr txBox="1">
            <a:spLocks noChangeArrowheads="1"/>
          </p:cNvSpPr>
          <p:nvPr/>
        </p:nvSpPr>
        <p:spPr bwMode="auto">
          <a:xfrm>
            <a:off x="507340" y="1052514"/>
            <a:ext cx="9164769" cy="683264"/>
          </a:xfrm>
          <a:prstGeom prst="rect">
            <a:avLst/>
          </a:prstGeom>
          <a:noFill/>
          <a:ln w="9525">
            <a:solidFill>
              <a:schemeClr val="accent2"/>
            </a:solidFill>
            <a:miter lim="800000"/>
            <a:headEnd/>
            <a:tailEnd/>
          </a:ln>
          <a:effectLst/>
        </p:spPr>
        <p:txBody>
          <a:bodyPr>
            <a:spAutoFit/>
          </a:bodyPr>
          <a:lstStyle/>
          <a:p>
            <a:r>
              <a:rPr lang="ja-JP" altLang="en-US" sz="1600" b="1">
                <a:solidFill>
                  <a:schemeClr val="accent2"/>
                </a:solidFill>
                <a:latin typeface="HG丸ｺﾞｼｯｸM-PRO" pitchFamily="50" charset="-128"/>
                <a:ea typeface="HG丸ｺﾞｼｯｸM-PRO" pitchFamily="50" charset="-128"/>
              </a:rPr>
              <a:t>五 地図情報レベル</a:t>
            </a:r>
            <a:r>
              <a:rPr lang="en-US" altLang="ja-JP" sz="1600" b="1">
                <a:solidFill>
                  <a:schemeClr val="accent2"/>
                </a:solidFill>
                <a:latin typeface="HG丸ｺﾞｼｯｸM-PRO" pitchFamily="50" charset="-128"/>
                <a:ea typeface="HG丸ｺﾞｼｯｸM-PRO" pitchFamily="50" charset="-128"/>
              </a:rPr>
              <a:t>500 </a:t>
            </a:r>
            <a:r>
              <a:rPr lang="ja-JP" altLang="en-US" sz="1600" b="1">
                <a:solidFill>
                  <a:schemeClr val="accent2"/>
                </a:solidFill>
                <a:latin typeface="HG丸ｺﾞｼｯｸM-PRO" pitchFamily="50" charset="-128"/>
                <a:ea typeface="HG丸ｺﾞｼｯｸM-PRO" pitchFamily="50" charset="-128"/>
              </a:rPr>
              <a:t>にあっては、地図情報レベル</a:t>
            </a:r>
            <a:r>
              <a:rPr lang="en-US" altLang="ja-JP" sz="1600" b="1">
                <a:solidFill>
                  <a:schemeClr val="accent2"/>
                </a:solidFill>
                <a:latin typeface="HG丸ｺﾞｼｯｸM-PRO" pitchFamily="50" charset="-128"/>
                <a:ea typeface="HG丸ｺﾞｼｯｸM-PRO" pitchFamily="50" charset="-128"/>
              </a:rPr>
              <a:t>5000 </a:t>
            </a:r>
            <a:r>
              <a:rPr lang="ja-JP" altLang="en-US" sz="1600" b="1">
                <a:solidFill>
                  <a:schemeClr val="accent2"/>
                </a:solidFill>
                <a:latin typeface="HG丸ｺﾞｼｯｸM-PRO" pitchFamily="50" charset="-128"/>
                <a:ea typeface="HG丸ｺﾞｼｯｸM-PRO" pitchFamily="50" charset="-128"/>
              </a:rPr>
              <a:t>の図郭に相当する区画を各辺で１０等分して得られる</a:t>
            </a:r>
            <a:r>
              <a:rPr lang="en-US" altLang="ja-JP" sz="1600" b="1">
                <a:solidFill>
                  <a:schemeClr val="accent2"/>
                </a:solidFill>
                <a:latin typeface="HG丸ｺﾞｼｯｸM-PRO" pitchFamily="50" charset="-128"/>
                <a:ea typeface="HG丸ｺﾞｼｯｸM-PRO" pitchFamily="50" charset="-128"/>
              </a:rPr>
              <a:t>100 </a:t>
            </a:r>
            <a:r>
              <a:rPr lang="ja-JP" altLang="en-US" sz="1600" b="1">
                <a:solidFill>
                  <a:schemeClr val="accent2"/>
                </a:solidFill>
                <a:latin typeface="HG丸ｺﾞｼｯｸM-PRO" pitchFamily="50" charset="-128"/>
                <a:ea typeface="HG丸ｺﾞｼｯｸM-PRO" pitchFamily="50" charset="-128"/>
              </a:rPr>
              <a:t>個の区画を次の図例に従って区画番号を定め、地図情報レベル</a:t>
            </a:r>
            <a:r>
              <a:rPr lang="en-US" altLang="ja-JP" sz="1600" b="1">
                <a:solidFill>
                  <a:schemeClr val="accent2"/>
                </a:solidFill>
                <a:latin typeface="HG丸ｺﾞｼｯｸM-PRO" pitchFamily="50" charset="-128"/>
                <a:ea typeface="HG丸ｺﾞｼｯｸM-PRO" pitchFamily="50" charset="-128"/>
              </a:rPr>
              <a:t>5000 </a:t>
            </a:r>
            <a:r>
              <a:rPr lang="ja-JP" altLang="en-US" sz="1600" b="1">
                <a:solidFill>
                  <a:schemeClr val="accent2"/>
                </a:solidFill>
                <a:latin typeface="HG丸ｺﾞｼｯｸM-PRO" pitchFamily="50" charset="-128"/>
                <a:ea typeface="HG丸ｺﾞｼｯｸM-PRO" pitchFamily="50" charset="-128"/>
              </a:rPr>
              <a:t>の図郭番号に追加する。</a:t>
            </a:r>
          </a:p>
        </p:txBody>
      </p:sp>
      <p:pic>
        <p:nvPicPr>
          <p:cNvPr id="303109"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44581" y="1989139"/>
            <a:ext cx="4739746" cy="4668837"/>
          </a:xfrm>
          <a:prstGeom prst="rect">
            <a:avLst/>
          </a:prstGeom>
          <a:noFill/>
          <a:ln w="9525">
            <a:noFill/>
            <a:miter lim="800000"/>
            <a:headEnd/>
            <a:tailEnd/>
          </a:ln>
          <a:effectLst/>
        </p:spPr>
      </p:pic>
      <p:sp>
        <p:nvSpPr>
          <p:cNvPr id="303110" name="Rectangle 6"/>
          <p:cNvSpPr>
            <a:spLocks noChangeArrowheads="1"/>
          </p:cNvSpPr>
          <p:nvPr/>
        </p:nvSpPr>
        <p:spPr bwMode="auto">
          <a:xfrm>
            <a:off x="6278960" y="2781300"/>
            <a:ext cx="390392" cy="431800"/>
          </a:xfrm>
          <a:prstGeom prst="rect">
            <a:avLst/>
          </a:prstGeom>
          <a:noFill/>
          <a:ln w="28575">
            <a:solidFill>
              <a:srgbClr val="FF3300"/>
            </a:solidFill>
            <a:miter lim="800000"/>
            <a:headEnd/>
            <a:tailEnd/>
          </a:ln>
          <a:effectLst/>
        </p:spPr>
        <p:txBody>
          <a:bodyPr wrap="none" anchor="ctr"/>
          <a:lstStyle/>
          <a:p>
            <a:endParaRPr lang="ja-JP" alt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reeform 2"/>
          <p:cNvSpPr>
            <a:spLocks/>
          </p:cNvSpPr>
          <p:nvPr/>
        </p:nvSpPr>
        <p:spPr bwMode="auto">
          <a:xfrm flipV="1">
            <a:off x="2889250" y="3886200"/>
            <a:ext cx="661988" cy="76200"/>
          </a:xfrm>
          <a:custGeom>
            <a:avLst/>
            <a:gdLst>
              <a:gd name="T0" fmla="*/ 0 w 241"/>
              <a:gd name="T1" fmla="*/ 0 h 1"/>
              <a:gd name="T2" fmla="*/ 2147483647 w 241"/>
              <a:gd name="T3" fmla="*/ 0 h 1"/>
              <a:gd name="T4" fmla="*/ 0 60000 65536"/>
              <a:gd name="T5" fmla="*/ 0 60000 65536"/>
              <a:gd name="T6" fmla="*/ 0 w 241"/>
              <a:gd name="T7" fmla="*/ 0 h 1"/>
              <a:gd name="T8" fmla="*/ 241 w 241"/>
              <a:gd name="T9" fmla="*/ 1 h 1"/>
            </a:gdLst>
            <a:ahLst/>
            <a:cxnLst>
              <a:cxn ang="T4">
                <a:pos x="T0" y="T1"/>
              </a:cxn>
              <a:cxn ang="T5">
                <a:pos x="T2" y="T3"/>
              </a:cxn>
            </a:cxnLst>
            <a:rect l="T6" t="T7" r="T8" b="T9"/>
            <a:pathLst>
              <a:path w="241" h="1">
                <a:moveTo>
                  <a:pt x="0" y="0"/>
                </a:moveTo>
                <a:lnTo>
                  <a:pt x="240" y="0"/>
                </a:lnTo>
              </a:path>
            </a:pathLst>
          </a:custGeom>
          <a:noFill/>
          <a:ln w="50800" cap="rnd" cmpd="sng">
            <a:solidFill>
              <a:schemeClr val="accent2"/>
            </a:solidFill>
            <a:prstDash val="solid"/>
            <a:round/>
            <a:headEnd type="none" w="sm" len="sm"/>
            <a:tailEnd type="stealth" w="med" len="lg"/>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80899" name="AutoShape 3"/>
          <p:cNvSpPr>
            <a:spLocks noChangeArrowheads="1"/>
          </p:cNvSpPr>
          <p:nvPr/>
        </p:nvSpPr>
        <p:spPr bwMode="auto">
          <a:xfrm>
            <a:off x="2146300" y="2438400"/>
            <a:ext cx="825500" cy="3124200"/>
          </a:xfrm>
          <a:prstGeom prst="roundRect">
            <a:avLst>
              <a:gd name="adj" fmla="val 29162"/>
            </a:avLst>
          </a:prstGeom>
          <a:gradFill rotWithShape="0">
            <a:gsLst>
              <a:gs pos="0">
                <a:srgbClr val="5E762F"/>
              </a:gs>
              <a:gs pos="100000">
                <a:srgbClr val="CCFF66"/>
              </a:gs>
            </a:gsLst>
            <a:lin ang="0" scaled="1"/>
          </a:gradFill>
          <a:ln w="9525">
            <a:noFill/>
            <a:round/>
            <a:headEnd/>
            <a:tailEnd/>
          </a:ln>
          <a:effectLst>
            <a:outerShdw dist="107763" dir="2700000" algn="ctr" rotWithShape="0">
              <a:schemeClr val="bg2"/>
            </a:outerShdw>
          </a:effectLst>
        </p:spPr>
        <p:txBody>
          <a:bodyPr wrap="none" anchor="ctr"/>
          <a:lstStyle/>
          <a:p>
            <a:pPr>
              <a:defRPr/>
            </a:pPr>
            <a:endParaRPr lang="ja-JP" altLang="en-US"/>
          </a:p>
        </p:txBody>
      </p:sp>
      <p:sp>
        <p:nvSpPr>
          <p:cNvPr id="710660" name="Rectangle 4"/>
          <p:cNvSpPr>
            <a:spLocks noChangeArrowheads="1"/>
          </p:cNvSpPr>
          <p:nvPr/>
        </p:nvSpPr>
        <p:spPr bwMode="auto">
          <a:xfrm>
            <a:off x="2317750" y="2438400"/>
            <a:ext cx="482600" cy="3124200"/>
          </a:xfrm>
          <a:prstGeom prst="rect">
            <a:avLst/>
          </a:prstGeom>
          <a:noFill/>
          <a:ln>
            <a:noFill/>
          </a:ln>
          <a:effectLst/>
          <a:extLst/>
        </p:spPr>
        <p:txBody>
          <a:bodyPr vert="eaVert" lIns="92075" tIns="46038" rIns="92075" bIns="46038">
            <a:spAutoFit/>
          </a:bodyPr>
          <a:lstStyle/>
          <a:p>
            <a:pPr defTabSz="762000" fontAlgn="auto">
              <a:spcAft>
                <a:spcPts val="0"/>
              </a:spcAft>
              <a:defRPr/>
            </a:pPr>
            <a:r>
              <a:rPr lang="ja-JP" altLang="en-US" b="1" dirty="0">
                <a:solidFill>
                  <a:srgbClr val="2A5A06"/>
                </a:solidFill>
                <a:effectLst>
                  <a:outerShdw blurRad="38100" dist="38100" dir="2700000" algn="tl">
                    <a:srgbClr val="C0C0C0"/>
                  </a:outerShdw>
                </a:effectLst>
                <a:latin typeface="HG丸ｺﾞｼｯｸM-PRO" pitchFamily="50" charset="-128"/>
                <a:ea typeface="HG丸ｺﾞｼｯｸM-PRO" pitchFamily="50" charset="-128"/>
              </a:rPr>
              <a:t>航 空 写 真 撮 影</a:t>
            </a:r>
          </a:p>
        </p:txBody>
      </p:sp>
      <p:sp>
        <p:nvSpPr>
          <p:cNvPr id="80901" name="Freeform 6"/>
          <p:cNvSpPr>
            <a:spLocks/>
          </p:cNvSpPr>
          <p:nvPr/>
        </p:nvSpPr>
        <p:spPr bwMode="auto">
          <a:xfrm flipV="1">
            <a:off x="1485900" y="3886200"/>
            <a:ext cx="661988" cy="76200"/>
          </a:xfrm>
          <a:custGeom>
            <a:avLst/>
            <a:gdLst>
              <a:gd name="T0" fmla="*/ 0 w 241"/>
              <a:gd name="T1" fmla="*/ 0 h 1"/>
              <a:gd name="T2" fmla="*/ 2147483647 w 241"/>
              <a:gd name="T3" fmla="*/ 0 h 1"/>
              <a:gd name="T4" fmla="*/ 0 60000 65536"/>
              <a:gd name="T5" fmla="*/ 0 60000 65536"/>
              <a:gd name="T6" fmla="*/ 0 w 241"/>
              <a:gd name="T7" fmla="*/ 0 h 1"/>
              <a:gd name="T8" fmla="*/ 241 w 241"/>
              <a:gd name="T9" fmla="*/ 1 h 1"/>
            </a:gdLst>
            <a:ahLst/>
            <a:cxnLst>
              <a:cxn ang="T4">
                <a:pos x="T0" y="T1"/>
              </a:cxn>
              <a:cxn ang="T5">
                <a:pos x="T2" y="T3"/>
              </a:cxn>
            </a:cxnLst>
            <a:rect l="T6" t="T7" r="T8" b="T9"/>
            <a:pathLst>
              <a:path w="241" h="1">
                <a:moveTo>
                  <a:pt x="0" y="0"/>
                </a:moveTo>
                <a:lnTo>
                  <a:pt x="240" y="0"/>
                </a:lnTo>
              </a:path>
            </a:pathLst>
          </a:custGeom>
          <a:gradFill rotWithShape="0">
            <a:gsLst>
              <a:gs pos="0">
                <a:srgbClr val="477647"/>
              </a:gs>
              <a:gs pos="100000">
                <a:srgbClr val="99FF99"/>
              </a:gs>
            </a:gsLst>
            <a:lin ang="0" scaled="1"/>
          </a:gradFill>
          <a:ln w="50800" cap="rnd" cmpd="sng">
            <a:solidFill>
              <a:schemeClr val="accent2"/>
            </a:solidFill>
            <a:prstDash val="solid"/>
            <a:round/>
            <a:headEnd type="none" w="sm" len="sm"/>
            <a:tailEnd type="stealth" w="med" len="lg"/>
          </a:ln>
        </p:spPr>
        <p:txBody>
          <a:bodyPr/>
          <a:lstStyle/>
          <a:p>
            <a:endParaRPr lang="ja-JP" altLang="en-US"/>
          </a:p>
        </p:txBody>
      </p:sp>
      <p:sp>
        <p:nvSpPr>
          <p:cNvPr id="80902" name="AutoShape 7"/>
          <p:cNvSpPr>
            <a:spLocks noChangeArrowheads="1"/>
          </p:cNvSpPr>
          <p:nvPr/>
        </p:nvSpPr>
        <p:spPr bwMode="auto">
          <a:xfrm>
            <a:off x="742950" y="2438400"/>
            <a:ext cx="825500" cy="3124200"/>
          </a:xfrm>
          <a:prstGeom prst="roundRect">
            <a:avLst>
              <a:gd name="adj" fmla="val 29162"/>
            </a:avLst>
          </a:prstGeom>
          <a:gradFill rotWithShape="0">
            <a:gsLst>
              <a:gs pos="0">
                <a:srgbClr val="5E762F"/>
              </a:gs>
              <a:gs pos="100000">
                <a:srgbClr val="CCFF66"/>
              </a:gs>
            </a:gsLst>
            <a:lin ang="0" scaled="1"/>
          </a:gradFill>
          <a:ln w="9525">
            <a:noFill/>
            <a:round/>
            <a:headEnd/>
            <a:tailEnd/>
          </a:ln>
          <a:effectLst>
            <a:outerShdw dist="107763" dir="2700000" algn="ctr" rotWithShape="0">
              <a:schemeClr val="bg2"/>
            </a:outerShdw>
          </a:effectLst>
        </p:spPr>
        <p:txBody>
          <a:bodyPr wrap="none" anchor="ctr"/>
          <a:lstStyle/>
          <a:p>
            <a:pPr>
              <a:defRPr/>
            </a:pPr>
            <a:endParaRPr lang="ja-JP" altLang="en-US"/>
          </a:p>
        </p:txBody>
      </p:sp>
      <p:sp>
        <p:nvSpPr>
          <p:cNvPr id="710664" name="Rectangle 8"/>
          <p:cNvSpPr>
            <a:spLocks noChangeArrowheads="1"/>
          </p:cNvSpPr>
          <p:nvPr/>
        </p:nvSpPr>
        <p:spPr bwMode="auto">
          <a:xfrm>
            <a:off x="914400" y="2514600"/>
            <a:ext cx="482600" cy="3048000"/>
          </a:xfrm>
          <a:prstGeom prst="rect">
            <a:avLst/>
          </a:prstGeom>
          <a:noFill/>
          <a:ln>
            <a:noFill/>
          </a:ln>
          <a:effectLst/>
          <a:extLst/>
        </p:spPr>
        <p:txBody>
          <a:bodyPr vert="eaVert" lIns="92075" tIns="46038" rIns="92075" bIns="46038">
            <a:spAutoFit/>
          </a:bodyPr>
          <a:lstStyle/>
          <a:p>
            <a:pPr defTabSz="762000" fontAlgn="auto">
              <a:spcAft>
                <a:spcPts val="0"/>
              </a:spcAft>
              <a:defRPr/>
            </a:pPr>
            <a:r>
              <a:rPr lang="ja-JP" altLang="en-US" b="1" dirty="0">
                <a:solidFill>
                  <a:srgbClr val="2A5A06"/>
                </a:solidFill>
                <a:effectLst>
                  <a:outerShdw blurRad="38100" dist="38100" dir="2700000" algn="tl">
                    <a:srgbClr val="C0C0C0"/>
                  </a:outerShdw>
                </a:effectLst>
                <a:latin typeface="HG丸ｺﾞｼｯｸM-PRO" pitchFamily="50" charset="-128"/>
                <a:ea typeface="HG丸ｺﾞｼｯｸM-PRO" pitchFamily="50" charset="-128"/>
              </a:rPr>
              <a:t>基 準 点 整 備</a:t>
            </a:r>
          </a:p>
        </p:txBody>
      </p:sp>
      <p:sp>
        <p:nvSpPr>
          <p:cNvPr id="80904" name="Freeform 9"/>
          <p:cNvSpPr>
            <a:spLocks/>
          </p:cNvSpPr>
          <p:nvPr/>
        </p:nvSpPr>
        <p:spPr bwMode="auto">
          <a:xfrm>
            <a:off x="4457700" y="2819400"/>
            <a:ext cx="579438" cy="1220788"/>
          </a:xfrm>
          <a:custGeom>
            <a:avLst/>
            <a:gdLst>
              <a:gd name="T0" fmla="*/ 0 w 337"/>
              <a:gd name="T1" fmla="*/ 2147483647 h 769"/>
              <a:gd name="T2" fmla="*/ 2147483647 w 337"/>
              <a:gd name="T3" fmla="*/ 2147483647 h 769"/>
              <a:gd name="T4" fmla="*/ 2147483647 w 337"/>
              <a:gd name="T5" fmla="*/ 0 h 769"/>
              <a:gd name="T6" fmla="*/ 2147483647 w 337"/>
              <a:gd name="T7" fmla="*/ 0 h 769"/>
              <a:gd name="T8" fmla="*/ 0 60000 65536"/>
              <a:gd name="T9" fmla="*/ 0 60000 65536"/>
              <a:gd name="T10" fmla="*/ 0 60000 65536"/>
              <a:gd name="T11" fmla="*/ 0 60000 65536"/>
              <a:gd name="T12" fmla="*/ 0 w 337"/>
              <a:gd name="T13" fmla="*/ 0 h 769"/>
              <a:gd name="T14" fmla="*/ 337 w 337"/>
              <a:gd name="T15" fmla="*/ 769 h 769"/>
            </a:gdLst>
            <a:ahLst/>
            <a:cxnLst>
              <a:cxn ang="T8">
                <a:pos x="T0" y="T1"/>
              </a:cxn>
              <a:cxn ang="T9">
                <a:pos x="T2" y="T3"/>
              </a:cxn>
              <a:cxn ang="T10">
                <a:pos x="T4" y="T5"/>
              </a:cxn>
              <a:cxn ang="T11">
                <a:pos x="T6" y="T7"/>
              </a:cxn>
            </a:cxnLst>
            <a:rect l="T12" t="T13" r="T14" b="T15"/>
            <a:pathLst>
              <a:path w="337" h="769">
                <a:moveTo>
                  <a:pt x="0" y="768"/>
                </a:moveTo>
                <a:lnTo>
                  <a:pt x="96" y="768"/>
                </a:lnTo>
                <a:lnTo>
                  <a:pt x="96" y="0"/>
                </a:lnTo>
                <a:lnTo>
                  <a:pt x="336" y="0"/>
                </a:lnTo>
              </a:path>
            </a:pathLst>
          </a:custGeom>
          <a:noFill/>
          <a:ln w="50800" cap="rnd" cmpd="sng">
            <a:solidFill>
              <a:schemeClr val="accent2"/>
            </a:solidFill>
            <a:prstDash val="solid"/>
            <a:round/>
            <a:headEnd type="none" w="sm" len="sm"/>
            <a:tailEnd type="stealth" w="med" len="lg"/>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80905" name="AutoShape 10"/>
          <p:cNvSpPr>
            <a:spLocks noChangeArrowheads="1"/>
          </p:cNvSpPr>
          <p:nvPr/>
        </p:nvSpPr>
        <p:spPr bwMode="auto">
          <a:xfrm>
            <a:off x="3549650" y="2438400"/>
            <a:ext cx="825500" cy="3124200"/>
          </a:xfrm>
          <a:prstGeom prst="roundRect">
            <a:avLst>
              <a:gd name="adj" fmla="val 29162"/>
            </a:avLst>
          </a:prstGeom>
          <a:gradFill rotWithShape="0">
            <a:gsLst>
              <a:gs pos="0">
                <a:srgbClr val="5E762F"/>
              </a:gs>
              <a:gs pos="100000">
                <a:srgbClr val="CCFF66"/>
              </a:gs>
            </a:gsLst>
            <a:lin ang="0" scaled="1"/>
          </a:gradFill>
          <a:ln w="9525">
            <a:noFill/>
            <a:round/>
            <a:headEnd/>
            <a:tailEnd/>
          </a:ln>
          <a:effectLst>
            <a:outerShdw dist="107763" dir="2700000" algn="ctr" rotWithShape="0">
              <a:schemeClr val="bg2"/>
            </a:outerShdw>
          </a:effectLst>
        </p:spPr>
        <p:txBody>
          <a:bodyPr wrap="none" anchor="ctr"/>
          <a:lstStyle/>
          <a:p>
            <a:pPr>
              <a:defRPr/>
            </a:pPr>
            <a:endParaRPr lang="ja-JP" altLang="en-US"/>
          </a:p>
        </p:txBody>
      </p:sp>
      <p:sp>
        <p:nvSpPr>
          <p:cNvPr id="710667" name="Rectangle 11"/>
          <p:cNvSpPr>
            <a:spLocks noChangeArrowheads="1"/>
          </p:cNvSpPr>
          <p:nvPr/>
        </p:nvSpPr>
        <p:spPr bwMode="auto">
          <a:xfrm>
            <a:off x="3721100" y="2438400"/>
            <a:ext cx="482600" cy="3124200"/>
          </a:xfrm>
          <a:prstGeom prst="rect">
            <a:avLst/>
          </a:prstGeom>
          <a:noFill/>
          <a:ln>
            <a:noFill/>
          </a:ln>
          <a:effectLst/>
          <a:extLst/>
        </p:spPr>
        <p:txBody>
          <a:bodyPr vert="eaVert" lIns="92075" tIns="46038" rIns="92075" bIns="46038">
            <a:spAutoFit/>
          </a:bodyPr>
          <a:lstStyle/>
          <a:p>
            <a:pPr defTabSz="762000" fontAlgn="auto">
              <a:spcAft>
                <a:spcPts val="0"/>
              </a:spcAft>
              <a:defRPr/>
            </a:pPr>
            <a:r>
              <a:rPr lang="ja-JP" altLang="en-US" b="1" dirty="0">
                <a:solidFill>
                  <a:srgbClr val="2A5A06"/>
                </a:solidFill>
                <a:effectLst>
                  <a:outerShdw blurRad="38100" dist="38100" dir="2700000" algn="tl">
                    <a:srgbClr val="C0C0C0"/>
                  </a:outerShdw>
                </a:effectLst>
                <a:latin typeface="HG丸ｺﾞｼｯｸM-PRO" pitchFamily="50" charset="-128"/>
                <a:ea typeface="HG丸ｺﾞｼｯｸM-PRO" pitchFamily="50" charset="-128"/>
              </a:rPr>
              <a:t>空 中 三 角 測 量</a:t>
            </a:r>
          </a:p>
        </p:txBody>
      </p:sp>
      <p:grpSp>
        <p:nvGrpSpPr>
          <p:cNvPr id="80907" name="Group 12"/>
          <p:cNvGrpSpPr>
            <a:grpSpLocks/>
          </p:cNvGrpSpPr>
          <p:nvPr/>
        </p:nvGrpSpPr>
        <p:grpSpPr bwMode="auto">
          <a:xfrm>
            <a:off x="7594600" y="2743200"/>
            <a:ext cx="909638" cy="2744788"/>
            <a:chOff x="4416" y="1728"/>
            <a:chExt cx="529" cy="1729"/>
          </a:xfrm>
        </p:grpSpPr>
        <p:sp>
          <p:nvSpPr>
            <p:cNvPr id="80922" name="Freeform 13"/>
            <p:cNvSpPr>
              <a:spLocks/>
            </p:cNvSpPr>
            <p:nvPr/>
          </p:nvSpPr>
          <p:spPr bwMode="auto">
            <a:xfrm>
              <a:off x="4416" y="2640"/>
              <a:ext cx="529" cy="1"/>
            </a:xfrm>
            <a:custGeom>
              <a:avLst/>
              <a:gdLst>
                <a:gd name="T0" fmla="*/ 0 w 529"/>
                <a:gd name="T1" fmla="*/ 0 h 1"/>
                <a:gd name="T2" fmla="*/ 528 w 529"/>
                <a:gd name="T3" fmla="*/ 0 h 1"/>
                <a:gd name="T4" fmla="*/ 0 60000 65536"/>
                <a:gd name="T5" fmla="*/ 0 60000 65536"/>
                <a:gd name="T6" fmla="*/ 0 w 529"/>
                <a:gd name="T7" fmla="*/ 0 h 1"/>
                <a:gd name="T8" fmla="*/ 529 w 529"/>
                <a:gd name="T9" fmla="*/ 1 h 1"/>
              </a:gdLst>
              <a:ahLst/>
              <a:cxnLst>
                <a:cxn ang="T4">
                  <a:pos x="T0" y="T1"/>
                </a:cxn>
                <a:cxn ang="T5">
                  <a:pos x="T2" y="T3"/>
                </a:cxn>
              </a:cxnLst>
              <a:rect l="T6" t="T7" r="T8" b="T9"/>
              <a:pathLst>
                <a:path w="529" h="1">
                  <a:moveTo>
                    <a:pt x="0" y="0"/>
                  </a:moveTo>
                  <a:lnTo>
                    <a:pt x="528" y="0"/>
                  </a:lnTo>
                </a:path>
              </a:pathLst>
            </a:custGeom>
            <a:noFill/>
            <a:ln w="50800" cap="rnd" cmpd="sng">
              <a:solidFill>
                <a:schemeClr val="accent2"/>
              </a:solidFill>
              <a:prstDash val="solid"/>
              <a:round/>
              <a:headEnd type="none" w="sm" len="sm"/>
              <a:tailEnd type="stealth" w="med" len="lg"/>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80923" name="Freeform 14"/>
            <p:cNvSpPr>
              <a:spLocks/>
            </p:cNvSpPr>
            <p:nvPr/>
          </p:nvSpPr>
          <p:spPr bwMode="auto">
            <a:xfrm>
              <a:off x="4416" y="3456"/>
              <a:ext cx="529" cy="1"/>
            </a:xfrm>
            <a:custGeom>
              <a:avLst/>
              <a:gdLst>
                <a:gd name="T0" fmla="*/ 0 w 529"/>
                <a:gd name="T1" fmla="*/ 0 h 1"/>
                <a:gd name="T2" fmla="*/ 528 w 529"/>
                <a:gd name="T3" fmla="*/ 0 h 1"/>
                <a:gd name="T4" fmla="*/ 0 60000 65536"/>
                <a:gd name="T5" fmla="*/ 0 60000 65536"/>
                <a:gd name="T6" fmla="*/ 0 w 529"/>
                <a:gd name="T7" fmla="*/ 0 h 1"/>
                <a:gd name="T8" fmla="*/ 529 w 529"/>
                <a:gd name="T9" fmla="*/ 1 h 1"/>
              </a:gdLst>
              <a:ahLst/>
              <a:cxnLst>
                <a:cxn ang="T4">
                  <a:pos x="T0" y="T1"/>
                </a:cxn>
                <a:cxn ang="T5">
                  <a:pos x="T2" y="T3"/>
                </a:cxn>
              </a:cxnLst>
              <a:rect l="T6" t="T7" r="T8" b="T9"/>
              <a:pathLst>
                <a:path w="529" h="1">
                  <a:moveTo>
                    <a:pt x="0" y="0"/>
                  </a:moveTo>
                  <a:lnTo>
                    <a:pt x="528" y="0"/>
                  </a:lnTo>
                </a:path>
              </a:pathLst>
            </a:custGeom>
            <a:noFill/>
            <a:ln w="50800" cap="rnd" cmpd="sng">
              <a:solidFill>
                <a:schemeClr val="accent2"/>
              </a:solidFill>
              <a:prstDash val="solid"/>
              <a:round/>
              <a:headEnd type="none" w="sm" len="sm"/>
              <a:tailEnd type="stealth" w="med" len="lg"/>
            </a:ln>
            <a:extLst>
              <a:ext uri="{909E8E84-426E-40DD-AFC4-6F175D3DCCD1}">
                <a14:hiddenFill xmlns:a14="http://schemas.microsoft.com/office/drawing/2010/main" xmlns="">
                  <a:solidFill>
                    <a:srgbClr val="FFFFFF"/>
                  </a:solidFill>
                </a14:hiddenFill>
              </a:ext>
            </a:extLst>
          </p:spPr>
          <p:txBody>
            <a:bodyPr/>
            <a:lstStyle/>
            <a:p>
              <a:endParaRPr lang="ja-JP" altLang="en-US"/>
            </a:p>
          </p:txBody>
        </p:sp>
        <p:sp>
          <p:nvSpPr>
            <p:cNvPr id="80924" name="Freeform 15"/>
            <p:cNvSpPr>
              <a:spLocks/>
            </p:cNvSpPr>
            <p:nvPr/>
          </p:nvSpPr>
          <p:spPr bwMode="auto">
            <a:xfrm>
              <a:off x="4416" y="1728"/>
              <a:ext cx="529" cy="1"/>
            </a:xfrm>
            <a:custGeom>
              <a:avLst/>
              <a:gdLst>
                <a:gd name="T0" fmla="*/ 0 w 529"/>
                <a:gd name="T1" fmla="*/ 0 h 1"/>
                <a:gd name="T2" fmla="*/ 528 w 529"/>
                <a:gd name="T3" fmla="*/ 0 h 1"/>
                <a:gd name="T4" fmla="*/ 0 60000 65536"/>
                <a:gd name="T5" fmla="*/ 0 60000 65536"/>
                <a:gd name="T6" fmla="*/ 0 w 529"/>
                <a:gd name="T7" fmla="*/ 0 h 1"/>
                <a:gd name="T8" fmla="*/ 529 w 529"/>
                <a:gd name="T9" fmla="*/ 1 h 1"/>
              </a:gdLst>
              <a:ahLst/>
              <a:cxnLst>
                <a:cxn ang="T4">
                  <a:pos x="T0" y="T1"/>
                </a:cxn>
                <a:cxn ang="T5">
                  <a:pos x="T2" y="T3"/>
                </a:cxn>
              </a:cxnLst>
              <a:rect l="T6" t="T7" r="T8" b="T9"/>
              <a:pathLst>
                <a:path w="529" h="1">
                  <a:moveTo>
                    <a:pt x="0" y="0"/>
                  </a:moveTo>
                  <a:lnTo>
                    <a:pt x="528" y="0"/>
                  </a:lnTo>
                </a:path>
              </a:pathLst>
            </a:custGeom>
            <a:noFill/>
            <a:ln w="50800" cap="rnd" cmpd="sng">
              <a:solidFill>
                <a:schemeClr val="accent2"/>
              </a:solidFill>
              <a:prstDash val="solid"/>
              <a:round/>
              <a:headEnd type="none" w="sm" len="sm"/>
              <a:tailEnd type="stealth" w="med" len="lg"/>
            </a:ln>
            <a:extLst>
              <a:ext uri="{909E8E84-426E-40DD-AFC4-6F175D3DCCD1}">
                <a14:hiddenFill xmlns:a14="http://schemas.microsoft.com/office/drawing/2010/main" xmlns="">
                  <a:solidFill>
                    <a:srgbClr val="FFFFFF"/>
                  </a:solidFill>
                </a14:hiddenFill>
              </a:ext>
            </a:extLst>
          </p:spPr>
          <p:txBody>
            <a:bodyPr/>
            <a:lstStyle/>
            <a:p>
              <a:endParaRPr lang="ja-JP" altLang="en-US"/>
            </a:p>
          </p:txBody>
        </p:sp>
      </p:grpSp>
      <p:grpSp>
        <p:nvGrpSpPr>
          <p:cNvPr id="80908" name="Group 16"/>
          <p:cNvGrpSpPr>
            <a:grpSpLocks/>
          </p:cNvGrpSpPr>
          <p:nvPr/>
        </p:nvGrpSpPr>
        <p:grpSpPr bwMode="auto">
          <a:xfrm>
            <a:off x="4953000" y="2286000"/>
            <a:ext cx="2889250" cy="838200"/>
            <a:chOff x="2880" y="1440"/>
            <a:chExt cx="1680" cy="528"/>
          </a:xfrm>
        </p:grpSpPr>
        <p:sp>
          <p:nvSpPr>
            <p:cNvPr id="80920" name="AutoShape 17"/>
            <p:cNvSpPr>
              <a:spLocks noChangeArrowheads="1"/>
            </p:cNvSpPr>
            <p:nvPr/>
          </p:nvSpPr>
          <p:spPr bwMode="auto">
            <a:xfrm>
              <a:off x="2880" y="1440"/>
              <a:ext cx="1680" cy="528"/>
            </a:xfrm>
            <a:prstGeom prst="roundRect">
              <a:avLst>
                <a:gd name="adj" fmla="val 22722"/>
              </a:avLst>
            </a:prstGeom>
            <a:gradFill rotWithShape="0">
              <a:gsLst>
                <a:gs pos="0">
                  <a:srgbClr val="5E762F"/>
                </a:gs>
                <a:gs pos="100000">
                  <a:srgbClr val="CCFF66"/>
                </a:gs>
              </a:gsLst>
              <a:lin ang="5400000" scaled="1"/>
            </a:gradFill>
            <a:ln w="9525">
              <a:noFill/>
              <a:round/>
              <a:headEnd/>
              <a:tailEnd/>
            </a:ln>
            <a:effectLst>
              <a:outerShdw dist="107763" dir="2700000" algn="ctr" rotWithShape="0">
                <a:schemeClr val="bg2"/>
              </a:outerShdw>
            </a:effectLst>
          </p:spPr>
          <p:txBody>
            <a:bodyPr wrap="none" anchor="ctr"/>
            <a:lstStyle/>
            <a:p>
              <a:pPr>
                <a:defRPr/>
              </a:pPr>
              <a:endParaRPr lang="ja-JP" altLang="en-US"/>
            </a:p>
          </p:txBody>
        </p:sp>
        <p:sp>
          <p:nvSpPr>
            <p:cNvPr id="710674" name="Rectangle 18"/>
            <p:cNvSpPr>
              <a:spLocks noChangeArrowheads="1"/>
            </p:cNvSpPr>
            <p:nvPr/>
          </p:nvSpPr>
          <p:spPr bwMode="auto">
            <a:xfrm>
              <a:off x="2979" y="1584"/>
              <a:ext cx="1513" cy="190"/>
            </a:xfrm>
            <a:prstGeom prst="rect">
              <a:avLst/>
            </a:prstGeom>
            <a:noFill/>
            <a:ln>
              <a:noFill/>
            </a:ln>
            <a:effectLst/>
            <a:extLst/>
          </p:spPr>
          <p:txBody>
            <a:bodyPr wrap="none" lIns="92075" tIns="46038" rIns="92075" bIns="46038">
              <a:spAutoFit/>
            </a:bodyPr>
            <a:lstStyle/>
            <a:p>
              <a:pPr defTabSz="762000" fontAlgn="auto">
                <a:spcAft>
                  <a:spcPts val="0"/>
                </a:spcAft>
                <a:defRPr/>
              </a:pPr>
              <a:r>
                <a:rPr lang="ja-JP" altLang="en-US" sz="1700" b="1" dirty="0">
                  <a:solidFill>
                    <a:srgbClr val="2A5A06"/>
                  </a:solidFill>
                  <a:effectLst>
                    <a:outerShdw blurRad="38100" dist="38100" dir="2700000" algn="tl">
                      <a:srgbClr val="C0C0C0"/>
                    </a:outerShdw>
                  </a:effectLst>
                  <a:latin typeface="HG丸ｺﾞｼｯｸM-PRO" pitchFamily="50" charset="-128"/>
                  <a:ea typeface="HG丸ｺﾞｼｯｸM-PRO" pitchFamily="50" charset="-128"/>
                </a:rPr>
                <a:t>デジタルマッピング手法</a:t>
              </a:r>
            </a:p>
          </p:txBody>
        </p:sp>
      </p:grpSp>
      <p:sp>
        <p:nvSpPr>
          <p:cNvPr id="80909" name="AutoShape 20"/>
          <p:cNvSpPr>
            <a:spLocks noChangeArrowheads="1"/>
          </p:cNvSpPr>
          <p:nvPr/>
        </p:nvSpPr>
        <p:spPr bwMode="auto">
          <a:xfrm>
            <a:off x="8502650" y="1828800"/>
            <a:ext cx="990600" cy="4267200"/>
          </a:xfrm>
          <a:prstGeom prst="roundRect">
            <a:avLst>
              <a:gd name="adj" fmla="val 29162"/>
            </a:avLst>
          </a:prstGeom>
          <a:gradFill rotWithShape="0">
            <a:gsLst>
              <a:gs pos="0">
                <a:srgbClr val="5E762F"/>
              </a:gs>
              <a:gs pos="50000">
                <a:srgbClr val="CCFF66"/>
              </a:gs>
              <a:gs pos="100000">
                <a:srgbClr val="5E762F"/>
              </a:gs>
            </a:gsLst>
            <a:lin ang="0" scaled="1"/>
          </a:gradFill>
          <a:ln w="9525">
            <a:noFill/>
            <a:round/>
            <a:headEnd/>
            <a:tailEnd/>
          </a:ln>
          <a:effectLst>
            <a:outerShdw dist="107763" dir="2700000" algn="ctr" rotWithShape="0">
              <a:schemeClr val="bg2"/>
            </a:outerShdw>
          </a:effectLst>
        </p:spPr>
        <p:txBody>
          <a:bodyPr wrap="none" anchor="ctr"/>
          <a:lstStyle/>
          <a:p>
            <a:pPr>
              <a:defRPr/>
            </a:pPr>
            <a:endParaRPr lang="ja-JP" altLang="en-US"/>
          </a:p>
        </p:txBody>
      </p:sp>
      <p:sp>
        <p:nvSpPr>
          <p:cNvPr id="710677" name="Rectangle 21"/>
          <p:cNvSpPr>
            <a:spLocks noChangeArrowheads="1"/>
          </p:cNvSpPr>
          <p:nvPr/>
        </p:nvSpPr>
        <p:spPr bwMode="auto">
          <a:xfrm>
            <a:off x="8824913" y="1916113"/>
            <a:ext cx="433387" cy="4114800"/>
          </a:xfrm>
          <a:prstGeom prst="rect">
            <a:avLst/>
          </a:prstGeom>
          <a:noFill/>
          <a:ln>
            <a:noFill/>
          </a:ln>
          <a:effectLst/>
          <a:extLst/>
        </p:spPr>
        <p:txBody>
          <a:bodyPr vert="eaVert" lIns="92075" tIns="46038" rIns="92075" bIns="46038">
            <a:spAutoFit/>
          </a:bodyPr>
          <a:lstStyle/>
          <a:p>
            <a:pPr defTabSz="762000" fontAlgn="auto">
              <a:spcAft>
                <a:spcPts val="0"/>
              </a:spcAft>
              <a:defRPr/>
            </a:pPr>
            <a:r>
              <a:rPr lang="ja-JP" altLang="en-US" sz="2000" b="1" dirty="0">
                <a:solidFill>
                  <a:srgbClr val="2A5A06"/>
                </a:solidFill>
                <a:effectLst>
                  <a:outerShdw blurRad="38100" dist="38100" dir="2700000" algn="tl">
                    <a:srgbClr val="C0C0C0"/>
                  </a:outerShdw>
                </a:effectLst>
                <a:latin typeface="HG丸ｺﾞｼｯｸM-PRO" pitchFamily="50" charset="-128"/>
                <a:ea typeface="HG丸ｺﾞｼｯｸM-PRO" pitchFamily="50" charset="-128"/>
              </a:rPr>
              <a:t>基本図データベース構築</a:t>
            </a:r>
          </a:p>
        </p:txBody>
      </p:sp>
      <p:sp>
        <p:nvSpPr>
          <p:cNvPr id="80911" name="AutoShape 23"/>
          <p:cNvSpPr>
            <a:spLocks noChangeArrowheads="1"/>
          </p:cNvSpPr>
          <p:nvPr/>
        </p:nvSpPr>
        <p:spPr bwMode="auto">
          <a:xfrm>
            <a:off x="5035550" y="5029200"/>
            <a:ext cx="2806700" cy="838200"/>
          </a:xfrm>
          <a:prstGeom prst="roundRect">
            <a:avLst>
              <a:gd name="adj" fmla="val 22722"/>
            </a:avLst>
          </a:prstGeom>
          <a:gradFill rotWithShape="0">
            <a:gsLst>
              <a:gs pos="0">
                <a:srgbClr val="CCFF66"/>
              </a:gs>
              <a:gs pos="100000">
                <a:srgbClr val="5E762F"/>
              </a:gs>
            </a:gsLst>
            <a:lin ang="5400000" scaled="1"/>
          </a:gradFill>
          <a:ln w="9525">
            <a:noFill/>
            <a:round/>
            <a:headEnd/>
            <a:tailEnd/>
          </a:ln>
          <a:effectLst>
            <a:outerShdw dist="107763" dir="2700000" algn="ctr" rotWithShape="0">
              <a:schemeClr val="bg2"/>
            </a:outerShdw>
          </a:effectLst>
        </p:spPr>
        <p:txBody>
          <a:bodyPr wrap="none" anchor="ctr"/>
          <a:lstStyle/>
          <a:p>
            <a:pPr>
              <a:defRPr/>
            </a:pPr>
            <a:r>
              <a:rPr lang="ja-JP" altLang="en-US" sz="1700" b="1">
                <a:solidFill>
                  <a:srgbClr val="2A5A06"/>
                </a:solidFill>
                <a:latin typeface="HG丸ｺﾞｼｯｸM-PRO" pitchFamily="50" charset="-128"/>
                <a:ea typeface="HG丸ｺﾞｼｯｸM-PRO" pitchFamily="50" charset="-128"/>
              </a:rPr>
              <a:t>デジタイズ（既存図）</a:t>
            </a:r>
          </a:p>
        </p:txBody>
      </p:sp>
      <p:sp>
        <p:nvSpPr>
          <p:cNvPr id="80912" name="AutoShape 26"/>
          <p:cNvSpPr>
            <a:spLocks noChangeArrowheads="1"/>
          </p:cNvSpPr>
          <p:nvPr/>
        </p:nvSpPr>
        <p:spPr bwMode="auto">
          <a:xfrm>
            <a:off x="5024438" y="3716338"/>
            <a:ext cx="2806700" cy="838200"/>
          </a:xfrm>
          <a:prstGeom prst="roundRect">
            <a:avLst>
              <a:gd name="adj" fmla="val 22722"/>
            </a:avLst>
          </a:prstGeom>
          <a:solidFill>
            <a:srgbClr val="CCFF66"/>
          </a:solidFill>
          <a:ln w="9525">
            <a:noFill/>
            <a:round/>
            <a:headEnd/>
            <a:tailEnd/>
          </a:ln>
          <a:effectLst>
            <a:outerShdw dist="107763" dir="2700000" algn="ctr" rotWithShape="0">
              <a:schemeClr val="bg2"/>
            </a:outerShdw>
          </a:effectLst>
        </p:spPr>
        <p:txBody>
          <a:bodyPr wrap="none" anchor="ctr"/>
          <a:lstStyle/>
          <a:p>
            <a:pPr>
              <a:defRPr/>
            </a:pPr>
            <a:r>
              <a:rPr lang="ja-JP" altLang="en-US" sz="1700" b="1">
                <a:solidFill>
                  <a:srgbClr val="2A5A06"/>
                </a:solidFill>
                <a:ea typeface="HG丸ｺﾞｼｯｸM-PRO" pitchFamily="50" charset="-128"/>
              </a:rPr>
              <a:t>補備測量にＴＳ地形測量</a:t>
            </a:r>
          </a:p>
        </p:txBody>
      </p:sp>
      <p:grpSp>
        <p:nvGrpSpPr>
          <p:cNvPr id="80913" name="Group 28"/>
          <p:cNvGrpSpPr>
            <a:grpSpLocks/>
          </p:cNvGrpSpPr>
          <p:nvPr/>
        </p:nvGrpSpPr>
        <p:grpSpPr bwMode="auto">
          <a:xfrm>
            <a:off x="1568450" y="4191000"/>
            <a:ext cx="3467100" cy="1676400"/>
            <a:chOff x="912" y="2592"/>
            <a:chExt cx="2016" cy="1056"/>
          </a:xfrm>
        </p:grpSpPr>
        <p:sp>
          <p:nvSpPr>
            <p:cNvPr id="80915" name="Line 29"/>
            <p:cNvSpPr>
              <a:spLocks noChangeShapeType="1"/>
            </p:cNvSpPr>
            <p:nvPr/>
          </p:nvSpPr>
          <p:spPr bwMode="auto">
            <a:xfrm>
              <a:off x="912" y="2784"/>
              <a:ext cx="192" cy="0"/>
            </a:xfrm>
            <a:prstGeom prst="line">
              <a:avLst/>
            </a:prstGeom>
            <a:noFill/>
            <a:ln w="571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80916" name="Line 30"/>
            <p:cNvSpPr>
              <a:spLocks noChangeShapeType="1"/>
            </p:cNvSpPr>
            <p:nvPr/>
          </p:nvSpPr>
          <p:spPr bwMode="auto">
            <a:xfrm>
              <a:off x="1104" y="2784"/>
              <a:ext cx="0" cy="864"/>
            </a:xfrm>
            <a:prstGeom prst="line">
              <a:avLst/>
            </a:prstGeom>
            <a:noFill/>
            <a:ln w="571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80917" name="Line 31"/>
            <p:cNvSpPr>
              <a:spLocks noChangeShapeType="1"/>
            </p:cNvSpPr>
            <p:nvPr/>
          </p:nvSpPr>
          <p:spPr bwMode="auto">
            <a:xfrm>
              <a:off x="1104" y="3648"/>
              <a:ext cx="1632" cy="0"/>
            </a:xfrm>
            <a:prstGeom prst="line">
              <a:avLst/>
            </a:prstGeom>
            <a:noFill/>
            <a:ln w="571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80918" name="Line 32"/>
            <p:cNvSpPr>
              <a:spLocks noChangeShapeType="1"/>
            </p:cNvSpPr>
            <p:nvPr/>
          </p:nvSpPr>
          <p:spPr bwMode="auto">
            <a:xfrm flipV="1">
              <a:off x="2736" y="2592"/>
              <a:ext cx="0" cy="1056"/>
            </a:xfrm>
            <a:prstGeom prst="line">
              <a:avLst/>
            </a:prstGeom>
            <a:noFill/>
            <a:ln w="571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80919" name="Line 33"/>
            <p:cNvSpPr>
              <a:spLocks noChangeShapeType="1"/>
            </p:cNvSpPr>
            <p:nvPr/>
          </p:nvSpPr>
          <p:spPr bwMode="auto">
            <a:xfrm>
              <a:off x="2736" y="2592"/>
              <a:ext cx="192" cy="0"/>
            </a:xfrm>
            <a:prstGeom prst="line">
              <a:avLst/>
            </a:prstGeom>
            <a:noFill/>
            <a:ln w="57150">
              <a:solidFill>
                <a:schemeClr val="accent2"/>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ja-JP" altLang="en-US"/>
            </a:p>
          </p:txBody>
        </p:sp>
      </p:grpSp>
      <p:sp>
        <p:nvSpPr>
          <p:cNvPr id="30" name="Rectangle 2"/>
          <p:cNvSpPr txBox="1">
            <a:spLocks noChangeArrowheads="1"/>
          </p:cNvSpPr>
          <p:nvPr/>
        </p:nvSpPr>
        <p:spPr>
          <a:xfrm>
            <a:off x="1485900" y="222250"/>
            <a:ext cx="7270750" cy="4587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ja-JP" altLang="en-US" sz="3200" b="1" dirty="0">
                <a:solidFill>
                  <a:srgbClr val="003DA5"/>
                </a:solidFill>
                <a:latin typeface="HG丸ｺﾞｼｯｸM-PRO" pitchFamily="50" charset="-128"/>
                <a:ea typeface="HG丸ｺﾞｼｯｸM-PRO" pitchFamily="50" charset="-128"/>
              </a:rPr>
              <a:t>豊中市基本図データベースの構築</a:t>
            </a:r>
            <a:endParaRPr lang="ja-JP" altLang="en-US" sz="3200" b="1" dirty="0" smtClean="0">
              <a:solidFill>
                <a:srgbClr val="003DA5"/>
              </a:solidFill>
              <a:latin typeface="HG丸ｺﾞｼｯｸM-PRO" pitchFamily="50" charset="-128"/>
              <a:ea typeface="HG丸ｺﾞｼｯｸM-PRO" pitchFamily="50" charset="-128"/>
            </a:endParaRPr>
          </a:p>
        </p:txBody>
      </p:sp>
    </p:spTree>
  </p:cSld>
  <p:clrMapOvr>
    <a:masterClrMapping/>
  </p:clrMapOvr>
  <p:transition spd="slow">
    <p:blinds/>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ステーションデータ"/>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265238"/>
            <a:ext cx="8915400" cy="559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3" name="Picture 4" descr="ステーションデータ画面"/>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503738"/>
            <a:ext cx="4044950" cy="236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4" name="Rectangle 5"/>
          <p:cNvSpPr>
            <a:spLocks noChangeArrowheads="1"/>
          </p:cNvSpPr>
          <p:nvPr/>
        </p:nvSpPr>
        <p:spPr bwMode="auto">
          <a:xfrm>
            <a:off x="6257925" y="6491288"/>
            <a:ext cx="3648075" cy="339196"/>
          </a:xfrm>
          <a:prstGeom prst="rect">
            <a:avLst/>
          </a:prstGeom>
          <a:solidFill>
            <a:srgbClr val="CCE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000" b="1" dirty="0">
                <a:solidFill>
                  <a:srgbClr val="2A5A06"/>
                </a:solidFill>
                <a:latin typeface="Times New Roman" panose="02020603050405020304" pitchFamily="18" charset="0"/>
                <a:ea typeface="HG丸ｺﾞｼｯｸM-PRO" panose="020F0600000000000000" pitchFamily="50" charset="-128"/>
              </a:rPr>
              <a:t>トータルステーションデータ</a:t>
            </a:r>
          </a:p>
        </p:txBody>
      </p:sp>
      <p:pic>
        <p:nvPicPr>
          <p:cNvPr id="81925" name="Picture 6" descr="ステーションデータ作業"/>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609600"/>
            <a:ext cx="6257925" cy="400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0" y="222250"/>
            <a:ext cx="9849544" cy="4587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ja-JP" altLang="en-US" sz="2800" b="1" dirty="0">
                <a:solidFill>
                  <a:srgbClr val="003DA5"/>
                </a:solidFill>
                <a:latin typeface="HG丸ｺﾞｼｯｸM-PRO" pitchFamily="50" charset="-128"/>
                <a:ea typeface="HG丸ｺﾞｼｯｸM-PRO" pitchFamily="50" charset="-128"/>
              </a:rPr>
              <a:t>トータルステーションと</a:t>
            </a:r>
            <a:r>
              <a:rPr lang="en-US" altLang="ja-JP" sz="2800" b="1" dirty="0">
                <a:solidFill>
                  <a:srgbClr val="003DA5"/>
                </a:solidFill>
                <a:latin typeface="HG丸ｺﾞｼｯｸM-PRO" pitchFamily="50" charset="-128"/>
                <a:ea typeface="HG丸ｺﾞｼｯｸM-PRO" pitchFamily="50" charset="-128"/>
              </a:rPr>
              <a:t>CAD</a:t>
            </a:r>
            <a:r>
              <a:rPr lang="ja-JP" altLang="en-US" sz="2800" b="1" dirty="0">
                <a:solidFill>
                  <a:srgbClr val="003DA5"/>
                </a:solidFill>
                <a:latin typeface="HG丸ｺﾞｼｯｸM-PRO" pitchFamily="50" charset="-128"/>
                <a:ea typeface="HG丸ｺﾞｼｯｸM-PRO" pitchFamily="50" charset="-128"/>
              </a:rPr>
              <a:t>平板に</a:t>
            </a:r>
            <a:r>
              <a:rPr lang="ja-JP" altLang="en-US" sz="2800" b="1" dirty="0" smtClean="0">
                <a:solidFill>
                  <a:srgbClr val="003DA5"/>
                </a:solidFill>
                <a:latin typeface="HG丸ｺﾞｼｯｸM-PRO" pitchFamily="50" charset="-128"/>
                <a:ea typeface="HG丸ｺﾞｼｯｸM-PRO" pitchFamily="50" charset="-128"/>
              </a:rPr>
              <a:t>よる現地補備</a:t>
            </a:r>
            <a:r>
              <a:rPr lang="ja-JP" altLang="en-US" sz="2800" b="1" dirty="0">
                <a:solidFill>
                  <a:srgbClr val="003DA5"/>
                </a:solidFill>
                <a:latin typeface="HG丸ｺﾞｼｯｸM-PRO" pitchFamily="50" charset="-128"/>
                <a:ea typeface="HG丸ｺﾞｼｯｸM-PRO" pitchFamily="50" charset="-128"/>
              </a:rPr>
              <a:t>測量</a:t>
            </a:r>
            <a:endParaRPr lang="ja-JP" altLang="en-US" sz="2800" b="1" dirty="0" smtClean="0">
              <a:solidFill>
                <a:srgbClr val="003DA5"/>
              </a:solidFill>
              <a:latin typeface="HG丸ｺﾞｼｯｸM-PRO" pitchFamily="50" charset="-128"/>
              <a:ea typeface="HG丸ｺﾞｼｯｸM-PRO" pitchFamily="50" charset="-128"/>
            </a:endParaRPr>
          </a:p>
        </p:txBody>
      </p:sp>
    </p:spTree>
  </p:cSld>
  <p:clrMapOvr>
    <a:masterClrMapping/>
  </p:clrMapOvr>
  <p:transition spd="slow">
    <p:blind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0" y="219075"/>
            <a:ext cx="9906000" cy="457200"/>
          </a:xfrm>
        </p:spPr>
        <p:txBody>
          <a:bodyPr/>
          <a:lstStyle/>
          <a:p>
            <a:r>
              <a:rPr lang="ja-JP" altLang="en-US" sz="3600" dirty="0" smtClean="0"/>
              <a:t>法定図書とは</a:t>
            </a:r>
          </a:p>
        </p:txBody>
      </p:sp>
      <p:graphicFrame>
        <p:nvGraphicFramePr>
          <p:cNvPr id="368643" name="Group 3"/>
          <p:cNvGraphicFramePr>
            <a:graphicFrameLocks noGrp="1"/>
          </p:cNvGraphicFramePr>
          <p:nvPr>
            <p:ph sz="half" idx="2"/>
          </p:nvPr>
        </p:nvGraphicFramePr>
        <p:xfrm>
          <a:off x="539750" y="2047875"/>
          <a:ext cx="9069388" cy="3109914"/>
        </p:xfrm>
        <a:graphic>
          <a:graphicData uri="http://schemas.openxmlformats.org/drawingml/2006/table">
            <a:tbl>
              <a:tblPr/>
              <a:tblGrid>
                <a:gridCol w="2936875"/>
                <a:gridCol w="2016125"/>
                <a:gridCol w="4116388"/>
              </a:tblGrid>
              <a:tr h="5183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smtClean="0">
                          <a:ln>
                            <a:noFill/>
                          </a:ln>
                          <a:solidFill>
                            <a:schemeClr val="accent2"/>
                          </a:solidFill>
                          <a:effectLst/>
                          <a:latin typeface="HG丸ｺﾞｼｯｸM-PRO" pitchFamily="50" charset="-128"/>
                          <a:ea typeface="HG丸ｺﾞｼｯｸM-PRO" pitchFamily="50" charset="-128"/>
                        </a:rPr>
                        <a:t>図名称</a:t>
                      </a:r>
                    </a:p>
                  </a:txBody>
                  <a:tcPr marT="45715" marB="45715" horzOverflow="overflow">
                    <a:lnL w="38100" cap="flat" cmpd="sng" algn="ctr">
                      <a:solidFill>
                        <a:srgbClr val="0033CC"/>
                      </a:solidFill>
                      <a:prstDash val="solid"/>
                      <a:round/>
                      <a:headEnd type="none" w="med" len="med"/>
                      <a:tailEnd type="none" w="med" len="med"/>
                    </a:lnL>
                    <a:lnR w="19050" cap="flat" cmpd="sng" algn="ctr">
                      <a:solidFill>
                        <a:srgbClr val="0033CC"/>
                      </a:solidFill>
                      <a:prstDash val="solid"/>
                      <a:round/>
                      <a:headEnd type="none" w="med" len="med"/>
                      <a:tailEnd type="none" w="med" len="med"/>
                    </a:lnR>
                    <a:lnT w="3810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solidFill>
                      <a:srgbClr val="EFF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縮尺</a:t>
                      </a:r>
                    </a:p>
                  </a:txBody>
                  <a:tcPr marT="45715" marB="45715" horzOverflow="overflow">
                    <a:lnL w="19050" cap="flat" cmpd="sng" algn="ctr">
                      <a:solidFill>
                        <a:srgbClr val="0033CC"/>
                      </a:solidFill>
                      <a:prstDash val="solid"/>
                      <a:round/>
                      <a:headEnd type="none" w="med" len="med"/>
                      <a:tailEnd type="none" w="med" len="med"/>
                    </a:lnL>
                    <a:lnR w="19050" cap="flat" cmpd="sng" algn="ctr">
                      <a:solidFill>
                        <a:srgbClr val="0033CC"/>
                      </a:solidFill>
                      <a:prstDash val="solid"/>
                      <a:round/>
                      <a:headEnd type="none" w="med" len="med"/>
                      <a:tailEnd type="none" w="med" len="med"/>
                    </a:lnR>
                    <a:lnT w="3810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solidFill>
                      <a:srgbClr val="EFF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関連法</a:t>
                      </a:r>
                    </a:p>
                  </a:txBody>
                  <a:tcPr marT="45715" marB="45715" horzOverflow="overflow">
                    <a:lnL w="19050" cap="flat" cmpd="sng" algn="ctr">
                      <a:solidFill>
                        <a:srgbClr val="0033CC"/>
                      </a:solidFill>
                      <a:prstDash val="solid"/>
                      <a:round/>
                      <a:headEnd type="none" w="med" len="med"/>
                      <a:tailEnd type="none" w="med" len="med"/>
                    </a:lnL>
                    <a:lnR w="38100" cap="flat" cmpd="sng" algn="ctr">
                      <a:solidFill>
                        <a:srgbClr val="0033CC"/>
                      </a:solidFill>
                      <a:prstDash val="solid"/>
                      <a:round/>
                      <a:headEnd type="none" w="med" len="med"/>
                      <a:tailEnd type="none" w="med" len="med"/>
                    </a:lnR>
                    <a:lnT w="3810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solidFill>
                      <a:srgbClr val="EFFDFF"/>
                    </a:solidFill>
                  </a:tcPr>
                </a:tc>
              </a:tr>
              <a:tr h="5183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森林基本図</a:t>
                      </a:r>
                    </a:p>
                  </a:txBody>
                  <a:tcPr marT="45715" marB="45715" horzOverflow="overflow">
                    <a:lnL w="38100" cap="flat" cmpd="sng" algn="ctr">
                      <a:solidFill>
                        <a:srgbClr val="0033CC"/>
                      </a:solidFill>
                      <a:prstDash val="solid"/>
                      <a:round/>
                      <a:headEnd type="none" w="med" len="med"/>
                      <a:tailEnd type="none" w="med" len="med"/>
                    </a:lnL>
                    <a:lnR w="1905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1/5,000</a:t>
                      </a:r>
                    </a:p>
                  </a:txBody>
                  <a:tcPr marT="45715" marB="45715" horzOverflow="overflow">
                    <a:lnL w="19050" cap="flat" cmpd="sng" algn="ctr">
                      <a:solidFill>
                        <a:srgbClr val="0033CC"/>
                      </a:solidFill>
                      <a:prstDash val="solid"/>
                      <a:round/>
                      <a:headEnd type="none" w="med" len="med"/>
                      <a:tailEnd type="none" w="med" len="med"/>
                    </a:lnL>
                    <a:lnR w="1905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森林法 </a:t>
                      </a:r>
                    </a:p>
                  </a:txBody>
                  <a:tcPr marT="45715" marB="45715" horzOverflow="overflow">
                    <a:lnL w="19050" cap="flat" cmpd="sng" algn="ctr">
                      <a:solidFill>
                        <a:srgbClr val="0033CC"/>
                      </a:solidFill>
                      <a:prstDash val="solid"/>
                      <a:round/>
                      <a:headEnd type="none" w="med" len="med"/>
                      <a:tailEnd type="none" w="med" len="med"/>
                    </a:lnL>
                    <a:lnR w="3810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noFill/>
                  </a:tcPr>
                </a:tc>
              </a:tr>
              <a:tr h="5183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都市計画基本図</a:t>
                      </a:r>
                    </a:p>
                  </a:txBody>
                  <a:tcPr marT="45715" marB="45715" horzOverflow="overflow">
                    <a:lnL w="38100" cap="flat" cmpd="sng" algn="ctr">
                      <a:solidFill>
                        <a:srgbClr val="0033CC"/>
                      </a:solidFill>
                      <a:prstDash val="solid"/>
                      <a:round/>
                      <a:headEnd type="none" w="med" len="med"/>
                      <a:tailEnd type="none" w="med" len="med"/>
                    </a:lnL>
                    <a:lnR w="1905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1/2,500</a:t>
                      </a:r>
                    </a:p>
                  </a:txBody>
                  <a:tcPr marT="45715" marB="45715" horzOverflow="overflow">
                    <a:lnL w="19050" cap="flat" cmpd="sng" algn="ctr">
                      <a:solidFill>
                        <a:srgbClr val="0033CC"/>
                      </a:solidFill>
                      <a:prstDash val="solid"/>
                      <a:round/>
                      <a:headEnd type="none" w="med" len="med"/>
                      <a:tailEnd type="none" w="med" len="med"/>
                    </a:lnL>
                    <a:lnR w="1905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都市計画法</a:t>
                      </a:r>
                    </a:p>
                  </a:txBody>
                  <a:tcPr marT="45715" marB="45715" horzOverflow="overflow">
                    <a:lnL w="19050" cap="flat" cmpd="sng" algn="ctr">
                      <a:solidFill>
                        <a:srgbClr val="0033CC"/>
                      </a:solidFill>
                      <a:prstDash val="solid"/>
                      <a:round/>
                      <a:headEnd type="none" w="med" len="med"/>
                      <a:tailEnd type="none" w="med" len="med"/>
                    </a:lnL>
                    <a:lnR w="3810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noFill/>
                  </a:tcPr>
                </a:tc>
              </a:tr>
              <a:tr h="5183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道路台帳図</a:t>
                      </a:r>
                    </a:p>
                  </a:txBody>
                  <a:tcPr marT="45715" marB="45715" horzOverflow="overflow">
                    <a:lnL w="38100" cap="flat" cmpd="sng" algn="ctr">
                      <a:solidFill>
                        <a:srgbClr val="0033CC"/>
                      </a:solidFill>
                      <a:prstDash val="solid"/>
                      <a:round/>
                      <a:headEnd type="none" w="med" len="med"/>
                      <a:tailEnd type="none" w="med" len="med"/>
                    </a:lnL>
                    <a:lnR w="1905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smtClean="0">
                          <a:ln>
                            <a:noFill/>
                          </a:ln>
                          <a:solidFill>
                            <a:schemeClr val="accent2"/>
                          </a:solidFill>
                          <a:effectLst/>
                          <a:latin typeface="HG丸ｺﾞｼｯｸM-PRO" pitchFamily="50" charset="-128"/>
                          <a:ea typeface="HG丸ｺﾞｼｯｸM-PRO" pitchFamily="50" charset="-128"/>
                        </a:rPr>
                        <a:t>1/1,000</a:t>
                      </a:r>
                    </a:p>
                  </a:txBody>
                  <a:tcPr marT="45715" marB="45715" horzOverflow="overflow">
                    <a:lnL w="19050" cap="flat" cmpd="sng" algn="ctr">
                      <a:solidFill>
                        <a:srgbClr val="0033CC"/>
                      </a:solidFill>
                      <a:prstDash val="solid"/>
                      <a:round/>
                      <a:headEnd type="none" w="med" len="med"/>
                      <a:tailEnd type="none" w="med" len="med"/>
                    </a:lnL>
                    <a:lnR w="1905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道路法</a:t>
                      </a:r>
                    </a:p>
                  </a:txBody>
                  <a:tcPr marT="45715" marB="45715" horzOverflow="overflow">
                    <a:lnL w="19050" cap="flat" cmpd="sng" algn="ctr">
                      <a:solidFill>
                        <a:srgbClr val="0033CC"/>
                      </a:solidFill>
                      <a:prstDash val="solid"/>
                      <a:round/>
                      <a:headEnd type="none" w="med" len="med"/>
                      <a:tailEnd type="none" w="med" len="med"/>
                    </a:lnL>
                    <a:lnR w="3810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noFill/>
                  </a:tcPr>
                </a:tc>
              </a:tr>
              <a:tr h="5183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下水道台帳図</a:t>
                      </a:r>
                    </a:p>
                  </a:txBody>
                  <a:tcPr marT="45715" marB="45715" horzOverflow="overflow">
                    <a:lnL w="38100" cap="flat" cmpd="sng" algn="ctr">
                      <a:solidFill>
                        <a:srgbClr val="0033CC"/>
                      </a:solidFill>
                      <a:prstDash val="solid"/>
                      <a:round/>
                      <a:headEnd type="none" w="med" len="med"/>
                      <a:tailEnd type="none" w="med" len="med"/>
                    </a:lnL>
                    <a:lnR w="1905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1/600</a:t>
                      </a:r>
                    </a:p>
                  </a:txBody>
                  <a:tcPr marT="45715" marB="45715" horzOverflow="overflow">
                    <a:lnL w="19050" cap="flat" cmpd="sng" algn="ctr">
                      <a:solidFill>
                        <a:srgbClr val="0033CC"/>
                      </a:solidFill>
                      <a:prstDash val="solid"/>
                      <a:round/>
                      <a:headEnd type="none" w="med" len="med"/>
                      <a:tailEnd type="none" w="med" len="med"/>
                    </a:lnL>
                    <a:lnR w="1905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下水道法</a:t>
                      </a:r>
                    </a:p>
                  </a:txBody>
                  <a:tcPr marT="45715" marB="45715" horzOverflow="overflow">
                    <a:lnL w="19050" cap="flat" cmpd="sng" algn="ctr">
                      <a:solidFill>
                        <a:srgbClr val="0033CC"/>
                      </a:solidFill>
                      <a:prstDash val="solid"/>
                      <a:round/>
                      <a:headEnd type="none" w="med" len="med"/>
                      <a:tailEnd type="none" w="med" len="med"/>
                    </a:lnL>
                    <a:lnR w="3810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19050" cap="flat" cmpd="sng" algn="ctr">
                      <a:solidFill>
                        <a:srgbClr val="0033CC"/>
                      </a:solidFill>
                      <a:prstDash val="solid"/>
                      <a:round/>
                      <a:headEnd type="none" w="med" len="med"/>
                      <a:tailEnd type="none" w="med" len="med"/>
                    </a:lnB>
                    <a:lnTlToBr>
                      <a:noFill/>
                    </a:lnTlToBr>
                    <a:lnBlToTr>
                      <a:noFill/>
                    </a:lnBlToTr>
                    <a:noFill/>
                  </a:tcPr>
                </a:tc>
              </a:tr>
              <a:tr h="51831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住居表示台帳図</a:t>
                      </a:r>
                    </a:p>
                  </a:txBody>
                  <a:tcPr marT="45715" marB="45715" horzOverflow="overflow">
                    <a:lnL w="38100" cap="flat" cmpd="sng" algn="ctr">
                      <a:solidFill>
                        <a:srgbClr val="0033CC"/>
                      </a:solidFill>
                      <a:prstDash val="solid"/>
                      <a:round/>
                      <a:headEnd type="none" w="med" len="med"/>
                      <a:tailEnd type="none" w="med" len="med"/>
                    </a:lnL>
                    <a:lnR w="1905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381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smtClean="0">
                          <a:ln>
                            <a:noFill/>
                          </a:ln>
                          <a:solidFill>
                            <a:schemeClr val="accent2"/>
                          </a:solidFill>
                          <a:effectLst/>
                          <a:latin typeface="HG丸ｺﾞｼｯｸM-PRO" pitchFamily="50" charset="-128"/>
                          <a:ea typeface="HG丸ｺﾞｼｯｸM-PRO" pitchFamily="50" charset="-128"/>
                        </a:rPr>
                        <a:t>1/500</a:t>
                      </a:r>
                    </a:p>
                  </a:txBody>
                  <a:tcPr marT="45715" marB="45715" horzOverflow="overflow">
                    <a:lnL w="19050" cap="flat" cmpd="sng" algn="ctr">
                      <a:solidFill>
                        <a:srgbClr val="0033CC"/>
                      </a:solidFill>
                      <a:prstDash val="solid"/>
                      <a:round/>
                      <a:headEnd type="none" w="med" len="med"/>
                      <a:tailEnd type="none" w="med" len="med"/>
                    </a:lnL>
                    <a:lnR w="1905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38100" cap="flat" cmpd="sng" algn="ctr">
                      <a:solidFill>
                        <a:srgbClr val="0033CC"/>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800" b="1" i="0" u="none" strike="noStrike" cap="none" normalizeH="0" baseline="0" dirty="0" smtClean="0">
                          <a:ln>
                            <a:noFill/>
                          </a:ln>
                          <a:solidFill>
                            <a:schemeClr val="accent2"/>
                          </a:solidFill>
                          <a:effectLst/>
                          <a:latin typeface="HG丸ｺﾞｼｯｸM-PRO" pitchFamily="50" charset="-128"/>
                          <a:ea typeface="HG丸ｺﾞｼｯｸM-PRO" pitchFamily="50" charset="-128"/>
                        </a:rPr>
                        <a:t>住居表示に関する法律</a:t>
                      </a:r>
                    </a:p>
                  </a:txBody>
                  <a:tcPr marT="45715" marB="45715" horzOverflow="overflow">
                    <a:lnL w="19050" cap="flat" cmpd="sng" algn="ctr">
                      <a:solidFill>
                        <a:srgbClr val="0033CC"/>
                      </a:solidFill>
                      <a:prstDash val="solid"/>
                      <a:round/>
                      <a:headEnd type="none" w="med" len="med"/>
                      <a:tailEnd type="none" w="med" len="med"/>
                    </a:lnL>
                    <a:lnR w="38100" cap="flat" cmpd="sng" algn="ctr">
                      <a:solidFill>
                        <a:srgbClr val="0033CC"/>
                      </a:solidFill>
                      <a:prstDash val="solid"/>
                      <a:round/>
                      <a:headEnd type="none" w="med" len="med"/>
                      <a:tailEnd type="none" w="med" len="med"/>
                    </a:lnR>
                    <a:lnT w="19050" cap="flat" cmpd="sng" algn="ctr">
                      <a:solidFill>
                        <a:srgbClr val="0033CC"/>
                      </a:solidFill>
                      <a:prstDash val="solid"/>
                      <a:round/>
                      <a:headEnd type="none" w="med" len="med"/>
                      <a:tailEnd type="none" w="med" len="med"/>
                    </a:lnT>
                    <a:lnB w="38100" cap="flat" cmpd="sng" algn="ctr">
                      <a:solidFill>
                        <a:srgbClr val="0033CC"/>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blind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図化データ"/>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5500" y="1055688"/>
            <a:ext cx="9080500" cy="5802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Rectangle 3"/>
          <p:cNvSpPr>
            <a:spLocks noChangeArrowheads="1"/>
          </p:cNvSpPr>
          <p:nvPr/>
        </p:nvSpPr>
        <p:spPr bwMode="auto">
          <a:xfrm>
            <a:off x="7924800" y="6491288"/>
            <a:ext cx="1981200" cy="339196"/>
          </a:xfrm>
          <a:prstGeom prst="rect">
            <a:avLst/>
          </a:prstGeom>
          <a:solidFill>
            <a:srgbClr val="CCE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000" b="1" dirty="0">
                <a:solidFill>
                  <a:srgbClr val="003DA5"/>
                </a:solidFill>
                <a:latin typeface="Times New Roman" panose="02020603050405020304" pitchFamily="18" charset="0"/>
                <a:ea typeface="HG丸ｺﾞｼｯｸM-PRO" panose="020F0600000000000000" pitchFamily="50" charset="-128"/>
              </a:rPr>
              <a:t>数値図化データ</a:t>
            </a:r>
            <a:endParaRPr lang="ja-JP" altLang="en-US" sz="2000" dirty="0">
              <a:solidFill>
                <a:srgbClr val="003DA5"/>
              </a:solidFill>
              <a:latin typeface="Times New Roman" panose="02020603050405020304" pitchFamily="18" charset="0"/>
              <a:ea typeface="HG丸ｺﾞｼｯｸM-PRO" panose="020F0600000000000000" pitchFamily="50" charset="-128"/>
            </a:endParaRPr>
          </a:p>
        </p:txBody>
      </p:sp>
      <p:pic>
        <p:nvPicPr>
          <p:cNvPr id="82948" name="Picture 5" descr="図化作業"/>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28600"/>
            <a:ext cx="5653088" cy="360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9" name="Picture 6" descr="図化画面"/>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733800"/>
            <a:ext cx="3876675"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2141538" y="222250"/>
            <a:ext cx="6615112" cy="4587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defRPr/>
            </a:pPr>
            <a:r>
              <a:rPr lang="zh-TW" altLang="en-US" sz="3200" b="1" dirty="0" smtClean="0">
                <a:solidFill>
                  <a:srgbClr val="003DA5"/>
                </a:solidFill>
                <a:latin typeface="HG丸ｺﾞｼｯｸM-PRO" pitchFamily="50" charset="-128"/>
                <a:ea typeface="HG丸ｺﾞｼｯｸM-PRO" pitchFamily="50" charset="-128"/>
              </a:rPr>
              <a:t>数値</a:t>
            </a:r>
            <a:r>
              <a:rPr lang="ja-JP" altLang="en-US" sz="3200" b="1" dirty="0" smtClean="0">
                <a:solidFill>
                  <a:srgbClr val="003DA5"/>
                </a:solidFill>
                <a:latin typeface="HG丸ｺﾞｼｯｸM-PRO" pitchFamily="50" charset="-128"/>
                <a:ea typeface="HG丸ｺﾞｼｯｸM-PRO" pitchFamily="50" charset="-128"/>
              </a:rPr>
              <a:t>図化</a:t>
            </a:r>
            <a:r>
              <a:rPr lang="zh-TW" altLang="en-US" sz="3200" b="1" dirty="0" smtClean="0">
                <a:solidFill>
                  <a:srgbClr val="003DA5"/>
                </a:solidFill>
                <a:latin typeface="HG丸ｺﾞｼｯｸM-PRO" pitchFamily="50" charset="-128"/>
                <a:ea typeface="HG丸ｺﾞｼｯｸM-PRO" pitchFamily="50" charset="-128"/>
              </a:rPr>
              <a:t>作業</a:t>
            </a:r>
            <a:endParaRPr lang="ja-JP" altLang="en-US" sz="3200" b="1" dirty="0" smtClean="0">
              <a:solidFill>
                <a:srgbClr val="003DA5"/>
              </a:solidFill>
              <a:latin typeface="HG丸ｺﾞｼｯｸM-PRO" pitchFamily="50" charset="-128"/>
              <a:ea typeface="HG丸ｺﾞｼｯｸM-PRO" pitchFamily="50" charset="-128"/>
            </a:endParaRPr>
          </a:p>
        </p:txBody>
      </p:sp>
    </p:spTree>
  </p:cSld>
  <p:clrMapOvr>
    <a:masterClrMapping/>
  </p:clrMapOvr>
  <p:transition spd="slow">
    <p:blinds/>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編集データ"/>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0400" y="1049338"/>
            <a:ext cx="9245600" cy="580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ChangeArrowheads="1"/>
          </p:cNvSpPr>
          <p:nvPr/>
        </p:nvSpPr>
        <p:spPr bwMode="auto">
          <a:xfrm>
            <a:off x="7677150" y="6461125"/>
            <a:ext cx="2228850" cy="339725"/>
          </a:xfrm>
          <a:prstGeom prst="rect">
            <a:avLst/>
          </a:prstGeom>
          <a:solidFill>
            <a:srgbClr val="CCE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000" b="1">
                <a:solidFill>
                  <a:srgbClr val="003DA5"/>
                </a:solidFill>
                <a:latin typeface="Times New Roman" panose="02020603050405020304" pitchFamily="18" charset="0"/>
                <a:ea typeface="HG丸ｺﾞｼｯｸM-PRO" panose="020F0600000000000000" pitchFamily="50" charset="-128"/>
              </a:rPr>
              <a:t>数値編集データ</a:t>
            </a:r>
            <a:endParaRPr lang="ja-JP" altLang="en-US" sz="3200">
              <a:solidFill>
                <a:srgbClr val="003DA5"/>
              </a:solidFill>
              <a:latin typeface="Times New Roman" panose="02020603050405020304" pitchFamily="18" charset="0"/>
              <a:ea typeface="HG丸ｺﾞｼｯｸM-PRO" panose="020F0600000000000000" pitchFamily="50" charset="-128"/>
            </a:endParaRPr>
          </a:p>
        </p:txBody>
      </p:sp>
      <p:pic>
        <p:nvPicPr>
          <p:cNvPr id="83972" name="Picture 5" descr="数値編集"/>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5776913" cy="358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3" name="Picture 6" descr="編集画面"/>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581400"/>
            <a:ext cx="3005138" cy="209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2141538" y="222250"/>
            <a:ext cx="6615112" cy="4587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defRPr/>
            </a:pPr>
            <a:r>
              <a:rPr lang="zh-TW" altLang="en-US" sz="3200" b="1" dirty="0">
                <a:solidFill>
                  <a:srgbClr val="003DA5"/>
                </a:solidFill>
                <a:latin typeface="HG丸ｺﾞｼｯｸM-PRO" pitchFamily="50" charset="-128"/>
                <a:ea typeface="HG丸ｺﾞｼｯｸM-PRO" pitchFamily="50" charset="-128"/>
              </a:rPr>
              <a:t>数値編集作業</a:t>
            </a:r>
            <a:endParaRPr lang="ja-JP" altLang="en-US" sz="3200" b="1" dirty="0" smtClean="0">
              <a:solidFill>
                <a:srgbClr val="003DA5"/>
              </a:solidFill>
              <a:latin typeface="HG丸ｺﾞｼｯｸM-PRO" pitchFamily="50" charset="-128"/>
              <a:ea typeface="HG丸ｺﾞｼｯｸM-PRO" pitchFamily="50" charset="-128"/>
            </a:endParaRPr>
          </a:p>
        </p:txBody>
      </p:sp>
    </p:spTree>
  </p:cSld>
  <p:clrMapOvr>
    <a:masterClrMapping/>
  </p:clrMapOvr>
  <p:transition spd="slow">
    <p:blinds/>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57_1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47738"/>
            <a:ext cx="8585200" cy="591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2952" name="Picture 8" descr="57_19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0025" y="981075"/>
            <a:ext cx="4560888"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2950" name="Picture 6" descr="dm5719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89400" y="1738313"/>
            <a:ext cx="5816600" cy="511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a:xfrm>
            <a:off x="1136576" y="222250"/>
            <a:ext cx="7786762" cy="4587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ja-JP" altLang="en-US" sz="3200" b="1" dirty="0">
                <a:solidFill>
                  <a:srgbClr val="003DA5"/>
                </a:solidFill>
                <a:latin typeface="HG丸ｺﾞｼｯｸM-PRO" pitchFamily="50" charset="-128"/>
                <a:ea typeface="HG丸ｺﾞｼｯｸM-PRO" pitchFamily="50" charset="-128"/>
              </a:rPr>
              <a:t>ＤＭデータファイルと道路現況平面図</a:t>
            </a:r>
            <a:endParaRPr lang="ja-JP" altLang="en-US" sz="3200" b="1" dirty="0" smtClean="0">
              <a:solidFill>
                <a:srgbClr val="003DA5"/>
              </a:solidFill>
              <a:latin typeface="HG丸ｺﾞｼｯｸM-PRO" pitchFamily="50" charset="-128"/>
              <a:ea typeface="HG丸ｺﾞｼｯｸM-PRO" pitchFamily="50" charset="-128"/>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22952"/>
                                        </p:tgtEl>
                                        <p:attrNameLst>
                                          <p:attrName>style.visibility</p:attrName>
                                        </p:attrNameLst>
                                      </p:cBhvr>
                                      <p:to>
                                        <p:strVal val="visible"/>
                                      </p:to>
                                    </p:set>
                                    <p:anim calcmode="lin" valueType="num">
                                      <p:cBhvr additive="base">
                                        <p:cTn id="7" dur="500" fill="hold"/>
                                        <p:tgtEl>
                                          <p:spTgt spid="722952"/>
                                        </p:tgtEl>
                                        <p:attrNameLst>
                                          <p:attrName>ppt_x</p:attrName>
                                        </p:attrNameLst>
                                      </p:cBhvr>
                                      <p:tavLst>
                                        <p:tav tm="0">
                                          <p:val>
                                            <p:strVal val="0-#ppt_w/2"/>
                                          </p:val>
                                        </p:tav>
                                        <p:tav tm="100000">
                                          <p:val>
                                            <p:strVal val="#ppt_x"/>
                                          </p:val>
                                        </p:tav>
                                      </p:tavLst>
                                    </p:anim>
                                    <p:anim calcmode="lin" valueType="num">
                                      <p:cBhvr additive="base">
                                        <p:cTn id="8" dur="500" fill="hold"/>
                                        <p:tgtEl>
                                          <p:spTgt spid="7229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22950"/>
                                        </p:tgtEl>
                                        <p:attrNameLst>
                                          <p:attrName>style.visibility</p:attrName>
                                        </p:attrNameLst>
                                      </p:cBhvr>
                                      <p:to>
                                        <p:strVal val="visible"/>
                                      </p:to>
                                    </p:set>
                                    <p:anim calcmode="lin" valueType="num">
                                      <p:cBhvr additive="base">
                                        <p:cTn id="13" dur="500" fill="hold"/>
                                        <p:tgtEl>
                                          <p:spTgt spid="722950"/>
                                        </p:tgtEl>
                                        <p:attrNameLst>
                                          <p:attrName>ppt_x</p:attrName>
                                        </p:attrNameLst>
                                      </p:cBhvr>
                                      <p:tavLst>
                                        <p:tav tm="0">
                                          <p:val>
                                            <p:strVal val="1+#ppt_w/2"/>
                                          </p:val>
                                        </p:tav>
                                        <p:tav tm="100000">
                                          <p:val>
                                            <p:strVal val="#ppt_x"/>
                                          </p:val>
                                        </p:tav>
                                      </p:tavLst>
                                    </p:anim>
                                    <p:anim calcmode="lin" valueType="num">
                                      <p:cBhvr additive="base">
                                        <p:cTn id="14" dur="500" fill="hold"/>
                                        <p:tgtEl>
                                          <p:spTgt spid="722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A0_500道路台帳平面図_s5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4850" y="804863"/>
            <a:ext cx="8750300" cy="605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a:xfrm>
            <a:off x="0" y="222250"/>
            <a:ext cx="9906000" cy="4587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TW" altLang="en-US" sz="3200" b="1" dirty="0">
                <a:solidFill>
                  <a:srgbClr val="003DA5"/>
                </a:solidFill>
                <a:latin typeface="HG丸ｺﾞｼｯｸM-PRO" pitchFamily="50" charset="-128"/>
                <a:ea typeface="HG丸ｺﾞｼｯｸM-PRO" pitchFamily="50" charset="-128"/>
              </a:rPr>
              <a:t>昭和</a:t>
            </a:r>
            <a:r>
              <a:rPr lang="en-US" altLang="zh-TW" sz="3200" b="1" dirty="0">
                <a:solidFill>
                  <a:srgbClr val="003DA5"/>
                </a:solidFill>
                <a:latin typeface="HG丸ｺﾞｼｯｸM-PRO" pitchFamily="50" charset="-128"/>
                <a:ea typeface="HG丸ｺﾞｼｯｸM-PRO" pitchFamily="50" charset="-128"/>
              </a:rPr>
              <a:t>53</a:t>
            </a:r>
            <a:r>
              <a:rPr lang="zh-TW" altLang="en-US" sz="3200" b="1" dirty="0">
                <a:solidFill>
                  <a:srgbClr val="003DA5"/>
                </a:solidFill>
                <a:latin typeface="HG丸ｺﾞｼｯｸM-PRO" pitchFamily="50" charset="-128"/>
                <a:ea typeface="HG丸ｺﾞｼｯｸM-PRO" pitchFamily="50" charset="-128"/>
              </a:rPr>
              <a:t>年度 道路台帳附図</a:t>
            </a:r>
            <a:endParaRPr lang="ja-JP" altLang="en-US" sz="3200" b="1" dirty="0" smtClean="0">
              <a:solidFill>
                <a:srgbClr val="003DA5"/>
              </a:solidFill>
              <a:latin typeface="HG丸ｺﾞｼｯｸM-PRO" pitchFamily="50" charset="-128"/>
              <a:ea typeface="HG丸ｺﾞｼｯｸM-PRO" pitchFamily="50" charset="-128"/>
            </a:endParaRPr>
          </a:p>
        </p:txBody>
      </p:sp>
    </p:spTree>
  </p:cSld>
  <p:clrMapOvr>
    <a:masterClrMapping/>
  </p:clrMapOvr>
  <p:transition spd="slow">
    <p:blinds/>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A0_500道路台帳平面図_h18"/>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5700" y="804863"/>
            <a:ext cx="8750300" cy="605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a:xfrm>
            <a:off x="0" y="222250"/>
            <a:ext cx="9906000" cy="4587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TW" altLang="en-US" sz="3200" b="1" dirty="0">
                <a:solidFill>
                  <a:srgbClr val="003DA5"/>
                </a:solidFill>
                <a:latin typeface="HG丸ｺﾞｼｯｸM-PRO" pitchFamily="50" charset="-128"/>
                <a:ea typeface="HG丸ｺﾞｼｯｸM-PRO" pitchFamily="50" charset="-128"/>
              </a:rPr>
              <a:t>平成</a:t>
            </a:r>
            <a:r>
              <a:rPr lang="en-US" altLang="zh-TW" sz="3200" b="1" dirty="0">
                <a:solidFill>
                  <a:srgbClr val="003DA5"/>
                </a:solidFill>
                <a:latin typeface="HG丸ｺﾞｼｯｸM-PRO" pitchFamily="50" charset="-128"/>
                <a:ea typeface="HG丸ｺﾞｼｯｸM-PRO" pitchFamily="50" charset="-128"/>
              </a:rPr>
              <a:t>18</a:t>
            </a:r>
            <a:r>
              <a:rPr lang="zh-TW" altLang="en-US" sz="3200" b="1" dirty="0">
                <a:solidFill>
                  <a:srgbClr val="003DA5"/>
                </a:solidFill>
                <a:latin typeface="HG丸ｺﾞｼｯｸM-PRO" pitchFamily="50" charset="-128"/>
                <a:ea typeface="HG丸ｺﾞｼｯｸM-PRO" pitchFamily="50" charset="-128"/>
              </a:rPr>
              <a:t>年度 道路台帳</a:t>
            </a:r>
            <a:r>
              <a:rPr lang="zh-TW" altLang="en-US" sz="3200" b="1" dirty="0" smtClean="0">
                <a:solidFill>
                  <a:srgbClr val="003DA5"/>
                </a:solidFill>
                <a:latin typeface="HG丸ｺﾞｼｯｸM-PRO" pitchFamily="50" charset="-128"/>
                <a:ea typeface="HG丸ｺﾞｼｯｸM-PRO" pitchFamily="50" charset="-128"/>
              </a:rPr>
              <a:t>附図</a:t>
            </a:r>
            <a:endParaRPr lang="ja-JP" altLang="en-US" sz="3200" b="1" dirty="0" smtClean="0">
              <a:solidFill>
                <a:srgbClr val="003DA5"/>
              </a:solidFill>
              <a:latin typeface="HG丸ｺﾞｼｯｸM-PRO" pitchFamily="50" charset="-128"/>
              <a:ea typeface="HG丸ｺﾞｼｯｸM-PRO" pitchFamily="50" charset="-128"/>
            </a:endParaRPr>
          </a:p>
        </p:txBody>
      </p:sp>
    </p:spTree>
  </p:cSld>
  <p:clrMapOvr>
    <a:masterClrMapping/>
  </p:clrMapOvr>
  <p:transition spd="slow">
    <p:blinds/>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A0_500道路台帳平面図_H18路面"/>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5700" y="804863"/>
            <a:ext cx="8750300" cy="605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a:xfrm>
            <a:off x="0" y="188640"/>
            <a:ext cx="9906000" cy="4587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TW" altLang="en-US" sz="3200" b="1" dirty="0">
                <a:solidFill>
                  <a:srgbClr val="003DA5"/>
                </a:solidFill>
                <a:latin typeface="HG丸ｺﾞｼｯｸM-PRO" pitchFamily="50" charset="-128"/>
                <a:ea typeface="HG丸ｺﾞｼｯｸM-PRO" pitchFamily="50" charset="-128"/>
              </a:rPr>
              <a:t>平成</a:t>
            </a:r>
            <a:r>
              <a:rPr lang="en-US" altLang="zh-TW" sz="3200" b="1" dirty="0">
                <a:solidFill>
                  <a:srgbClr val="003DA5"/>
                </a:solidFill>
                <a:latin typeface="HG丸ｺﾞｼｯｸM-PRO" pitchFamily="50" charset="-128"/>
                <a:ea typeface="HG丸ｺﾞｼｯｸM-PRO" pitchFamily="50" charset="-128"/>
              </a:rPr>
              <a:t>18</a:t>
            </a:r>
            <a:r>
              <a:rPr lang="zh-TW" altLang="en-US" sz="3200" b="1" dirty="0">
                <a:solidFill>
                  <a:srgbClr val="003DA5"/>
                </a:solidFill>
                <a:latin typeface="HG丸ｺﾞｼｯｸM-PRO" pitchFamily="50" charset="-128"/>
                <a:ea typeface="HG丸ｺﾞｼｯｸM-PRO" pitchFamily="50" charset="-128"/>
              </a:rPr>
              <a:t>年度 道路台帳附図</a:t>
            </a:r>
            <a:r>
              <a:rPr lang="en-US" altLang="zh-TW" sz="3200" b="1" dirty="0">
                <a:solidFill>
                  <a:srgbClr val="003DA5"/>
                </a:solidFill>
                <a:latin typeface="HG丸ｺﾞｼｯｸM-PRO" pitchFamily="50" charset="-128"/>
                <a:ea typeface="HG丸ｺﾞｼｯｸM-PRO" pitchFamily="50" charset="-128"/>
              </a:rPr>
              <a:t>(</a:t>
            </a:r>
            <a:r>
              <a:rPr lang="zh-TW" altLang="en-US" sz="3200" b="1" dirty="0">
                <a:solidFill>
                  <a:srgbClr val="003DA5"/>
                </a:solidFill>
                <a:latin typeface="HG丸ｺﾞｼｯｸM-PRO" pitchFamily="50" charset="-128"/>
                <a:ea typeface="HG丸ｺﾞｼｯｸM-PRO" pitchFamily="50" charset="-128"/>
              </a:rPr>
              <a:t>舗装種別</a:t>
            </a:r>
            <a:r>
              <a:rPr lang="en-US" altLang="zh-TW" sz="3200" b="1" dirty="0">
                <a:solidFill>
                  <a:srgbClr val="003DA5"/>
                </a:solidFill>
                <a:latin typeface="HG丸ｺﾞｼｯｸM-PRO" pitchFamily="50" charset="-128"/>
                <a:ea typeface="HG丸ｺﾞｼｯｸM-PRO" pitchFamily="50" charset="-128"/>
              </a:rPr>
              <a:t>)</a:t>
            </a:r>
            <a:endParaRPr lang="ja-JP" altLang="en-US" sz="3200" b="1" dirty="0" smtClean="0">
              <a:solidFill>
                <a:srgbClr val="003DA5"/>
              </a:solidFill>
              <a:latin typeface="HG丸ｺﾞｼｯｸM-PRO" pitchFamily="50" charset="-128"/>
              <a:ea typeface="HG丸ｺﾞｼｯｸM-PRO" pitchFamily="50" charset="-128"/>
            </a:endParaRPr>
          </a:p>
        </p:txBody>
      </p:sp>
    </p:spTree>
  </p:cSld>
  <p:clrMapOvr>
    <a:masterClrMapping/>
  </p:clrMapOvr>
  <p:transition spd="slow">
    <p:blinds/>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A0_500道路台帳平面図_H18現況"/>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5700" y="804863"/>
            <a:ext cx="8750300" cy="605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a:xfrm>
            <a:off x="0" y="222250"/>
            <a:ext cx="9906000" cy="4587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zh-TW" altLang="en-US" sz="3200" b="1" dirty="0">
                <a:solidFill>
                  <a:srgbClr val="003DA5"/>
                </a:solidFill>
                <a:latin typeface="HG丸ｺﾞｼｯｸM-PRO" pitchFamily="50" charset="-128"/>
                <a:ea typeface="HG丸ｺﾞｼｯｸM-PRO" pitchFamily="50" charset="-128"/>
              </a:rPr>
              <a:t>平成</a:t>
            </a:r>
            <a:r>
              <a:rPr lang="en-US" altLang="zh-TW" sz="3200" b="1" dirty="0">
                <a:solidFill>
                  <a:srgbClr val="003DA5"/>
                </a:solidFill>
                <a:latin typeface="HG丸ｺﾞｼｯｸM-PRO" pitchFamily="50" charset="-128"/>
                <a:ea typeface="HG丸ｺﾞｼｯｸM-PRO" pitchFamily="50" charset="-128"/>
              </a:rPr>
              <a:t>18</a:t>
            </a:r>
            <a:r>
              <a:rPr lang="zh-TW" altLang="en-US" sz="3200" b="1" dirty="0">
                <a:solidFill>
                  <a:srgbClr val="003DA5"/>
                </a:solidFill>
                <a:latin typeface="HG丸ｺﾞｼｯｸM-PRO" pitchFamily="50" charset="-128"/>
                <a:ea typeface="HG丸ｺﾞｼｯｸM-PRO" pitchFamily="50" charset="-128"/>
              </a:rPr>
              <a:t>年度 道路台帳現況平面図</a:t>
            </a:r>
            <a:endParaRPr lang="ja-JP" altLang="en-US" sz="3200" b="1" dirty="0" smtClean="0">
              <a:solidFill>
                <a:srgbClr val="003DA5"/>
              </a:solidFill>
              <a:latin typeface="HG丸ｺﾞｼｯｸM-PRO" pitchFamily="50" charset="-128"/>
              <a:ea typeface="HG丸ｺﾞｼｯｸM-PRO" pitchFamily="50" charset="-128"/>
            </a:endParaRPr>
          </a:p>
        </p:txBody>
      </p:sp>
    </p:spTree>
  </p:cSld>
  <p:clrMapOvr>
    <a:masterClrMapping/>
  </p:clrMapOvr>
  <p:transition spd="slow">
    <p:blinds/>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13100" y="879475"/>
            <a:ext cx="3479800" cy="564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テキスト ボックス 3"/>
          <p:cNvSpPr txBox="1"/>
          <p:nvPr/>
        </p:nvSpPr>
        <p:spPr>
          <a:xfrm>
            <a:off x="0" y="404664"/>
            <a:ext cx="9906000" cy="486287"/>
          </a:xfrm>
          <a:prstGeom prst="rect">
            <a:avLst/>
          </a:prstGeom>
          <a:noFill/>
        </p:spPr>
        <p:txBody>
          <a:bodyPr wrap="square" rtlCol="0">
            <a:spAutoFit/>
          </a:bodyPr>
          <a:lstStyle/>
          <a:p>
            <a:r>
              <a:rPr kumimoji="1" lang="ja-JP" altLang="en-US" sz="3200" b="1" dirty="0" smtClean="0">
                <a:solidFill>
                  <a:srgbClr val="003DA5"/>
                </a:solidFill>
                <a:latin typeface="HG丸ｺﾞｼｯｸM-PRO" pitchFamily="50" charset="-128"/>
                <a:ea typeface="HG丸ｺﾞｼｯｸM-PRO" pitchFamily="50" charset="-128"/>
              </a:rPr>
              <a:t>豊中市の道路台帳図の更新</a:t>
            </a:r>
            <a:endParaRPr kumimoji="1" lang="ja-JP" altLang="en-US" sz="3200" b="1" dirty="0">
              <a:solidFill>
                <a:srgbClr val="003DA5"/>
              </a:solidFill>
              <a:latin typeface="HG丸ｺﾞｼｯｸM-PRO" pitchFamily="50" charset="-128"/>
              <a:ea typeface="HG丸ｺﾞｼｯｸM-PRO" pitchFamily="50" charset="-128"/>
            </a:endParaRPr>
          </a:p>
        </p:txBody>
      </p:sp>
      <p:sp>
        <p:nvSpPr>
          <p:cNvPr id="5" name="テキスト ボックス 4"/>
          <p:cNvSpPr txBox="1"/>
          <p:nvPr/>
        </p:nvSpPr>
        <p:spPr>
          <a:xfrm>
            <a:off x="0" y="3014721"/>
            <a:ext cx="9906000" cy="486287"/>
          </a:xfrm>
          <a:prstGeom prst="rect">
            <a:avLst/>
          </a:prstGeom>
          <a:noFill/>
        </p:spPr>
        <p:txBody>
          <a:bodyPr wrap="square" rtlCol="0">
            <a:spAutoFit/>
          </a:bodyPr>
          <a:lstStyle/>
          <a:p>
            <a:r>
              <a:rPr kumimoji="1" lang="ja-JP" altLang="en-US" sz="3200" b="1" dirty="0" smtClean="0">
                <a:solidFill>
                  <a:srgbClr val="0051A4"/>
                </a:solidFill>
                <a:latin typeface="HG丸ｺﾞｼｯｸM-PRO" pitchFamily="50" charset="-128"/>
                <a:ea typeface="HG丸ｺﾞｼｯｸM-PRO" pitchFamily="50" charset="-128"/>
              </a:rPr>
              <a:t>ＭＭＳを用いた道路台帳更新について</a:t>
            </a:r>
            <a:endParaRPr kumimoji="1" lang="ja-JP" altLang="en-US" sz="3200" b="1" dirty="0">
              <a:solidFill>
                <a:srgbClr val="0051A4"/>
              </a:solidFill>
              <a:latin typeface="HG丸ｺﾞｼｯｸM-PRO" pitchFamily="50" charset="-128"/>
              <a:ea typeface="HG丸ｺﾞｼｯｸM-PRO" pitchFamily="50" charset="-128"/>
            </a:endParaRPr>
          </a:p>
        </p:txBody>
      </p:sp>
    </p:spTree>
  </p:cSld>
  <p:clrMapOvr>
    <a:masterClrMapping/>
  </p:clrMapOvr>
  <p:transition spd="slow">
    <p:blinds/>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13100" y="879475"/>
            <a:ext cx="3479800" cy="564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Rectangle 3"/>
          <p:cNvSpPr>
            <a:spLocks noGrp="1" noChangeArrowheads="1"/>
          </p:cNvSpPr>
          <p:nvPr>
            <p:ph type="body" idx="1"/>
          </p:nvPr>
        </p:nvSpPr>
        <p:spPr>
          <a:xfrm>
            <a:off x="165100" y="908050"/>
            <a:ext cx="9575800" cy="5334000"/>
          </a:xfrm>
        </p:spPr>
        <p:txBody>
          <a:bodyPr/>
          <a:lstStyle/>
          <a:p>
            <a:pPr>
              <a:buFontTx/>
              <a:buNone/>
            </a:pPr>
            <a:r>
              <a:rPr lang="en-US" altLang="ja-JP" b="1" dirty="0" smtClean="0">
                <a:solidFill>
                  <a:srgbClr val="0051A4"/>
                </a:solidFill>
              </a:rPr>
              <a:t>Mobile Mapping System</a:t>
            </a:r>
            <a:r>
              <a:rPr lang="ja-JP" altLang="en-US" b="1" dirty="0" smtClean="0">
                <a:solidFill>
                  <a:srgbClr val="0051A4"/>
                </a:solidFill>
              </a:rPr>
              <a:t>（モービル・マッピング・システム）</a:t>
            </a:r>
          </a:p>
          <a:p>
            <a:pPr lvl="1"/>
            <a:r>
              <a:rPr lang="ja-JP" altLang="en-US" sz="2200" b="1" dirty="0" smtClean="0">
                <a:solidFill>
                  <a:srgbClr val="0051A4"/>
                </a:solidFill>
              </a:rPr>
              <a:t>デジタル画像（カメラ６台）と</a:t>
            </a:r>
            <a:r>
              <a:rPr lang="en-US" altLang="ja-JP" sz="2200" b="1" dirty="0" smtClean="0">
                <a:solidFill>
                  <a:srgbClr val="0051A4"/>
                </a:solidFill>
              </a:rPr>
              <a:t>3</a:t>
            </a:r>
            <a:r>
              <a:rPr lang="ja-JP" altLang="en-US" sz="2200" b="1" dirty="0" smtClean="0">
                <a:solidFill>
                  <a:srgbClr val="0051A4"/>
                </a:solidFill>
              </a:rPr>
              <a:t>次元レーザデータ（センサ４台）を取得</a:t>
            </a:r>
          </a:p>
          <a:p>
            <a:pPr lvl="1"/>
            <a:r>
              <a:rPr lang="en-US" altLang="ja-JP" sz="2200" b="1" dirty="0" smtClean="0">
                <a:solidFill>
                  <a:srgbClr val="0051A4"/>
                </a:solidFill>
              </a:rPr>
              <a:t>GPS/IMU</a:t>
            </a:r>
            <a:r>
              <a:rPr lang="ja-JP" altLang="en-US" sz="2200" b="1" dirty="0" smtClean="0">
                <a:solidFill>
                  <a:srgbClr val="0051A4"/>
                </a:solidFill>
              </a:rPr>
              <a:t>とオドメトリ（距離計）を搭載</a:t>
            </a:r>
          </a:p>
          <a:p>
            <a:pPr lvl="1"/>
            <a:r>
              <a:rPr lang="en-US" altLang="ja-JP" sz="2200" b="1" dirty="0" smtClean="0">
                <a:solidFill>
                  <a:srgbClr val="FF0000"/>
                </a:solidFill>
              </a:rPr>
              <a:t>FKP</a:t>
            </a:r>
            <a:r>
              <a:rPr lang="ja-JP" altLang="en-US" sz="2200" b="1" dirty="0" smtClean="0">
                <a:solidFill>
                  <a:srgbClr val="FF0000"/>
                </a:solidFill>
              </a:rPr>
              <a:t>方式による</a:t>
            </a:r>
            <a:r>
              <a:rPr lang="en-US" altLang="ja-JP" sz="2200" b="1" dirty="0" smtClean="0">
                <a:solidFill>
                  <a:srgbClr val="FF0000"/>
                </a:solidFill>
              </a:rPr>
              <a:t>GPS</a:t>
            </a:r>
            <a:r>
              <a:rPr lang="ja-JP" altLang="en-US" sz="2200" b="1" dirty="0" smtClean="0">
                <a:solidFill>
                  <a:srgbClr val="FF0000"/>
                </a:solidFill>
              </a:rPr>
              <a:t>補正</a:t>
            </a:r>
            <a:r>
              <a:rPr lang="ja-JP" altLang="en-US" sz="2200" b="1" dirty="0" smtClean="0">
                <a:solidFill>
                  <a:srgbClr val="0051A4"/>
                </a:solidFill>
              </a:rPr>
              <a:t>で、位置精度を向上</a:t>
            </a:r>
          </a:p>
          <a:p>
            <a:pPr lvl="1"/>
            <a:r>
              <a:rPr lang="ja-JP" altLang="en-US" sz="2200" b="1" dirty="0" smtClean="0">
                <a:solidFill>
                  <a:srgbClr val="0051A4"/>
                </a:solidFill>
              </a:rPr>
              <a:t>レーザ点群上でマップデジタイズ（デジタル画像参照）</a:t>
            </a:r>
          </a:p>
        </p:txBody>
      </p:sp>
      <p:grpSp>
        <p:nvGrpSpPr>
          <p:cNvPr id="2" name="グループ化 4"/>
          <p:cNvGrpSpPr>
            <a:grpSpLocks/>
          </p:cNvGrpSpPr>
          <p:nvPr/>
        </p:nvGrpSpPr>
        <p:grpSpPr bwMode="auto">
          <a:xfrm>
            <a:off x="5595938" y="3276600"/>
            <a:ext cx="4062412" cy="3171550"/>
            <a:chOff x="5165725" y="3276295"/>
            <a:chExt cx="3749675" cy="3172325"/>
          </a:xfrm>
        </p:grpSpPr>
        <p:pic>
          <p:nvPicPr>
            <p:cNvPr id="92171" name="Picture 4" descr="144127518313453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81600" y="3276295"/>
              <a:ext cx="3733800"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72" name="Text Box 6"/>
            <p:cNvSpPr txBox="1">
              <a:spLocks noChangeArrowheads="1"/>
            </p:cNvSpPr>
            <p:nvPr/>
          </p:nvSpPr>
          <p:spPr bwMode="auto">
            <a:xfrm>
              <a:off x="5165725" y="6109983"/>
              <a:ext cx="3597275" cy="33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000" b="1" dirty="0">
                  <a:solidFill>
                    <a:srgbClr val="0051A4"/>
                  </a:solidFill>
                  <a:latin typeface="Times New Roman" panose="02020603050405020304" pitchFamily="18" charset="0"/>
                </a:rPr>
                <a:t>デジタル写真と３次元レーザ点群</a:t>
              </a:r>
            </a:p>
          </p:txBody>
        </p:sp>
      </p:grpSp>
      <p:grpSp>
        <p:nvGrpSpPr>
          <p:cNvPr id="3" name="グループ化 5"/>
          <p:cNvGrpSpPr>
            <a:grpSpLocks/>
          </p:cNvGrpSpPr>
          <p:nvPr/>
        </p:nvGrpSpPr>
        <p:grpSpPr bwMode="auto">
          <a:xfrm>
            <a:off x="798513" y="2979738"/>
            <a:ext cx="3741737" cy="3760501"/>
            <a:chOff x="736743" y="2979116"/>
            <a:chExt cx="3454400" cy="3760212"/>
          </a:xfrm>
        </p:grpSpPr>
        <p:sp>
          <p:nvSpPr>
            <p:cNvPr id="92167" name="Text Box 5"/>
            <p:cNvSpPr txBox="1">
              <a:spLocks noChangeArrowheads="1"/>
            </p:cNvSpPr>
            <p:nvPr/>
          </p:nvSpPr>
          <p:spPr bwMode="auto">
            <a:xfrm>
              <a:off x="1981200" y="6400800"/>
              <a:ext cx="1125538" cy="338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000" dirty="0">
                  <a:solidFill>
                    <a:srgbClr val="0051A4"/>
                  </a:solidFill>
                  <a:latin typeface="Times New Roman" panose="02020603050405020304" pitchFamily="18" charset="0"/>
                </a:rPr>
                <a:t>機器構成</a:t>
              </a:r>
            </a:p>
          </p:txBody>
        </p:sp>
        <p:grpSp>
          <p:nvGrpSpPr>
            <p:cNvPr id="92168" name="グループ化 3"/>
            <p:cNvGrpSpPr>
              <a:grpSpLocks/>
            </p:cNvGrpSpPr>
            <p:nvPr/>
          </p:nvGrpSpPr>
          <p:grpSpPr bwMode="auto">
            <a:xfrm>
              <a:off x="736743" y="2979116"/>
              <a:ext cx="3454400" cy="3448900"/>
              <a:chOff x="736743" y="2979116"/>
              <a:chExt cx="3454400" cy="3448900"/>
            </a:xfrm>
          </p:grpSpPr>
          <p:pic>
            <p:nvPicPr>
              <p:cNvPr id="92169" name="図 1"/>
              <p:cNvPicPr>
                <a:picLocks noChangeAspect="1"/>
              </p:cNvPicPr>
              <p:nvPr/>
            </p:nvPicPr>
            <p:blipFill>
              <a:blip r:embed="rId5" cstate="print">
                <a:extLst>
                  <a:ext uri="{28A0092B-C50C-407E-A947-70E740481C1C}">
                    <a14:useLocalDpi xmlns:a14="http://schemas.microsoft.com/office/drawing/2010/main" xmlns="" val="0"/>
                  </a:ext>
                </a:extLst>
              </a:blip>
              <a:srcRect l="977" r="72221" b="66235"/>
              <a:stretch>
                <a:fillRect/>
              </a:stretch>
            </p:blipFill>
            <p:spPr bwMode="auto">
              <a:xfrm>
                <a:off x="1329319" y="2979116"/>
                <a:ext cx="2450593" cy="1674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70" name="図 2"/>
              <p:cNvPicPr>
                <a:picLocks noChangeAspect="1"/>
              </p:cNvPicPr>
              <p:nvPr/>
            </p:nvPicPr>
            <p:blipFill>
              <a:blip r:embed="rId5" cstate="print">
                <a:extLst>
                  <a:ext uri="{28A0092B-C50C-407E-A947-70E740481C1C}">
                    <a14:useLocalDpi xmlns:a14="http://schemas.microsoft.com/office/drawing/2010/main" xmlns="" val="0"/>
                  </a:ext>
                </a:extLst>
              </a:blip>
              <a:srcRect l="1111" t="39650" r="61111" b="26126"/>
              <a:stretch>
                <a:fillRect/>
              </a:stretch>
            </p:blipFill>
            <p:spPr bwMode="auto">
              <a:xfrm>
                <a:off x="736743" y="4731296"/>
                <a:ext cx="3454400" cy="1696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2" name="タイトル 1"/>
          <p:cNvSpPr txBox="1">
            <a:spLocks/>
          </p:cNvSpPr>
          <p:nvPr/>
        </p:nvSpPr>
        <p:spPr>
          <a:xfrm>
            <a:off x="1951038" y="299120"/>
            <a:ext cx="6356350" cy="609600"/>
          </a:xfrm>
          <a:prstGeom prst="rect">
            <a:avLst/>
          </a:prstGeo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ja-JP" altLang="en-US" sz="3200" b="1" dirty="0" smtClean="0">
                <a:solidFill>
                  <a:srgbClr val="0051A4"/>
                </a:solidFill>
                <a:latin typeface="HG丸ｺﾞｼｯｸM-PRO" pitchFamily="50" charset="-128"/>
                <a:ea typeface="HG丸ｺﾞｼｯｸM-PRO" pitchFamily="50" charset="-128"/>
              </a:rPr>
              <a:t>ＭＭＳの概要</a:t>
            </a: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13100" y="879475"/>
            <a:ext cx="3479800" cy="564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7"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91063" y="827088"/>
            <a:ext cx="5097462"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グループ化 1"/>
          <p:cNvGrpSpPr>
            <a:grpSpLocks/>
          </p:cNvGrpSpPr>
          <p:nvPr/>
        </p:nvGrpSpPr>
        <p:grpSpPr bwMode="auto">
          <a:xfrm>
            <a:off x="117475" y="2346325"/>
            <a:ext cx="5489575" cy="4229100"/>
            <a:chOff x="107504" y="2346325"/>
            <a:chExt cx="5067598" cy="4229103"/>
          </a:xfrm>
        </p:grpSpPr>
        <p:pic>
          <p:nvPicPr>
            <p:cNvPr id="93198"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504" y="2780928"/>
              <a:ext cx="5067598" cy="379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99" name="Rectangle 2"/>
            <p:cNvSpPr>
              <a:spLocks noChangeArrowheads="1"/>
            </p:cNvSpPr>
            <p:nvPr/>
          </p:nvSpPr>
          <p:spPr bwMode="auto">
            <a:xfrm>
              <a:off x="455980" y="2346325"/>
              <a:ext cx="3505200" cy="3407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000" b="1" dirty="0">
                  <a:solidFill>
                    <a:srgbClr val="0051A4"/>
                  </a:solidFill>
                  <a:latin typeface="HG丸ｺﾞｼｯｸM-PRO" panose="020F0600000000000000" pitchFamily="50" charset="-128"/>
                  <a:ea typeface="HG丸ｺﾞｼｯｸM-PRO" panose="020F0600000000000000" pitchFamily="50" charset="-128"/>
                </a:rPr>
                <a:t>カメラによる画像データ </a:t>
              </a:r>
            </a:p>
          </p:txBody>
        </p:sp>
      </p:grpSp>
      <p:sp>
        <p:nvSpPr>
          <p:cNvPr id="93189" name="Rectangle 3"/>
          <p:cNvSpPr>
            <a:spLocks noChangeArrowheads="1"/>
          </p:cNvSpPr>
          <p:nvPr/>
        </p:nvSpPr>
        <p:spPr bwMode="auto">
          <a:xfrm>
            <a:off x="5878513" y="4559300"/>
            <a:ext cx="4044950"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000" b="1" dirty="0">
                <a:solidFill>
                  <a:srgbClr val="0051A4"/>
                </a:solidFill>
                <a:latin typeface="HG丸ｺﾞｼｯｸM-PRO" panose="020F0600000000000000" pitchFamily="50" charset="-128"/>
                <a:ea typeface="HG丸ｺﾞｼｯｸM-PRO" panose="020F0600000000000000" pitchFamily="50" charset="-128"/>
              </a:rPr>
              <a:t>レーザによる</a:t>
            </a:r>
            <a:r>
              <a:rPr lang="en-US" altLang="ja-JP" sz="2000" b="1" dirty="0">
                <a:solidFill>
                  <a:srgbClr val="0051A4"/>
                </a:solidFill>
                <a:latin typeface="HG丸ｺﾞｼｯｸM-PRO" panose="020F0600000000000000" pitchFamily="50" charset="-128"/>
                <a:ea typeface="HG丸ｺﾞｼｯｸM-PRO" panose="020F0600000000000000" pitchFamily="50" charset="-128"/>
              </a:rPr>
              <a:t>3</a:t>
            </a:r>
            <a:r>
              <a:rPr lang="ja-JP" altLang="en-US" sz="2000" b="1" dirty="0">
                <a:solidFill>
                  <a:srgbClr val="0051A4"/>
                </a:solidFill>
                <a:latin typeface="HG丸ｺﾞｼｯｸM-PRO" panose="020F0600000000000000" pitchFamily="50" charset="-128"/>
                <a:ea typeface="HG丸ｺﾞｼｯｸM-PRO" panose="020F0600000000000000" pitchFamily="50" charset="-128"/>
              </a:rPr>
              <a:t>次元点群データ </a:t>
            </a:r>
          </a:p>
        </p:txBody>
      </p:sp>
      <p:sp>
        <p:nvSpPr>
          <p:cNvPr id="93190" name="Text Box 4"/>
          <p:cNvSpPr txBox="1">
            <a:spLocks noChangeArrowheads="1"/>
          </p:cNvSpPr>
          <p:nvPr/>
        </p:nvSpPr>
        <p:spPr bwMode="auto">
          <a:xfrm>
            <a:off x="1563688" y="1163638"/>
            <a:ext cx="184150"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ja-JP">
              <a:latin typeface="Times New Roman" panose="02020603050405020304" pitchFamily="18" charset="0"/>
            </a:endParaRPr>
          </a:p>
        </p:txBody>
      </p:sp>
      <p:sp>
        <p:nvSpPr>
          <p:cNvPr id="93191" name="Text Box 5"/>
          <p:cNvSpPr txBox="1">
            <a:spLocks noChangeArrowheads="1"/>
          </p:cNvSpPr>
          <p:nvPr/>
        </p:nvSpPr>
        <p:spPr bwMode="auto">
          <a:xfrm>
            <a:off x="2378075" y="301625"/>
            <a:ext cx="513397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ja-JP" sz="2000" b="1">
              <a:solidFill>
                <a:schemeClr val="accent2"/>
              </a:solidFill>
              <a:latin typeface="Times New Roman" panose="02020603050405020304" pitchFamily="18" charset="0"/>
              <a:ea typeface="HG丸ｺﾞｼｯｸM-PRO" panose="020F0600000000000000" pitchFamily="50" charset="-128"/>
            </a:endParaRPr>
          </a:p>
        </p:txBody>
      </p:sp>
      <p:sp>
        <p:nvSpPr>
          <p:cNvPr id="93192" name="Text Box 6"/>
          <p:cNvSpPr txBox="1">
            <a:spLocks noChangeArrowheads="1"/>
          </p:cNvSpPr>
          <p:nvPr/>
        </p:nvSpPr>
        <p:spPr bwMode="auto">
          <a:xfrm>
            <a:off x="2162175" y="301625"/>
            <a:ext cx="955675"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000" b="1">
                <a:solidFill>
                  <a:schemeClr val="accent2"/>
                </a:solidFill>
                <a:latin typeface="Times New Roman" panose="02020603050405020304" pitchFamily="18" charset="0"/>
                <a:ea typeface="HG丸ｺﾞｼｯｸM-PRO" panose="020F0600000000000000" pitchFamily="50" charset="-128"/>
              </a:rPr>
              <a:t>　　　</a:t>
            </a:r>
            <a:endParaRPr lang="ja-JP" altLang="en-US" b="1">
              <a:solidFill>
                <a:schemeClr val="accent2"/>
              </a:solidFill>
              <a:latin typeface="Times New Roman" panose="02020603050405020304" pitchFamily="18" charset="0"/>
              <a:ea typeface="HG丸ｺﾞｼｯｸM-PRO" panose="020F0600000000000000" pitchFamily="50" charset="-128"/>
            </a:endParaRPr>
          </a:p>
        </p:txBody>
      </p:sp>
      <p:sp>
        <p:nvSpPr>
          <p:cNvPr id="93193" name="Rectangle 7"/>
          <p:cNvSpPr>
            <a:spLocks noChangeArrowheads="1"/>
          </p:cNvSpPr>
          <p:nvPr/>
        </p:nvSpPr>
        <p:spPr bwMode="auto">
          <a:xfrm>
            <a:off x="2611438" y="1971675"/>
            <a:ext cx="9906000"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ja-JP" sz="2000" b="1">
              <a:solidFill>
                <a:schemeClr val="accent2"/>
              </a:solidFill>
              <a:latin typeface="Times New Roman" panose="02020603050405020304" pitchFamily="18" charset="0"/>
              <a:ea typeface="HG丸ｺﾞｼｯｸM-PRO" panose="020F0600000000000000" pitchFamily="50" charset="-128"/>
            </a:endParaRPr>
          </a:p>
        </p:txBody>
      </p:sp>
      <p:sp>
        <p:nvSpPr>
          <p:cNvPr id="93194" name="Rectangle 8"/>
          <p:cNvSpPr>
            <a:spLocks noChangeArrowheads="1"/>
          </p:cNvSpPr>
          <p:nvPr/>
        </p:nvSpPr>
        <p:spPr bwMode="auto">
          <a:xfrm>
            <a:off x="2646363" y="1976438"/>
            <a:ext cx="9906000" cy="341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ja-JP" sz="2000" b="1">
              <a:solidFill>
                <a:schemeClr val="accent2"/>
              </a:solidFill>
              <a:latin typeface="Times New Roman" panose="02020603050405020304" pitchFamily="18" charset="0"/>
              <a:ea typeface="HG丸ｺﾞｼｯｸM-PRO" panose="020F0600000000000000" pitchFamily="50" charset="-128"/>
            </a:endParaRPr>
          </a:p>
        </p:txBody>
      </p:sp>
      <p:sp>
        <p:nvSpPr>
          <p:cNvPr id="93195" name="Rectangle 9"/>
          <p:cNvSpPr>
            <a:spLocks noChangeArrowheads="1"/>
          </p:cNvSpPr>
          <p:nvPr/>
        </p:nvSpPr>
        <p:spPr bwMode="auto">
          <a:xfrm>
            <a:off x="3100388" y="2124075"/>
            <a:ext cx="9906000" cy="34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ja-JP" sz="2000" b="1">
              <a:solidFill>
                <a:schemeClr val="accent2"/>
              </a:solidFill>
              <a:latin typeface="Times New Roman" panose="02020603050405020304" pitchFamily="18" charset="0"/>
              <a:ea typeface="HG丸ｺﾞｼｯｸM-PRO" panose="020F0600000000000000" pitchFamily="50" charset="-128"/>
            </a:endParaRPr>
          </a:p>
        </p:txBody>
      </p:sp>
      <p:pic>
        <p:nvPicPr>
          <p:cNvPr id="4099" name="Picture 3">
            <a:hlinkClick r:id="rId6" action="ppaction://hlinkfile"/>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301875" y="1592263"/>
            <a:ext cx="5292725" cy="3646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タイトル 1"/>
          <p:cNvSpPr txBox="1">
            <a:spLocks/>
          </p:cNvSpPr>
          <p:nvPr/>
        </p:nvSpPr>
        <p:spPr>
          <a:xfrm>
            <a:off x="1951038" y="299120"/>
            <a:ext cx="6356350" cy="609600"/>
          </a:xfrm>
          <a:prstGeom prst="rect">
            <a:avLst/>
          </a:prstGeo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ja-JP" altLang="en-US" sz="3200" b="1" dirty="0" smtClean="0">
                <a:solidFill>
                  <a:srgbClr val="0051A4"/>
                </a:solidFill>
                <a:latin typeface="HG丸ｺﾞｼｯｸM-PRO" pitchFamily="50" charset="-128"/>
                <a:ea typeface="HG丸ｺﾞｼｯｸM-PRO" pitchFamily="50" charset="-128"/>
              </a:rPr>
              <a:t>ＭＭＳの取得データ</a:t>
            </a: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fade">
                                      <p:cBhvr>
                                        <p:cTn id="12"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488950" y="333375"/>
            <a:ext cx="8442325" cy="777875"/>
          </a:xfrm>
        </p:spPr>
        <p:txBody>
          <a:bodyPr/>
          <a:lstStyle/>
          <a:p>
            <a:r>
              <a:rPr lang="ja-JP" altLang="en-US" sz="3600" smtClean="0"/>
              <a:t>森林法施行規則</a:t>
            </a:r>
            <a:r>
              <a:rPr lang="ja-JP" altLang="en-US" smtClean="0"/>
              <a:t/>
            </a:r>
            <a:br>
              <a:rPr lang="ja-JP" altLang="en-US" smtClean="0"/>
            </a:br>
            <a:r>
              <a:rPr lang="ja-JP" altLang="en-US" sz="1600" smtClean="0"/>
              <a:t>（昭和二十六年八月一日農林省令第五十四号）</a:t>
            </a:r>
          </a:p>
        </p:txBody>
      </p:sp>
      <p:sp>
        <p:nvSpPr>
          <p:cNvPr id="15364" name="Rectangle 3"/>
          <p:cNvSpPr>
            <a:spLocks noGrp="1" noChangeArrowheads="1"/>
          </p:cNvSpPr>
          <p:nvPr>
            <p:ph type="body" idx="1"/>
          </p:nvPr>
        </p:nvSpPr>
        <p:spPr>
          <a:xfrm>
            <a:off x="763588" y="1797050"/>
            <a:ext cx="8420100" cy="4519613"/>
          </a:xfrm>
          <a:ln>
            <a:solidFill>
              <a:schemeClr val="accent2"/>
            </a:solidFill>
            <a:miter lim="800000"/>
            <a:headEnd/>
            <a:tailEnd/>
          </a:ln>
        </p:spPr>
        <p:txBody>
          <a:bodyPr/>
          <a:lstStyle/>
          <a:p>
            <a:pPr>
              <a:lnSpc>
                <a:spcPct val="90000"/>
              </a:lnSpc>
              <a:buFontTx/>
              <a:buNone/>
            </a:pPr>
            <a:r>
              <a:rPr lang="en-US" altLang="ja-JP" smtClean="0">
                <a:solidFill>
                  <a:schemeClr val="accent2"/>
                </a:solidFill>
                <a:latin typeface="HG丸ｺﾞｼｯｸM-PRO" panose="020F0600000000000000" pitchFamily="50" charset="-128"/>
                <a:ea typeface="HG丸ｺﾞｼｯｸM-PRO" panose="020F0600000000000000" pitchFamily="50" charset="-128"/>
              </a:rPr>
              <a:t>(</a:t>
            </a:r>
            <a:r>
              <a:rPr lang="ja-JP" altLang="en-US" smtClean="0">
                <a:solidFill>
                  <a:schemeClr val="accent2"/>
                </a:solidFill>
                <a:latin typeface="HG丸ｺﾞｼｯｸM-PRO" panose="020F0600000000000000" pitchFamily="50" charset="-128"/>
                <a:ea typeface="HG丸ｺﾞｼｯｸM-PRO" panose="020F0600000000000000" pitchFamily="50" charset="-128"/>
              </a:rPr>
              <a:t>開発行為の許可申請書に添付する書類の様式等</a:t>
            </a:r>
            <a:r>
              <a:rPr lang="en-US" altLang="ja-JP" smtClean="0">
                <a:solidFill>
                  <a:schemeClr val="accent2"/>
                </a:solidFill>
                <a:latin typeface="HG丸ｺﾞｼｯｸM-PRO" panose="020F0600000000000000" pitchFamily="50" charset="-128"/>
                <a:ea typeface="HG丸ｺﾞｼｯｸM-PRO" panose="020F0600000000000000" pitchFamily="50" charset="-128"/>
              </a:rPr>
              <a:t>)</a:t>
            </a:r>
          </a:p>
          <a:p>
            <a:pPr>
              <a:lnSpc>
                <a:spcPct val="90000"/>
              </a:lnSpc>
              <a:buFontTx/>
              <a:buNone/>
            </a:pPr>
            <a:r>
              <a:rPr lang="ja-JP" altLang="en-US" smtClean="0">
                <a:solidFill>
                  <a:schemeClr val="accent2"/>
                </a:solidFill>
                <a:latin typeface="HG丸ｺﾞｼｯｸM-PRO" panose="020F0600000000000000" pitchFamily="50" charset="-128"/>
                <a:ea typeface="HG丸ｺﾞｼｯｸM-PRO" panose="020F0600000000000000" pitchFamily="50" charset="-128"/>
              </a:rPr>
              <a:t>第三条　省令第二条の位置図は、開発行為に係る森林の位置を明示した縮尺五万分の一以上の地形図とする。</a:t>
            </a:r>
          </a:p>
          <a:p>
            <a:pPr>
              <a:lnSpc>
                <a:spcPct val="90000"/>
              </a:lnSpc>
              <a:buFontTx/>
              <a:buNone/>
            </a:pPr>
            <a:r>
              <a:rPr lang="en-US" altLang="ja-JP" smtClean="0">
                <a:solidFill>
                  <a:schemeClr val="accent2"/>
                </a:solidFill>
                <a:latin typeface="HG丸ｺﾞｼｯｸM-PRO" panose="020F0600000000000000" pitchFamily="50" charset="-128"/>
                <a:ea typeface="HG丸ｺﾞｼｯｸM-PRO" panose="020F0600000000000000" pitchFamily="50" charset="-128"/>
              </a:rPr>
              <a:t>2</a:t>
            </a:r>
            <a:r>
              <a:rPr lang="ja-JP" altLang="en-US" smtClean="0">
                <a:solidFill>
                  <a:schemeClr val="accent2"/>
                </a:solidFill>
                <a:latin typeface="HG丸ｺﾞｼｯｸM-PRO" panose="020F0600000000000000" pitchFamily="50" charset="-128"/>
                <a:ea typeface="HG丸ｺﾞｼｯｸM-PRO" panose="020F0600000000000000" pitchFamily="50" charset="-128"/>
              </a:rPr>
              <a:t>　省令第二条の区域図は、次の各号に掲げる事項を明示した</a:t>
            </a:r>
            <a:r>
              <a:rPr lang="ja-JP" altLang="en-US" smtClean="0">
                <a:solidFill>
                  <a:srgbClr val="FF3300"/>
                </a:solidFill>
                <a:latin typeface="HG丸ｺﾞｼｯｸM-PRO" panose="020F0600000000000000" pitchFamily="50" charset="-128"/>
                <a:ea typeface="HG丸ｺﾞｼｯｸM-PRO" panose="020F0600000000000000" pitchFamily="50" charset="-128"/>
              </a:rPr>
              <a:t>縮尺五千分の一以上</a:t>
            </a:r>
            <a:r>
              <a:rPr lang="ja-JP" altLang="en-US" smtClean="0">
                <a:solidFill>
                  <a:schemeClr val="accent2"/>
                </a:solidFill>
                <a:latin typeface="HG丸ｺﾞｼｯｸM-PRO" panose="020F0600000000000000" pitchFamily="50" charset="-128"/>
                <a:ea typeface="HG丸ｺﾞｼｯｸM-PRO" panose="020F0600000000000000" pitchFamily="50" charset="-128"/>
              </a:rPr>
              <a:t>の図面とする。</a:t>
            </a:r>
          </a:p>
          <a:p>
            <a:pPr>
              <a:lnSpc>
                <a:spcPct val="90000"/>
              </a:lnSpc>
              <a:buFontTx/>
              <a:buNone/>
            </a:pPr>
            <a:r>
              <a:rPr lang="ja-JP" altLang="en-US" smtClean="0">
                <a:solidFill>
                  <a:schemeClr val="accent2"/>
                </a:solidFill>
                <a:latin typeface="HG丸ｺﾞｼｯｸM-PRO" panose="020F0600000000000000" pitchFamily="50" charset="-128"/>
                <a:ea typeface="HG丸ｺﾞｼｯｸM-PRO" panose="020F0600000000000000" pitchFamily="50" charset="-128"/>
              </a:rPr>
              <a:t>一　開発行為をしようとする森林の区域及び開発行為に係る森林の土地の区域</a:t>
            </a:r>
          </a:p>
          <a:p>
            <a:pPr>
              <a:lnSpc>
                <a:spcPct val="90000"/>
              </a:lnSpc>
              <a:buFontTx/>
              <a:buNone/>
            </a:pPr>
            <a:r>
              <a:rPr lang="ja-JP" altLang="en-US" smtClean="0">
                <a:solidFill>
                  <a:schemeClr val="accent2"/>
                </a:solidFill>
                <a:latin typeface="HG丸ｺﾞｼｯｸM-PRO" panose="020F0600000000000000" pitchFamily="50" charset="-128"/>
                <a:ea typeface="HG丸ｺﾞｼｯｸM-PRO" panose="020F0600000000000000" pitchFamily="50" charset="-128"/>
              </a:rPr>
              <a:t>二　前号の区域を明示するのに必要な範囲内における都道府県の境界、市町の境界及び市町の区域内の町又は字の境界</a:t>
            </a:r>
          </a:p>
          <a:p>
            <a:pPr>
              <a:lnSpc>
                <a:spcPct val="90000"/>
              </a:lnSpc>
              <a:buFontTx/>
              <a:buNone/>
            </a:pPr>
            <a:r>
              <a:rPr lang="ja-JP" altLang="en-US" smtClean="0">
                <a:solidFill>
                  <a:schemeClr val="accent2"/>
                </a:solidFill>
                <a:latin typeface="HG丸ｺﾞｼｯｸM-PRO" panose="020F0600000000000000" pitchFamily="50" charset="-128"/>
                <a:ea typeface="HG丸ｺﾞｼｯｸM-PRO" panose="020F0600000000000000" pitchFamily="50" charset="-128"/>
              </a:rPr>
              <a:t>三　第一号の区域に係る土地の地番及び形状</a:t>
            </a:r>
          </a:p>
        </p:txBody>
      </p:sp>
    </p:spTree>
  </p:cSld>
  <p:clrMapOvr>
    <a:masterClrMapping/>
  </p:clrMapOvr>
  <p:transition>
    <p:blinds/>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3"/>
          <p:cNvSpPr>
            <a:spLocks noGrp="1" noChangeArrowheads="1"/>
          </p:cNvSpPr>
          <p:nvPr>
            <p:ph type="body" idx="1"/>
          </p:nvPr>
        </p:nvSpPr>
        <p:spPr>
          <a:xfrm>
            <a:off x="301625" y="945704"/>
            <a:ext cx="9632950" cy="611088"/>
          </a:xfrm>
        </p:spPr>
        <p:txBody>
          <a:bodyPr/>
          <a:lstStyle/>
          <a:p>
            <a:pPr>
              <a:lnSpc>
                <a:spcPct val="80000"/>
              </a:lnSpc>
              <a:buFontTx/>
              <a:buNone/>
            </a:pPr>
            <a:r>
              <a:rPr lang="en-US" altLang="ja-JP" sz="1800" b="1" dirty="0" smtClean="0">
                <a:solidFill>
                  <a:srgbClr val="0051A4"/>
                </a:solidFill>
                <a:latin typeface="ＭＳ Ｐゴシック" panose="020B0600070205080204" pitchFamily="50" charset="-128"/>
              </a:rPr>
              <a:t>●MMS</a:t>
            </a:r>
            <a:r>
              <a:rPr lang="ja-JP" altLang="en-US" sz="1800" b="1" dirty="0" smtClean="0">
                <a:solidFill>
                  <a:srgbClr val="0051A4"/>
                </a:solidFill>
                <a:latin typeface="ＭＳ Ｐゴシック" panose="020B0600070205080204" pitchFamily="50" charset="-128"/>
              </a:rPr>
              <a:t>図化実施地区で取得した項目は以下のとおりです。</a:t>
            </a:r>
          </a:p>
          <a:p>
            <a:pPr>
              <a:lnSpc>
                <a:spcPct val="80000"/>
              </a:lnSpc>
              <a:buFontTx/>
              <a:buNone/>
            </a:pPr>
            <a:r>
              <a:rPr lang="ja-JP" altLang="en-US" sz="1800" b="1" dirty="0" smtClean="0">
                <a:solidFill>
                  <a:srgbClr val="0051A4"/>
                </a:solidFill>
                <a:latin typeface="ＭＳ Ｐゴシック" panose="020B0600070205080204" pitchFamily="50" charset="-128"/>
              </a:rPr>
              <a:t>●駐車車輌、並木など障害物がなければ以下は確実に取得できる。</a:t>
            </a:r>
          </a:p>
        </p:txBody>
      </p:sp>
      <p:sp>
        <p:nvSpPr>
          <p:cNvPr id="61511" name="Rectangle 71"/>
          <p:cNvSpPr>
            <a:spLocks noChangeArrowheads="1"/>
          </p:cNvSpPr>
          <p:nvPr/>
        </p:nvSpPr>
        <p:spPr bwMode="auto">
          <a:xfrm>
            <a:off x="5600700" y="1557338"/>
            <a:ext cx="4032250" cy="431800"/>
          </a:xfrm>
          <a:prstGeom prst="rect">
            <a:avLst/>
          </a:prstGeom>
          <a:solidFill>
            <a:srgbClr val="FFFF99"/>
          </a:solidFill>
          <a:ln w="25400">
            <a:solidFill>
              <a:srgbClr val="FF9900"/>
            </a:solidFill>
            <a:prstDash val="sysDot"/>
            <a:miter lim="800000"/>
            <a:headEnd/>
            <a:tailEnd/>
          </a:ln>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en-US" altLang="ja-JP" sz="2000" b="1" dirty="0">
                <a:solidFill>
                  <a:srgbClr val="2A5A06"/>
                </a:solidFill>
                <a:latin typeface="ＭＳ Ｐゴシック" panose="020B0600070205080204" pitchFamily="50" charset="-128"/>
              </a:rPr>
              <a:t>MMS</a:t>
            </a:r>
            <a:r>
              <a:rPr lang="ja-JP" altLang="en-US" sz="2000" b="1" dirty="0">
                <a:solidFill>
                  <a:srgbClr val="2A5A06"/>
                </a:solidFill>
                <a:latin typeface="ＭＳ Ｐゴシック" panose="020B0600070205080204" pitchFamily="50" charset="-128"/>
              </a:rPr>
              <a:t>データから図化できない場合は</a:t>
            </a:r>
          </a:p>
        </p:txBody>
      </p:sp>
      <p:sp>
        <p:nvSpPr>
          <p:cNvPr id="22" name="タイトル 1"/>
          <p:cNvSpPr txBox="1">
            <a:spLocks/>
          </p:cNvSpPr>
          <p:nvPr/>
        </p:nvSpPr>
        <p:spPr>
          <a:xfrm>
            <a:off x="0" y="227112"/>
            <a:ext cx="9906000" cy="609600"/>
          </a:xfrm>
          <a:prstGeom prst="rect">
            <a:avLst/>
          </a:prstGeo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ja-JP" altLang="en-US" sz="3200" b="1" dirty="0" smtClean="0">
                <a:solidFill>
                  <a:srgbClr val="003DA5"/>
                </a:solidFill>
                <a:effectLst>
                  <a:outerShdw blurRad="38100" dist="38100" dir="2700000" algn="tl">
                    <a:srgbClr val="C0C0C0"/>
                  </a:outerShdw>
                </a:effectLst>
                <a:latin typeface="HG丸ｺﾞｼｯｸM-PRO" pitchFamily="50" charset="-128"/>
                <a:ea typeface="HG丸ｺﾞｼｯｸM-PRO" pitchFamily="50" charset="-128"/>
              </a:rPr>
              <a:t>ＭＭＳでデータ取得可能</a:t>
            </a:r>
            <a:r>
              <a:rPr lang="ja-JP" altLang="en-US" sz="3200" b="1" dirty="0" smtClean="0">
                <a:solidFill>
                  <a:srgbClr val="003DA5"/>
                </a:solidFill>
                <a:latin typeface="HG丸ｺﾞｼｯｸM-PRO" pitchFamily="50" charset="-128"/>
                <a:ea typeface="HG丸ｺﾞｼｯｸM-PRO" pitchFamily="50" charset="-128"/>
              </a:rPr>
              <a:t>地物</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00700" y="2060848"/>
            <a:ext cx="4111625" cy="464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5" name="Picture 2">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8625" y="1531938"/>
            <a:ext cx="4878388" cy="532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511"/>
                                        </p:tgtEl>
                                        <p:attrNameLst>
                                          <p:attrName>style.visibility</p:attrName>
                                        </p:attrNameLst>
                                      </p:cBhvr>
                                      <p:to>
                                        <p:strVal val="visible"/>
                                      </p:to>
                                    </p:set>
                                    <p:animEffect transition="in" filter="fade">
                                      <p:cBhvr>
                                        <p:cTn id="7" dur="500"/>
                                        <p:tgtEl>
                                          <p:spTgt spid="615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図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5763" y="2025650"/>
            <a:ext cx="4984750" cy="362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5" name="図 1"/>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73575" y="2708275"/>
            <a:ext cx="5103813" cy="373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6" name="Rectangle 3"/>
          <p:cNvSpPr>
            <a:spLocks noChangeArrowheads="1"/>
          </p:cNvSpPr>
          <p:nvPr/>
        </p:nvSpPr>
        <p:spPr bwMode="auto">
          <a:xfrm>
            <a:off x="0" y="1218208"/>
            <a:ext cx="9906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en-US" altLang="ja-JP" b="1" dirty="0">
                <a:solidFill>
                  <a:srgbClr val="003DA5"/>
                </a:solidFill>
                <a:latin typeface="HG丸ｺﾞｼｯｸM-PRO" panose="020F0600000000000000" pitchFamily="50" charset="-128"/>
                <a:ea typeface="HG丸ｺﾞｼｯｸM-PRO" panose="020F0600000000000000" pitchFamily="50" charset="-128"/>
              </a:rPr>
              <a:t>●</a:t>
            </a:r>
            <a:r>
              <a:rPr lang="ja-JP" altLang="en-US" b="1" dirty="0">
                <a:solidFill>
                  <a:srgbClr val="003DA5"/>
                </a:solidFill>
                <a:latin typeface="HG丸ｺﾞｼｯｸM-PRO" panose="020F0600000000000000" pitchFamily="50" charset="-128"/>
                <a:ea typeface="HG丸ｺﾞｼｯｸM-PRO" panose="020F0600000000000000" pitchFamily="50" charset="-128"/>
              </a:rPr>
              <a:t>更新された地形図（地図情報レベル</a:t>
            </a:r>
            <a:r>
              <a:rPr lang="en-US" altLang="ja-JP" b="1" dirty="0">
                <a:solidFill>
                  <a:srgbClr val="003DA5"/>
                </a:solidFill>
                <a:latin typeface="HG丸ｺﾞｼｯｸM-PRO" panose="020F0600000000000000" pitchFamily="50" charset="-128"/>
                <a:ea typeface="HG丸ｺﾞｼｯｸM-PRO" panose="020F0600000000000000" pitchFamily="50" charset="-128"/>
              </a:rPr>
              <a:t>500</a:t>
            </a:r>
            <a:r>
              <a:rPr lang="ja-JP" altLang="en-US" b="1" dirty="0">
                <a:solidFill>
                  <a:srgbClr val="003DA5"/>
                </a:solidFill>
                <a:latin typeface="HG丸ｺﾞｼｯｸM-PRO" panose="020F0600000000000000" pitchFamily="50" charset="-128"/>
                <a:ea typeface="HG丸ｺﾞｼｯｸM-PRO" panose="020F0600000000000000" pitchFamily="50" charset="-128"/>
              </a:rPr>
              <a:t>）を以下に示します</a:t>
            </a:r>
            <a:endParaRPr lang="en-US" altLang="ja-JP" b="1" dirty="0">
              <a:solidFill>
                <a:srgbClr val="003DA5"/>
              </a:solidFill>
              <a:latin typeface="HG丸ｺﾞｼｯｸM-PRO" panose="020F0600000000000000" pitchFamily="50" charset="-128"/>
              <a:ea typeface="HG丸ｺﾞｼｯｸM-PRO" panose="020F0600000000000000" pitchFamily="50" charset="-128"/>
            </a:endParaRPr>
          </a:p>
        </p:txBody>
      </p:sp>
      <p:sp>
        <p:nvSpPr>
          <p:cNvPr id="95237" name="Rectangle 6"/>
          <p:cNvSpPr>
            <a:spLocks noChangeArrowheads="1"/>
          </p:cNvSpPr>
          <p:nvPr/>
        </p:nvSpPr>
        <p:spPr bwMode="auto">
          <a:xfrm>
            <a:off x="376238" y="2087563"/>
            <a:ext cx="1714500" cy="276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1400" b="1">
                <a:solidFill>
                  <a:srgbClr val="FF0000"/>
                </a:solidFill>
                <a:latin typeface="Arial" panose="020B0604020202020204" pitchFamily="34" charset="0"/>
              </a:rPr>
              <a:t>更新前データ</a:t>
            </a:r>
          </a:p>
        </p:txBody>
      </p:sp>
      <p:sp>
        <p:nvSpPr>
          <p:cNvPr id="95238" name="Rectangle 7"/>
          <p:cNvSpPr>
            <a:spLocks noChangeArrowheads="1"/>
          </p:cNvSpPr>
          <p:nvPr/>
        </p:nvSpPr>
        <p:spPr bwMode="auto">
          <a:xfrm>
            <a:off x="7761288" y="5768975"/>
            <a:ext cx="1714500" cy="276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1400" b="1">
                <a:solidFill>
                  <a:srgbClr val="FF0000"/>
                </a:solidFill>
                <a:latin typeface="Arial" panose="020B0604020202020204" pitchFamily="34" charset="0"/>
              </a:rPr>
              <a:t>更新後データ</a:t>
            </a:r>
          </a:p>
        </p:txBody>
      </p:sp>
      <p:sp>
        <p:nvSpPr>
          <p:cNvPr id="95239" name="Oval 8"/>
          <p:cNvSpPr>
            <a:spLocks noChangeArrowheads="1"/>
          </p:cNvSpPr>
          <p:nvPr/>
        </p:nvSpPr>
        <p:spPr bwMode="auto">
          <a:xfrm>
            <a:off x="1216025" y="2511425"/>
            <a:ext cx="3257550" cy="2505075"/>
          </a:xfrm>
          <a:prstGeom prst="ellipse">
            <a:avLst/>
          </a:prstGeom>
          <a:noFill/>
          <a:ln w="317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en-US" sz="2000" b="1">
              <a:solidFill>
                <a:schemeClr val="accent2"/>
              </a:solidFill>
              <a:latin typeface="Times New Roman" panose="02020603050405020304" pitchFamily="18" charset="0"/>
              <a:ea typeface="HG丸ｺﾞｼｯｸM-PRO" panose="020F0600000000000000" pitchFamily="50" charset="-128"/>
            </a:endParaRPr>
          </a:p>
        </p:txBody>
      </p:sp>
      <p:sp>
        <p:nvSpPr>
          <p:cNvPr id="95240" name="Line 9"/>
          <p:cNvSpPr>
            <a:spLocks noChangeShapeType="1"/>
          </p:cNvSpPr>
          <p:nvPr/>
        </p:nvSpPr>
        <p:spPr bwMode="auto">
          <a:xfrm>
            <a:off x="4473575" y="3763963"/>
            <a:ext cx="2117725" cy="385762"/>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12" name="タイトル 1"/>
          <p:cNvSpPr txBox="1">
            <a:spLocks/>
          </p:cNvSpPr>
          <p:nvPr/>
        </p:nvSpPr>
        <p:spPr>
          <a:xfrm>
            <a:off x="1951038" y="82550"/>
            <a:ext cx="6356350" cy="609600"/>
          </a:xfrm>
          <a:prstGeom prst="rect">
            <a:avLst/>
          </a:prstGeom>
        </p:spPr>
        <p:txBody>
          <a:bodyPr/>
          <a:lstStyle>
            <a:lvl1pPr algn="ctr" rtl="0" eaLnBrk="1" fontAlgn="base" hangingPunct="1">
              <a:spcBef>
                <a:spcPct val="0"/>
              </a:spcBef>
              <a:spcAft>
                <a:spcPct val="0"/>
              </a:spcAft>
              <a:defRPr kumimoji="1" sz="3200">
                <a:solidFill>
                  <a:srgbClr val="FFCC00"/>
                </a:solidFill>
                <a:latin typeface="+mj-lt"/>
                <a:ea typeface="+mj-ea"/>
                <a:cs typeface="+mj-cs"/>
              </a:defRPr>
            </a:lvl1pPr>
            <a:lvl2pPr algn="ctr" rtl="0" eaLnBrk="1" fontAlgn="base" hangingPunct="1">
              <a:spcBef>
                <a:spcPct val="0"/>
              </a:spcBef>
              <a:spcAft>
                <a:spcPct val="0"/>
              </a:spcAft>
              <a:defRPr kumimoji="1" sz="3200">
                <a:solidFill>
                  <a:srgbClr val="FFCC00"/>
                </a:solidFill>
                <a:latin typeface="Times New Roman" pitchFamily="18" charset="0"/>
                <a:ea typeface="ＭＳ Ｐゴシック" pitchFamily="50" charset="-128"/>
              </a:defRPr>
            </a:lvl2pPr>
            <a:lvl3pPr algn="ctr" rtl="0" eaLnBrk="1" fontAlgn="base" hangingPunct="1">
              <a:spcBef>
                <a:spcPct val="0"/>
              </a:spcBef>
              <a:spcAft>
                <a:spcPct val="0"/>
              </a:spcAft>
              <a:defRPr kumimoji="1" sz="3200">
                <a:solidFill>
                  <a:srgbClr val="FFCC00"/>
                </a:solidFill>
                <a:latin typeface="Times New Roman" pitchFamily="18" charset="0"/>
                <a:ea typeface="ＭＳ Ｐゴシック" pitchFamily="50" charset="-128"/>
              </a:defRPr>
            </a:lvl3pPr>
            <a:lvl4pPr algn="ctr" rtl="0" eaLnBrk="1" fontAlgn="base" hangingPunct="1">
              <a:spcBef>
                <a:spcPct val="0"/>
              </a:spcBef>
              <a:spcAft>
                <a:spcPct val="0"/>
              </a:spcAft>
              <a:defRPr kumimoji="1" sz="3200">
                <a:solidFill>
                  <a:srgbClr val="FFCC00"/>
                </a:solidFill>
                <a:latin typeface="Times New Roman" pitchFamily="18" charset="0"/>
                <a:ea typeface="ＭＳ Ｐゴシック" pitchFamily="50" charset="-128"/>
              </a:defRPr>
            </a:lvl4pPr>
            <a:lvl5pPr algn="ctr" rtl="0" eaLnBrk="1" fontAlgn="base" hangingPunct="1">
              <a:spcBef>
                <a:spcPct val="0"/>
              </a:spcBef>
              <a:spcAft>
                <a:spcPct val="0"/>
              </a:spcAft>
              <a:defRPr kumimoji="1" sz="3200">
                <a:solidFill>
                  <a:srgbClr val="FFCC00"/>
                </a:solidFill>
                <a:latin typeface="Times New Roman" pitchFamily="18" charset="0"/>
                <a:ea typeface="ＭＳ Ｐゴシック" pitchFamily="50" charset="-128"/>
              </a:defRPr>
            </a:lvl5pPr>
            <a:lvl6pPr marL="457200" algn="ctr" rtl="0" eaLnBrk="1" fontAlgn="base" hangingPunct="1">
              <a:spcBef>
                <a:spcPct val="0"/>
              </a:spcBef>
              <a:spcAft>
                <a:spcPct val="0"/>
              </a:spcAft>
              <a:defRPr kumimoji="1" sz="3200">
                <a:solidFill>
                  <a:srgbClr val="FFCC00"/>
                </a:solidFill>
                <a:latin typeface="Times New Roman" pitchFamily="18" charset="0"/>
                <a:ea typeface="ＭＳ Ｐゴシック" pitchFamily="50" charset="-128"/>
              </a:defRPr>
            </a:lvl6pPr>
            <a:lvl7pPr marL="914400" algn="ctr" rtl="0" eaLnBrk="1" fontAlgn="base" hangingPunct="1">
              <a:spcBef>
                <a:spcPct val="0"/>
              </a:spcBef>
              <a:spcAft>
                <a:spcPct val="0"/>
              </a:spcAft>
              <a:defRPr kumimoji="1" sz="3200">
                <a:solidFill>
                  <a:srgbClr val="FFCC00"/>
                </a:solidFill>
                <a:latin typeface="Times New Roman" pitchFamily="18" charset="0"/>
                <a:ea typeface="ＭＳ Ｐゴシック" pitchFamily="50" charset="-128"/>
              </a:defRPr>
            </a:lvl7pPr>
            <a:lvl8pPr marL="1371600" algn="ctr" rtl="0" eaLnBrk="1" fontAlgn="base" hangingPunct="1">
              <a:spcBef>
                <a:spcPct val="0"/>
              </a:spcBef>
              <a:spcAft>
                <a:spcPct val="0"/>
              </a:spcAft>
              <a:defRPr kumimoji="1" sz="3200">
                <a:solidFill>
                  <a:srgbClr val="FFCC00"/>
                </a:solidFill>
                <a:latin typeface="Times New Roman" pitchFamily="18" charset="0"/>
                <a:ea typeface="ＭＳ Ｐゴシック" pitchFamily="50" charset="-128"/>
              </a:defRPr>
            </a:lvl8pPr>
            <a:lvl9pPr marL="1828800" algn="ctr" rtl="0" eaLnBrk="1" fontAlgn="base" hangingPunct="1">
              <a:spcBef>
                <a:spcPct val="0"/>
              </a:spcBef>
              <a:spcAft>
                <a:spcPct val="0"/>
              </a:spcAft>
              <a:defRPr kumimoji="1" sz="3200">
                <a:solidFill>
                  <a:srgbClr val="FFCC00"/>
                </a:solidFill>
                <a:latin typeface="Times New Roman" pitchFamily="18" charset="0"/>
                <a:ea typeface="ＭＳ Ｐゴシック" pitchFamily="50" charset="-128"/>
              </a:defRPr>
            </a:lvl9pPr>
          </a:lstStyle>
          <a:p>
            <a:pPr>
              <a:defRPr/>
            </a:pPr>
            <a:endParaRPr lang="ja-JP" altLang="en-US" sz="3600" b="1" kern="0" dirty="0">
              <a:solidFill>
                <a:srgbClr val="0070C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13" name="タイトル 1"/>
          <p:cNvSpPr txBox="1">
            <a:spLocks/>
          </p:cNvSpPr>
          <p:nvPr/>
        </p:nvSpPr>
        <p:spPr>
          <a:xfrm>
            <a:off x="0" y="155104"/>
            <a:ext cx="9906000" cy="609600"/>
          </a:xfrm>
          <a:prstGeom prst="rect">
            <a:avLst/>
          </a:prstGeo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ja-JP" altLang="en-US" sz="3200" b="1" dirty="0" smtClean="0">
                <a:solidFill>
                  <a:srgbClr val="003DA5"/>
                </a:solidFill>
                <a:latin typeface="HG丸ｺﾞｼｯｸM-PRO" pitchFamily="50" charset="-128"/>
                <a:ea typeface="HG丸ｺﾞｼｯｸM-PRO" pitchFamily="50" charset="-128"/>
              </a:rPr>
              <a:t>地形図</a:t>
            </a:r>
            <a:r>
              <a:rPr lang="ja-JP" altLang="en-US" sz="3600" b="1" dirty="0" smtClean="0">
                <a:solidFill>
                  <a:srgbClr val="003DA5"/>
                </a:solidFill>
                <a:latin typeface="HG丸ｺﾞｼｯｸM-PRO" pitchFamily="50" charset="-128"/>
                <a:ea typeface="HG丸ｺﾞｼｯｸM-PRO" pitchFamily="50" charset="-128"/>
              </a:rPr>
              <a:t>の更新</a:t>
            </a:r>
          </a:p>
        </p:txBody>
      </p:sp>
    </p:spTree>
  </p:cSld>
  <p:clrMapOvr>
    <a:masterClrMapping/>
  </p:clrMapOvr>
  <p:transition spd="slow">
    <p:blinds/>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3"/>
          <p:cNvSpPr>
            <a:spLocks noGrp="1" noChangeArrowheads="1"/>
          </p:cNvSpPr>
          <p:nvPr>
            <p:ph type="body" idx="1"/>
          </p:nvPr>
        </p:nvSpPr>
        <p:spPr>
          <a:xfrm>
            <a:off x="273050" y="981075"/>
            <a:ext cx="9632950" cy="5480050"/>
          </a:xfrm>
        </p:spPr>
        <p:txBody>
          <a:bodyPr/>
          <a:lstStyle/>
          <a:p>
            <a:pPr>
              <a:buFontTx/>
              <a:buNone/>
            </a:pPr>
            <a:r>
              <a:rPr lang="en-US" altLang="ja-JP" b="1" dirty="0" smtClean="0">
                <a:solidFill>
                  <a:srgbClr val="0051A4"/>
                </a:solidFill>
              </a:rPr>
              <a:t>●TS</a:t>
            </a:r>
            <a:r>
              <a:rPr lang="ja-JP" altLang="en-US" b="1" dirty="0" smtClean="0">
                <a:solidFill>
                  <a:srgbClr val="0051A4"/>
                </a:solidFill>
              </a:rPr>
              <a:t>手法との融合による地形図更新</a:t>
            </a:r>
            <a:r>
              <a:rPr lang="ja-JP" altLang="en-US" b="1" dirty="0" smtClean="0">
                <a:solidFill>
                  <a:srgbClr val="FF0000"/>
                </a:solidFill>
              </a:rPr>
              <a:t>（現地作業の軽減）</a:t>
            </a:r>
          </a:p>
          <a:p>
            <a:pPr>
              <a:buFontTx/>
              <a:buNone/>
            </a:pPr>
            <a:r>
              <a:rPr lang="ja-JP" altLang="en-US" b="1" dirty="0" smtClean="0">
                <a:solidFill>
                  <a:srgbClr val="0051A4"/>
                </a:solidFill>
                <a:latin typeface="ＭＳ Ｐゴシック" panose="020B0600070205080204" pitchFamily="50" charset="-128"/>
              </a:rPr>
              <a:t>●画像データなど利用し、</a:t>
            </a:r>
            <a:r>
              <a:rPr lang="ja-JP" altLang="en-US" b="1" dirty="0" smtClean="0">
                <a:solidFill>
                  <a:srgbClr val="FF0000"/>
                </a:solidFill>
                <a:latin typeface="ＭＳ Ｐゴシック" panose="020B0600070205080204" pitchFamily="50" charset="-128"/>
              </a:rPr>
              <a:t>副次的効果</a:t>
            </a:r>
            <a:r>
              <a:rPr lang="ja-JP" altLang="en-US" b="1" dirty="0" smtClean="0">
                <a:solidFill>
                  <a:srgbClr val="0051A4"/>
                </a:solidFill>
                <a:latin typeface="ＭＳ Ｐゴシック" panose="020B0600070205080204" pitchFamily="50" charset="-128"/>
              </a:rPr>
              <a:t>が期待できる</a:t>
            </a:r>
          </a:p>
          <a:p>
            <a:pPr>
              <a:buFontTx/>
              <a:buNone/>
            </a:pPr>
            <a:r>
              <a:rPr lang="ja-JP" altLang="en-US" dirty="0" smtClean="0">
                <a:latin typeface="ＭＳ Ｐゴシック" panose="020B0600070205080204" pitchFamily="50" charset="-128"/>
              </a:rPr>
              <a:t>　</a:t>
            </a:r>
            <a:endParaRPr lang="ja-JP" altLang="en-US" dirty="0" smtClean="0"/>
          </a:p>
          <a:p>
            <a:pPr>
              <a:buFontTx/>
              <a:buNone/>
            </a:pPr>
            <a:endParaRPr lang="en-US" altLang="ja-JP" dirty="0" smtClean="0"/>
          </a:p>
        </p:txBody>
      </p:sp>
      <p:sp>
        <p:nvSpPr>
          <p:cNvPr id="97283" name="AutoShape 6"/>
          <p:cNvSpPr>
            <a:spLocks noChangeArrowheads="1"/>
          </p:cNvSpPr>
          <p:nvPr/>
        </p:nvSpPr>
        <p:spPr bwMode="auto">
          <a:xfrm>
            <a:off x="4127500" y="2057400"/>
            <a:ext cx="5530850" cy="4539952"/>
          </a:xfrm>
          <a:prstGeom prst="roundRect">
            <a:avLst>
              <a:gd name="adj" fmla="val 7495"/>
            </a:avLst>
          </a:prstGeom>
          <a:solidFill>
            <a:srgbClr val="CCFFFF"/>
          </a:solidFill>
          <a:ln w="9525">
            <a:noFill/>
            <a:round/>
            <a:headEnd/>
            <a:tailEnd/>
          </a:ln>
          <a:effectLst>
            <a:outerShdw dist="107763" dir="2700000" algn="ctr" rotWithShape="0">
              <a:schemeClr val="bg2">
                <a:alpha val="50000"/>
              </a:schemeClr>
            </a:outerShdw>
          </a:effectLst>
        </p:spPr>
        <p:txBody>
          <a:bodyPr wrap="none"/>
          <a:lstStyle/>
          <a:p>
            <a:pPr>
              <a:defRPr/>
            </a:pPr>
            <a:r>
              <a:rPr lang="en-US" altLang="ja-JP" b="1" dirty="0">
                <a:latin typeface="ＭＳ Ｐゴシック" pitchFamily="50" charset="-128"/>
              </a:rPr>
              <a:t>■ MMS</a:t>
            </a:r>
            <a:r>
              <a:rPr lang="ja-JP" altLang="en-US" b="1" dirty="0">
                <a:latin typeface="ＭＳ Ｐゴシック" pitchFamily="50" charset="-128"/>
              </a:rPr>
              <a:t>計測データで明瞭に確認できる</a:t>
            </a:r>
          </a:p>
          <a:p>
            <a:pPr algn="l">
              <a:defRPr/>
            </a:pPr>
            <a:r>
              <a:rPr lang="ja-JP" altLang="en-US" b="1" dirty="0">
                <a:latin typeface="ＭＳ Ｐゴシック" pitchFamily="50" charset="-128"/>
              </a:rPr>
              <a:t>　</a:t>
            </a:r>
            <a:r>
              <a:rPr lang="ja-JP" altLang="en-US" sz="2000" b="1" dirty="0">
                <a:latin typeface="ＭＳ Ｐゴシック" pitchFamily="50" charset="-128"/>
              </a:rPr>
              <a:t>　道路骨格、安全施設、側溝、</a:t>
            </a:r>
            <a:r>
              <a:rPr lang="en-US" altLang="ja-JP" sz="2000" b="1" dirty="0">
                <a:latin typeface="ＭＳ Ｐゴシック" pitchFamily="50" charset="-128"/>
              </a:rPr>
              <a:t>MH</a:t>
            </a:r>
            <a:r>
              <a:rPr lang="ja-JP" altLang="en-US" sz="2000" b="1" dirty="0" err="1">
                <a:latin typeface="ＭＳ Ｐゴシック" pitchFamily="50" charset="-128"/>
              </a:rPr>
              <a:t>、</a:t>
            </a:r>
            <a:r>
              <a:rPr lang="ja-JP" altLang="en-US" sz="2000" b="1" dirty="0">
                <a:latin typeface="ＭＳ Ｐゴシック" pitchFamily="50" charset="-128"/>
              </a:rPr>
              <a:t>電柱など</a:t>
            </a:r>
          </a:p>
          <a:p>
            <a:pPr>
              <a:defRPr/>
            </a:pPr>
            <a:r>
              <a:rPr lang="ja-JP" altLang="en-US" dirty="0">
                <a:latin typeface="ＭＳ Ｐゴシック" pitchFamily="50" charset="-128"/>
              </a:rPr>
              <a:t>　　　　</a:t>
            </a:r>
            <a:r>
              <a:rPr lang="ja-JP" altLang="en-US" sz="2200" dirty="0">
                <a:solidFill>
                  <a:srgbClr val="000099"/>
                </a:solidFill>
                <a:latin typeface="ＭＳ Ｐゴシック" pitchFamily="50" charset="-128"/>
              </a:rPr>
              <a:t>⇒　</a:t>
            </a:r>
            <a:r>
              <a:rPr lang="en-US" altLang="ja-JP" sz="2200" dirty="0">
                <a:solidFill>
                  <a:srgbClr val="000099"/>
                </a:solidFill>
                <a:latin typeface="ＭＳ Ｐゴシック" pitchFamily="50" charset="-128"/>
              </a:rPr>
              <a:t>MMS</a:t>
            </a:r>
            <a:r>
              <a:rPr lang="ja-JP" altLang="en-US" sz="2200" dirty="0">
                <a:solidFill>
                  <a:srgbClr val="000099"/>
                </a:solidFill>
                <a:latin typeface="ＭＳ Ｐゴシック" pitchFamily="50" charset="-128"/>
              </a:rPr>
              <a:t>計測データによる図化</a:t>
            </a:r>
          </a:p>
          <a:p>
            <a:pPr>
              <a:defRPr/>
            </a:pPr>
            <a:r>
              <a:rPr lang="ja-JP" altLang="en-US" b="1" dirty="0" smtClean="0">
                <a:latin typeface="ＭＳ Ｐゴシック" pitchFamily="50" charset="-128"/>
              </a:rPr>
              <a:t>■ </a:t>
            </a:r>
            <a:r>
              <a:rPr lang="ja-JP" altLang="en-US" b="1" dirty="0">
                <a:latin typeface="ＭＳ Ｐゴシック" pitchFamily="50" charset="-128"/>
              </a:rPr>
              <a:t>障害物等により確認できない地物</a:t>
            </a:r>
          </a:p>
          <a:p>
            <a:pPr>
              <a:defRPr/>
            </a:pPr>
            <a:r>
              <a:rPr lang="ja-JP" altLang="en-US" dirty="0">
                <a:latin typeface="ＭＳ Ｐゴシック" pitchFamily="50" charset="-128"/>
              </a:rPr>
              <a:t>　　　　</a:t>
            </a:r>
            <a:r>
              <a:rPr lang="ja-JP" altLang="en-US" sz="2200" dirty="0">
                <a:solidFill>
                  <a:srgbClr val="000099"/>
                </a:solidFill>
                <a:latin typeface="ＭＳ Ｐゴシック" pitchFamily="50" charset="-128"/>
              </a:rPr>
              <a:t>⇒　</a:t>
            </a:r>
            <a:r>
              <a:rPr lang="en-US" altLang="ja-JP" sz="2200" dirty="0">
                <a:solidFill>
                  <a:srgbClr val="000099"/>
                </a:solidFill>
                <a:latin typeface="ＭＳ Ｐゴシック" pitchFamily="50" charset="-128"/>
              </a:rPr>
              <a:t>TS</a:t>
            </a:r>
            <a:r>
              <a:rPr lang="ja-JP" altLang="en-US" sz="2200" dirty="0">
                <a:solidFill>
                  <a:srgbClr val="000099"/>
                </a:solidFill>
                <a:latin typeface="ＭＳ Ｐゴシック" pitchFamily="50" charset="-128"/>
              </a:rPr>
              <a:t>による現地補備測量</a:t>
            </a:r>
          </a:p>
          <a:p>
            <a:pPr>
              <a:defRPr/>
            </a:pPr>
            <a:endParaRPr lang="ja-JP" altLang="en-US" sz="2200" dirty="0">
              <a:solidFill>
                <a:srgbClr val="000099"/>
              </a:solidFill>
              <a:latin typeface="ＭＳ Ｐゴシック" pitchFamily="50" charset="-128"/>
            </a:endParaRPr>
          </a:p>
          <a:p>
            <a:pPr>
              <a:defRPr/>
            </a:pPr>
            <a:endParaRPr lang="en-US" altLang="ja-JP" dirty="0">
              <a:latin typeface="ＭＳ Ｐゴシック" pitchFamily="50" charset="-128"/>
            </a:endParaRPr>
          </a:p>
        </p:txBody>
      </p:sp>
      <p:sp>
        <p:nvSpPr>
          <p:cNvPr id="96260" name="Rectangle 7"/>
          <p:cNvSpPr>
            <a:spLocks noChangeArrowheads="1"/>
          </p:cNvSpPr>
          <p:nvPr/>
        </p:nvSpPr>
        <p:spPr bwMode="auto">
          <a:xfrm>
            <a:off x="4291013" y="4854723"/>
            <a:ext cx="5292725" cy="1598613"/>
          </a:xfrm>
          <a:prstGeom prst="rect">
            <a:avLst/>
          </a:prstGeom>
          <a:solidFill>
            <a:srgbClr val="EAEAEA"/>
          </a:solidFill>
          <a:ln w="9525">
            <a:solidFill>
              <a:schemeClr val="hlink"/>
            </a:solidFill>
            <a:miter lim="800000"/>
            <a:headEnd/>
            <a:tailEnd/>
          </a:ln>
        </p:spPr>
        <p:txBody>
          <a:bodyPr wrap="none"/>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000" b="1" dirty="0">
                <a:solidFill>
                  <a:srgbClr val="0000CC"/>
                </a:solidFill>
                <a:latin typeface="ＭＳ Ｐゴシック" panose="020B0600070205080204" pitchFamily="50" charset="-128"/>
              </a:rPr>
              <a:t>約</a:t>
            </a:r>
            <a:r>
              <a:rPr lang="en-US" altLang="ja-JP" sz="2000" b="1" dirty="0">
                <a:solidFill>
                  <a:srgbClr val="0000CC"/>
                </a:solidFill>
                <a:latin typeface="ＭＳ Ｐゴシック" panose="020B0600070205080204" pitchFamily="50" charset="-128"/>
              </a:rPr>
              <a:t>10</a:t>
            </a:r>
            <a:r>
              <a:rPr lang="ja-JP" altLang="en-US" sz="2000" b="1" dirty="0">
                <a:solidFill>
                  <a:srgbClr val="0000CC"/>
                </a:solidFill>
                <a:latin typeface="ＭＳ Ｐゴシック" panose="020B0600070205080204" pitchFamily="50" charset="-128"/>
              </a:rPr>
              <a:t>％の作業経費削減</a:t>
            </a:r>
          </a:p>
          <a:p>
            <a:r>
              <a:rPr lang="ja-JP" altLang="en-US" sz="2000" b="1" dirty="0">
                <a:solidFill>
                  <a:srgbClr val="0000CC"/>
                </a:solidFill>
                <a:latin typeface="ＭＳ Ｐゴシック" panose="020B0600070205080204" pitchFamily="50" charset="-128"/>
              </a:rPr>
              <a:t>約</a:t>
            </a:r>
            <a:r>
              <a:rPr lang="en-US" altLang="ja-JP" sz="2000" b="1" dirty="0">
                <a:solidFill>
                  <a:srgbClr val="0000CC"/>
                </a:solidFill>
                <a:latin typeface="ＭＳ Ｐゴシック" panose="020B0600070205080204" pitchFamily="50" charset="-128"/>
              </a:rPr>
              <a:t>30</a:t>
            </a:r>
            <a:r>
              <a:rPr lang="ja-JP" altLang="en-US" sz="2000" b="1" dirty="0">
                <a:solidFill>
                  <a:srgbClr val="0000CC"/>
                </a:solidFill>
                <a:latin typeface="ＭＳ Ｐゴシック" panose="020B0600070205080204" pitchFamily="50" charset="-128"/>
              </a:rPr>
              <a:t>％の作業期間短縮</a:t>
            </a:r>
          </a:p>
          <a:p>
            <a:r>
              <a:rPr lang="ja-JP" altLang="en-US" sz="2000" b="1" dirty="0">
                <a:solidFill>
                  <a:srgbClr val="0000CC"/>
                </a:solidFill>
                <a:latin typeface="ＭＳ Ｐゴシック" panose="020B0600070205080204" pitchFamily="50" charset="-128"/>
              </a:rPr>
              <a:t>　（成果品検定を含めた作業実績</a:t>
            </a:r>
          </a:p>
          <a:p>
            <a:r>
              <a:rPr lang="ja-JP" altLang="en-US" sz="2000" b="1" dirty="0">
                <a:solidFill>
                  <a:srgbClr val="0000CC"/>
                </a:solidFill>
                <a:latin typeface="ＭＳ Ｐゴシック" panose="020B0600070205080204" pitchFamily="50" charset="-128"/>
              </a:rPr>
              <a:t>　　　従来</a:t>
            </a:r>
            <a:r>
              <a:rPr lang="en-US" altLang="ja-JP" sz="2000" b="1" dirty="0">
                <a:solidFill>
                  <a:srgbClr val="0000CC"/>
                </a:solidFill>
                <a:latin typeface="ＭＳ Ｐゴシック" panose="020B0600070205080204" pitchFamily="50" charset="-128"/>
              </a:rPr>
              <a:t>3.5</a:t>
            </a:r>
            <a:r>
              <a:rPr lang="ja-JP" altLang="en-US" sz="2000" b="1" dirty="0">
                <a:solidFill>
                  <a:srgbClr val="0000CC"/>
                </a:solidFill>
                <a:latin typeface="ＭＳ Ｐゴシック" panose="020B0600070205080204" pitchFamily="50" charset="-128"/>
              </a:rPr>
              <a:t>ヶ月⇒本業務</a:t>
            </a:r>
            <a:r>
              <a:rPr lang="en-US" altLang="ja-JP" sz="2000" b="1" dirty="0">
                <a:solidFill>
                  <a:srgbClr val="0000CC"/>
                </a:solidFill>
                <a:latin typeface="ＭＳ Ｐゴシック" panose="020B0600070205080204" pitchFamily="50" charset="-128"/>
              </a:rPr>
              <a:t>2.5</a:t>
            </a:r>
            <a:r>
              <a:rPr lang="ja-JP" altLang="en-US" sz="2000" b="1" dirty="0">
                <a:solidFill>
                  <a:srgbClr val="0000CC"/>
                </a:solidFill>
                <a:latin typeface="ＭＳ Ｐゴシック" panose="020B0600070205080204" pitchFamily="50" charset="-128"/>
              </a:rPr>
              <a:t>ヶ月に）</a:t>
            </a:r>
          </a:p>
        </p:txBody>
      </p:sp>
      <p:sp>
        <p:nvSpPr>
          <p:cNvPr id="96261" name="AutoShape 8"/>
          <p:cNvSpPr>
            <a:spLocks noChangeArrowheads="1"/>
          </p:cNvSpPr>
          <p:nvPr/>
        </p:nvSpPr>
        <p:spPr bwMode="auto">
          <a:xfrm>
            <a:off x="6567488" y="4436789"/>
            <a:ext cx="431800" cy="360363"/>
          </a:xfrm>
          <a:prstGeom prst="downArrow">
            <a:avLst>
              <a:gd name="adj1" fmla="val 50000"/>
              <a:gd name="adj2" fmla="val 25000"/>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en-US" sz="2000" b="1">
              <a:solidFill>
                <a:schemeClr val="accent2"/>
              </a:solidFill>
              <a:latin typeface="Times New Roman" panose="02020603050405020304" pitchFamily="18" charset="0"/>
              <a:ea typeface="HG丸ｺﾞｼｯｸM-PRO" panose="020F0600000000000000" pitchFamily="50" charset="-128"/>
            </a:endParaRPr>
          </a:p>
        </p:txBody>
      </p:sp>
      <p:sp>
        <p:nvSpPr>
          <p:cNvPr id="11" name="タイトル 1"/>
          <p:cNvSpPr txBox="1">
            <a:spLocks/>
          </p:cNvSpPr>
          <p:nvPr/>
        </p:nvSpPr>
        <p:spPr>
          <a:xfrm>
            <a:off x="1951038" y="227112"/>
            <a:ext cx="6356350" cy="609600"/>
          </a:xfrm>
          <a:prstGeom prst="rect">
            <a:avLst/>
          </a:prstGeo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ja-JP" altLang="en-US" sz="3200" b="1" dirty="0" smtClean="0">
                <a:solidFill>
                  <a:srgbClr val="003DA5"/>
                </a:solidFill>
                <a:latin typeface="HG丸ｺﾞｼｯｸM-PRO" pitchFamily="50" charset="-128"/>
                <a:ea typeface="HG丸ｺﾞｼｯｸM-PRO" pitchFamily="50" charset="-128"/>
              </a:rPr>
              <a:t>ＭＭＳ導入の効果</a:t>
            </a:r>
          </a:p>
        </p:txBody>
      </p:sp>
      <p:pic>
        <p:nvPicPr>
          <p:cNvPr id="9626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625" y="2071688"/>
            <a:ext cx="3467100" cy="429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blinds/>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227112"/>
            <a:ext cx="9906000" cy="609600"/>
          </a:xfrm>
          <a:prstGeom prst="rect">
            <a:avLst/>
          </a:prstGeo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ja-JP" altLang="en-US" sz="3200" b="1" dirty="0" smtClean="0">
                <a:solidFill>
                  <a:srgbClr val="003DA5"/>
                </a:solidFill>
                <a:latin typeface="HG丸ｺﾞｼｯｸM-PRO" pitchFamily="50" charset="-128"/>
                <a:ea typeface="HG丸ｺﾞｼｯｸM-PRO" pitchFamily="50" charset="-128"/>
              </a:rPr>
              <a:t>道路台帳の整備</a:t>
            </a:r>
          </a:p>
        </p:txBody>
      </p:sp>
      <p:grpSp>
        <p:nvGrpSpPr>
          <p:cNvPr id="97283" name="グループ化 3"/>
          <p:cNvGrpSpPr>
            <a:grpSpLocks/>
          </p:cNvGrpSpPr>
          <p:nvPr/>
        </p:nvGrpSpPr>
        <p:grpSpPr bwMode="auto">
          <a:xfrm>
            <a:off x="0" y="980802"/>
            <a:ext cx="5688013" cy="3360737"/>
            <a:chOff x="35496" y="836712"/>
            <a:chExt cx="5249863" cy="3360738"/>
          </a:xfrm>
        </p:grpSpPr>
        <p:pic>
          <p:nvPicPr>
            <p:cNvPr id="9729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 y="836712"/>
              <a:ext cx="5249863" cy="336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Rectangle 6"/>
            <p:cNvSpPr>
              <a:spLocks noChangeArrowheads="1"/>
            </p:cNvSpPr>
            <p:nvPr/>
          </p:nvSpPr>
          <p:spPr bwMode="auto">
            <a:xfrm>
              <a:off x="35496" y="852407"/>
              <a:ext cx="1582738" cy="276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1800" b="1" dirty="0">
                  <a:solidFill>
                    <a:srgbClr val="0051A4"/>
                  </a:solidFill>
                  <a:latin typeface="Arial" panose="020B0604020202020204" pitchFamily="34" charset="0"/>
                </a:rPr>
                <a:t>更新前データ</a:t>
              </a:r>
            </a:p>
          </p:txBody>
        </p:sp>
      </p:grpSp>
      <p:grpSp>
        <p:nvGrpSpPr>
          <p:cNvPr id="97284" name="グループ化 4"/>
          <p:cNvGrpSpPr>
            <a:grpSpLocks/>
          </p:cNvGrpSpPr>
          <p:nvPr/>
        </p:nvGrpSpPr>
        <p:grpSpPr bwMode="auto">
          <a:xfrm>
            <a:off x="3079750" y="3422650"/>
            <a:ext cx="6243638" cy="3224213"/>
            <a:chOff x="2843808" y="3422208"/>
            <a:chExt cx="5762416" cy="3224690"/>
          </a:xfrm>
        </p:grpSpPr>
        <p:pic>
          <p:nvPicPr>
            <p:cNvPr id="9728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l="31705" t="16046" r="2304" b="15985"/>
            <a:stretch>
              <a:fillRect/>
            </a:stretch>
          </p:blipFill>
          <p:spPr bwMode="auto">
            <a:xfrm>
              <a:off x="2843808" y="3429000"/>
              <a:ext cx="5762416" cy="3217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0" name="Rectangle 7"/>
            <p:cNvSpPr>
              <a:spLocks noChangeArrowheads="1"/>
            </p:cNvSpPr>
            <p:nvPr/>
          </p:nvSpPr>
          <p:spPr bwMode="auto">
            <a:xfrm>
              <a:off x="7023487" y="3422208"/>
              <a:ext cx="1582737" cy="276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1800" b="1" dirty="0">
                  <a:solidFill>
                    <a:srgbClr val="0051A4"/>
                  </a:solidFill>
                  <a:latin typeface="Arial" panose="020B0604020202020204" pitchFamily="34" charset="0"/>
                </a:rPr>
                <a:t>更新後データ</a:t>
              </a:r>
            </a:p>
          </p:txBody>
        </p:sp>
      </p:grpSp>
      <p:sp>
        <p:nvSpPr>
          <p:cNvPr id="97285" name="Oval 8"/>
          <p:cNvSpPr>
            <a:spLocks noChangeArrowheads="1"/>
          </p:cNvSpPr>
          <p:nvPr/>
        </p:nvSpPr>
        <p:spPr bwMode="auto">
          <a:xfrm>
            <a:off x="584200" y="1272902"/>
            <a:ext cx="4992688" cy="2505075"/>
          </a:xfrm>
          <a:prstGeom prst="ellipse">
            <a:avLst/>
          </a:prstGeom>
          <a:noFill/>
          <a:ln w="31750">
            <a:solidFill>
              <a:srgbClr val="0051A4"/>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en-US" sz="2000" b="1">
              <a:solidFill>
                <a:schemeClr val="accent2"/>
              </a:solidFill>
              <a:latin typeface="Times New Roman" panose="02020603050405020304" pitchFamily="18" charset="0"/>
              <a:ea typeface="HG丸ｺﾞｼｯｸM-PRO" panose="020F0600000000000000" pitchFamily="50" charset="-128"/>
            </a:endParaRPr>
          </a:p>
        </p:txBody>
      </p:sp>
      <p:sp>
        <p:nvSpPr>
          <p:cNvPr id="97286" name="Line 9"/>
          <p:cNvSpPr>
            <a:spLocks noChangeShapeType="1"/>
          </p:cNvSpPr>
          <p:nvPr/>
        </p:nvSpPr>
        <p:spPr bwMode="auto">
          <a:xfrm>
            <a:off x="2986088" y="3393802"/>
            <a:ext cx="2143125" cy="1403350"/>
          </a:xfrm>
          <a:prstGeom prst="line">
            <a:avLst/>
          </a:prstGeom>
          <a:noFill/>
          <a:ln w="28575">
            <a:solidFill>
              <a:srgbClr val="0051A4"/>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97287" name="Oval 8"/>
          <p:cNvSpPr>
            <a:spLocks noChangeArrowheads="1"/>
          </p:cNvSpPr>
          <p:nvPr/>
        </p:nvSpPr>
        <p:spPr bwMode="auto">
          <a:xfrm>
            <a:off x="2925763" y="3633788"/>
            <a:ext cx="6551612" cy="3009900"/>
          </a:xfrm>
          <a:prstGeom prst="ellipse">
            <a:avLst/>
          </a:prstGeom>
          <a:noFill/>
          <a:ln w="31750">
            <a:solidFill>
              <a:srgbClr val="0051A4"/>
            </a:solidFill>
            <a:round/>
            <a:headEnd/>
            <a:tailEnd/>
          </a:ln>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en-US" sz="2000" b="1">
              <a:solidFill>
                <a:schemeClr val="accent2"/>
              </a:solidFill>
              <a:latin typeface="Times New Roman" panose="02020603050405020304" pitchFamily="18" charset="0"/>
              <a:ea typeface="HG丸ｺﾞｼｯｸM-PRO" panose="020F0600000000000000" pitchFamily="50" charset="-128"/>
            </a:endParaRPr>
          </a:p>
        </p:txBody>
      </p:sp>
    </p:spTree>
  </p:cSld>
  <p:clrMapOvr>
    <a:masterClrMapping/>
  </p:clrMapOvr>
  <p:transition spd="slow">
    <p:blinds/>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コンテンツ プレースホルダー 2"/>
          <p:cNvSpPr>
            <a:spLocks noGrp="1"/>
          </p:cNvSpPr>
          <p:nvPr>
            <p:ph idx="1"/>
          </p:nvPr>
        </p:nvSpPr>
        <p:spPr>
          <a:xfrm>
            <a:off x="322263" y="1340768"/>
            <a:ext cx="9429750" cy="4999037"/>
          </a:xfrm>
        </p:spPr>
        <p:txBody>
          <a:bodyPr/>
          <a:lstStyle/>
          <a:p>
            <a:pPr>
              <a:lnSpc>
                <a:spcPct val="80000"/>
              </a:lnSpc>
              <a:buNone/>
            </a:pPr>
            <a:r>
              <a:rPr lang="ja-JP" altLang="en-US" b="1" dirty="0" smtClean="0">
                <a:solidFill>
                  <a:srgbClr val="003DA5"/>
                </a:solidFill>
                <a:latin typeface="HG丸ｺﾞｼｯｸM-PRO" pitchFamily="50" charset="-128"/>
                <a:ea typeface="HG丸ｺﾞｼｯｸM-PRO" pitchFamily="50" charset="-128"/>
              </a:rPr>
              <a:t>◆基本図の更新</a:t>
            </a:r>
            <a:endParaRPr lang="en-US" altLang="ja-JP" b="1" dirty="0" smtClean="0">
              <a:solidFill>
                <a:srgbClr val="003DA5"/>
              </a:solidFill>
              <a:latin typeface="HG丸ｺﾞｼｯｸM-PRO" pitchFamily="50" charset="-128"/>
              <a:ea typeface="HG丸ｺﾞｼｯｸM-PRO" pitchFamily="50" charset="-128"/>
            </a:endParaRPr>
          </a:p>
          <a:p>
            <a:pPr marL="457200" lvl="1" indent="0">
              <a:lnSpc>
                <a:spcPct val="80000"/>
              </a:lnSpc>
              <a:buFontTx/>
              <a:buNone/>
            </a:pPr>
            <a:r>
              <a:rPr lang="ja-JP" altLang="en-US" b="1" dirty="0" smtClean="0">
                <a:solidFill>
                  <a:srgbClr val="003DA5"/>
                </a:solidFill>
                <a:latin typeface="HG丸ｺﾞｼｯｸM-PRO" pitchFamily="50" charset="-128"/>
                <a:ea typeface="HG丸ｺﾞｼｯｸM-PRO" pitchFamily="50" charset="-128"/>
              </a:rPr>
              <a:t>道路関連地物・・・道路管理課が</a:t>
            </a:r>
            <a:r>
              <a:rPr lang="ja-JP" altLang="en-US" b="1" dirty="0" smtClean="0">
                <a:solidFill>
                  <a:srgbClr val="FF0000"/>
                </a:solidFill>
                <a:latin typeface="HG丸ｺﾞｼｯｸM-PRO" pitchFamily="50" charset="-128"/>
                <a:ea typeface="HG丸ｺﾞｼｯｸM-PRO" pitchFamily="50" charset="-128"/>
              </a:rPr>
              <a:t>実測</a:t>
            </a:r>
            <a:r>
              <a:rPr lang="ja-JP" altLang="en-US" b="1" dirty="0" smtClean="0">
                <a:solidFill>
                  <a:srgbClr val="003DA5"/>
                </a:solidFill>
                <a:latin typeface="HG丸ｺﾞｼｯｸM-PRO" pitchFamily="50" charset="-128"/>
                <a:ea typeface="HG丸ｺﾞｼｯｸM-PRO" pitchFamily="50" charset="-128"/>
              </a:rPr>
              <a:t>等で地図更新（業者委託）</a:t>
            </a:r>
            <a:endParaRPr lang="en-US" altLang="ja-JP" b="1" dirty="0" smtClean="0">
              <a:solidFill>
                <a:srgbClr val="003DA5"/>
              </a:solidFill>
              <a:latin typeface="HG丸ｺﾞｼｯｸM-PRO" pitchFamily="50" charset="-128"/>
              <a:ea typeface="HG丸ｺﾞｼｯｸM-PRO" pitchFamily="50" charset="-128"/>
            </a:endParaRPr>
          </a:p>
          <a:p>
            <a:pPr marL="457200" lvl="1" indent="0">
              <a:lnSpc>
                <a:spcPct val="80000"/>
              </a:lnSpc>
              <a:buFontTx/>
              <a:buNone/>
            </a:pPr>
            <a:r>
              <a:rPr lang="ja-JP" altLang="en-US" b="1" dirty="0" smtClean="0">
                <a:solidFill>
                  <a:srgbClr val="003DA5"/>
                </a:solidFill>
                <a:latin typeface="HG丸ｺﾞｼｯｸM-PRO" pitchFamily="50" charset="-128"/>
                <a:ea typeface="HG丸ｺﾞｼｯｸM-PRO" pitchFamily="50" charset="-128"/>
              </a:rPr>
              <a:t>建物関連地物・・・固定資産税課が</a:t>
            </a:r>
            <a:r>
              <a:rPr lang="ja-JP" altLang="en-US" b="1" dirty="0" smtClean="0">
                <a:solidFill>
                  <a:srgbClr val="FF0000"/>
                </a:solidFill>
                <a:latin typeface="HG丸ｺﾞｼｯｸM-PRO" pitchFamily="50" charset="-128"/>
                <a:ea typeface="HG丸ｺﾞｼｯｸM-PRO" pitchFamily="50" charset="-128"/>
              </a:rPr>
              <a:t>航空写真</a:t>
            </a:r>
            <a:r>
              <a:rPr lang="ja-JP" altLang="en-US" b="1" dirty="0" smtClean="0">
                <a:solidFill>
                  <a:srgbClr val="003DA5"/>
                </a:solidFill>
                <a:latin typeface="HG丸ｺﾞｼｯｸM-PRO" pitchFamily="50" charset="-128"/>
                <a:ea typeface="HG丸ｺﾞｼｯｸM-PRO" pitchFamily="50" charset="-128"/>
              </a:rPr>
              <a:t>をもとに更新（業者委託）</a:t>
            </a:r>
            <a:endParaRPr lang="en-US" altLang="ja-JP" b="1" dirty="0" smtClean="0">
              <a:solidFill>
                <a:srgbClr val="003DA5"/>
              </a:solidFill>
              <a:latin typeface="HG丸ｺﾞｼｯｸM-PRO" pitchFamily="50" charset="-128"/>
              <a:ea typeface="HG丸ｺﾞｼｯｸM-PRO" pitchFamily="50" charset="-128"/>
            </a:endParaRPr>
          </a:p>
          <a:p>
            <a:pPr marL="457200" lvl="1" indent="0">
              <a:lnSpc>
                <a:spcPct val="80000"/>
              </a:lnSpc>
              <a:buFontTx/>
              <a:buNone/>
            </a:pPr>
            <a:r>
              <a:rPr lang="ja-JP" altLang="en-US" b="1" dirty="0" smtClean="0">
                <a:solidFill>
                  <a:srgbClr val="003DA5"/>
                </a:solidFill>
                <a:latin typeface="HG丸ｺﾞｼｯｸM-PRO" pitchFamily="50" charset="-128"/>
                <a:ea typeface="HG丸ｺﾞｼｯｸM-PRO" pitchFamily="50" charset="-128"/>
              </a:rPr>
              <a:t>その他地物や注記・・・情報政策室が</a:t>
            </a:r>
            <a:r>
              <a:rPr lang="ja-JP" altLang="en-US" b="1" dirty="0" smtClean="0">
                <a:solidFill>
                  <a:srgbClr val="FF0000"/>
                </a:solidFill>
                <a:latin typeface="HG丸ｺﾞｼｯｸM-PRO" pitchFamily="50" charset="-128"/>
                <a:ea typeface="HG丸ｺﾞｼｯｸM-PRO" pitchFamily="50" charset="-128"/>
              </a:rPr>
              <a:t>航空写真</a:t>
            </a:r>
            <a:r>
              <a:rPr lang="ja-JP" altLang="en-US" b="1" dirty="0" smtClean="0">
                <a:solidFill>
                  <a:srgbClr val="003DA5"/>
                </a:solidFill>
                <a:latin typeface="HG丸ｺﾞｼｯｸM-PRO" pitchFamily="50" charset="-128"/>
                <a:ea typeface="HG丸ｺﾞｼｯｸM-PRO" pitchFamily="50" charset="-128"/>
              </a:rPr>
              <a:t>等をもとに更新（業者委託）</a:t>
            </a:r>
            <a:endParaRPr lang="en-US" altLang="ja-JP" b="1" dirty="0" smtClean="0">
              <a:solidFill>
                <a:srgbClr val="003DA5"/>
              </a:solidFill>
              <a:latin typeface="HG丸ｺﾞｼｯｸM-PRO" pitchFamily="50" charset="-128"/>
              <a:ea typeface="HG丸ｺﾞｼｯｸM-PRO" pitchFamily="50" charset="-128"/>
            </a:endParaRPr>
          </a:p>
          <a:p>
            <a:pPr>
              <a:lnSpc>
                <a:spcPct val="80000"/>
              </a:lnSpc>
              <a:buFontTx/>
              <a:buNone/>
            </a:pPr>
            <a:endParaRPr lang="en-US" altLang="ja-JP" sz="1200" dirty="0" smtClean="0"/>
          </a:p>
          <a:p>
            <a:pPr>
              <a:lnSpc>
                <a:spcPct val="80000"/>
              </a:lnSpc>
              <a:buNone/>
            </a:pPr>
            <a:r>
              <a:rPr lang="ja-JP" altLang="en-US" b="1" dirty="0" smtClean="0">
                <a:solidFill>
                  <a:srgbClr val="003DA5"/>
                </a:solidFill>
                <a:latin typeface="HG丸ｺﾞｼｯｸM-PRO" pitchFamily="50" charset="-128"/>
                <a:ea typeface="HG丸ｺﾞｼｯｸM-PRO" pitchFamily="50" charset="-128"/>
              </a:rPr>
              <a:t>◆</a:t>
            </a:r>
            <a:r>
              <a:rPr lang="ja-JP" altLang="en-US" b="1" dirty="0" smtClean="0">
                <a:solidFill>
                  <a:srgbClr val="0051A4"/>
                </a:solidFill>
                <a:latin typeface="HG丸ｺﾞｼｯｸM-PRO" pitchFamily="50" charset="-128"/>
                <a:ea typeface="HG丸ｺﾞｼｯｸM-PRO" pitchFamily="50" charset="-128"/>
              </a:rPr>
              <a:t>共通主題図の更新</a:t>
            </a:r>
            <a:endParaRPr lang="en-US" altLang="ja-JP" b="1" dirty="0" smtClean="0">
              <a:solidFill>
                <a:srgbClr val="0051A4"/>
              </a:solidFill>
              <a:latin typeface="HG丸ｺﾞｼｯｸM-PRO" pitchFamily="50" charset="-128"/>
              <a:ea typeface="HG丸ｺﾞｼｯｸM-PRO" pitchFamily="50" charset="-128"/>
            </a:endParaRPr>
          </a:p>
          <a:p>
            <a:pPr marL="457200" lvl="1" indent="0">
              <a:lnSpc>
                <a:spcPct val="80000"/>
              </a:lnSpc>
              <a:buFontTx/>
              <a:buNone/>
            </a:pPr>
            <a:r>
              <a:rPr lang="ja-JP" altLang="en-US" b="1" dirty="0" smtClean="0">
                <a:solidFill>
                  <a:srgbClr val="0051A4"/>
                </a:solidFill>
                <a:latin typeface="HG丸ｺﾞｼｯｸM-PRO" pitchFamily="50" charset="-128"/>
                <a:ea typeface="HG丸ｺﾞｼｯｸM-PRO" pitchFamily="50" charset="-128"/>
              </a:rPr>
              <a:t>住居表示ポイント・・・市民課が住居表示業務の中で更新</a:t>
            </a:r>
            <a:endParaRPr lang="en-US" altLang="ja-JP" b="1" dirty="0" smtClean="0">
              <a:solidFill>
                <a:srgbClr val="0051A4"/>
              </a:solidFill>
              <a:latin typeface="HG丸ｺﾞｼｯｸM-PRO" pitchFamily="50" charset="-128"/>
              <a:ea typeface="HG丸ｺﾞｼｯｸM-PRO" pitchFamily="50" charset="-128"/>
            </a:endParaRPr>
          </a:p>
          <a:p>
            <a:pPr marL="457200" lvl="1" indent="0">
              <a:lnSpc>
                <a:spcPct val="80000"/>
              </a:lnSpc>
              <a:buFontTx/>
              <a:buNone/>
            </a:pPr>
            <a:r>
              <a:rPr lang="ja-JP" altLang="en-US" b="1" dirty="0" smtClean="0">
                <a:solidFill>
                  <a:srgbClr val="0051A4"/>
                </a:solidFill>
                <a:latin typeface="HG丸ｺﾞｼｯｸM-PRO" pitchFamily="50" charset="-128"/>
                <a:ea typeface="HG丸ｺﾞｼｯｸM-PRO" pitchFamily="50" charset="-128"/>
              </a:rPr>
              <a:t>地番図、航空写真・・・固定資産税課が業務の中で更新（業者委託）</a:t>
            </a:r>
            <a:endParaRPr lang="en-US" altLang="ja-JP" b="1" dirty="0" smtClean="0">
              <a:solidFill>
                <a:srgbClr val="0051A4"/>
              </a:solidFill>
              <a:latin typeface="HG丸ｺﾞｼｯｸM-PRO" pitchFamily="50" charset="-128"/>
              <a:ea typeface="HG丸ｺﾞｼｯｸM-PRO" pitchFamily="50" charset="-128"/>
            </a:endParaRPr>
          </a:p>
          <a:p>
            <a:pPr marL="457200" lvl="1" indent="0">
              <a:lnSpc>
                <a:spcPct val="80000"/>
              </a:lnSpc>
              <a:buFontTx/>
              <a:buNone/>
            </a:pPr>
            <a:r>
              <a:rPr lang="ja-JP" altLang="en-US" b="1" dirty="0" smtClean="0">
                <a:solidFill>
                  <a:srgbClr val="0051A4"/>
                </a:solidFill>
                <a:latin typeface="HG丸ｺﾞｼｯｸM-PRO" pitchFamily="50" charset="-128"/>
                <a:ea typeface="HG丸ｺﾞｼｯｸM-PRO" pitchFamily="50" charset="-128"/>
              </a:rPr>
              <a:t>検索用注記・・・消防本部が日常業務の中で更新</a:t>
            </a:r>
            <a:endParaRPr lang="en-US" altLang="ja-JP" b="1" dirty="0" smtClean="0">
              <a:solidFill>
                <a:srgbClr val="0051A4"/>
              </a:solidFill>
              <a:latin typeface="HG丸ｺﾞｼｯｸM-PRO" pitchFamily="50" charset="-128"/>
              <a:ea typeface="HG丸ｺﾞｼｯｸM-PRO" pitchFamily="50" charset="-128"/>
            </a:endParaRPr>
          </a:p>
          <a:p>
            <a:pPr>
              <a:lnSpc>
                <a:spcPct val="80000"/>
              </a:lnSpc>
              <a:buFontTx/>
              <a:buNone/>
            </a:pPr>
            <a:endParaRPr lang="en-US" altLang="ja-JP" sz="1200" dirty="0" smtClean="0"/>
          </a:p>
          <a:p>
            <a:pPr>
              <a:lnSpc>
                <a:spcPct val="80000"/>
              </a:lnSpc>
              <a:buFontTx/>
              <a:buNone/>
            </a:pPr>
            <a:r>
              <a:rPr lang="ja-JP" altLang="en-US" sz="2000" b="1" dirty="0" smtClean="0">
                <a:solidFill>
                  <a:srgbClr val="0051A4"/>
                </a:solidFill>
                <a:latin typeface="HG丸ｺﾞｼｯｸM-PRO" pitchFamily="50" charset="-128"/>
                <a:ea typeface="HG丸ｺﾞｼｯｸM-PRO" pitchFamily="50" charset="-128"/>
              </a:rPr>
              <a:t>　上記の更新を取りまとめて年１回全庁に配布・・・情報政策室</a:t>
            </a:r>
            <a:endParaRPr lang="en-US" altLang="ja-JP" sz="2000" b="1" dirty="0" smtClean="0">
              <a:solidFill>
                <a:srgbClr val="0051A4"/>
              </a:solidFill>
              <a:latin typeface="HG丸ｺﾞｼｯｸM-PRO" pitchFamily="50" charset="-128"/>
              <a:ea typeface="HG丸ｺﾞｼｯｸM-PRO" pitchFamily="50" charset="-128"/>
            </a:endParaRPr>
          </a:p>
          <a:p>
            <a:pPr>
              <a:lnSpc>
                <a:spcPct val="80000"/>
              </a:lnSpc>
              <a:buFontTx/>
              <a:buNone/>
            </a:pPr>
            <a:endParaRPr lang="en-US" altLang="ja-JP" sz="1200" dirty="0" smtClean="0"/>
          </a:p>
          <a:p>
            <a:pPr>
              <a:lnSpc>
                <a:spcPct val="80000"/>
              </a:lnSpc>
              <a:buNone/>
            </a:pPr>
            <a:r>
              <a:rPr lang="ja-JP" altLang="en-US" b="1" dirty="0" smtClean="0">
                <a:solidFill>
                  <a:srgbClr val="003DA5"/>
                </a:solidFill>
                <a:latin typeface="HG丸ｺﾞｼｯｸM-PRO" pitchFamily="50" charset="-128"/>
                <a:ea typeface="HG丸ｺﾞｼｯｸM-PRO" pitchFamily="50" charset="-128"/>
              </a:rPr>
              <a:t>◆</a:t>
            </a:r>
            <a:r>
              <a:rPr lang="ja-JP" altLang="en-US" b="1" dirty="0" smtClean="0">
                <a:solidFill>
                  <a:srgbClr val="0051A4"/>
                </a:solidFill>
                <a:latin typeface="HG丸ｺﾞｼｯｸM-PRO" pitchFamily="50" charset="-128"/>
                <a:ea typeface="HG丸ｺﾞｼｯｸM-PRO" pitchFamily="50" charset="-128"/>
              </a:rPr>
              <a:t>各業務用主題図の更新</a:t>
            </a:r>
            <a:endParaRPr lang="en-US" altLang="ja-JP" b="1" dirty="0" smtClean="0">
              <a:solidFill>
                <a:srgbClr val="0051A4"/>
              </a:solidFill>
              <a:latin typeface="HG丸ｺﾞｼｯｸM-PRO" pitchFamily="50" charset="-128"/>
              <a:ea typeface="HG丸ｺﾞｼｯｸM-PRO" pitchFamily="50" charset="-128"/>
            </a:endParaRPr>
          </a:p>
          <a:p>
            <a:pPr>
              <a:lnSpc>
                <a:spcPct val="80000"/>
              </a:lnSpc>
              <a:buFontTx/>
              <a:buNone/>
            </a:pPr>
            <a:r>
              <a:rPr lang="ja-JP" altLang="en-US" sz="2000" b="1" dirty="0" smtClean="0">
                <a:solidFill>
                  <a:srgbClr val="0051A4"/>
                </a:solidFill>
                <a:latin typeface="HG丸ｺﾞｼｯｸM-PRO" pitchFamily="50" charset="-128"/>
                <a:ea typeface="HG丸ｺﾞｼｯｸM-PRO" pitchFamily="50" charset="-128"/>
              </a:rPr>
              <a:t>　　各課が業務システムのなかで日常的に更新または年１度委託による更新等</a:t>
            </a:r>
            <a:endParaRPr lang="en-US" altLang="ja-JP" sz="2000" b="1" dirty="0" smtClean="0">
              <a:solidFill>
                <a:srgbClr val="0051A4"/>
              </a:solidFill>
              <a:latin typeface="HG丸ｺﾞｼｯｸM-PRO" pitchFamily="50" charset="-128"/>
              <a:ea typeface="HG丸ｺﾞｼｯｸM-PRO" pitchFamily="50" charset="-128"/>
            </a:endParaRPr>
          </a:p>
          <a:p>
            <a:pPr>
              <a:lnSpc>
                <a:spcPct val="80000"/>
              </a:lnSpc>
              <a:buFontTx/>
              <a:buNone/>
            </a:pPr>
            <a:r>
              <a:rPr lang="ja-JP" altLang="en-US" sz="2000" b="1" dirty="0" smtClean="0">
                <a:solidFill>
                  <a:srgbClr val="0051A4"/>
                </a:solidFill>
                <a:latin typeface="HG丸ｺﾞｼｯｸM-PRO" pitchFamily="50" charset="-128"/>
                <a:ea typeface="HG丸ｺﾞｼｯｸM-PRO" pitchFamily="50" charset="-128"/>
              </a:rPr>
              <a:t>　　業務用主題図の各課間の共有は個別に調整・実施している</a:t>
            </a:r>
            <a:endParaRPr lang="en-US" altLang="ja-JP" sz="2000" b="1" dirty="0" smtClean="0">
              <a:solidFill>
                <a:srgbClr val="0051A4"/>
              </a:solidFill>
              <a:latin typeface="HG丸ｺﾞｼｯｸM-PRO" pitchFamily="50" charset="-128"/>
              <a:ea typeface="HG丸ｺﾞｼｯｸM-PRO" pitchFamily="50" charset="-128"/>
            </a:endParaRPr>
          </a:p>
        </p:txBody>
      </p:sp>
      <p:sp>
        <p:nvSpPr>
          <p:cNvPr id="4" name="タイトル 1"/>
          <p:cNvSpPr txBox="1">
            <a:spLocks/>
          </p:cNvSpPr>
          <p:nvPr/>
        </p:nvSpPr>
        <p:spPr>
          <a:xfrm>
            <a:off x="0" y="299120"/>
            <a:ext cx="9906000" cy="609600"/>
          </a:xfrm>
          <a:prstGeom prst="rect">
            <a:avLst/>
          </a:prstGeo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ja-JP" sz="3200" b="1" dirty="0" smtClean="0">
                <a:solidFill>
                  <a:srgbClr val="003DA5"/>
                </a:solidFill>
                <a:latin typeface="HG丸ｺﾞｼｯｸM-PRO" pitchFamily="50" charset="-128"/>
                <a:ea typeface="HG丸ｺﾞｼｯｸM-PRO" pitchFamily="50" charset="-128"/>
              </a:rPr>
              <a:t>GIS</a:t>
            </a:r>
            <a:r>
              <a:rPr lang="ja-JP" altLang="en-US" sz="3200" b="1" dirty="0" smtClean="0">
                <a:solidFill>
                  <a:srgbClr val="003DA5"/>
                </a:solidFill>
                <a:latin typeface="HG丸ｺﾞｼｯｸM-PRO" pitchFamily="50" charset="-128"/>
                <a:ea typeface="HG丸ｺﾞｼｯｸM-PRO" pitchFamily="50" charset="-128"/>
              </a:rPr>
              <a:t>データの共有と更新の手法</a:t>
            </a:r>
          </a:p>
        </p:txBody>
      </p:sp>
    </p:spTree>
  </p:cSld>
  <p:clrMapOvr>
    <a:masterClrMapping/>
  </p:clrMapOvr>
  <p:transition spd="slow">
    <p:blinds/>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コンテンツ プレースホルダー 2"/>
          <p:cNvSpPr>
            <a:spLocks noGrp="1"/>
          </p:cNvSpPr>
          <p:nvPr>
            <p:ph idx="1"/>
          </p:nvPr>
        </p:nvSpPr>
        <p:spPr>
          <a:xfrm>
            <a:off x="652463" y="1901825"/>
            <a:ext cx="8766175" cy="3919538"/>
          </a:xfrm>
          <a:extLst/>
        </p:spPr>
        <p:txBody>
          <a:bodyPr>
            <a:normAutofit lnSpcReduction="10000"/>
          </a:bodyPr>
          <a:lstStyle/>
          <a:p>
            <a:pPr>
              <a:buFont typeface="Arial" charset="0"/>
              <a:buNone/>
              <a:defRPr/>
            </a:pPr>
            <a:r>
              <a:rPr lang="ja-JP" altLang="en-US" sz="2600" dirty="0" smtClean="0">
                <a:solidFill>
                  <a:srgbClr val="003DA5"/>
                </a:solidFill>
                <a:latin typeface="HG丸ｺﾞｼｯｸM-PRO" panose="020F0600000000000000" pitchFamily="50" charset="-128"/>
                <a:ea typeface="HG丸ｺﾞｼｯｸM-PRO" panose="020F0600000000000000" pitchFamily="50" charset="-128"/>
              </a:rPr>
              <a:t>◆基本図データを引き続き共有する</a:t>
            </a:r>
            <a:endParaRPr lang="en-US" altLang="ja-JP" sz="2600" dirty="0" smtClean="0">
              <a:solidFill>
                <a:srgbClr val="003DA5"/>
              </a:solidFill>
              <a:latin typeface="HG丸ｺﾞｼｯｸM-PRO" panose="020F0600000000000000" pitchFamily="50" charset="-128"/>
              <a:ea typeface="HG丸ｺﾞｼｯｸM-PRO" panose="020F0600000000000000" pitchFamily="50" charset="-128"/>
            </a:endParaRPr>
          </a:p>
          <a:p>
            <a:pPr>
              <a:buFont typeface="Arial" charset="0"/>
              <a:buNone/>
              <a:defRPr/>
            </a:pPr>
            <a:r>
              <a:rPr lang="ja-JP" altLang="en-US" sz="2500" dirty="0" smtClean="0">
                <a:solidFill>
                  <a:srgbClr val="003DA5"/>
                </a:solidFill>
                <a:latin typeface="HG丸ｺﾞｼｯｸM-PRO" panose="020F0600000000000000" pitchFamily="50" charset="-128"/>
                <a:ea typeface="HG丸ｺﾞｼｯｸM-PRO" panose="020F0600000000000000" pitchFamily="50" charset="-128"/>
              </a:rPr>
              <a:t>◆「各業務システムは各課で導入」 の方式を継続する</a:t>
            </a:r>
            <a:endParaRPr lang="en-US" altLang="ja-JP" sz="2500" dirty="0" smtClean="0">
              <a:solidFill>
                <a:srgbClr val="003DA5"/>
              </a:solidFill>
              <a:latin typeface="HG丸ｺﾞｼｯｸM-PRO" panose="020F0600000000000000" pitchFamily="50" charset="-128"/>
              <a:ea typeface="HG丸ｺﾞｼｯｸM-PRO" panose="020F0600000000000000" pitchFamily="50" charset="-128"/>
            </a:endParaRPr>
          </a:p>
          <a:p>
            <a:pPr>
              <a:buFont typeface="Arial" charset="0"/>
              <a:buNone/>
              <a:defRPr/>
            </a:pPr>
            <a:r>
              <a:rPr lang="ja-JP" altLang="en-US" sz="2600" dirty="0" smtClean="0">
                <a:solidFill>
                  <a:srgbClr val="003DA5"/>
                </a:solidFill>
                <a:latin typeface="HG丸ｺﾞｼｯｸM-PRO" panose="020F0600000000000000" pitchFamily="50" charset="-128"/>
                <a:ea typeface="HG丸ｺﾞｼｯｸM-PRO" panose="020F0600000000000000" pitchFamily="50" charset="-128"/>
              </a:rPr>
              <a:t>◆データ更新手法</a:t>
            </a:r>
          </a:p>
          <a:p>
            <a:pPr>
              <a:buFont typeface="Arial" charset="0"/>
              <a:buNone/>
              <a:defRPr/>
            </a:pPr>
            <a:r>
              <a:rPr lang="ja-JP" altLang="en-US" sz="2600" dirty="0" smtClean="0">
                <a:latin typeface="HG丸ｺﾞｼｯｸM-PRO" panose="020F0600000000000000" pitchFamily="50" charset="-128"/>
                <a:ea typeface="HG丸ｺﾞｼｯｸM-PRO" panose="020F0600000000000000" pitchFamily="50" charset="-128"/>
              </a:rPr>
              <a:t>　　</a:t>
            </a:r>
            <a:r>
              <a:rPr lang="ja-JP" altLang="en-US" sz="2600" dirty="0" smtClean="0">
                <a:solidFill>
                  <a:srgbClr val="FF6600"/>
                </a:solidFill>
                <a:latin typeface="HG丸ｺﾞｼｯｸM-PRO" panose="020F0600000000000000" pitchFamily="50" charset="-128"/>
                <a:ea typeface="HG丸ｺﾞｼｯｸM-PRO" panose="020F0600000000000000" pitchFamily="50" charset="-128"/>
              </a:rPr>
              <a:t>道　路　　道路管理課　　　</a:t>
            </a:r>
            <a:r>
              <a:rPr lang="en-US" altLang="ja-JP" sz="2600" dirty="0" smtClean="0">
                <a:solidFill>
                  <a:srgbClr val="FF6600"/>
                </a:solidFill>
                <a:latin typeface="HG丸ｺﾞｼｯｸM-PRO" panose="020F0600000000000000" pitchFamily="50" charset="-128"/>
                <a:ea typeface="HG丸ｺﾞｼｯｸM-PRO" panose="020F0600000000000000" pitchFamily="50" charset="-128"/>
              </a:rPr>
              <a:t>(500</a:t>
            </a:r>
            <a:r>
              <a:rPr lang="ja-JP" altLang="en-US" sz="2600" dirty="0" smtClean="0">
                <a:solidFill>
                  <a:srgbClr val="FF6600"/>
                </a:solidFill>
                <a:latin typeface="HG丸ｺﾞｼｯｸM-PRO" panose="020F0600000000000000" pitchFamily="50" charset="-128"/>
                <a:ea typeface="HG丸ｺﾞｼｯｸM-PRO" panose="020F0600000000000000" pitchFamily="50" charset="-128"/>
              </a:rPr>
              <a:t>レベル</a:t>
            </a:r>
            <a:r>
              <a:rPr lang="en-US" altLang="ja-JP" sz="2600" dirty="0" smtClean="0">
                <a:solidFill>
                  <a:srgbClr val="FF6600"/>
                </a:solidFill>
                <a:latin typeface="HG丸ｺﾞｼｯｸM-PRO" panose="020F0600000000000000" pitchFamily="50" charset="-128"/>
                <a:ea typeface="HG丸ｺﾞｼｯｸM-PRO" panose="020F0600000000000000" pitchFamily="50" charset="-128"/>
              </a:rPr>
              <a:t>)</a:t>
            </a:r>
          </a:p>
          <a:p>
            <a:pPr>
              <a:buFont typeface="Arial" charset="0"/>
              <a:buNone/>
              <a:defRPr/>
            </a:pPr>
            <a:r>
              <a:rPr lang="ja-JP" altLang="en-US" sz="2600" dirty="0" smtClean="0">
                <a:solidFill>
                  <a:srgbClr val="FF6600"/>
                </a:solidFill>
                <a:latin typeface="HG丸ｺﾞｼｯｸM-PRO" panose="020F0600000000000000" pitchFamily="50" charset="-128"/>
                <a:ea typeface="HG丸ｺﾞｼｯｸM-PRO" panose="020F0600000000000000" pitchFamily="50" charset="-128"/>
              </a:rPr>
              <a:t>　　建　物　　固定資産税課　　</a:t>
            </a:r>
            <a:r>
              <a:rPr lang="en-US" altLang="ja-JP" sz="2600" dirty="0" smtClean="0">
                <a:solidFill>
                  <a:srgbClr val="FF6600"/>
                </a:solidFill>
                <a:latin typeface="HG丸ｺﾞｼｯｸM-PRO" panose="020F0600000000000000" pitchFamily="50" charset="-128"/>
                <a:ea typeface="HG丸ｺﾞｼｯｸM-PRO" panose="020F0600000000000000" pitchFamily="50" charset="-128"/>
              </a:rPr>
              <a:t>(500</a:t>
            </a:r>
            <a:r>
              <a:rPr lang="ja-JP" altLang="en-US" sz="2600" dirty="0" smtClean="0">
                <a:solidFill>
                  <a:srgbClr val="FF6600"/>
                </a:solidFill>
                <a:latin typeface="HG丸ｺﾞｼｯｸM-PRO" panose="020F0600000000000000" pitchFamily="50" charset="-128"/>
                <a:ea typeface="HG丸ｺﾞｼｯｸM-PRO" panose="020F0600000000000000" pitchFamily="50" charset="-128"/>
              </a:rPr>
              <a:t>レベル</a:t>
            </a:r>
            <a:r>
              <a:rPr lang="en-US" altLang="ja-JP" sz="2600" dirty="0" smtClean="0">
                <a:solidFill>
                  <a:srgbClr val="FF6600"/>
                </a:solidFill>
                <a:latin typeface="HG丸ｺﾞｼｯｸM-PRO" panose="020F0600000000000000" pitchFamily="50" charset="-128"/>
                <a:ea typeface="HG丸ｺﾞｼｯｸM-PRO" panose="020F0600000000000000" pitchFamily="50" charset="-128"/>
              </a:rPr>
              <a:t>)</a:t>
            </a:r>
          </a:p>
          <a:p>
            <a:pPr>
              <a:buFont typeface="Arial" charset="0"/>
              <a:buNone/>
              <a:defRPr/>
            </a:pPr>
            <a:r>
              <a:rPr lang="ja-JP" altLang="en-US" sz="2600" dirty="0" smtClean="0">
                <a:latin typeface="HG丸ｺﾞｼｯｸM-PRO" panose="020F0600000000000000" pitchFamily="50" charset="-128"/>
                <a:ea typeface="HG丸ｺﾞｼｯｸM-PRO" panose="020F0600000000000000" pitchFamily="50" charset="-128"/>
              </a:rPr>
              <a:t>　　</a:t>
            </a:r>
            <a:r>
              <a:rPr lang="ja-JP" altLang="en-US" sz="2600" dirty="0" smtClean="0">
                <a:solidFill>
                  <a:srgbClr val="003DA5"/>
                </a:solidFill>
                <a:latin typeface="HG丸ｺﾞｼｯｸM-PRO" panose="020F0600000000000000" pitchFamily="50" charset="-128"/>
                <a:ea typeface="HG丸ｺﾞｼｯｸM-PRO" panose="020F0600000000000000" pitchFamily="50" charset="-128"/>
              </a:rPr>
              <a:t>その他　　情報政策室等　</a:t>
            </a:r>
            <a:r>
              <a:rPr lang="en-US" altLang="ja-JP" sz="2600" dirty="0" smtClean="0">
                <a:solidFill>
                  <a:srgbClr val="003DA5"/>
                </a:solidFill>
                <a:latin typeface="HG丸ｺﾞｼｯｸM-PRO" panose="020F0600000000000000" pitchFamily="50" charset="-128"/>
                <a:ea typeface="HG丸ｺﾞｼｯｸM-PRO" panose="020F0600000000000000" pitchFamily="50" charset="-128"/>
              </a:rPr>
              <a:t>(2,500</a:t>
            </a:r>
            <a:r>
              <a:rPr lang="ja-JP" altLang="en-US" sz="2600" dirty="0" smtClean="0">
                <a:solidFill>
                  <a:srgbClr val="003DA5"/>
                </a:solidFill>
                <a:latin typeface="HG丸ｺﾞｼｯｸM-PRO" panose="020F0600000000000000" pitchFamily="50" charset="-128"/>
                <a:ea typeface="HG丸ｺﾞｼｯｸM-PRO" panose="020F0600000000000000" pitchFamily="50" charset="-128"/>
              </a:rPr>
              <a:t>レベル</a:t>
            </a:r>
            <a:r>
              <a:rPr lang="en-US" altLang="ja-JP" sz="2600" dirty="0" smtClean="0">
                <a:solidFill>
                  <a:srgbClr val="003DA5"/>
                </a:solidFill>
                <a:latin typeface="HG丸ｺﾞｼｯｸM-PRO" panose="020F0600000000000000" pitchFamily="50" charset="-128"/>
                <a:ea typeface="HG丸ｺﾞｼｯｸM-PRO" panose="020F0600000000000000" pitchFamily="50" charset="-128"/>
              </a:rPr>
              <a:t>)</a:t>
            </a:r>
          </a:p>
          <a:p>
            <a:pPr>
              <a:buFont typeface="Arial" charset="0"/>
              <a:buNone/>
              <a:defRPr/>
            </a:pPr>
            <a:endParaRPr lang="en-US" altLang="ja-JP" sz="2600" dirty="0" smtClean="0">
              <a:latin typeface="HG丸ｺﾞｼｯｸM-PRO" panose="020F0600000000000000" pitchFamily="50" charset="-128"/>
              <a:ea typeface="HG丸ｺﾞｼｯｸM-PRO" panose="020F0600000000000000" pitchFamily="50" charset="-128"/>
            </a:endParaRPr>
          </a:p>
          <a:p>
            <a:pPr>
              <a:buFont typeface="Arial" charset="0"/>
              <a:buNone/>
              <a:defRPr/>
            </a:pPr>
            <a:r>
              <a:rPr lang="ja-JP" altLang="en-US" sz="2600" dirty="0" smtClean="0">
                <a:solidFill>
                  <a:srgbClr val="003DA5"/>
                </a:solidFill>
                <a:latin typeface="HG丸ｺﾞｼｯｸM-PRO" panose="020F0600000000000000" pitchFamily="50" charset="-128"/>
                <a:ea typeface="HG丸ｺﾞｼｯｸM-PRO" panose="020F0600000000000000" pitchFamily="50" charset="-128"/>
              </a:rPr>
              <a:t>◆地図の市域全面更新は当面行わず、従来どおり部分更新を継続する。</a:t>
            </a:r>
            <a:endParaRPr lang="en-US" altLang="ja-JP" sz="2600" dirty="0" smtClean="0">
              <a:solidFill>
                <a:srgbClr val="003DA5"/>
              </a:solidFill>
              <a:latin typeface="HG丸ｺﾞｼｯｸM-PRO" panose="020F0600000000000000" pitchFamily="50" charset="-128"/>
              <a:ea typeface="HG丸ｺﾞｼｯｸM-PRO" panose="020F0600000000000000" pitchFamily="50" charset="-128"/>
            </a:endParaRPr>
          </a:p>
          <a:p>
            <a:pPr>
              <a:buFont typeface="Arial" charset="0"/>
              <a:buNone/>
              <a:defRPr/>
            </a:pPr>
            <a:endParaRPr lang="en-US" altLang="ja-JP" sz="2600" dirty="0" smtClean="0">
              <a:latin typeface="HG丸ｺﾞｼｯｸM-PRO" panose="020F0600000000000000" pitchFamily="50" charset="-128"/>
              <a:ea typeface="HG丸ｺﾞｼｯｸM-PRO" panose="020F0600000000000000" pitchFamily="50" charset="-128"/>
            </a:endParaRPr>
          </a:p>
        </p:txBody>
      </p:sp>
      <p:sp>
        <p:nvSpPr>
          <p:cNvPr id="4" name="タイトル 1"/>
          <p:cNvSpPr txBox="1">
            <a:spLocks/>
          </p:cNvSpPr>
          <p:nvPr/>
        </p:nvSpPr>
        <p:spPr>
          <a:xfrm>
            <a:off x="0" y="188913"/>
            <a:ext cx="9906000" cy="609600"/>
          </a:xfrm>
          <a:prstGeom prst="rect">
            <a:avLst/>
          </a:prstGeo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ja-JP" sz="3200" b="1" dirty="0" smtClean="0">
                <a:solidFill>
                  <a:srgbClr val="003DA5"/>
                </a:solidFill>
                <a:latin typeface="HG丸ｺﾞｼｯｸM-PRO" pitchFamily="50" charset="-128"/>
                <a:ea typeface="HG丸ｺﾞｼｯｸM-PRO" pitchFamily="50" charset="-128"/>
              </a:rPr>
              <a:t>GIS</a:t>
            </a:r>
            <a:r>
              <a:rPr lang="ja-JP" altLang="en-US" sz="3200" b="1" dirty="0" smtClean="0">
                <a:solidFill>
                  <a:srgbClr val="003DA5"/>
                </a:solidFill>
                <a:latin typeface="HG丸ｺﾞｼｯｸM-PRO" pitchFamily="50" charset="-128"/>
                <a:ea typeface="HG丸ｺﾞｼｯｸM-PRO" pitchFamily="50" charset="-128"/>
              </a:rPr>
              <a:t>データの整備方法</a:t>
            </a:r>
          </a:p>
        </p:txBody>
      </p:sp>
    </p:spTree>
  </p:cSld>
  <p:clrMapOvr>
    <a:masterClrMapping/>
  </p:clrMapOvr>
  <p:transition spd="slow">
    <p:blinds/>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144688" y="1844229"/>
            <a:ext cx="6026993" cy="3745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法定図書とは</a:t>
            </a: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公共測量と 作業規程の準則</a:t>
            </a:r>
            <a:endParaRPr kumimoji="1" lang="en-US" altLang="ja-JP"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豊中市の事例</a:t>
            </a: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003DA5"/>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ja-JP" sz="3200" b="1" i="0" u="none" strike="noStrike" kern="0" cap="none" spc="0" normalizeH="0" baseline="0" noProof="0" dirty="0" smtClean="0">
                <a:ln>
                  <a:noFill/>
                </a:ln>
                <a:solidFill>
                  <a:srgbClr val="003DA5"/>
                </a:solidFill>
                <a:effectLst/>
                <a:uLnTx/>
                <a:uFillTx/>
                <a:latin typeface="HG丸ｺﾞｼｯｸM-PRO" panose="020F0600000000000000" pitchFamily="50" charset="-128"/>
                <a:ea typeface="HG丸ｺﾞｼｯｸM-PRO" panose="020F0600000000000000" pitchFamily="50" charset="-128"/>
                <a:cs typeface="+mn-cs"/>
              </a:rPr>
              <a:t>大縮尺空間データの意義</a:t>
            </a:r>
            <a:endParaRPr kumimoji="1" lang="en-US" altLang="ja-JP" sz="3200" b="1" i="0" u="none" strike="noStrike" kern="0" cap="none" spc="0" normalizeH="0" baseline="0" noProof="0" dirty="0" smtClean="0">
              <a:ln>
                <a:noFill/>
              </a:ln>
              <a:solidFill>
                <a:srgbClr val="003DA5"/>
              </a:solidFill>
              <a:effectLst/>
              <a:uLnTx/>
              <a:uFillTx/>
              <a:latin typeface="HG丸ｺﾞｼｯｸM-PRO" panose="020F0600000000000000" pitchFamily="50" charset="-128"/>
              <a:ea typeface="HG丸ｺﾞｼｯｸM-PRO" panose="020F0600000000000000"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まとめ</a:t>
            </a:r>
            <a:endParaRPr kumimoji="1" lang="en-US" altLang="ja-JP" sz="3200" b="1" i="0" u="none" strike="noStrike" kern="0" cap="none" spc="0" normalizeH="0" baseline="0" noProof="0" dirty="0" smtClean="0">
              <a:ln>
                <a:noFill/>
              </a:ln>
              <a:solidFill>
                <a:srgbClr val="DDDDDD"/>
              </a:solidFill>
              <a:effectLst/>
              <a:uLnTx/>
              <a:uFillTx/>
              <a:latin typeface="HG丸ｺﾞｼｯｸM-PRO" pitchFamily="50" charset="-128"/>
              <a:ea typeface="HG丸ｺﾞｼｯｸM-PRO"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1" lang="en-US" altLang="ja-JP" sz="3200" b="1" i="0" u="none" strike="noStrike" kern="0" cap="none" spc="0" normalizeH="0" baseline="0" noProof="0" dirty="0" smtClean="0">
              <a:ln>
                <a:noFill/>
              </a:ln>
              <a:solidFill>
                <a:srgbClr val="003DA5"/>
              </a:solidFill>
              <a:effectLst/>
              <a:uLnTx/>
              <a:uFillTx/>
              <a:latin typeface="HG丸ｺﾞｼｯｸM-PRO" pitchFamily="50" charset="-128"/>
              <a:ea typeface="HG丸ｺﾞｼｯｸM-PRO"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1" lang="en-US" altLang="ja-JP" sz="3200" b="1" i="0" u="none" strike="noStrike" kern="0" cap="none" spc="0" normalizeH="0" baseline="0" noProof="0" dirty="0" smtClean="0">
              <a:ln>
                <a:noFill/>
              </a:ln>
              <a:solidFill>
                <a:srgbClr val="003DA5"/>
              </a:solidFill>
              <a:effectLst/>
              <a:uLnTx/>
              <a:uFillTx/>
              <a:latin typeface="HG丸ｺﾞｼｯｸM-PRO" pitchFamily="50" charset="-128"/>
              <a:ea typeface="HG丸ｺﾞｼｯｸM-PRO" pitchFamily="50" charset="-128"/>
              <a:cs typeface="+mn-cs"/>
            </a:endParaRPr>
          </a:p>
        </p:txBody>
      </p:sp>
    </p:spTree>
  </p:cSld>
  <p:clrMapOvr>
    <a:masterClrMapping/>
  </p:clrMapOvr>
  <p:transition>
    <p:blinds/>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188913"/>
            <a:ext cx="9906000" cy="609600"/>
          </a:xfrm>
          <a:prstGeom prst="rect">
            <a:avLst/>
          </a:prstGeo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ja-JP" sz="3200" b="1" dirty="0" smtClean="0">
                <a:solidFill>
                  <a:srgbClr val="003DA5"/>
                </a:solidFill>
                <a:latin typeface="HG丸ｺﾞｼｯｸM-PRO" pitchFamily="50" charset="-128"/>
                <a:ea typeface="HG丸ｺﾞｼｯｸM-PRO" pitchFamily="50" charset="-128"/>
              </a:rPr>
              <a:t>GIS</a:t>
            </a:r>
            <a:r>
              <a:rPr lang="ja-JP" altLang="en-US" sz="3200" b="1" dirty="0" smtClean="0">
                <a:solidFill>
                  <a:srgbClr val="003DA5"/>
                </a:solidFill>
                <a:latin typeface="HG丸ｺﾞｼｯｸM-PRO" pitchFamily="50" charset="-128"/>
                <a:ea typeface="HG丸ｺﾞｼｯｸM-PRO" pitchFamily="50" charset="-128"/>
              </a:rPr>
              <a:t>データの編集</a:t>
            </a:r>
          </a:p>
        </p:txBody>
      </p:sp>
      <p:pic>
        <p:nvPicPr>
          <p:cNvPr id="10035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088" y="1592263"/>
            <a:ext cx="6486525" cy="446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8" name="Text Box 4"/>
          <p:cNvSpPr txBox="1">
            <a:spLocks noChangeArrowheads="1"/>
          </p:cNvSpPr>
          <p:nvPr/>
        </p:nvSpPr>
        <p:spPr bwMode="auto">
          <a:xfrm>
            <a:off x="487363" y="985838"/>
            <a:ext cx="2646362" cy="387350"/>
          </a:xfrm>
          <a:prstGeom prst="rect">
            <a:avLst/>
          </a:prstGeom>
          <a:noFill/>
          <a:ln>
            <a:noFill/>
          </a:ln>
          <a:effectLst>
            <a:prstShdw prst="shdw12">
              <a:schemeClr val="accent1">
                <a:gamma/>
                <a:shade val="60000"/>
                <a:invGamma/>
                <a:alpha val="50000"/>
              </a:schemeClr>
            </a:prstShdw>
          </a:effectLst>
          <a:extLst/>
        </p:spPr>
        <p:txBody>
          <a:bodyPr>
            <a:spAutoFit/>
          </a:bodyPr>
          <a:lstStyle/>
          <a:p>
            <a:pPr>
              <a:defRPr/>
            </a:pPr>
            <a:r>
              <a:rPr lang="ja-JP" altLang="en-US" b="1" dirty="0">
                <a:solidFill>
                  <a:srgbClr val="003DA5"/>
                </a:solidFill>
                <a:latin typeface="HG丸ｺﾞｼｯｸM-PRO" pitchFamily="50" charset="-128"/>
                <a:ea typeface="HG丸ｺﾞｼｯｸM-PRO" pitchFamily="50" charset="-128"/>
              </a:rPr>
              <a:t>情報レベル</a:t>
            </a:r>
            <a:r>
              <a:rPr lang="en-US" altLang="ja-JP" b="1" dirty="0">
                <a:solidFill>
                  <a:srgbClr val="003DA5"/>
                </a:solidFill>
                <a:latin typeface="HG丸ｺﾞｼｯｸM-PRO" pitchFamily="50" charset="-128"/>
                <a:ea typeface="HG丸ｺﾞｼｯｸM-PRO" pitchFamily="50" charset="-128"/>
              </a:rPr>
              <a:t>500</a:t>
            </a:r>
          </a:p>
        </p:txBody>
      </p:sp>
      <p:sp>
        <p:nvSpPr>
          <p:cNvPr id="98309" name="AutoShape 5"/>
          <p:cNvSpPr>
            <a:spLocks noChangeArrowheads="1"/>
          </p:cNvSpPr>
          <p:nvPr/>
        </p:nvSpPr>
        <p:spPr bwMode="auto">
          <a:xfrm>
            <a:off x="3119438" y="1052736"/>
            <a:ext cx="496887" cy="304800"/>
          </a:xfrm>
          <a:prstGeom prst="rightArrow">
            <a:avLst>
              <a:gd name="adj1" fmla="val 50000"/>
              <a:gd name="adj2" fmla="val 37623"/>
            </a:avLst>
          </a:prstGeom>
          <a:solidFill>
            <a:srgbClr val="003DA5"/>
          </a:solidFill>
          <a:ln w="9525">
            <a:solidFill>
              <a:schemeClr val="tx1"/>
            </a:solidFill>
            <a:miter lim="800000"/>
            <a:headEnd/>
            <a:tailEnd/>
          </a:ln>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en-US"/>
          </a:p>
        </p:txBody>
      </p:sp>
      <p:pic>
        <p:nvPicPr>
          <p:cNvPr id="98310"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88" y="1557338"/>
            <a:ext cx="6475412" cy="4481512"/>
          </a:xfrm>
          <a:prstGeom prst="rect">
            <a:avLst/>
          </a:prstGeom>
          <a:noFill/>
          <a:ln w="25400">
            <a:solidFill>
              <a:srgbClr val="008000"/>
            </a:solidFill>
            <a:miter lim="800000"/>
            <a:headEnd/>
            <a:tailEnd/>
          </a:ln>
          <a:extLst>
            <a:ext uri="{909E8E84-426E-40DD-AFC4-6F175D3DCCD1}">
              <a14:hiddenFill xmlns:a14="http://schemas.microsoft.com/office/drawing/2010/main" xmlns="">
                <a:solidFill>
                  <a:srgbClr val="FFFFFF"/>
                </a:solidFill>
              </a14:hiddenFill>
            </a:ext>
          </a:extLst>
        </p:spPr>
      </p:pic>
      <p:sp>
        <p:nvSpPr>
          <p:cNvPr id="98312" name="Text Box 8"/>
          <p:cNvSpPr txBox="1">
            <a:spLocks noChangeArrowheads="1"/>
          </p:cNvSpPr>
          <p:nvPr/>
        </p:nvSpPr>
        <p:spPr bwMode="auto">
          <a:xfrm>
            <a:off x="3667125" y="981075"/>
            <a:ext cx="2495550" cy="387350"/>
          </a:xfrm>
          <a:prstGeom prst="rect">
            <a:avLst/>
          </a:prstGeom>
          <a:noFill/>
          <a:ln>
            <a:noFill/>
          </a:ln>
          <a:effectLst>
            <a:prstShdw prst="shdw12">
              <a:schemeClr val="accent1">
                <a:gamma/>
                <a:shade val="60000"/>
                <a:invGamma/>
                <a:alpha val="50000"/>
              </a:schemeClr>
            </a:prstShdw>
          </a:effectLst>
          <a:extLst/>
        </p:spPr>
        <p:txBody>
          <a:bodyPr>
            <a:spAutoFit/>
          </a:bodyPr>
          <a:lstStyle/>
          <a:p>
            <a:pPr>
              <a:defRPr/>
            </a:pPr>
            <a:r>
              <a:rPr lang="ja-JP" altLang="en-US" b="1" dirty="0">
                <a:solidFill>
                  <a:srgbClr val="003DA5"/>
                </a:solidFill>
                <a:latin typeface="HG丸ｺﾞｼｯｸM-PRO" pitchFamily="50" charset="-128"/>
                <a:ea typeface="HG丸ｺﾞｼｯｸM-PRO" pitchFamily="50" charset="-128"/>
              </a:rPr>
              <a:t>レベル</a:t>
            </a:r>
            <a:r>
              <a:rPr lang="en-US" altLang="ja-JP" b="1" dirty="0">
                <a:solidFill>
                  <a:srgbClr val="003DA5"/>
                </a:solidFill>
                <a:latin typeface="HG丸ｺﾞｼｯｸM-PRO" pitchFamily="50" charset="-128"/>
                <a:ea typeface="HG丸ｺﾞｼｯｸM-PRO" pitchFamily="50" charset="-128"/>
              </a:rPr>
              <a:t>2,500</a:t>
            </a:r>
          </a:p>
        </p:txBody>
      </p:sp>
      <p:sp>
        <p:nvSpPr>
          <p:cNvPr id="98313" name="AutoShape 9"/>
          <p:cNvSpPr>
            <a:spLocks noChangeArrowheads="1"/>
          </p:cNvSpPr>
          <p:nvPr/>
        </p:nvSpPr>
        <p:spPr bwMode="auto">
          <a:xfrm>
            <a:off x="6005513" y="1052736"/>
            <a:ext cx="496887" cy="304800"/>
          </a:xfrm>
          <a:prstGeom prst="rightArrow">
            <a:avLst>
              <a:gd name="adj1" fmla="val 50000"/>
              <a:gd name="adj2" fmla="val 37623"/>
            </a:avLst>
          </a:prstGeom>
          <a:solidFill>
            <a:srgbClr val="003DA5"/>
          </a:solidFill>
          <a:ln w="9525">
            <a:solidFill>
              <a:schemeClr val="tx1"/>
            </a:solidFill>
            <a:miter lim="800000"/>
            <a:headEnd/>
            <a:tailEnd/>
          </a:ln>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en-US"/>
          </a:p>
        </p:txBody>
      </p:sp>
      <p:pic>
        <p:nvPicPr>
          <p:cNvPr id="98314"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85875" y="1557338"/>
            <a:ext cx="6475413" cy="4491037"/>
          </a:xfrm>
          <a:prstGeom prst="rect">
            <a:avLst/>
          </a:prstGeom>
          <a:noFill/>
          <a:ln w="9525">
            <a:solidFill>
              <a:srgbClr val="008000"/>
            </a:solidFill>
            <a:miter lim="800000"/>
            <a:headEnd/>
            <a:tailEnd/>
          </a:ln>
          <a:extLst>
            <a:ext uri="{909E8E84-426E-40DD-AFC4-6F175D3DCCD1}">
              <a14:hiddenFill xmlns:a14="http://schemas.microsoft.com/office/drawing/2010/main" xmlns="">
                <a:solidFill>
                  <a:srgbClr val="FFFFFF"/>
                </a:solidFill>
              </a14:hiddenFill>
            </a:ext>
          </a:extLst>
        </p:spPr>
      </p:pic>
      <p:pic>
        <p:nvPicPr>
          <p:cNvPr id="98315" name="Picture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85875" y="1557338"/>
            <a:ext cx="6904038" cy="4529137"/>
          </a:xfrm>
          <a:prstGeom prst="rect">
            <a:avLst/>
          </a:prstGeom>
          <a:noFill/>
          <a:ln w="25400">
            <a:solidFill>
              <a:srgbClr val="008000"/>
            </a:solidFill>
            <a:miter lim="800000"/>
            <a:headEnd/>
            <a:tailEnd/>
          </a:ln>
          <a:extLst>
            <a:ext uri="{909E8E84-426E-40DD-AFC4-6F175D3DCCD1}">
              <a14:hiddenFill xmlns:a14="http://schemas.microsoft.com/office/drawing/2010/main" xmlns="">
                <a:solidFill>
                  <a:srgbClr val="FFFFFF"/>
                </a:solidFill>
              </a14:hiddenFill>
            </a:ext>
          </a:extLst>
        </p:spPr>
      </p:pic>
      <p:sp>
        <p:nvSpPr>
          <p:cNvPr id="98316" name="Text Box 12"/>
          <p:cNvSpPr txBox="1">
            <a:spLocks noChangeArrowheads="1"/>
          </p:cNvSpPr>
          <p:nvPr/>
        </p:nvSpPr>
        <p:spPr bwMode="auto">
          <a:xfrm>
            <a:off x="6553200" y="1016000"/>
            <a:ext cx="2493963" cy="387350"/>
          </a:xfrm>
          <a:prstGeom prst="rect">
            <a:avLst/>
          </a:prstGeom>
          <a:noFill/>
          <a:ln>
            <a:noFill/>
          </a:ln>
          <a:effectLst>
            <a:prstShdw prst="shdw12">
              <a:schemeClr val="accent1">
                <a:gamma/>
                <a:shade val="60000"/>
                <a:invGamma/>
                <a:alpha val="50000"/>
              </a:schemeClr>
            </a:prstShdw>
          </a:effectLst>
          <a:extLst/>
        </p:spPr>
        <p:txBody>
          <a:bodyPr>
            <a:spAutoFit/>
          </a:bodyPr>
          <a:lstStyle/>
          <a:p>
            <a:pPr>
              <a:defRPr/>
            </a:pPr>
            <a:r>
              <a:rPr lang="ja-JP" altLang="en-US" b="1" dirty="0">
                <a:solidFill>
                  <a:srgbClr val="003DA5"/>
                </a:solidFill>
                <a:latin typeface="HG丸ｺﾞｼｯｸM-PRO" pitchFamily="50" charset="-128"/>
                <a:ea typeface="HG丸ｺﾞｼｯｸM-PRO" pitchFamily="50" charset="-128"/>
              </a:rPr>
              <a:t>レベル</a:t>
            </a:r>
            <a:r>
              <a:rPr lang="en-US" altLang="ja-JP" b="1" dirty="0">
                <a:solidFill>
                  <a:srgbClr val="003DA5"/>
                </a:solidFill>
                <a:latin typeface="HG丸ｺﾞｼｯｸM-PRO" pitchFamily="50" charset="-128"/>
                <a:ea typeface="HG丸ｺﾞｼｯｸM-PRO" pitchFamily="50" charset="-128"/>
              </a:rPr>
              <a:t>10,000</a:t>
            </a:r>
          </a:p>
        </p:txBody>
      </p:sp>
      <p:pic>
        <p:nvPicPr>
          <p:cNvPr id="98318" name="Picture 1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79750" y="1449388"/>
            <a:ext cx="4110038" cy="5408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19" name="Picture 1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457450" y="1520825"/>
            <a:ext cx="7097713" cy="4548188"/>
          </a:xfrm>
          <a:prstGeom prst="rect">
            <a:avLst/>
          </a:prstGeom>
          <a:noFill/>
          <a:ln w="25400">
            <a:solidFill>
              <a:srgbClr val="008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8310"/>
                                        </p:tgtEl>
                                        <p:attrNameLst>
                                          <p:attrName>style.visibility</p:attrName>
                                        </p:attrNameLst>
                                      </p:cBhvr>
                                      <p:to>
                                        <p:strVal val="visible"/>
                                      </p:to>
                                    </p:set>
                                    <p:animEffect transition="in" filter="blinds(horizontal)">
                                      <p:cBhvr>
                                        <p:cTn id="7" dur="500"/>
                                        <p:tgtEl>
                                          <p:spTgt spid="983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8309"/>
                                        </p:tgtEl>
                                        <p:attrNameLst>
                                          <p:attrName>style.visibility</p:attrName>
                                        </p:attrNameLst>
                                      </p:cBhvr>
                                      <p:to>
                                        <p:strVal val="visible"/>
                                      </p:to>
                                    </p:set>
                                    <p:animEffect transition="in" filter="blinds(horizontal)">
                                      <p:cBhvr>
                                        <p:cTn id="12" dur="500"/>
                                        <p:tgtEl>
                                          <p:spTgt spid="983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8312"/>
                                        </p:tgtEl>
                                        <p:attrNameLst>
                                          <p:attrName>style.visibility</p:attrName>
                                        </p:attrNameLst>
                                      </p:cBhvr>
                                      <p:to>
                                        <p:strVal val="visible"/>
                                      </p:to>
                                    </p:set>
                                    <p:animEffect transition="in" filter="blinds(horizontal)">
                                      <p:cBhvr>
                                        <p:cTn id="17" dur="500"/>
                                        <p:tgtEl>
                                          <p:spTgt spid="983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8314"/>
                                        </p:tgtEl>
                                        <p:attrNameLst>
                                          <p:attrName>style.visibility</p:attrName>
                                        </p:attrNameLst>
                                      </p:cBhvr>
                                      <p:to>
                                        <p:strVal val="visible"/>
                                      </p:to>
                                    </p:set>
                                    <p:animEffect transition="in" filter="blinds(horizontal)">
                                      <p:cBhvr>
                                        <p:cTn id="22" dur="500"/>
                                        <p:tgtEl>
                                          <p:spTgt spid="983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98315"/>
                                        </p:tgtEl>
                                        <p:attrNameLst>
                                          <p:attrName>style.visibility</p:attrName>
                                        </p:attrNameLst>
                                      </p:cBhvr>
                                      <p:to>
                                        <p:strVal val="visible"/>
                                      </p:to>
                                    </p:set>
                                    <p:animEffect transition="in" filter="blinds(horizontal)">
                                      <p:cBhvr>
                                        <p:cTn id="27" dur="500"/>
                                        <p:tgtEl>
                                          <p:spTgt spid="983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8313"/>
                                        </p:tgtEl>
                                        <p:attrNameLst>
                                          <p:attrName>style.visibility</p:attrName>
                                        </p:attrNameLst>
                                      </p:cBhvr>
                                      <p:to>
                                        <p:strVal val="visible"/>
                                      </p:to>
                                    </p:set>
                                    <p:animEffect transition="in" filter="blinds(horizontal)">
                                      <p:cBhvr>
                                        <p:cTn id="32" dur="500"/>
                                        <p:tgtEl>
                                          <p:spTgt spid="983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8316"/>
                                        </p:tgtEl>
                                        <p:attrNameLst>
                                          <p:attrName>style.visibility</p:attrName>
                                        </p:attrNameLst>
                                      </p:cBhvr>
                                      <p:to>
                                        <p:strVal val="visible"/>
                                      </p:to>
                                    </p:set>
                                    <p:animEffect transition="in" filter="blinds(horizontal)">
                                      <p:cBhvr>
                                        <p:cTn id="37" dur="500"/>
                                        <p:tgtEl>
                                          <p:spTgt spid="983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98318"/>
                                        </p:tgtEl>
                                        <p:attrNameLst>
                                          <p:attrName>style.visibility</p:attrName>
                                        </p:attrNameLst>
                                      </p:cBhvr>
                                      <p:to>
                                        <p:strVal val="visible"/>
                                      </p:to>
                                    </p:set>
                                    <p:animEffect transition="in" filter="blinds(horizontal)">
                                      <p:cBhvr>
                                        <p:cTn id="42" dur="500"/>
                                        <p:tgtEl>
                                          <p:spTgt spid="9831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98319"/>
                                        </p:tgtEl>
                                        <p:attrNameLst>
                                          <p:attrName>style.visibility</p:attrName>
                                        </p:attrNameLst>
                                      </p:cBhvr>
                                      <p:to>
                                        <p:strVal val="visible"/>
                                      </p:to>
                                    </p:set>
                                    <p:animEffect transition="in" filter="blinds(horizontal)">
                                      <p:cBhvr>
                                        <p:cTn id="47" dur="500"/>
                                        <p:tgtEl>
                                          <p:spTgt spid="98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9" grpId="0" animBg="1"/>
      <p:bldP spid="98312" grpId="0"/>
      <p:bldP spid="98313" grpId="0" animBg="1"/>
      <p:bldP spid="983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Rectangle 2"/>
          <p:cNvSpPr txBox="1">
            <a:spLocks noChangeArrowheads="1"/>
          </p:cNvSpPr>
          <p:nvPr/>
        </p:nvSpPr>
        <p:spPr>
          <a:xfrm>
            <a:off x="0" y="225425"/>
            <a:ext cx="9906000" cy="458788"/>
          </a:xfrm>
          <a:prstGeom prst="rect">
            <a:avLst/>
          </a:prstGeo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ja-JP" altLang="en-US" sz="3200" b="1" dirty="0" smtClean="0">
                <a:solidFill>
                  <a:srgbClr val="003DA5"/>
                </a:solidFill>
                <a:ea typeface="HG丸ｺﾞｼｯｸM-PRO" pitchFamily="50" charset="-128"/>
              </a:rPr>
              <a:t>大縮尺道路地図の整備・更新に関する共同研究</a:t>
            </a:r>
          </a:p>
        </p:txBody>
      </p:sp>
      <p:sp>
        <p:nvSpPr>
          <p:cNvPr id="95740" name="Text Box 508"/>
          <p:cNvSpPr txBox="1">
            <a:spLocks noChangeArrowheads="1"/>
          </p:cNvSpPr>
          <p:nvPr/>
        </p:nvSpPr>
        <p:spPr bwMode="auto">
          <a:xfrm>
            <a:off x="271463" y="1449388"/>
            <a:ext cx="9440862" cy="387350"/>
          </a:xfrm>
          <a:prstGeom prst="rect">
            <a:avLst/>
          </a:prstGeom>
          <a:noFill/>
          <a:ln>
            <a:noFill/>
          </a:ln>
          <a:effectLst>
            <a:prstShdw prst="shdw12">
              <a:schemeClr val="accent1">
                <a:gamma/>
                <a:shade val="60000"/>
                <a:invGamma/>
                <a:alpha val="50000"/>
              </a:schemeClr>
            </a:prstShdw>
          </a:effectLst>
          <a:extLst/>
        </p:spPr>
        <p:txBody>
          <a:bodyPr>
            <a:spAutoFit/>
          </a:bodyPr>
          <a:lstStyle/>
          <a:p>
            <a:pPr algn="l">
              <a:defRPr/>
            </a:pPr>
            <a:r>
              <a:rPr lang="ja-JP" altLang="en-US" b="1" dirty="0" smtClean="0">
                <a:solidFill>
                  <a:srgbClr val="003DA5"/>
                </a:solidFill>
                <a:latin typeface="HG丸ｺﾞｼｯｸM-PRO" pitchFamily="50" charset="-128"/>
                <a:ea typeface="HG丸ｺﾞｼｯｸM-PRO" pitchFamily="50" charset="-128"/>
              </a:rPr>
              <a:t>◆道路</a:t>
            </a:r>
            <a:r>
              <a:rPr lang="ja-JP" altLang="en-US" b="1" dirty="0">
                <a:solidFill>
                  <a:srgbClr val="003DA5"/>
                </a:solidFill>
                <a:latin typeface="HG丸ｺﾞｼｯｸM-PRO" pitchFamily="50" charset="-128"/>
                <a:ea typeface="HG丸ｺﾞｼｯｸM-PRO" pitchFamily="50" charset="-128"/>
              </a:rPr>
              <a:t>基盤地図情報の整備・更新手法の研究</a:t>
            </a:r>
          </a:p>
        </p:txBody>
      </p:sp>
      <p:sp>
        <p:nvSpPr>
          <p:cNvPr id="95741" name="Text Box 509"/>
          <p:cNvSpPr txBox="1">
            <a:spLocks noChangeArrowheads="1"/>
          </p:cNvSpPr>
          <p:nvPr/>
        </p:nvSpPr>
        <p:spPr bwMode="auto">
          <a:xfrm>
            <a:off x="661988" y="1844675"/>
            <a:ext cx="9012237" cy="979488"/>
          </a:xfrm>
          <a:prstGeom prst="rect">
            <a:avLst/>
          </a:prstGeom>
          <a:noFill/>
          <a:ln>
            <a:noFill/>
          </a:ln>
          <a:effectLst>
            <a:prstShdw prst="shdw12">
              <a:schemeClr val="accent1">
                <a:gamma/>
                <a:shade val="60000"/>
                <a:invGamma/>
                <a:alpha val="50000"/>
              </a:schemeClr>
            </a:prstShdw>
          </a:effectLst>
          <a:extLst/>
        </p:spPr>
        <p:txBody>
          <a:bodyPr>
            <a:spAutoFit/>
          </a:bodyPr>
          <a:lstStyle/>
          <a:p>
            <a:pPr algn="l">
              <a:defRPr/>
            </a:pPr>
            <a:r>
              <a:rPr lang="ja-JP" altLang="en-US" b="1" dirty="0">
                <a:solidFill>
                  <a:srgbClr val="003DA5"/>
                </a:solidFill>
                <a:latin typeface="HG丸ｺﾞｼｯｸM-PRO" pitchFamily="50" charset="-128"/>
                <a:ea typeface="HG丸ｺﾞｼｯｸM-PRO" pitchFamily="50" charset="-128"/>
              </a:rPr>
              <a:t>国土交通省は、平成</a:t>
            </a:r>
            <a:r>
              <a:rPr lang="en-US" altLang="ja-JP" b="1" dirty="0">
                <a:solidFill>
                  <a:srgbClr val="003DA5"/>
                </a:solidFill>
                <a:latin typeface="HG丸ｺﾞｼｯｸM-PRO" pitchFamily="50" charset="-128"/>
                <a:ea typeface="HG丸ｺﾞｼｯｸM-PRO" pitchFamily="50" charset="-128"/>
              </a:rPr>
              <a:t>18</a:t>
            </a:r>
            <a:r>
              <a:rPr lang="ja-JP" altLang="en-US" b="1" dirty="0">
                <a:solidFill>
                  <a:srgbClr val="003DA5"/>
                </a:solidFill>
                <a:latin typeface="HG丸ｺﾞｼｯｸM-PRO" pitchFamily="50" charset="-128"/>
                <a:ea typeface="HG丸ｺﾞｼｯｸM-PRO" pitchFamily="50" charset="-128"/>
              </a:rPr>
              <a:t>年</a:t>
            </a:r>
            <a:r>
              <a:rPr lang="en-US" altLang="ja-JP" b="1" dirty="0">
                <a:solidFill>
                  <a:srgbClr val="003DA5"/>
                </a:solidFill>
                <a:latin typeface="HG丸ｺﾞｼｯｸM-PRO" pitchFamily="50" charset="-128"/>
                <a:ea typeface="HG丸ｺﾞｼｯｸM-PRO" pitchFamily="50" charset="-128"/>
              </a:rPr>
              <a:t>8</a:t>
            </a:r>
            <a:r>
              <a:rPr lang="ja-JP" altLang="en-US" b="1" dirty="0">
                <a:solidFill>
                  <a:srgbClr val="003DA5"/>
                </a:solidFill>
                <a:latin typeface="HG丸ｺﾞｼｯｸM-PRO" pitchFamily="50" charset="-128"/>
                <a:ea typeface="HG丸ｺﾞｼｯｸM-PRO" pitchFamily="50" charset="-128"/>
              </a:rPr>
              <a:t>月から直轄国道を対象に大縮尺道路地図である道路基盤地図情報の整備を開始し、現在の整備率は約</a:t>
            </a:r>
            <a:r>
              <a:rPr lang="en-US" altLang="ja-JP" b="1" dirty="0">
                <a:solidFill>
                  <a:srgbClr val="003DA5"/>
                </a:solidFill>
                <a:latin typeface="HG丸ｺﾞｼｯｸM-PRO" pitchFamily="50" charset="-128"/>
                <a:ea typeface="HG丸ｺﾞｼｯｸM-PRO" pitchFamily="50" charset="-128"/>
              </a:rPr>
              <a:t>3 </a:t>
            </a:r>
            <a:r>
              <a:rPr lang="ja-JP" altLang="en-US" b="1" dirty="0">
                <a:solidFill>
                  <a:srgbClr val="003DA5"/>
                </a:solidFill>
                <a:latin typeface="HG丸ｺﾞｼｯｸM-PRO" pitchFamily="50" charset="-128"/>
                <a:ea typeface="HG丸ｺﾞｼｯｸM-PRO" pitchFamily="50" charset="-128"/>
              </a:rPr>
              <a:t>割となっている。</a:t>
            </a:r>
            <a:endParaRPr lang="en-US" altLang="ja-JP" dirty="0">
              <a:solidFill>
                <a:srgbClr val="003DA5"/>
              </a:solidFill>
              <a:latin typeface="HG丸ｺﾞｼｯｸM-PRO" pitchFamily="50" charset="-128"/>
              <a:ea typeface="HG丸ｺﾞｼｯｸM-PRO" pitchFamily="50" charset="-128"/>
            </a:endParaRPr>
          </a:p>
        </p:txBody>
      </p:sp>
      <p:sp>
        <p:nvSpPr>
          <p:cNvPr id="101381" name="Text Box 511"/>
          <p:cNvSpPr txBox="1">
            <a:spLocks noChangeArrowheads="1"/>
          </p:cNvSpPr>
          <p:nvPr/>
        </p:nvSpPr>
        <p:spPr bwMode="auto">
          <a:xfrm>
            <a:off x="0" y="6573310"/>
            <a:ext cx="5601072" cy="243656"/>
          </a:xfrm>
          <a:prstGeom prst="rect">
            <a:avLst/>
          </a:prstGeom>
          <a:solidFill>
            <a:schemeClr val="bg1"/>
          </a:solidFill>
          <a:ln w="9525">
            <a:solidFill>
              <a:schemeClr val="hlink"/>
            </a:solidFill>
            <a:miter lim="800000"/>
            <a:headEnd/>
            <a:tailEnd/>
          </a:ln>
        </p:spPr>
        <p:txBody>
          <a:bodyPr wrap="squar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en-US" altLang="ja-JP" sz="1200" b="1">
                <a:solidFill>
                  <a:srgbClr val="003DA5"/>
                </a:solidFill>
              </a:rPr>
              <a:t>http://www.nilim.go.jp/lab/bcg/kisya/journal/kisya20130607.pdf</a:t>
            </a:r>
            <a:endParaRPr lang="ja-JP" altLang="en-US" sz="1200" b="1">
              <a:solidFill>
                <a:srgbClr val="003DA5"/>
              </a:solidFill>
            </a:endParaRPr>
          </a:p>
        </p:txBody>
      </p:sp>
      <p:pic>
        <p:nvPicPr>
          <p:cNvPr id="101382" name="Picture 51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0300" y="2770906"/>
            <a:ext cx="7566025" cy="375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blinds/>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Text Box 5"/>
          <p:cNvSpPr txBox="1">
            <a:spLocks noChangeArrowheads="1"/>
          </p:cNvSpPr>
          <p:nvPr/>
        </p:nvSpPr>
        <p:spPr bwMode="auto">
          <a:xfrm>
            <a:off x="0" y="1196752"/>
            <a:ext cx="9906000" cy="387798"/>
          </a:xfrm>
          <a:prstGeom prst="rect">
            <a:avLst/>
          </a:prstGeom>
          <a:noFill/>
          <a:ln>
            <a:noFill/>
          </a:ln>
          <a:effectLst>
            <a:prstShdw prst="shdw12">
              <a:schemeClr val="accent1">
                <a:gamma/>
                <a:shade val="60000"/>
                <a:invGamma/>
                <a:alpha val="50000"/>
              </a:schemeClr>
            </a:prstShdw>
          </a:effectLst>
          <a:extLst/>
        </p:spPr>
        <p:txBody>
          <a:bodyPr wrap="square">
            <a:spAutoFit/>
          </a:bodyPr>
          <a:lstStyle/>
          <a:p>
            <a:pPr>
              <a:defRPr/>
            </a:pPr>
            <a:r>
              <a:rPr lang="ja-JP" altLang="en-US" b="1" dirty="0" smtClean="0">
                <a:solidFill>
                  <a:srgbClr val="003DA5"/>
                </a:solidFill>
                <a:latin typeface="HG丸ｺﾞｼｯｸM-PRO" pitchFamily="50" charset="-128"/>
                <a:ea typeface="HG丸ｺﾞｼｯｸM-PRO" pitchFamily="50" charset="-128"/>
              </a:rPr>
              <a:t>◆</a:t>
            </a:r>
            <a:r>
              <a:rPr lang="en-US" altLang="en-US" b="1" dirty="0" err="1" smtClean="0">
                <a:solidFill>
                  <a:srgbClr val="003DA5"/>
                </a:solidFill>
                <a:latin typeface="HG丸ｺﾞｼｯｸM-PRO" pitchFamily="50" charset="-128"/>
                <a:ea typeface="HG丸ｺﾞｼｯｸM-PRO" pitchFamily="50" charset="-128"/>
              </a:rPr>
              <a:t>走行支援サービスに必要な大縮尺道路地図の整備</a:t>
            </a:r>
            <a:r>
              <a:rPr lang="en-US" altLang="en-US" b="1" dirty="0" err="1">
                <a:solidFill>
                  <a:srgbClr val="003DA5"/>
                </a:solidFill>
                <a:latin typeface="HG丸ｺﾞｼｯｸM-PRO" pitchFamily="50" charset="-128"/>
                <a:ea typeface="HG丸ｺﾞｼｯｸM-PRO" pitchFamily="50" charset="-128"/>
              </a:rPr>
              <a:t>・更新手法の研究</a:t>
            </a:r>
            <a:endParaRPr lang="ja-JP" altLang="en-US" b="1" dirty="0">
              <a:solidFill>
                <a:srgbClr val="003DA5"/>
              </a:solidFill>
            </a:endParaRPr>
          </a:p>
        </p:txBody>
      </p:sp>
      <p:sp>
        <p:nvSpPr>
          <p:cNvPr id="103430" name="Text Box 6"/>
          <p:cNvSpPr txBox="1">
            <a:spLocks noChangeArrowheads="1"/>
          </p:cNvSpPr>
          <p:nvPr/>
        </p:nvSpPr>
        <p:spPr bwMode="auto">
          <a:xfrm>
            <a:off x="272480" y="1691905"/>
            <a:ext cx="9633520" cy="978729"/>
          </a:xfrm>
          <a:prstGeom prst="rect">
            <a:avLst/>
          </a:prstGeom>
          <a:noFill/>
          <a:ln>
            <a:noFill/>
          </a:ln>
          <a:effectLst>
            <a:prstShdw prst="shdw12">
              <a:schemeClr val="accent1">
                <a:gamma/>
                <a:shade val="60000"/>
                <a:invGamma/>
                <a:alpha val="50000"/>
              </a:schemeClr>
            </a:prstShdw>
          </a:effectLst>
          <a:extLst/>
        </p:spPr>
        <p:txBody>
          <a:bodyPr wrap="square">
            <a:spAutoFit/>
          </a:bodyPr>
          <a:lstStyle/>
          <a:p>
            <a:pPr algn="l">
              <a:defRPr/>
            </a:pPr>
            <a:r>
              <a:rPr lang="ja-JP" altLang="en-US" b="1" dirty="0">
                <a:solidFill>
                  <a:srgbClr val="003DA5"/>
                </a:solidFill>
                <a:latin typeface="HG丸ｺﾞｼｯｸM-PRO" panose="020F0600000000000000" pitchFamily="50" charset="-128"/>
                <a:ea typeface="HG丸ｺﾞｼｯｸM-PRO" panose="020F0600000000000000" pitchFamily="50" charset="-128"/>
              </a:rPr>
              <a:t>道路基盤地図情報を元に、また各機関保有の地図等も活用しつつ、走行支援サービスに必要な大縮尺道路地図を整備・更新する手法を確立する。</a:t>
            </a:r>
          </a:p>
        </p:txBody>
      </p:sp>
      <p:pic>
        <p:nvPicPr>
          <p:cNvPr id="102405" name="Picture 7"/>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209675" y="2384425"/>
            <a:ext cx="7253288" cy="396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6" name="Text Box 9"/>
          <p:cNvSpPr txBox="1">
            <a:spLocks noChangeArrowheads="1"/>
          </p:cNvSpPr>
          <p:nvPr/>
        </p:nvSpPr>
        <p:spPr bwMode="auto">
          <a:xfrm>
            <a:off x="0" y="6573310"/>
            <a:ext cx="5601072" cy="243656"/>
          </a:xfrm>
          <a:prstGeom prst="rect">
            <a:avLst/>
          </a:prstGeom>
          <a:solidFill>
            <a:schemeClr val="bg1"/>
          </a:solidFill>
          <a:ln w="9525">
            <a:solidFill>
              <a:schemeClr val="hlink"/>
            </a:solidFill>
            <a:miter lim="800000"/>
            <a:headEnd/>
            <a:tailEnd/>
          </a:ln>
        </p:spPr>
        <p:txBody>
          <a:bodyPr wrap="squar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en-US" altLang="ja-JP" sz="1200" b="1">
                <a:solidFill>
                  <a:srgbClr val="003DA5"/>
                </a:solidFill>
              </a:rPr>
              <a:t>http://www.nilim.go.jp/lab/bcg/kisya/journal/kisya20130607.pdf</a:t>
            </a:r>
            <a:endParaRPr lang="ja-JP" altLang="en-US" sz="1200" b="1">
              <a:solidFill>
                <a:srgbClr val="003DA5"/>
              </a:solidFill>
            </a:endParaRPr>
          </a:p>
        </p:txBody>
      </p:sp>
      <p:sp>
        <p:nvSpPr>
          <p:cNvPr id="7" name="Rectangle 2"/>
          <p:cNvSpPr txBox="1">
            <a:spLocks noChangeArrowheads="1"/>
          </p:cNvSpPr>
          <p:nvPr/>
        </p:nvSpPr>
        <p:spPr>
          <a:xfrm>
            <a:off x="0" y="225425"/>
            <a:ext cx="9906000" cy="458788"/>
          </a:xfrm>
          <a:prstGeom prst="rect">
            <a:avLst/>
          </a:prstGeom>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ja-JP" altLang="en-US" sz="3200" b="1" dirty="0" smtClean="0">
                <a:solidFill>
                  <a:srgbClr val="003DA5"/>
                </a:solidFill>
                <a:ea typeface="HG丸ｺﾞｼｯｸM-PRO" pitchFamily="50" charset="-128"/>
              </a:rPr>
              <a:t>大縮尺道路地図の整備・更新に関する共同研究</a:t>
            </a:r>
          </a:p>
        </p:txBody>
      </p:sp>
    </p:spTree>
  </p:cSld>
  <p:clrMapOvr>
    <a:masterClrMapping/>
  </p:clrMapOvr>
  <p:transition spd="slow">
    <p:blind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193675" y="177038"/>
            <a:ext cx="9518650" cy="633412"/>
          </a:xfrm>
        </p:spPr>
        <p:txBody>
          <a:bodyPr/>
          <a:lstStyle/>
          <a:p>
            <a:r>
              <a:rPr lang="ja-JP" altLang="en-US" sz="3600" smtClean="0"/>
              <a:t>森林基本図</a:t>
            </a:r>
          </a:p>
        </p:txBody>
      </p:sp>
      <p:pic>
        <p:nvPicPr>
          <p:cNvPr id="16388" name="Picture 3" descr="森林基本図"/>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8000" y="1196975"/>
            <a:ext cx="4446588" cy="28908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6389" name="Picture 4" descr="森林GI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95838" y="2708275"/>
            <a:ext cx="4837112" cy="34655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6390" name="Text Box 5"/>
          <p:cNvSpPr txBox="1">
            <a:spLocks noChangeArrowheads="1"/>
          </p:cNvSpPr>
          <p:nvPr/>
        </p:nvSpPr>
        <p:spPr bwMode="auto">
          <a:xfrm>
            <a:off x="741363" y="4149725"/>
            <a:ext cx="370363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20000"/>
              </a:spcBef>
            </a:pPr>
            <a:r>
              <a:rPr kumimoji="1" lang="ja-JP" altLang="en-US" sz="1600" b="1">
                <a:solidFill>
                  <a:schemeClr val="accent2"/>
                </a:solidFill>
                <a:latin typeface="HG丸ｺﾞｼｯｸM-PRO" panose="020F0600000000000000" pitchFamily="50" charset="-128"/>
                <a:ea typeface="HG丸ｺﾞｼｯｸM-PRO" panose="020F0600000000000000" pitchFamily="50" charset="-128"/>
              </a:rPr>
              <a:t>森林基本図（縮尺</a:t>
            </a:r>
            <a:r>
              <a:rPr kumimoji="1" lang="en-US" altLang="ja-JP" sz="1600" b="1">
                <a:solidFill>
                  <a:schemeClr val="accent2"/>
                </a:solidFill>
                <a:latin typeface="HG丸ｺﾞｼｯｸM-PRO" panose="020F0600000000000000" pitchFamily="50" charset="-128"/>
                <a:ea typeface="HG丸ｺﾞｼｯｸM-PRO" panose="020F0600000000000000" pitchFamily="50" charset="-128"/>
              </a:rPr>
              <a:t>1/5,000</a:t>
            </a:r>
            <a:r>
              <a:rPr kumimoji="1" lang="ja-JP" altLang="en-US" sz="1600" b="1">
                <a:solidFill>
                  <a:schemeClr val="accent2"/>
                </a:solidFill>
                <a:latin typeface="HG丸ｺﾞｼｯｸM-PRO" panose="020F0600000000000000" pitchFamily="50" charset="-128"/>
                <a:ea typeface="HG丸ｺﾞｼｯｸM-PRO" panose="020F0600000000000000" pitchFamily="50" charset="-128"/>
              </a:rPr>
              <a:t>）</a:t>
            </a:r>
            <a:endParaRPr kumimoji="1" lang="ja-JP" altLang="en-US" sz="1600">
              <a:latin typeface="HG丸ｺﾞｼｯｸM-PRO" panose="020F0600000000000000" pitchFamily="50" charset="-128"/>
              <a:ea typeface="HG丸ｺﾞｼｯｸM-PRO" panose="020F0600000000000000" pitchFamily="50" charset="-128"/>
            </a:endParaRPr>
          </a:p>
        </p:txBody>
      </p:sp>
      <p:sp>
        <p:nvSpPr>
          <p:cNvPr id="16391" name="Text Box 6"/>
          <p:cNvSpPr txBox="1">
            <a:spLocks noChangeArrowheads="1"/>
          </p:cNvSpPr>
          <p:nvPr/>
        </p:nvSpPr>
        <p:spPr bwMode="auto">
          <a:xfrm>
            <a:off x="6669088" y="6165850"/>
            <a:ext cx="14827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600" b="1">
                <a:solidFill>
                  <a:schemeClr val="accent2"/>
                </a:solidFill>
                <a:latin typeface="Arial" panose="020B0604020202020204" pitchFamily="34" charset="0"/>
                <a:ea typeface="HG丸ｺﾞｼｯｸM-PRO" panose="020F0600000000000000" pitchFamily="50" charset="-128"/>
              </a:rPr>
              <a:t>森林ＧＩＳ</a:t>
            </a:r>
          </a:p>
        </p:txBody>
      </p:sp>
    </p:spTree>
  </p:cSld>
  <p:clrMapOvr>
    <a:masterClrMapping/>
  </p:clrMapOvr>
  <p:transition>
    <p:blinds/>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144688" y="1844229"/>
            <a:ext cx="6026993" cy="3745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法定図書とは</a:t>
            </a: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公共測量と 作業規程の準則</a:t>
            </a:r>
            <a:endParaRPr kumimoji="1" lang="en-US" altLang="ja-JP"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豊中市の事例</a:t>
            </a: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 </a:t>
            </a:r>
            <a:r>
              <a:rPr kumimoji="1" lang="ja-JP" altLang="ja-JP"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rPr>
              <a:t>大縮尺空間データの意義</a:t>
            </a:r>
            <a:endParaRPr kumimoji="1" lang="en-US" altLang="ja-JP" sz="3200" b="1" i="0" u="none" strike="noStrike" kern="0" cap="none" spc="0" normalizeH="0" baseline="0" noProof="0" dirty="0" smtClean="0">
              <a:ln>
                <a:noFill/>
              </a:ln>
              <a:solidFill>
                <a:srgbClr val="DDDDDD"/>
              </a:solidFill>
              <a:effectLst/>
              <a:uLnTx/>
              <a:uFillTx/>
              <a:latin typeface="HG丸ｺﾞｼｯｸM-PRO" panose="020F0600000000000000" pitchFamily="50" charset="-128"/>
              <a:ea typeface="HG丸ｺﾞｼｯｸM-PRO" panose="020F0600000000000000"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r>
              <a:rPr kumimoji="1" lang="ja-JP" altLang="en-US" sz="3200" b="1" i="0" u="none" strike="noStrike" kern="0" cap="none" spc="0" normalizeH="0" baseline="0" noProof="0" dirty="0" smtClean="0">
                <a:ln>
                  <a:noFill/>
                </a:ln>
                <a:solidFill>
                  <a:srgbClr val="003DA5"/>
                </a:solidFill>
                <a:effectLst/>
                <a:uLnTx/>
                <a:uFillTx/>
                <a:latin typeface="HG丸ｺﾞｼｯｸM-PRO" panose="020F0600000000000000" pitchFamily="50" charset="-128"/>
                <a:ea typeface="HG丸ｺﾞｼｯｸM-PRO" panose="020F0600000000000000" pitchFamily="50" charset="-128"/>
                <a:cs typeface="+mn-cs"/>
              </a:rPr>
              <a:t>■ まとめ</a:t>
            </a:r>
            <a:endParaRPr kumimoji="1" lang="en-US" altLang="ja-JP" sz="3200" b="1" i="0" u="none" strike="noStrike" kern="0" cap="none" spc="0" normalizeH="0" baseline="0" noProof="0" dirty="0" smtClean="0">
              <a:ln>
                <a:noFill/>
              </a:ln>
              <a:solidFill>
                <a:srgbClr val="003DA5"/>
              </a:solidFill>
              <a:effectLst/>
              <a:uLnTx/>
              <a:uFillTx/>
              <a:latin typeface="HG丸ｺﾞｼｯｸM-PRO" pitchFamily="50" charset="-128"/>
              <a:ea typeface="HG丸ｺﾞｼｯｸM-PRO"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1" lang="en-US" altLang="ja-JP" sz="3200" b="1" i="0" u="none" strike="noStrike" kern="0" cap="none" spc="0" normalizeH="0" baseline="0" noProof="0" dirty="0" smtClean="0">
              <a:ln>
                <a:noFill/>
              </a:ln>
              <a:solidFill>
                <a:srgbClr val="003DA5"/>
              </a:solidFill>
              <a:effectLst/>
              <a:uLnTx/>
              <a:uFillTx/>
              <a:latin typeface="HG丸ｺﾞｼｯｸM-PRO" pitchFamily="50" charset="-128"/>
              <a:ea typeface="HG丸ｺﾞｼｯｸM-PRO" pitchFamily="50" charset="-128"/>
              <a:cs typeface="+mn-cs"/>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1" lang="en-US" altLang="ja-JP" sz="3200" b="1" i="0" u="none" strike="noStrike" kern="0" cap="none" spc="0" normalizeH="0" baseline="0" noProof="0" dirty="0" smtClean="0">
              <a:ln>
                <a:noFill/>
              </a:ln>
              <a:solidFill>
                <a:srgbClr val="003DA5"/>
              </a:solidFill>
              <a:effectLst/>
              <a:uLnTx/>
              <a:uFillTx/>
              <a:latin typeface="HG丸ｺﾞｼｯｸM-PRO" pitchFamily="50" charset="-128"/>
              <a:ea typeface="HG丸ｺﾞｼｯｸM-PRO" pitchFamily="50" charset="-128"/>
              <a:cs typeface="+mn-cs"/>
            </a:endParaRPr>
          </a:p>
        </p:txBody>
      </p:sp>
    </p:spTree>
  </p:cSld>
  <p:clrMapOvr>
    <a:masterClrMapping/>
  </p:clrMapOvr>
  <p:transition>
    <p:blinds/>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2"/>
          <p:cNvSpPr txBox="1">
            <a:spLocks noChangeArrowheads="1"/>
          </p:cNvSpPr>
          <p:nvPr/>
        </p:nvSpPr>
        <p:spPr bwMode="auto">
          <a:xfrm>
            <a:off x="0" y="195263"/>
            <a:ext cx="9905999"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4" tIns="45717" rIns="91434" bIns="45717">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3200" b="1" dirty="0">
                <a:solidFill>
                  <a:srgbClr val="0051A4"/>
                </a:solidFill>
                <a:latin typeface="HG丸ｺﾞｼｯｸM-PRO" pitchFamily="50" charset="-128"/>
                <a:ea typeface="HG丸ｺﾞｼｯｸM-PRO" pitchFamily="50" charset="-128"/>
              </a:rPr>
              <a:t>公共測量とは（測量法と公共測量）</a:t>
            </a:r>
          </a:p>
        </p:txBody>
      </p:sp>
      <p:sp>
        <p:nvSpPr>
          <p:cNvPr id="289799" name="Text Box 7"/>
          <p:cNvSpPr txBox="1">
            <a:spLocks noChangeArrowheads="1"/>
          </p:cNvSpPr>
          <p:nvPr/>
        </p:nvSpPr>
        <p:spPr bwMode="auto">
          <a:xfrm>
            <a:off x="155574" y="1014413"/>
            <a:ext cx="8613849" cy="5232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1434" tIns="45717" rIns="91434" bIns="45717">
            <a:spAutoFit/>
          </a:bodyPr>
          <a:lstStyle>
            <a:lvl1pPr marL="342900" indent="-342900">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pPr>
            <a:r>
              <a:rPr kumimoji="1" lang="en-US" altLang="ja-JP" sz="2800" dirty="0">
                <a:solidFill>
                  <a:schemeClr val="accent2"/>
                </a:solidFill>
                <a:latin typeface="HG丸ｺﾞｼｯｸM-PRO" pitchFamily="50" charset="-128"/>
                <a:ea typeface="HG丸ｺﾞｼｯｸM-PRO" pitchFamily="50" charset="-128"/>
              </a:rPr>
              <a:t>●</a:t>
            </a:r>
            <a:r>
              <a:rPr kumimoji="1" lang="ja-JP" altLang="en-US" sz="2800" dirty="0">
                <a:solidFill>
                  <a:schemeClr val="accent2"/>
                </a:solidFill>
                <a:latin typeface="HG丸ｺﾞｼｯｸM-PRO" pitchFamily="50" charset="-128"/>
                <a:ea typeface="HG丸ｺﾞｼｯｸM-PRO" pitchFamily="50" charset="-128"/>
              </a:rPr>
              <a:t>測量の種類（赤枠は、測量法に定めるもの）</a:t>
            </a:r>
          </a:p>
        </p:txBody>
      </p:sp>
      <p:grpSp>
        <p:nvGrpSpPr>
          <p:cNvPr id="2" name="Group 14"/>
          <p:cNvGrpSpPr>
            <a:grpSpLocks/>
          </p:cNvGrpSpPr>
          <p:nvPr/>
        </p:nvGrpSpPr>
        <p:grpSpPr bwMode="auto">
          <a:xfrm>
            <a:off x="304800" y="1872382"/>
            <a:ext cx="4532313" cy="2132012"/>
            <a:chOff x="192" y="1105"/>
            <a:chExt cx="2855" cy="1343"/>
          </a:xfrm>
        </p:grpSpPr>
        <p:sp>
          <p:nvSpPr>
            <p:cNvPr id="31760" name="AutoShape 3"/>
            <p:cNvSpPr>
              <a:spLocks noChangeArrowheads="1"/>
            </p:cNvSpPr>
            <p:nvPr/>
          </p:nvSpPr>
          <p:spPr bwMode="auto">
            <a:xfrm>
              <a:off x="192" y="1105"/>
              <a:ext cx="2855" cy="1006"/>
            </a:xfrm>
            <a:prstGeom prst="roundRect">
              <a:avLst>
                <a:gd name="adj" fmla="val 16667"/>
              </a:avLst>
            </a:prstGeom>
            <a:solidFill>
              <a:srgbClr val="CCFFFF"/>
            </a:solidFill>
            <a:ln w="31750" algn="ctr">
              <a:solidFill>
                <a:srgbClr val="FF0000"/>
              </a:solidFill>
              <a:round/>
              <a:headEnd/>
              <a:tailEnd/>
            </a:ln>
          </p:spPr>
          <p:txBody>
            <a:bodyPr wrap="none" lIns="91434" tIns="45717" rIns="91434" bIns="45717" anchor="ctr"/>
            <a:lstStyle>
              <a:lvl1pPr marL="342900" indent="-342900">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20000"/>
                </a:spcBef>
              </a:pPr>
              <a:r>
                <a:rPr kumimoji="1" lang="ja-JP" altLang="en-US" sz="4000" b="1" dirty="0">
                  <a:solidFill>
                    <a:srgbClr val="0051A4"/>
                  </a:solidFill>
                  <a:latin typeface="Arial" panose="020B0604020202020204" pitchFamily="34" charset="0"/>
                </a:rPr>
                <a:t>基本測量</a:t>
              </a:r>
            </a:p>
          </p:txBody>
        </p:sp>
        <p:sp>
          <p:nvSpPr>
            <p:cNvPr id="31761" name="Text Box 8"/>
            <p:cNvSpPr txBox="1">
              <a:spLocks noChangeArrowheads="1"/>
            </p:cNvSpPr>
            <p:nvPr/>
          </p:nvSpPr>
          <p:spPr bwMode="auto">
            <a:xfrm>
              <a:off x="262" y="2160"/>
              <a:ext cx="248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lgn="ctr">
                  <a:solidFill>
                    <a:srgbClr val="000000"/>
                  </a:solidFill>
                  <a:miter lim="800000"/>
                  <a:headEnd/>
                  <a:tailEnd/>
                </a14:hiddenLine>
              </a:ext>
            </a:extLst>
          </p:spPr>
          <p:txBody>
            <a:bodyPr lIns="91434" tIns="45717" rIns="91434" bIns="45717">
              <a:spAutoFit/>
            </a:bodyPr>
            <a:lstStyle>
              <a:lvl1pPr marL="342900" indent="-342900">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algn="r" eaLnBrk="1" hangingPunct="1">
                <a:lnSpc>
                  <a:spcPct val="100000"/>
                </a:lnSpc>
              </a:pPr>
              <a:r>
                <a:rPr kumimoji="1" lang="ja-JP" altLang="en-US" dirty="0">
                  <a:solidFill>
                    <a:srgbClr val="FF6600"/>
                  </a:solidFill>
                  <a:latin typeface="HG丸ｺﾞｼｯｸM-PRO" pitchFamily="50" charset="-128"/>
                  <a:ea typeface="HG丸ｺﾞｼｯｸM-PRO" pitchFamily="50" charset="-128"/>
                </a:rPr>
                <a:t>国土地理院が行うもの</a:t>
              </a:r>
            </a:p>
          </p:txBody>
        </p:sp>
      </p:grpSp>
      <p:grpSp>
        <p:nvGrpSpPr>
          <p:cNvPr id="3" name="Group 15"/>
          <p:cNvGrpSpPr>
            <a:grpSpLocks/>
          </p:cNvGrpSpPr>
          <p:nvPr/>
        </p:nvGrpSpPr>
        <p:grpSpPr bwMode="auto">
          <a:xfrm>
            <a:off x="5145088" y="1872382"/>
            <a:ext cx="4533900" cy="2132012"/>
            <a:chOff x="3241" y="1105"/>
            <a:chExt cx="2856" cy="1343"/>
          </a:xfrm>
        </p:grpSpPr>
        <p:sp>
          <p:nvSpPr>
            <p:cNvPr id="31758" name="AutoShape 4"/>
            <p:cNvSpPr>
              <a:spLocks noChangeArrowheads="1"/>
            </p:cNvSpPr>
            <p:nvPr/>
          </p:nvSpPr>
          <p:spPr bwMode="auto">
            <a:xfrm>
              <a:off x="3241" y="1105"/>
              <a:ext cx="2856" cy="1006"/>
            </a:xfrm>
            <a:prstGeom prst="roundRect">
              <a:avLst>
                <a:gd name="adj" fmla="val 16667"/>
              </a:avLst>
            </a:prstGeom>
            <a:solidFill>
              <a:srgbClr val="FFFF99"/>
            </a:solidFill>
            <a:ln w="31750" algn="ctr">
              <a:solidFill>
                <a:srgbClr val="FF0000"/>
              </a:solidFill>
              <a:round/>
              <a:headEnd/>
              <a:tailEnd/>
            </a:ln>
          </p:spPr>
          <p:txBody>
            <a:bodyPr wrap="none" lIns="91434" tIns="45717" rIns="91434" bIns="45717" anchor="ctr"/>
            <a:lstStyle>
              <a:lvl1pPr marL="342900" indent="-342900">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20000"/>
                </a:spcBef>
              </a:pPr>
              <a:r>
                <a:rPr kumimoji="1" lang="ja-JP" altLang="en-US" sz="4000" b="1" dirty="0">
                  <a:solidFill>
                    <a:srgbClr val="0051A4"/>
                  </a:solidFill>
                  <a:latin typeface="Arial" panose="020B0604020202020204" pitchFamily="34" charset="0"/>
                </a:rPr>
                <a:t>公共測量</a:t>
              </a:r>
            </a:p>
          </p:txBody>
        </p:sp>
        <p:sp>
          <p:nvSpPr>
            <p:cNvPr id="31759" name="Text Box 9"/>
            <p:cNvSpPr txBox="1">
              <a:spLocks noChangeArrowheads="1"/>
            </p:cNvSpPr>
            <p:nvPr/>
          </p:nvSpPr>
          <p:spPr bwMode="auto">
            <a:xfrm>
              <a:off x="3392" y="2160"/>
              <a:ext cx="263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1434" tIns="45717" rIns="91434" bIns="45717">
              <a:spAutoFit/>
            </a:bodyPr>
            <a:lstStyle>
              <a:lvl1pPr marL="342900" indent="-342900">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pPr>
              <a:r>
                <a:rPr kumimoji="1" lang="ja-JP" altLang="en-US" dirty="0">
                  <a:solidFill>
                    <a:srgbClr val="FF6600"/>
                  </a:solidFill>
                  <a:latin typeface="HG丸ｺﾞｼｯｸM-PRO" pitchFamily="50" charset="-128"/>
                  <a:ea typeface="HG丸ｺﾞｼｯｸM-PRO" pitchFamily="50" charset="-128"/>
                </a:rPr>
                <a:t>国又は公共団体が行うもの</a:t>
              </a:r>
            </a:p>
          </p:txBody>
        </p:sp>
      </p:grpSp>
      <p:grpSp>
        <p:nvGrpSpPr>
          <p:cNvPr id="4" name="Group 16"/>
          <p:cNvGrpSpPr>
            <a:grpSpLocks/>
          </p:cNvGrpSpPr>
          <p:nvPr/>
        </p:nvGrpSpPr>
        <p:grpSpPr bwMode="auto">
          <a:xfrm>
            <a:off x="304800" y="4333007"/>
            <a:ext cx="4532313" cy="2119312"/>
            <a:chOff x="192" y="2655"/>
            <a:chExt cx="2855" cy="1335"/>
          </a:xfrm>
        </p:grpSpPr>
        <p:sp>
          <p:nvSpPr>
            <p:cNvPr id="31756" name="AutoShape 5"/>
            <p:cNvSpPr>
              <a:spLocks noChangeArrowheads="1"/>
            </p:cNvSpPr>
            <p:nvPr/>
          </p:nvSpPr>
          <p:spPr bwMode="auto">
            <a:xfrm>
              <a:off x="192" y="2655"/>
              <a:ext cx="2855" cy="1006"/>
            </a:xfrm>
            <a:prstGeom prst="roundRect">
              <a:avLst>
                <a:gd name="adj" fmla="val 16667"/>
              </a:avLst>
            </a:prstGeom>
            <a:solidFill>
              <a:srgbClr val="FFCC99"/>
            </a:solidFill>
            <a:ln w="31750" algn="ctr">
              <a:solidFill>
                <a:srgbClr val="FF0000"/>
              </a:solidFill>
              <a:round/>
              <a:headEnd/>
              <a:tailEnd/>
            </a:ln>
          </p:spPr>
          <p:txBody>
            <a:bodyPr wrap="none" lIns="91434" tIns="45717" rIns="91434" bIns="45717" anchor="ctr"/>
            <a:lstStyle>
              <a:lvl1pPr marL="342900" indent="-342900">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20000"/>
                </a:spcBef>
              </a:pPr>
              <a:r>
                <a:rPr kumimoji="1" lang="ja-JP" altLang="en-US" sz="3400" b="1" dirty="0">
                  <a:solidFill>
                    <a:srgbClr val="0051A4"/>
                  </a:solidFill>
                  <a:latin typeface="Arial" panose="020B0604020202020204" pitchFamily="34" charset="0"/>
                </a:rPr>
                <a:t>基本測量及び公共測量</a:t>
              </a:r>
            </a:p>
            <a:p>
              <a:pPr eaLnBrk="1" hangingPunct="1">
                <a:lnSpc>
                  <a:spcPct val="100000"/>
                </a:lnSpc>
                <a:spcBef>
                  <a:spcPct val="20000"/>
                </a:spcBef>
              </a:pPr>
              <a:r>
                <a:rPr kumimoji="1" lang="ja-JP" altLang="en-US" sz="3400" b="1" dirty="0">
                  <a:solidFill>
                    <a:srgbClr val="0051A4"/>
                  </a:solidFill>
                  <a:latin typeface="Arial" panose="020B0604020202020204" pitchFamily="34" charset="0"/>
                </a:rPr>
                <a:t>以外の測量</a:t>
              </a:r>
            </a:p>
          </p:txBody>
        </p:sp>
        <p:sp>
          <p:nvSpPr>
            <p:cNvPr id="31757" name="Text Box 10"/>
            <p:cNvSpPr txBox="1">
              <a:spLocks noChangeArrowheads="1"/>
            </p:cNvSpPr>
            <p:nvPr/>
          </p:nvSpPr>
          <p:spPr bwMode="auto">
            <a:xfrm>
              <a:off x="398" y="3702"/>
              <a:ext cx="248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1434" tIns="45717" rIns="91434" bIns="45717">
              <a:spAutoFit/>
            </a:bodyPr>
            <a:lstStyle>
              <a:lvl1pPr marL="342900" indent="-342900">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pPr>
              <a:r>
                <a:rPr kumimoji="1" lang="ja-JP" altLang="en-US" dirty="0">
                  <a:solidFill>
                    <a:srgbClr val="FF6600"/>
                  </a:solidFill>
                  <a:latin typeface="HG丸ｺﾞｼｯｸM-PRO" pitchFamily="50" charset="-128"/>
                  <a:ea typeface="HG丸ｺﾞｼｯｸM-PRO" pitchFamily="50" charset="-128"/>
                </a:rPr>
                <a:t>民間が行うもの</a:t>
              </a:r>
            </a:p>
          </p:txBody>
        </p:sp>
      </p:grpSp>
      <p:sp>
        <p:nvSpPr>
          <p:cNvPr id="31752" name="AutoShape 6"/>
          <p:cNvSpPr>
            <a:spLocks noChangeArrowheads="1"/>
          </p:cNvSpPr>
          <p:nvPr/>
        </p:nvSpPr>
        <p:spPr bwMode="auto">
          <a:xfrm>
            <a:off x="5145088" y="4333007"/>
            <a:ext cx="4533900" cy="1597025"/>
          </a:xfrm>
          <a:prstGeom prst="roundRect">
            <a:avLst>
              <a:gd name="adj" fmla="val 16667"/>
            </a:avLst>
          </a:prstGeom>
          <a:solidFill>
            <a:srgbClr val="C0C0C0"/>
          </a:solidFill>
          <a:ln>
            <a:noFill/>
          </a:ln>
          <a:extLst>
            <a:ext uri="{91240B29-F687-4F45-9708-019B960494DF}">
              <a14:hiddenLine xmlns:a14="http://schemas.microsoft.com/office/drawing/2010/main" xmlns="" w="9525" algn="ctr">
                <a:solidFill>
                  <a:srgbClr val="000000"/>
                </a:solidFill>
                <a:round/>
                <a:headEnd/>
                <a:tailEnd/>
              </a14:hiddenLine>
            </a:ext>
          </a:extLst>
        </p:spPr>
        <p:txBody>
          <a:bodyPr wrap="none" lIns="91434" tIns="45717" rIns="91434" bIns="45717" anchor="ctr"/>
          <a:lstStyle>
            <a:lvl1pPr marL="342900" indent="-342900">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20000"/>
              </a:spcBef>
            </a:pPr>
            <a:r>
              <a:rPr kumimoji="1" lang="ja-JP" altLang="en-US" sz="3400" b="1" dirty="0">
                <a:solidFill>
                  <a:srgbClr val="0051A4"/>
                </a:solidFill>
                <a:latin typeface="Arial" panose="020B0604020202020204" pitchFamily="34" charset="0"/>
              </a:rPr>
              <a:t>測量法が</a:t>
            </a:r>
          </a:p>
          <a:p>
            <a:pPr eaLnBrk="1" hangingPunct="1">
              <a:lnSpc>
                <a:spcPct val="100000"/>
              </a:lnSpc>
              <a:spcBef>
                <a:spcPct val="20000"/>
              </a:spcBef>
            </a:pPr>
            <a:r>
              <a:rPr kumimoji="1" lang="ja-JP" altLang="en-US" sz="3400" b="1" dirty="0">
                <a:solidFill>
                  <a:srgbClr val="0051A4"/>
                </a:solidFill>
                <a:latin typeface="Arial" panose="020B0604020202020204" pitchFamily="34" charset="0"/>
              </a:rPr>
              <a:t>適用されない測量</a:t>
            </a:r>
          </a:p>
        </p:txBody>
      </p:sp>
      <p:sp>
        <p:nvSpPr>
          <p:cNvPr id="31753" name="Text Box 11"/>
          <p:cNvSpPr txBox="1">
            <a:spLocks noChangeArrowheads="1"/>
          </p:cNvSpPr>
          <p:nvPr/>
        </p:nvSpPr>
        <p:spPr bwMode="auto">
          <a:xfrm>
            <a:off x="5457825" y="6068144"/>
            <a:ext cx="39385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1434" tIns="45717" rIns="91434" bIns="45717">
            <a:spAutoFit/>
          </a:bodyPr>
          <a:lstStyle>
            <a:lvl1pPr marL="342900" indent="-342900">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pPr>
            <a:r>
              <a:rPr kumimoji="1" lang="ja-JP" altLang="en-US" dirty="0">
                <a:solidFill>
                  <a:srgbClr val="FF6600"/>
                </a:solidFill>
                <a:latin typeface="HG丸ｺﾞｼｯｸM-PRO" pitchFamily="50" charset="-128"/>
                <a:ea typeface="HG丸ｺﾞｼｯｸM-PRO" pitchFamily="50" charset="-128"/>
              </a:rPr>
              <a:t>建物の測量、小縮尺図</a:t>
            </a:r>
          </a:p>
        </p:txBody>
      </p:sp>
      <p:sp>
        <p:nvSpPr>
          <p:cNvPr id="289804" name="AutoShape 12"/>
          <p:cNvSpPr>
            <a:spLocks noChangeArrowheads="1"/>
          </p:cNvSpPr>
          <p:nvPr/>
        </p:nvSpPr>
        <p:spPr bwMode="auto">
          <a:xfrm>
            <a:off x="7731125" y="1221507"/>
            <a:ext cx="2174875" cy="1366837"/>
          </a:xfrm>
          <a:prstGeom prst="irregularSeal2">
            <a:avLst/>
          </a:prstGeom>
          <a:solidFill>
            <a:srgbClr val="CC99FF"/>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91434" tIns="45717" rIns="91434" bIns="45717" anchor="ctr"/>
          <a:lstStyle>
            <a:lvl1pPr marL="342900" indent="-342900">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20000"/>
              </a:spcBef>
            </a:pPr>
            <a:r>
              <a:rPr kumimoji="1" lang="en-US" altLang="ja-JP">
                <a:latin typeface="HGP創英角ｺﾞｼｯｸUB" panose="020B0900000000000000" pitchFamily="50" charset="-128"/>
              </a:rPr>
              <a:t>36</a:t>
            </a:r>
            <a:r>
              <a:rPr kumimoji="1" lang="ja-JP" altLang="en-US">
                <a:latin typeface="HGP創英角ｺﾞｼｯｸUB" panose="020B0900000000000000" pitchFamily="50" charset="-128"/>
              </a:rPr>
              <a:t>条申請</a:t>
            </a:r>
          </a:p>
        </p:txBody>
      </p:sp>
      <p:sp>
        <p:nvSpPr>
          <p:cNvPr id="289805" name="AutoShape 13"/>
          <p:cNvSpPr>
            <a:spLocks noChangeArrowheads="1"/>
          </p:cNvSpPr>
          <p:nvPr/>
        </p:nvSpPr>
        <p:spPr bwMode="auto">
          <a:xfrm>
            <a:off x="3370263" y="3469407"/>
            <a:ext cx="2165350" cy="1389062"/>
          </a:xfrm>
          <a:prstGeom prst="irregularSeal2">
            <a:avLst/>
          </a:prstGeom>
          <a:solidFill>
            <a:srgbClr val="CC99FF"/>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91434" tIns="45717" rIns="91434" bIns="45717" anchor="ctr"/>
          <a:lstStyle>
            <a:lvl1pPr marL="342900" indent="-342900">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20000"/>
              </a:spcBef>
            </a:pPr>
            <a:r>
              <a:rPr kumimoji="1" lang="en-US" altLang="ja-JP">
                <a:latin typeface="HGP創英角ｺﾞｼｯｸUB" panose="020B0900000000000000" pitchFamily="50" charset="-128"/>
              </a:rPr>
              <a:t>46</a:t>
            </a:r>
            <a:r>
              <a:rPr kumimoji="1" lang="ja-JP" altLang="en-US">
                <a:latin typeface="HGP創英角ｺﾞｼｯｸUB" panose="020B0900000000000000" pitchFamily="50" charset="-128"/>
              </a:rPr>
              <a:t>条届出</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9799"/>
                                        </p:tgtEl>
                                        <p:attrNameLst>
                                          <p:attrName>style.visibility</p:attrName>
                                        </p:attrNameLst>
                                      </p:cBhvr>
                                      <p:to>
                                        <p:strVal val="visible"/>
                                      </p:to>
                                    </p:set>
                                    <p:animEffect transition="in" filter="blinds(horizontal)">
                                      <p:cBhvr>
                                        <p:cTn id="7" dur="500"/>
                                        <p:tgtEl>
                                          <p:spTgt spid="2897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9804"/>
                                        </p:tgtEl>
                                        <p:attrNameLst>
                                          <p:attrName>style.visibility</p:attrName>
                                        </p:attrNameLst>
                                      </p:cBhvr>
                                      <p:to>
                                        <p:strVal val="visible"/>
                                      </p:to>
                                    </p:set>
                                    <p:animEffect transition="in" filter="blinds(horizontal)">
                                      <p:cBhvr>
                                        <p:cTn id="27" dur="500"/>
                                        <p:tgtEl>
                                          <p:spTgt spid="28980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9805"/>
                                        </p:tgtEl>
                                        <p:attrNameLst>
                                          <p:attrName>style.visibility</p:attrName>
                                        </p:attrNameLst>
                                      </p:cBhvr>
                                      <p:to>
                                        <p:strVal val="visible"/>
                                      </p:to>
                                    </p:set>
                                    <p:animEffect transition="in" filter="blinds(horizontal)">
                                      <p:cBhvr>
                                        <p:cTn id="32" dur="500"/>
                                        <p:tgtEl>
                                          <p:spTgt spid="289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9" grpId="0"/>
      <p:bldP spid="289804" grpId="0" animBg="1"/>
      <p:bldP spid="28980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2"/>
          <p:cNvSpPr txBox="1">
            <a:spLocks noChangeArrowheads="1"/>
          </p:cNvSpPr>
          <p:nvPr/>
        </p:nvSpPr>
        <p:spPr bwMode="auto">
          <a:xfrm>
            <a:off x="0" y="195263"/>
            <a:ext cx="9905999"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4" tIns="45717" rIns="91434" bIns="45717">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3200" b="1" dirty="0">
                <a:solidFill>
                  <a:srgbClr val="0051A4"/>
                </a:solidFill>
                <a:latin typeface="HG丸ｺﾞｼｯｸM-PRO" pitchFamily="50" charset="-128"/>
                <a:ea typeface="HG丸ｺﾞｼｯｸM-PRO" pitchFamily="50" charset="-128"/>
              </a:rPr>
              <a:t>道路台帳図のデジタル化</a:t>
            </a:r>
          </a:p>
        </p:txBody>
      </p:sp>
      <p:sp>
        <p:nvSpPr>
          <p:cNvPr id="34820" name="Rectangle 5"/>
          <p:cNvSpPr>
            <a:spLocks noChangeArrowheads="1"/>
          </p:cNvSpPr>
          <p:nvPr/>
        </p:nvSpPr>
        <p:spPr bwMode="auto">
          <a:xfrm>
            <a:off x="560388" y="1052513"/>
            <a:ext cx="3529012" cy="1728787"/>
          </a:xfrm>
          <a:prstGeom prst="rect">
            <a:avLst/>
          </a:prstGeom>
          <a:solidFill>
            <a:srgbClr val="DDDDDD"/>
          </a:solidFill>
          <a:ln>
            <a:solidFill>
              <a:schemeClr val="bg1">
                <a:lumMod val="50000"/>
              </a:schemeClr>
            </a:solidFill>
          </a:ln>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800" dirty="0">
                <a:solidFill>
                  <a:srgbClr val="003DA5"/>
                </a:solidFill>
                <a:latin typeface="HG丸ｺﾞｼｯｸM-PRO" pitchFamily="50" charset="-128"/>
                <a:ea typeface="HG丸ｺﾞｼｯｸM-PRO" pitchFamily="50" charset="-128"/>
              </a:rPr>
              <a:t>アナログ台帳図</a:t>
            </a:r>
          </a:p>
          <a:p>
            <a:r>
              <a:rPr lang="ja-JP" altLang="en-US" sz="2800" dirty="0">
                <a:solidFill>
                  <a:srgbClr val="003DA5"/>
                </a:solidFill>
                <a:latin typeface="HG丸ｺﾞｼｯｸM-PRO" pitchFamily="50" charset="-128"/>
                <a:ea typeface="HG丸ｺﾞｼｯｸM-PRO" pitchFamily="50" charset="-128"/>
              </a:rPr>
              <a:t>（日本測地系）</a:t>
            </a:r>
          </a:p>
        </p:txBody>
      </p:sp>
      <p:sp>
        <p:nvSpPr>
          <p:cNvPr id="34821" name="Rectangle 7"/>
          <p:cNvSpPr>
            <a:spLocks noChangeArrowheads="1"/>
          </p:cNvSpPr>
          <p:nvPr/>
        </p:nvSpPr>
        <p:spPr bwMode="auto">
          <a:xfrm>
            <a:off x="581025" y="2938463"/>
            <a:ext cx="3529013" cy="1728787"/>
          </a:xfrm>
          <a:prstGeom prst="rect">
            <a:avLst/>
          </a:prstGeom>
          <a:solidFill>
            <a:srgbClr val="FFFF99"/>
          </a:solidFill>
          <a:ln>
            <a:solidFill>
              <a:srgbClr val="C00000"/>
            </a:solidFill>
          </a:ln>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800" dirty="0">
                <a:solidFill>
                  <a:srgbClr val="003DA5"/>
                </a:solidFill>
                <a:latin typeface="HG丸ｺﾞｼｯｸM-PRO" pitchFamily="50" charset="-128"/>
                <a:ea typeface="HG丸ｺﾞｼｯｸM-PRO" pitchFamily="50" charset="-128"/>
              </a:rPr>
              <a:t>デジタル</a:t>
            </a:r>
            <a:r>
              <a:rPr lang="ja-JP" altLang="en-US" sz="3200" dirty="0">
                <a:solidFill>
                  <a:srgbClr val="003DA5"/>
                </a:solidFill>
                <a:latin typeface="HG丸ｺﾞｼｯｸM-PRO" pitchFamily="50" charset="-128"/>
                <a:ea typeface="HG丸ｺﾞｼｯｸM-PRO" pitchFamily="50" charset="-128"/>
              </a:rPr>
              <a:t>台帳図</a:t>
            </a:r>
          </a:p>
          <a:p>
            <a:r>
              <a:rPr lang="ja-JP" altLang="en-US" sz="3200" dirty="0">
                <a:solidFill>
                  <a:srgbClr val="003DA5"/>
                </a:solidFill>
                <a:latin typeface="HG丸ｺﾞｼｯｸM-PRO" pitchFamily="50" charset="-128"/>
                <a:ea typeface="HG丸ｺﾞｼｯｸM-PRO" pitchFamily="50" charset="-128"/>
              </a:rPr>
              <a:t>（日本測地系）</a:t>
            </a:r>
          </a:p>
        </p:txBody>
      </p:sp>
      <p:sp>
        <p:nvSpPr>
          <p:cNvPr id="34822" name="Line 8"/>
          <p:cNvSpPr>
            <a:spLocks noChangeShapeType="1"/>
          </p:cNvSpPr>
          <p:nvPr/>
        </p:nvSpPr>
        <p:spPr bwMode="auto">
          <a:xfrm>
            <a:off x="4160838" y="1916113"/>
            <a:ext cx="720725" cy="0"/>
          </a:xfrm>
          <a:prstGeom prst="line">
            <a:avLst/>
          </a:prstGeom>
          <a:noFill/>
          <a:ln w="114300">
            <a:solidFill>
              <a:srgbClr val="0051A4"/>
            </a:solidFill>
            <a:round/>
            <a:headEnd/>
            <a:tailEnd type="triangle" w="med" len="med"/>
          </a:ln>
          <a:extLst>
            <a:ext uri="{909E8E84-426E-40DD-AFC4-6F175D3DCCD1}">
              <a14:hiddenFill xmlns:a14="http://schemas.microsoft.com/office/drawing/2010/main" xmlns="">
                <a:noFill/>
              </a14:hiddenFill>
            </a:ext>
          </a:extLst>
        </p:spPr>
        <p:txBody>
          <a:bodyPr anchor="ctr">
            <a:spAutoFit/>
          </a:bodyPr>
          <a:lstStyle/>
          <a:p>
            <a:endParaRPr lang="ja-JP" altLang="en-US">
              <a:latin typeface="HG丸ｺﾞｼｯｸM-PRO" pitchFamily="50" charset="-128"/>
              <a:ea typeface="HG丸ｺﾞｼｯｸM-PRO" pitchFamily="50" charset="-128"/>
            </a:endParaRPr>
          </a:p>
        </p:txBody>
      </p:sp>
      <p:sp>
        <p:nvSpPr>
          <p:cNvPr id="34823" name="Line 10"/>
          <p:cNvSpPr>
            <a:spLocks noChangeShapeType="1"/>
          </p:cNvSpPr>
          <p:nvPr/>
        </p:nvSpPr>
        <p:spPr bwMode="auto">
          <a:xfrm>
            <a:off x="4181475" y="3802063"/>
            <a:ext cx="720725" cy="0"/>
          </a:xfrm>
          <a:prstGeom prst="line">
            <a:avLst/>
          </a:prstGeom>
          <a:noFill/>
          <a:ln w="114300">
            <a:solidFill>
              <a:srgbClr val="0051A4"/>
            </a:solidFill>
            <a:round/>
            <a:headEnd/>
            <a:tailEnd type="triangle" w="med" len="med"/>
          </a:ln>
          <a:extLst>
            <a:ext uri="{909E8E84-426E-40DD-AFC4-6F175D3DCCD1}">
              <a14:hiddenFill xmlns:a14="http://schemas.microsoft.com/office/drawing/2010/main" xmlns="">
                <a:noFill/>
              </a14:hiddenFill>
            </a:ext>
          </a:extLst>
        </p:spPr>
        <p:txBody>
          <a:bodyPr anchor="ctr">
            <a:spAutoFit/>
          </a:bodyPr>
          <a:lstStyle/>
          <a:p>
            <a:endParaRPr lang="ja-JP" altLang="en-US">
              <a:latin typeface="HG丸ｺﾞｼｯｸM-PRO" pitchFamily="50" charset="-128"/>
              <a:ea typeface="HG丸ｺﾞｼｯｸM-PRO" pitchFamily="50" charset="-128"/>
            </a:endParaRPr>
          </a:p>
        </p:txBody>
      </p:sp>
      <p:sp>
        <p:nvSpPr>
          <p:cNvPr id="34824" name="Text Box 11"/>
          <p:cNvSpPr txBox="1">
            <a:spLocks noChangeArrowheads="1"/>
          </p:cNvSpPr>
          <p:nvPr/>
        </p:nvSpPr>
        <p:spPr bwMode="auto">
          <a:xfrm>
            <a:off x="4953000" y="1125538"/>
            <a:ext cx="381635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ja-JP" sz="1000">
              <a:solidFill>
                <a:schemeClr val="bg1"/>
              </a:solidFill>
              <a:latin typeface="HG丸ｺﾞｼｯｸM-PRO" pitchFamily="50" charset="-128"/>
              <a:ea typeface="HG丸ｺﾞｼｯｸM-PRO" pitchFamily="50" charset="-128"/>
            </a:endParaRPr>
          </a:p>
        </p:txBody>
      </p:sp>
      <p:sp>
        <p:nvSpPr>
          <p:cNvPr id="34830" name="Rectangle 6"/>
          <p:cNvSpPr>
            <a:spLocks noChangeArrowheads="1"/>
          </p:cNvSpPr>
          <p:nvPr/>
        </p:nvSpPr>
        <p:spPr bwMode="auto">
          <a:xfrm>
            <a:off x="565150" y="4868863"/>
            <a:ext cx="3529013" cy="1728787"/>
          </a:xfrm>
          <a:prstGeom prst="rect">
            <a:avLst/>
          </a:prstGeom>
          <a:solidFill>
            <a:srgbClr val="CCFFFF"/>
          </a:solidFill>
          <a:ln>
            <a:solidFill>
              <a:schemeClr val="accent1">
                <a:lumMod val="50000"/>
              </a:schemeClr>
            </a:solidFill>
          </a:ln>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800">
                <a:solidFill>
                  <a:srgbClr val="003DA5"/>
                </a:solidFill>
                <a:latin typeface="HG丸ｺﾞｼｯｸM-PRO" pitchFamily="50" charset="-128"/>
                <a:ea typeface="HG丸ｺﾞｼｯｸM-PRO" pitchFamily="50" charset="-128"/>
              </a:rPr>
              <a:t>デジタル台帳図</a:t>
            </a:r>
          </a:p>
          <a:p>
            <a:r>
              <a:rPr lang="ja-JP" altLang="en-US" sz="2800">
                <a:solidFill>
                  <a:srgbClr val="003DA5"/>
                </a:solidFill>
                <a:latin typeface="HG丸ｺﾞｼｯｸM-PRO" pitchFamily="50" charset="-128"/>
                <a:ea typeface="HG丸ｺﾞｼｯｸM-PRO" pitchFamily="50" charset="-128"/>
              </a:rPr>
              <a:t>（無届）</a:t>
            </a:r>
          </a:p>
        </p:txBody>
      </p:sp>
      <p:sp>
        <p:nvSpPr>
          <p:cNvPr id="34831" name="Line 9"/>
          <p:cNvSpPr>
            <a:spLocks noChangeShapeType="1"/>
          </p:cNvSpPr>
          <p:nvPr/>
        </p:nvSpPr>
        <p:spPr bwMode="auto">
          <a:xfrm>
            <a:off x="4165600" y="5834063"/>
            <a:ext cx="720725" cy="0"/>
          </a:xfrm>
          <a:prstGeom prst="line">
            <a:avLst/>
          </a:prstGeom>
          <a:noFill/>
          <a:ln w="114300">
            <a:solidFill>
              <a:srgbClr val="0051A4"/>
            </a:solidFill>
            <a:round/>
            <a:headEnd/>
            <a:tailEnd type="triangle" w="med" len="med"/>
          </a:ln>
          <a:extLst>
            <a:ext uri="{909E8E84-426E-40DD-AFC4-6F175D3DCCD1}">
              <a14:hiddenFill xmlns:a14="http://schemas.microsoft.com/office/drawing/2010/main" xmlns="">
                <a:noFill/>
              </a14:hiddenFill>
            </a:ext>
          </a:extLst>
        </p:spPr>
        <p:txBody>
          <a:bodyPr anchor="ctr">
            <a:spAutoFit/>
          </a:bodyPr>
          <a:lstStyle/>
          <a:p>
            <a:endParaRPr lang="ja-JP" altLang="en-US">
              <a:latin typeface="HG丸ｺﾞｼｯｸM-PRO" pitchFamily="50" charset="-128"/>
              <a:ea typeface="HG丸ｺﾞｼｯｸM-PRO" pitchFamily="50" charset="-128"/>
            </a:endParaRPr>
          </a:p>
        </p:txBody>
      </p:sp>
      <p:sp>
        <p:nvSpPr>
          <p:cNvPr id="34832" name="Text Box 12"/>
          <p:cNvSpPr txBox="1">
            <a:spLocks noChangeArrowheads="1"/>
          </p:cNvSpPr>
          <p:nvPr/>
        </p:nvSpPr>
        <p:spPr bwMode="auto">
          <a:xfrm>
            <a:off x="4957763" y="5330825"/>
            <a:ext cx="4679950" cy="867930"/>
          </a:xfrm>
          <a:prstGeom prst="rect">
            <a:avLst/>
          </a:prstGeom>
          <a:noFill/>
          <a:ln>
            <a:solidFill>
              <a:schemeClr val="tx1"/>
            </a:solidFill>
            <a:prstDash val="dash"/>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dirty="0">
                <a:solidFill>
                  <a:srgbClr val="003DA5"/>
                </a:solidFill>
                <a:latin typeface="HG丸ｺﾞｼｯｸM-PRO" pitchFamily="50" charset="-128"/>
                <a:ea typeface="HG丸ｺﾞｼｯｸM-PRO" pitchFamily="50" charset="-128"/>
              </a:rPr>
              <a:t>世界測地系への座標変換</a:t>
            </a:r>
          </a:p>
          <a:p>
            <a:r>
              <a:rPr lang="en-US" altLang="ja-JP" dirty="0" smtClean="0">
                <a:solidFill>
                  <a:srgbClr val="003DA5"/>
                </a:solidFill>
                <a:latin typeface="HG丸ｺﾞｼｯｸM-PRO" pitchFamily="50" charset="-128"/>
                <a:ea typeface="HG丸ｺﾞｼｯｸM-PRO" pitchFamily="50" charset="-128"/>
              </a:rPr>
              <a:t>※</a:t>
            </a:r>
            <a:r>
              <a:rPr lang="ja-JP" altLang="en-US" dirty="0" smtClean="0">
                <a:solidFill>
                  <a:srgbClr val="003DA5"/>
                </a:solidFill>
                <a:latin typeface="HG丸ｺﾞｼｯｸM-PRO" pitchFamily="50" charset="-128"/>
                <a:ea typeface="HG丸ｺﾞｼｯｸM-PRO" pitchFamily="50" charset="-128"/>
              </a:rPr>
              <a:t>近畿地方</a:t>
            </a:r>
            <a:r>
              <a:rPr lang="ja-JP" altLang="en-US" dirty="0">
                <a:solidFill>
                  <a:srgbClr val="003DA5"/>
                </a:solidFill>
                <a:latin typeface="HG丸ｺﾞｼｯｸM-PRO" pitchFamily="50" charset="-128"/>
                <a:ea typeface="HG丸ｺﾞｼｯｸM-PRO" pitchFamily="50" charset="-128"/>
              </a:rPr>
              <a:t>測量部に相談</a:t>
            </a:r>
          </a:p>
        </p:txBody>
      </p:sp>
      <p:sp>
        <p:nvSpPr>
          <p:cNvPr id="34826" name="Text Box 14"/>
          <p:cNvSpPr txBox="1">
            <a:spLocks noChangeArrowheads="1"/>
          </p:cNvSpPr>
          <p:nvPr/>
        </p:nvSpPr>
        <p:spPr bwMode="auto">
          <a:xfrm>
            <a:off x="4973638" y="3589338"/>
            <a:ext cx="4679950" cy="387798"/>
          </a:xfrm>
          <a:prstGeom prst="rect">
            <a:avLst/>
          </a:prstGeom>
          <a:noFill/>
          <a:ln w="9525" algn="ctr">
            <a:solidFill>
              <a:schemeClr val="tx1"/>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a:solidFill>
                  <a:srgbClr val="003DA5"/>
                </a:solidFill>
                <a:latin typeface="HG丸ｺﾞｼｯｸM-PRO" pitchFamily="50" charset="-128"/>
                <a:ea typeface="HG丸ｺﾞｼｯｸM-PRO" pitchFamily="50" charset="-128"/>
              </a:rPr>
              <a:t>世界測地系への座標変換</a:t>
            </a:r>
          </a:p>
        </p:txBody>
      </p:sp>
      <p:sp>
        <p:nvSpPr>
          <p:cNvPr id="34827" name="Text Box 16"/>
          <p:cNvSpPr txBox="1">
            <a:spLocks noChangeArrowheads="1"/>
          </p:cNvSpPr>
          <p:nvPr/>
        </p:nvSpPr>
        <p:spPr bwMode="auto">
          <a:xfrm>
            <a:off x="4953000" y="981075"/>
            <a:ext cx="4679950" cy="683264"/>
          </a:xfrm>
          <a:prstGeom prst="rect">
            <a:avLst/>
          </a:prstGeom>
          <a:noFill/>
          <a:ln w="9525" algn="ctr">
            <a:solidFill>
              <a:schemeClr val="tx1"/>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dirty="0">
                <a:solidFill>
                  <a:srgbClr val="003DA5"/>
                </a:solidFill>
                <a:latin typeface="HG丸ｺﾞｼｯｸM-PRO" pitchFamily="50" charset="-128"/>
                <a:ea typeface="HG丸ｺﾞｼｯｸM-PRO" pitchFamily="50" charset="-128"/>
              </a:rPr>
              <a:t>既成図数値化（</a:t>
            </a:r>
            <a:r>
              <a:rPr lang="en-US" altLang="ja-JP" dirty="0">
                <a:solidFill>
                  <a:srgbClr val="003DA5"/>
                </a:solidFill>
                <a:latin typeface="HG丸ｺﾞｼｯｸM-PRO" pitchFamily="50" charset="-128"/>
                <a:ea typeface="HG丸ｺﾞｼｯｸM-PRO" pitchFamily="50" charset="-128"/>
              </a:rPr>
              <a:t>MD</a:t>
            </a:r>
            <a:r>
              <a:rPr lang="ja-JP" altLang="en-US" dirty="0">
                <a:solidFill>
                  <a:srgbClr val="003DA5"/>
                </a:solidFill>
                <a:latin typeface="HG丸ｺﾞｼｯｸM-PRO" pitchFamily="50" charset="-128"/>
                <a:ea typeface="HG丸ｺﾞｼｯｸM-PRO" pitchFamily="50" charset="-128"/>
              </a:rPr>
              <a:t>）</a:t>
            </a:r>
            <a:br>
              <a:rPr lang="ja-JP" altLang="en-US" dirty="0">
                <a:solidFill>
                  <a:srgbClr val="003DA5"/>
                </a:solidFill>
                <a:latin typeface="HG丸ｺﾞｼｯｸM-PRO" pitchFamily="50" charset="-128"/>
                <a:ea typeface="HG丸ｺﾞｼｯｸM-PRO" pitchFamily="50" charset="-128"/>
              </a:rPr>
            </a:br>
            <a:r>
              <a:rPr lang="ja-JP" altLang="en-US" dirty="0">
                <a:solidFill>
                  <a:srgbClr val="003DA5"/>
                </a:solidFill>
                <a:latin typeface="HG丸ｺﾞｼｯｸM-PRO" pitchFamily="50" charset="-128"/>
                <a:ea typeface="HG丸ｺﾞｼｯｸM-PRO" pitchFamily="50" charset="-128"/>
              </a:rPr>
              <a:t>世界測地系への座標変換</a:t>
            </a:r>
          </a:p>
        </p:txBody>
      </p:sp>
      <p:sp>
        <p:nvSpPr>
          <p:cNvPr id="34828" name="Text Box 17"/>
          <p:cNvSpPr txBox="1">
            <a:spLocks noChangeArrowheads="1"/>
          </p:cNvSpPr>
          <p:nvPr/>
        </p:nvSpPr>
        <p:spPr bwMode="auto">
          <a:xfrm>
            <a:off x="4953000" y="1841500"/>
            <a:ext cx="4679950" cy="978729"/>
          </a:xfrm>
          <a:prstGeom prst="rect">
            <a:avLst/>
          </a:prstGeom>
          <a:noFill/>
          <a:ln w="9525" algn="ctr">
            <a:solidFill>
              <a:schemeClr val="tx1"/>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dirty="0">
                <a:solidFill>
                  <a:srgbClr val="003DA5"/>
                </a:solidFill>
                <a:latin typeface="HG丸ｺﾞｼｯｸM-PRO" pitchFamily="50" charset="-128"/>
                <a:ea typeface="HG丸ｺﾞｼｯｸM-PRO" pitchFamily="50" charset="-128"/>
              </a:rPr>
              <a:t>スキャンによるデジタル化</a:t>
            </a:r>
            <a:br>
              <a:rPr lang="ja-JP" altLang="en-US" dirty="0">
                <a:solidFill>
                  <a:srgbClr val="003DA5"/>
                </a:solidFill>
                <a:latin typeface="HG丸ｺﾞｼｯｸM-PRO" pitchFamily="50" charset="-128"/>
                <a:ea typeface="HG丸ｺﾞｼｯｸM-PRO" pitchFamily="50" charset="-128"/>
              </a:rPr>
            </a:br>
            <a:r>
              <a:rPr lang="ja-JP" altLang="en-US" dirty="0">
                <a:solidFill>
                  <a:srgbClr val="003DA5"/>
                </a:solidFill>
                <a:latin typeface="HG丸ｺﾞｼｯｸM-PRO" pitchFamily="50" charset="-128"/>
                <a:ea typeface="HG丸ｺﾞｼｯｸM-PRO" pitchFamily="50" charset="-128"/>
              </a:rPr>
              <a:t>世界測地系への座標変換</a:t>
            </a:r>
            <a:br>
              <a:rPr lang="ja-JP" altLang="en-US" dirty="0">
                <a:solidFill>
                  <a:srgbClr val="003DA5"/>
                </a:solidFill>
                <a:latin typeface="HG丸ｺﾞｼｯｸM-PRO" pitchFamily="50" charset="-128"/>
                <a:ea typeface="HG丸ｺﾞｼｯｸM-PRO" pitchFamily="50" charset="-128"/>
              </a:rPr>
            </a:br>
            <a:r>
              <a:rPr lang="en-US" altLang="ja-JP" dirty="0">
                <a:solidFill>
                  <a:srgbClr val="003DA5"/>
                </a:solidFill>
                <a:latin typeface="HG丸ｺﾞｼｯｸM-PRO" pitchFamily="50" charset="-128"/>
                <a:ea typeface="HG丸ｺﾞｼｯｸM-PRO" pitchFamily="50" charset="-128"/>
              </a:rPr>
              <a:t>※</a:t>
            </a:r>
            <a:r>
              <a:rPr lang="ja-JP" altLang="en-US" dirty="0">
                <a:solidFill>
                  <a:srgbClr val="003DA5"/>
                </a:solidFill>
                <a:latin typeface="HG丸ｺﾞｼｯｸM-PRO" pitchFamily="50" charset="-128"/>
                <a:ea typeface="HG丸ｺﾞｼｯｸM-PRO" pitchFamily="50" charset="-128"/>
              </a:rPr>
              <a:t>部分な更新も可能</a:t>
            </a:r>
          </a:p>
        </p:txBody>
      </p:sp>
    </p:spTree>
  </p:cSld>
  <p:clrMapOvr>
    <a:masterClrMapping/>
  </p:clrMapOvr>
  <p:transition>
    <p:blinds/>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3"/>
          <p:cNvSpPr>
            <a:spLocks noChangeArrowheads="1"/>
          </p:cNvSpPr>
          <p:nvPr/>
        </p:nvSpPr>
        <p:spPr bwMode="auto">
          <a:xfrm>
            <a:off x="273050" y="1341438"/>
            <a:ext cx="3529013" cy="720725"/>
          </a:xfrm>
          <a:prstGeom prst="rect">
            <a:avLst/>
          </a:prstGeom>
          <a:solidFill>
            <a:srgbClr val="DDDDDD"/>
          </a:solidFill>
          <a:ln>
            <a:solidFill>
              <a:srgbClr val="0051A4"/>
            </a:solidFill>
          </a:ln>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b="1" dirty="0">
                <a:solidFill>
                  <a:srgbClr val="003DA5"/>
                </a:solidFill>
                <a:latin typeface="HG丸ｺﾞｼｯｸM-PRO" pitchFamily="50" charset="-128"/>
                <a:ea typeface="HG丸ｺﾞｼｯｸM-PRO" pitchFamily="50" charset="-128"/>
              </a:rPr>
              <a:t>アナログ台帳図</a:t>
            </a:r>
            <a:br>
              <a:rPr lang="ja-JP" altLang="en-US" b="1" dirty="0">
                <a:solidFill>
                  <a:srgbClr val="003DA5"/>
                </a:solidFill>
                <a:latin typeface="HG丸ｺﾞｼｯｸM-PRO" pitchFamily="50" charset="-128"/>
                <a:ea typeface="HG丸ｺﾞｼｯｸM-PRO" pitchFamily="50" charset="-128"/>
              </a:rPr>
            </a:br>
            <a:r>
              <a:rPr lang="ja-JP" altLang="en-US" b="1" dirty="0">
                <a:solidFill>
                  <a:srgbClr val="003DA5"/>
                </a:solidFill>
                <a:latin typeface="HG丸ｺﾞｼｯｸM-PRO" pitchFamily="50" charset="-128"/>
                <a:ea typeface="HG丸ｺﾞｼｯｸM-PRO" pitchFamily="50" charset="-128"/>
              </a:rPr>
              <a:t>（日本測地系）</a:t>
            </a:r>
          </a:p>
        </p:txBody>
      </p:sp>
      <p:sp>
        <p:nvSpPr>
          <p:cNvPr id="35845" name="Rectangle 16"/>
          <p:cNvSpPr>
            <a:spLocks noChangeArrowheads="1"/>
          </p:cNvSpPr>
          <p:nvPr/>
        </p:nvSpPr>
        <p:spPr bwMode="auto">
          <a:xfrm>
            <a:off x="273050" y="2692400"/>
            <a:ext cx="3529013" cy="720725"/>
          </a:xfrm>
          <a:prstGeom prst="rect">
            <a:avLst/>
          </a:prstGeom>
          <a:solidFill>
            <a:srgbClr val="DDDDDD"/>
          </a:solidFill>
          <a:ln>
            <a:solidFill>
              <a:srgbClr val="0051A4"/>
            </a:solidFill>
          </a:ln>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2000" b="1" dirty="0">
                <a:solidFill>
                  <a:srgbClr val="FF0000"/>
                </a:solidFill>
                <a:latin typeface="HG丸ｺﾞｼｯｸM-PRO" pitchFamily="50" charset="-128"/>
                <a:ea typeface="HG丸ｺﾞｼｯｸM-PRO" pitchFamily="50" charset="-128"/>
              </a:rPr>
              <a:t>座標変換</a:t>
            </a:r>
            <a:r>
              <a:rPr lang="ja-JP" altLang="en-US" sz="2000" b="1" dirty="0">
                <a:solidFill>
                  <a:srgbClr val="003DA5"/>
                </a:solidFill>
                <a:latin typeface="HG丸ｺﾞｼｯｸM-PRO" pitchFamily="50" charset="-128"/>
                <a:ea typeface="HG丸ｺﾞｼｯｸM-PRO" pitchFamily="50" charset="-128"/>
              </a:rPr>
              <a:t>・スキャニング</a:t>
            </a:r>
          </a:p>
        </p:txBody>
      </p:sp>
      <p:sp>
        <p:nvSpPr>
          <p:cNvPr id="35846" name="Rectangle 17"/>
          <p:cNvSpPr>
            <a:spLocks noChangeArrowheads="1"/>
          </p:cNvSpPr>
          <p:nvPr/>
        </p:nvSpPr>
        <p:spPr bwMode="auto">
          <a:xfrm>
            <a:off x="273050" y="4056063"/>
            <a:ext cx="3529013" cy="720725"/>
          </a:xfrm>
          <a:prstGeom prst="rect">
            <a:avLst/>
          </a:prstGeom>
          <a:solidFill>
            <a:srgbClr val="DDDDDD"/>
          </a:solidFill>
          <a:ln>
            <a:solidFill>
              <a:srgbClr val="0051A4"/>
            </a:solidFill>
          </a:ln>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en-US" altLang="ja-JP" sz="2000" dirty="0">
                <a:solidFill>
                  <a:srgbClr val="003DA5"/>
                </a:solidFill>
                <a:latin typeface="HG丸ｺﾞｼｯｸM-PRO" pitchFamily="50" charset="-128"/>
                <a:ea typeface="HG丸ｺﾞｼｯｸM-PRO" pitchFamily="50" charset="-128"/>
              </a:rPr>
              <a:t>MMS</a:t>
            </a:r>
            <a:r>
              <a:rPr lang="ja-JP" altLang="en-US" sz="2000" dirty="0">
                <a:solidFill>
                  <a:srgbClr val="003DA5"/>
                </a:solidFill>
                <a:latin typeface="HG丸ｺﾞｼｯｸM-PRO" pitchFamily="50" charset="-128"/>
                <a:ea typeface="HG丸ｺﾞｼｯｸM-PRO" pitchFamily="50" charset="-128"/>
              </a:rPr>
              <a:t>などによる更新</a:t>
            </a:r>
          </a:p>
        </p:txBody>
      </p:sp>
      <p:sp>
        <p:nvSpPr>
          <p:cNvPr id="35847" name="Rectangle 18"/>
          <p:cNvSpPr>
            <a:spLocks noChangeArrowheads="1"/>
          </p:cNvSpPr>
          <p:nvPr/>
        </p:nvSpPr>
        <p:spPr bwMode="auto">
          <a:xfrm>
            <a:off x="273050" y="5492750"/>
            <a:ext cx="3529013" cy="720725"/>
          </a:xfrm>
          <a:prstGeom prst="rect">
            <a:avLst/>
          </a:prstGeom>
          <a:solidFill>
            <a:srgbClr val="DDDDDD"/>
          </a:solidFill>
          <a:ln>
            <a:solidFill>
              <a:srgbClr val="0051A4"/>
            </a:solidFill>
          </a:ln>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a:solidFill>
                  <a:srgbClr val="003DA5"/>
                </a:solidFill>
                <a:latin typeface="HG丸ｺﾞｼｯｸM-PRO" pitchFamily="50" charset="-128"/>
                <a:ea typeface="HG丸ｺﾞｼｯｸM-PRO" pitchFamily="50" charset="-128"/>
              </a:rPr>
              <a:t>ラスタへのはめ込み</a:t>
            </a:r>
          </a:p>
        </p:txBody>
      </p:sp>
      <p:sp>
        <p:nvSpPr>
          <p:cNvPr id="35848" name="Line 28"/>
          <p:cNvSpPr>
            <a:spLocks noChangeShapeType="1"/>
          </p:cNvSpPr>
          <p:nvPr/>
        </p:nvSpPr>
        <p:spPr bwMode="auto">
          <a:xfrm>
            <a:off x="2073275" y="2133600"/>
            <a:ext cx="0" cy="431800"/>
          </a:xfrm>
          <a:prstGeom prst="line">
            <a:avLst/>
          </a:prstGeom>
          <a:noFill/>
          <a:ln w="60325">
            <a:solidFill>
              <a:srgbClr val="0051A4"/>
            </a:solidFill>
            <a:round/>
            <a:headEnd/>
            <a:tailEnd type="triangle" w="med" len="med"/>
          </a:ln>
          <a:extLst>
            <a:ext uri="{909E8E84-426E-40DD-AFC4-6F175D3DCCD1}">
              <a14:hiddenFill xmlns:a14="http://schemas.microsoft.com/office/drawing/2010/main" xmlns="">
                <a:noFill/>
              </a14:hiddenFill>
            </a:ext>
          </a:extLst>
        </p:spPr>
        <p:txBody>
          <a:bodyPr wrap="none" anchor="ctr">
            <a:spAutoFit/>
          </a:bodyPr>
          <a:lstStyle/>
          <a:p>
            <a:endParaRPr lang="ja-JP" altLang="en-US"/>
          </a:p>
        </p:txBody>
      </p:sp>
      <p:sp>
        <p:nvSpPr>
          <p:cNvPr id="35849" name="Line 29"/>
          <p:cNvSpPr>
            <a:spLocks noChangeShapeType="1"/>
          </p:cNvSpPr>
          <p:nvPr/>
        </p:nvSpPr>
        <p:spPr bwMode="auto">
          <a:xfrm>
            <a:off x="2073275" y="3500438"/>
            <a:ext cx="0" cy="431800"/>
          </a:xfrm>
          <a:prstGeom prst="line">
            <a:avLst/>
          </a:prstGeom>
          <a:noFill/>
          <a:ln w="60325">
            <a:solidFill>
              <a:srgbClr val="0051A4"/>
            </a:solidFill>
            <a:round/>
            <a:headEnd/>
            <a:tailEnd type="triangle" w="med" len="med"/>
          </a:ln>
          <a:extLst>
            <a:ext uri="{909E8E84-426E-40DD-AFC4-6F175D3DCCD1}">
              <a14:hiddenFill xmlns:a14="http://schemas.microsoft.com/office/drawing/2010/main" xmlns="">
                <a:noFill/>
              </a14:hiddenFill>
            </a:ext>
          </a:extLst>
        </p:spPr>
        <p:txBody>
          <a:bodyPr wrap="none" anchor="ctr">
            <a:spAutoFit/>
          </a:bodyPr>
          <a:lstStyle/>
          <a:p>
            <a:endParaRPr lang="ja-JP" altLang="en-US"/>
          </a:p>
        </p:txBody>
      </p:sp>
      <p:sp>
        <p:nvSpPr>
          <p:cNvPr id="35850" name="Line 30"/>
          <p:cNvSpPr>
            <a:spLocks noChangeShapeType="1"/>
          </p:cNvSpPr>
          <p:nvPr/>
        </p:nvSpPr>
        <p:spPr bwMode="auto">
          <a:xfrm>
            <a:off x="2073275" y="4868863"/>
            <a:ext cx="0" cy="431800"/>
          </a:xfrm>
          <a:prstGeom prst="line">
            <a:avLst/>
          </a:prstGeom>
          <a:noFill/>
          <a:ln w="60325">
            <a:solidFill>
              <a:srgbClr val="0051A4"/>
            </a:solidFill>
            <a:round/>
            <a:headEnd/>
            <a:tailEnd type="triangle" w="med" len="med"/>
          </a:ln>
          <a:extLst>
            <a:ext uri="{909E8E84-426E-40DD-AFC4-6F175D3DCCD1}">
              <a14:hiddenFill xmlns:a14="http://schemas.microsoft.com/office/drawing/2010/main" xmlns="">
                <a:noFill/>
              </a14:hiddenFill>
            </a:ext>
          </a:extLst>
        </p:spPr>
        <p:txBody>
          <a:bodyPr wrap="none" anchor="ctr">
            <a:spAutoFit/>
          </a:bodyPr>
          <a:lstStyle/>
          <a:p>
            <a:endParaRPr lang="ja-JP" altLang="en-US"/>
          </a:p>
        </p:txBody>
      </p:sp>
      <p:sp>
        <p:nvSpPr>
          <p:cNvPr id="35851" name="Text Box 31"/>
          <p:cNvSpPr txBox="1">
            <a:spLocks noChangeArrowheads="1"/>
          </p:cNvSpPr>
          <p:nvPr/>
        </p:nvSpPr>
        <p:spPr bwMode="auto">
          <a:xfrm>
            <a:off x="4448175" y="1557338"/>
            <a:ext cx="5113338" cy="1557337"/>
          </a:xfrm>
          <a:prstGeom prst="rect">
            <a:avLst/>
          </a:prstGeom>
          <a:noFill/>
          <a:ln>
            <a:solidFill>
              <a:srgbClr val="0051A4"/>
            </a:solidFill>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en-US" altLang="ja-JP" sz="2800" u="sng" dirty="0">
                <a:solidFill>
                  <a:srgbClr val="003DA5"/>
                </a:solidFill>
                <a:latin typeface="HG丸ｺﾞｼｯｸM-PRO" pitchFamily="50" charset="-128"/>
                <a:ea typeface="HG丸ｺﾞｼｯｸM-PRO" pitchFamily="50" charset="-128"/>
              </a:rPr>
              <a:t>36</a:t>
            </a:r>
            <a:r>
              <a:rPr lang="ja-JP" altLang="en-US" sz="2800" u="sng" dirty="0">
                <a:solidFill>
                  <a:srgbClr val="003DA5"/>
                </a:solidFill>
                <a:latin typeface="HG丸ｺﾞｼｯｸM-PRO" pitchFamily="50" charset="-128"/>
                <a:ea typeface="HG丸ｺﾞｼｯｸM-PRO" pitchFamily="50" charset="-128"/>
              </a:rPr>
              <a:t>条の申請内容</a:t>
            </a:r>
          </a:p>
          <a:p>
            <a:pPr algn="l"/>
            <a:r>
              <a:rPr lang="ja-JP" altLang="en-US" sz="2800" dirty="0" smtClean="0">
                <a:solidFill>
                  <a:srgbClr val="003DA5"/>
                </a:solidFill>
                <a:latin typeface="HG丸ｺﾞｼｯｸM-PRO" pitchFamily="50" charset="-128"/>
                <a:ea typeface="HG丸ｺﾞｼｯｸM-PRO" pitchFamily="50" charset="-128"/>
              </a:rPr>
              <a:t>・世界</a:t>
            </a:r>
            <a:r>
              <a:rPr lang="ja-JP" altLang="en-US" sz="2800" dirty="0">
                <a:solidFill>
                  <a:srgbClr val="003DA5"/>
                </a:solidFill>
                <a:latin typeface="HG丸ｺﾞｼｯｸM-PRO" pitchFamily="50" charset="-128"/>
                <a:ea typeface="HG丸ｺﾞｼｯｸM-PRO" pitchFamily="50" charset="-128"/>
              </a:rPr>
              <a:t>測地系への</a:t>
            </a:r>
            <a:r>
              <a:rPr lang="ja-JP" altLang="en-US" sz="2800" dirty="0">
                <a:solidFill>
                  <a:srgbClr val="FF3300"/>
                </a:solidFill>
                <a:latin typeface="HG丸ｺﾞｼｯｸM-PRO" pitchFamily="50" charset="-128"/>
                <a:ea typeface="HG丸ｺﾞｼｯｸM-PRO" pitchFamily="50" charset="-128"/>
              </a:rPr>
              <a:t>座標変換</a:t>
            </a:r>
          </a:p>
          <a:p>
            <a:pPr algn="l"/>
            <a:r>
              <a:rPr lang="ja-JP" altLang="en-US" sz="2800" dirty="0" smtClean="0">
                <a:solidFill>
                  <a:srgbClr val="003DA5"/>
                </a:solidFill>
                <a:latin typeface="HG丸ｺﾞｼｯｸM-PRO" pitchFamily="50" charset="-128"/>
                <a:ea typeface="HG丸ｺﾞｼｯｸM-PRO" pitchFamily="50" charset="-128"/>
              </a:rPr>
              <a:t>・数値</a:t>
            </a:r>
            <a:r>
              <a:rPr lang="ja-JP" altLang="en-US" sz="2800" dirty="0">
                <a:solidFill>
                  <a:srgbClr val="003DA5"/>
                </a:solidFill>
                <a:latin typeface="HG丸ｺﾞｼｯｸM-PRO" pitchFamily="50" charset="-128"/>
                <a:ea typeface="HG丸ｺﾞｼｯｸM-PRO" pitchFamily="50" charset="-128"/>
              </a:rPr>
              <a:t>修正（</a:t>
            </a:r>
            <a:r>
              <a:rPr lang="en-US" altLang="ja-JP" sz="2800" dirty="0">
                <a:solidFill>
                  <a:srgbClr val="003DA5"/>
                </a:solidFill>
                <a:latin typeface="HG丸ｺﾞｼｯｸM-PRO" pitchFamily="50" charset="-128"/>
                <a:ea typeface="HG丸ｺﾞｼｯｸM-PRO" pitchFamily="50" charset="-128"/>
              </a:rPr>
              <a:t>MMS</a:t>
            </a:r>
            <a:r>
              <a:rPr lang="ja-JP" altLang="en-US" sz="2800" dirty="0">
                <a:solidFill>
                  <a:srgbClr val="003DA5"/>
                </a:solidFill>
                <a:latin typeface="HG丸ｺﾞｼｯｸM-PRO" pitchFamily="50" charset="-128"/>
                <a:ea typeface="HG丸ｺﾞｼｯｸM-PRO" pitchFamily="50" charset="-128"/>
              </a:rPr>
              <a:t>地形測量）</a:t>
            </a:r>
          </a:p>
        </p:txBody>
      </p:sp>
      <p:sp>
        <p:nvSpPr>
          <p:cNvPr id="35852" name="Text Box 32"/>
          <p:cNvSpPr txBox="1">
            <a:spLocks noChangeArrowheads="1"/>
          </p:cNvSpPr>
          <p:nvPr/>
        </p:nvSpPr>
        <p:spPr bwMode="auto">
          <a:xfrm>
            <a:off x="4017963" y="3644900"/>
            <a:ext cx="5759450" cy="2049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dirty="0">
                <a:solidFill>
                  <a:srgbClr val="0051A4"/>
                </a:solidFill>
                <a:latin typeface="HG丸ｺﾞｼｯｸM-PRO" pitchFamily="50" charset="-128"/>
                <a:ea typeface="HG丸ｺﾞｼｯｸM-PRO" pitchFamily="50" charset="-128"/>
              </a:rPr>
              <a:t>スキャニングによるデジタル化と</a:t>
            </a:r>
            <a:br>
              <a:rPr lang="ja-JP" altLang="en-US" dirty="0">
                <a:solidFill>
                  <a:srgbClr val="0051A4"/>
                </a:solidFill>
                <a:latin typeface="HG丸ｺﾞｼｯｸM-PRO" pitchFamily="50" charset="-128"/>
                <a:ea typeface="HG丸ｺﾞｼｯｸM-PRO" pitchFamily="50" charset="-128"/>
              </a:rPr>
            </a:br>
            <a:r>
              <a:rPr lang="ja-JP" altLang="en-US" dirty="0">
                <a:solidFill>
                  <a:srgbClr val="0051A4"/>
                </a:solidFill>
                <a:latin typeface="HG丸ｺﾞｼｯｸM-PRO" pitchFamily="50" charset="-128"/>
                <a:ea typeface="HG丸ｺﾞｼｯｸM-PRO" pitchFamily="50" charset="-128"/>
              </a:rPr>
              <a:t>測地成果２０００対応</a:t>
            </a:r>
          </a:p>
          <a:p>
            <a:r>
              <a:rPr lang="ja-JP" altLang="en-US" dirty="0">
                <a:solidFill>
                  <a:srgbClr val="0051A4"/>
                </a:solidFill>
                <a:latin typeface="HG丸ｺﾞｼｯｸM-PRO" pitchFamily="50" charset="-128"/>
                <a:ea typeface="HG丸ｺﾞｼｯｸM-PRO" pitchFamily="50" charset="-128"/>
              </a:rPr>
              <a:t>部分的な更新を</a:t>
            </a:r>
            <a:r>
              <a:rPr lang="en-US" altLang="ja-JP" dirty="0">
                <a:solidFill>
                  <a:srgbClr val="0051A4"/>
                </a:solidFill>
                <a:latin typeface="HG丸ｺﾞｼｯｸM-PRO" pitchFamily="50" charset="-128"/>
                <a:ea typeface="HG丸ｺﾞｼｯｸM-PRO" pitchFamily="50" charset="-128"/>
              </a:rPr>
              <a:t>MMS</a:t>
            </a:r>
            <a:r>
              <a:rPr lang="ja-JP" altLang="en-US" dirty="0">
                <a:solidFill>
                  <a:srgbClr val="0051A4"/>
                </a:solidFill>
                <a:latin typeface="HG丸ｺﾞｼｯｸM-PRO" pitchFamily="50" charset="-128"/>
                <a:ea typeface="HG丸ｺﾞｼｯｸM-PRO" pitchFamily="50" charset="-128"/>
              </a:rPr>
              <a:t>などで行い、</a:t>
            </a:r>
            <a:br>
              <a:rPr lang="ja-JP" altLang="en-US" dirty="0">
                <a:solidFill>
                  <a:srgbClr val="0051A4"/>
                </a:solidFill>
                <a:latin typeface="HG丸ｺﾞｼｯｸM-PRO" pitchFamily="50" charset="-128"/>
                <a:ea typeface="HG丸ｺﾞｼｯｸM-PRO" pitchFamily="50" charset="-128"/>
              </a:rPr>
            </a:br>
            <a:r>
              <a:rPr lang="ja-JP" altLang="en-US" dirty="0">
                <a:solidFill>
                  <a:srgbClr val="0051A4"/>
                </a:solidFill>
                <a:latin typeface="HG丸ｺﾞｼｯｸM-PRO" pitchFamily="50" charset="-128"/>
                <a:ea typeface="HG丸ｺﾞｼｯｸM-PRO" pitchFamily="50" charset="-128"/>
              </a:rPr>
              <a:t>ベクタデータを蓄えるとともに</a:t>
            </a:r>
            <a:br>
              <a:rPr lang="ja-JP" altLang="en-US" dirty="0">
                <a:solidFill>
                  <a:srgbClr val="0051A4"/>
                </a:solidFill>
                <a:latin typeface="HG丸ｺﾞｼｯｸM-PRO" pitchFamily="50" charset="-128"/>
                <a:ea typeface="HG丸ｺﾞｼｯｸM-PRO" pitchFamily="50" charset="-128"/>
              </a:rPr>
            </a:br>
            <a:r>
              <a:rPr lang="ja-JP" altLang="en-US" dirty="0">
                <a:solidFill>
                  <a:srgbClr val="0051A4"/>
                </a:solidFill>
                <a:latin typeface="HG丸ｺﾞｼｯｸM-PRO" pitchFamily="50" charset="-128"/>
                <a:ea typeface="HG丸ｺﾞｼｯｸM-PRO" pitchFamily="50" charset="-128"/>
              </a:rPr>
              <a:t>ラスタにはめ込むことで、</a:t>
            </a:r>
            <a:br>
              <a:rPr lang="ja-JP" altLang="en-US" dirty="0">
                <a:solidFill>
                  <a:srgbClr val="0051A4"/>
                </a:solidFill>
                <a:latin typeface="HG丸ｺﾞｼｯｸM-PRO" pitchFamily="50" charset="-128"/>
                <a:ea typeface="HG丸ｺﾞｼｯｸM-PRO" pitchFamily="50" charset="-128"/>
              </a:rPr>
            </a:br>
            <a:r>
              <a:rPr lang="ja-JP" altLang="en-US" dirty="0">
                <a:solidFill>
                  <a:srgbClr val="0051A4"/>
                </a:solidFill>
                <a:latin typeface="HG丸ｺﾞｼｯｸM-PRO" pitchFamily="50" charset="-128"/>
                <a:ea typeface="HG丸ｺﾞｼｯｸM-PRO" pitchFamily="50" charset="-128"/>
              </a:rPr>
              <a:t>道路台帳をメンテナンス</a:t>
            </a:r>
          </a:p>
        </p:txBody>
      </p:sp>
      <p:sp>
        <p:nvSpPr>
          <p:cNvPr id="12" name="Text Box 2"/>
          <p:cNvSpPr txBox="1">
            <a:spLocks noChangeArrowheads="1"/>
          </p:cNvSpPr>
          <p:nvPr/>
        </p:nvSpPr>
        <p:spPr bwMode="auto">
          <a:xfrm>
            <a:off x="0" y="195263"/>
            <a:ext cx="9905999"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4" tIns="45717" rIns="91434" bIns="45717">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3200" b="1" dirty="0">
                <a:solidFill>
                  <a:srgbClr val="0051A4"/>
                </a:solidFill>
                <a:latin typeface="HG丸ｺﾞｼｯｸM-PRO" pitchFamily="50" charset="-128"/>
                <a:ea typeface="HG丸ｺﾞｼｯｸM-PRO" pitchFamily="50" charset="-128"/>
              </a:rPr>
              <a:t>道路台帳図のデジタル化</a:t>
            </a:r>
          </a:p>
        </p:txBody>
      </p:sp>
    </p:spTree>
  </p:cSld>
  <p:clrMapOvr>
    <a:masterClrMapping/>
  </p:clrMapOvr>
  <p:transition>
    <p:blinds/>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7" descr="dejitaru"/>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1125" y="2276475"/>
            <a:ext cx="2949575" cy="25844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7893" name="Picture 8" descr="xxxx"/>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23063" y="2205038"/>
            <a:ext cx="2949575" cy="25844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7894" name="Picture 9" descr="名称未設定"/>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68675" y="2276475"/>
            <a:ext cx="2949575" cy="258445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29738" name="Text Box 10"/>
          <p:cNvSpPr txBox="1">
            <a:spLocks noChangeArrowheads="1"/>
          </p:cNvSpPr>
          <p:nvPr/>
        </p:nvSpPr>
        <p:spPr bwMode="auto">
          <a:xfrm>
            <a:off x="361950" y="4987925"/>
            <a:ext cx="2592388" cy="366713"/>
          </a:xfrm>
          <a:prstGeom prst="rect">
            <a:avLst/>
          </a:prstGeom>
          <a:noFill/>
          <a:ln>
            <a:noFill/>
          </a:ln>
          <a:effectLst/>
          <a:extLst/>
        </p:spPr>
        <p:txBody>
          <a:bodyPr>
            <a:spAutoFit/>
          </a:bodyPr>
          <a:lstStyle/>
          <a:p>
            <a:pPr eaLnBrk="1" hangingPunct="1">
              <a:lnSpc>
                <a:spcPct val="100000"/>
              </a:lnSpc>
              <a:defRPr/>
            </a:pPr>
            <a:r>
              <a:rPr kumimoji="1" lang="ja-JP" altLang="en-US" sz="1800" b="1">
                <a:effectLst>
                  <a:outerShdw blurRad="38100" dist="38100" dir="2700000" algn="tl">
                    <a:srgbClr val="C0C0C0"/>
                  </a:outerShdw>
                </a:effectLst>
                <a:latin typeface="Times New Roman" pitchFamily="18" charset="0"/>
                <a:ea typeface="ＭＳ Ｐ明朝" pitchFamily="18" charset="-128"/>
              </a:rPr>
              <a:t>更新箇所はデジタル化</a:t>
            </a:r>
          </a:p>
        </p:txBody>
      </p:sp>
      <p:sp>
        <p:nvSpPr>
          <p:cNvPr id="329739" name="Text Box 11"/>
          <p:cNvSpPr txBox="1">
            <a:spLocks noChangeArrowheads="1"/>
          </p:cNvSpPr>
          <p:nvPr/>
        </p:nvSpPr>
        <p:spPr bwMode="auto">
          <a:xfrm>
            <a:off x="3546475" y="5026025"/>
            <a:ext cx="2736850" cy="366713"/>
          </a:xfrm>
          <a:prstGeom prst="rect">
            <a:avLst/>
          </a:prstGeom>
          <a:noFill/>
          <a:ln>
            <a:noFill/>
          </a:ln>
          <a:effectLst/>
          <a:extLst/>
        </p:spPr>
        <p:txBody>
          <a:bodyPr>
            <a:spAutoFit/>
          </a:bodyPr>
          <a:lstStyle/>
          <a:p>
            <a:pPr eaLnBrk="1" hangingPunct="1">
              <a:lnSpc>
                <a:spcPct val="100000"/>
              </a:lnSpc>
              <a:defRPr/>
            </a:pPr>
            <a:r>
              <a:rPr kumimoji="1" lang="ja-JP" altLang="en-US" sz="1800" b="1">
                <a:effectLst>
                  <a:outerShdw blurRad="38100" dist="38100" dir="2700000" algn="tl">
                    <a:srgbClr val="C0C0C0"/>
                  </a:outerShdw>
                </a:effectLst>
                <a:latin typeface="Times New Roman" pitchFamily="18" charset="0"/>
                <a:ea typeface="ＭＳ Ｐ明朝" pitchFamily="18" charset="-128"/>
              </a:rPr>
              <a:t>更新箇所はラスター削除</a:t>
            </a:r>
          </a:p>
        </p:txBody>
      </p:sp>
      <p:sp>
        <p:nvSpPr>
          <p:cNvPr id="329740" name="Text Box 12"/>
          <p:cNvSpPr txBox="1">
            <a:spLocks noChangeArrowheads="1"/>
          </p:cNvSpPr>
          <p:nvPr/>
        </p:nvSpPr>
        <p:spPr bwMode="auto">
          <a:xfrm>
            <a:off x="7078663" y="5045075"/>
            <a:ext cx="2089150" cy="366713"/>
          </a:xfrm>
          <a:prstGeom prst="rect">
            <a:avLst/>
          </a:prstGeom>
          <a:noFill/>
          <a:ln>
            <a:noFill/>
          </a:ln>
          <a:effectLst/>
          <a:extLst/>
        </p:spPr>
        <p:txBody>
          <a:bodyPr>
            <a:spAutoFit/>
          </a:bodyPr>
          <a:lstStyle/>
          <a:p>
            <a:pPr eaLnBrk="1" hangingPunct="1">
              <a:lnSpc>
                <a:spcPct val="100000"/>
              </a:lnSpc>
              <a:defRPr/>
            </a:pPr>
            <a:r>
              <a:rPr kumimoji="1" lang="ja-JP" altLang="en-US" sz="1800" b="1">
                <a:effectLst>
                  <a:outerShdw blurRad="38100" dist="38100" dir="2700000" algn="tl">
                    <a:srgbClr val="C0C0C0"/>
                  </a:outerShdw>
                </a:effectLst>
                <a:latin typeface="Times New Roman" pitchFamily="18" charset="0"/>
                <a:ea typeface="ＭＳ Ｐ明朝" pitchFamily="18" charset="-128"/>
              </a:rPr>
              <a:t>重ねて表示</a:t>
            </a:r>
          </a:p>
        </p:txBody>
      </p:sp>
      <p:sp>
        <p:nvSpPr>
          <p:cNvPr id="37898" name="Text Box 13"/>
          <p:cNvSpPr txBox="1">
            <a:spLocks noChangeArrowheads="1"/>
          </p:cNvSpPr>
          <p:nvPr/>
        </p:nvSpPr>
        <p:spPr bwMode="auto">
          <a:xfrm>
            <a:off x="2970213" y="3357563"/>
            <a:ext cx="43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pPr>
            <a:r>
              <a:rPr kumimoji="1" lang="ja-JP" altLang="en-US">
                <a:latin typeface="Times New Roman" panose="02020603050405020304" pitchFamily="18" charset="0"/>
                <a:ea typeface="HGP創英角ｺﾞｼｯｸUB" panose="020B0900000000000000" pitchFamily="50" charset="-128"/>
              </a:rPr>
              <a:t>＋</a:t>
            </a:r>
          </a:p>
        </p:txBody>
      </p:sp>
      <p:sp>
        <p:nvSpPr>
          <p:cNvPr id="37899" name="Text Box 14"/>
          <p:cNvSpPr txBox="1">
            <a:spLocks noChangeArrowheads="1"/>
          </p:cNvSpPr>
          <p:nvPr/>
        </p:nvSpPr>
        <p:spPr bwMode="auto">
          <a:xfrm>
            <a:off x="6240463" y="3284538"/>
            <a:ext cx="43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pPr>
            <a:r>
              <a:rPr kumimoji="1" lang="ja-JP" altLang="en-US">
                <a:latin typeface="Times New Roman" panose="02020603050405020304" pitchFamily="18" charset="0"/>
                <a:ea typeface="HGP創英角ｺﾞｼｯｸUB" panose="020B0900000000000000" pitchFamily="50" charset="-128"/>
              </a:rPr>
              <a:t>＝</a:t>
            </a:r>
          </a:p>
        </p:txBody>
      </p:sp>
      <p:sp>
        <p:nvSpPr>
          <p:cNvPr id="11" name="Text Box 2"/>
          <p:cNvSpPr txBox="1">
            <a:spLocks noChangeArrowheads="1"/>
          </p:cNvSpPr>
          <p:nvPr/>
        </p:nvSpPr>
        <p:spPr bwMode="auto">
          <a:xfrm>
            <a:off x="0" y="195263"/>
            <a:ext cx="9905999"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4" tIns="45717" rIns="91434" bIns="45717">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3200" b="1" dirty="0">
                <a:solidFill>
                  <a:srgbClr val="0051A4"/>
                </a:solidFill>
                <a:latin typeface="HG丸ｺﾞｼｯｸM-PRO" pitchFamily="50" charset="-128"/>
                <a:ea typeface="HG丸ｺﾞｼｯｸM-PRO" pitchFamily="50" charset="-128"/>
              </a:rPr>
              <a:t>道路台帳図のデジタル化</a:t>
            </a:r>
          </a:p>
        </p:txBody>
      </p:sp>
    </p:spTree>
  </p:cSld>
  <p:clrMapOvr>
    <a:masterClrMapping/>
  </p:clrMapOvr>
  <p:transition>
    <p:blinds/>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8" name="Group 3"/>
          <p:cNvGrpSpPr>
            <a:grpSpLocks/>
          </p:cNvGrpSpPr>
          <p:nvPr/>
        </p:nvGrpSpPr>
        <p:grpSpPr bwMode="auto">
          <a:xfrm>
            <a:off x="1857375" y="1340693"/>
            <a:ext cx="5832475" cy="5400675"/>
            <a:chOff x="1170" y="618"/>
            <a:chExt cx="3674" cy="3402"/>
          </a:xfrm>
        </p:grpSpPr>
        <p:pic>
          <p:nvPicPr>
            <p:cNvPr id="36875" name="Picture 4" descr="名称未設定"/>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70" y="618"/>
              <a:ext cx="3674" cy="3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63525" name="Text Box 5"/>
            <p:cNvSpPr txBox="1">
              <a:spLocks noChangeArrowheads="1"/>
            </p:cNvSpPr>
            <p:nvPr/>
          </p:nvSpPr>
          <p:spPr bwMode="auto">
            <a:xfrm>
              <a:off x="1986" y="3789"/>
              <a:ext cx="1724" cy="231"/>
            </a:xfrm>
            <a:prstGeom prst="rect">
              <a:avLst/>
            </a:prstGeom>
            <a:noFill/>
            <a:ln>
              <a:noFill/>
            </a:ln>
            <a:effectLst/>
            <a:extLst/>
          </p:spPr>
          <p:txBody>
            <a:bodyPr>
              <a:spAutoFit/>
            </a:bodyPr>
            <a:lstStyle/>
            <a:p>
              <a:pPr eaLnBrk="1" hangingPunct="1">
                <a:lnSpc>
                  <a:spcPct val="100000"/>
                </a:lnSpc>
                <a:defRPr/>
              </a:pPr>
              <a:r>
                <a:rPr kumimoji="1" lang="ja-JP" altLang="en-US" sz="1800" b="1">
                  <a:effectLst>
                    <a:outerShdw blurRad="38100" dist="38100" dir="2700000" algn="tl">
                      <a:srgbClr val="C0C0C0"/>
                    </a:outerShdw>
                  </a:effectLst>
                  <a:latin typeface="Times New Roman" pitchFamily="18" charset="0"/>
                  <a:ea typeface="ＭＳ Ｐ明朝" pitchFamily="18" charset="-128"/>
                </a:rPr>
                <a:t>更新箇所はラスター削除</a:t>
              </a:r>
            </a:p>
          </p:txBody>
        </p:sp>
      </p:grpSp>
      <p:grpSp>
        <p:nvGrpSpPr>
          <p:cNvPr id="3" name="Group 6"/>
          <p:cNvGrpSpPr>
            <a:grpSpLocks/>
          </p:cNvGrpSpPr>
          <p:nvPr/>
        </p:nvGrpSpPr>
        <p:grpSpPr bwMode="auto">
          <a:xfrm>
            <a:off x="1857375" y="1340693"/>
            <a:ext cx="5759450" cy="5348288"/>
            <a:chOff x="1215" y="663"/>
            <a:chExt cx="3628" cy="3369"/>
          </a:xfrm>
        </p:grpSpPr>
        <p:sp>
          <p:nvSpPr>
            <p:cNvPr id="363527" name="Text Box 7"/>
            <p:cNvSpPr txBox="1">
              <a:spLocks noChangeArrowheads="1"/>
            </p:cNvSpPr>
            <p:nvPr/>
          </p:nvSpPr>
          <p:spPr bwMode="auto">
            <a:xfrm>
              <a:off x="2031" y="3801"/>
              <a:ext cx="1575" cy="231"/>
            </a:xfrm>
            <a:prstGeom prst="rect">
              <a:avLst/>
            </a:prstGeom>
            <a:solidFill>
              <a:schemeClr val="bg1"/>
            </a:solidFill>
            <a:ln>
              <a:noFill/>
            </a:ln>
            <a:effectLst/>
            <a:extLst/>
          </p:spPr>
          <p:txBody>
            <a:bodyPr>
              <a:spAutoFit/>
            </a:bodyPr>
            <a:lstStyle/>
            <a:p>
              <a:pPr eaLnBrk="1" hangingPunct="1">
                <a:lnSpc>
                  <a:spcPct val="100000"/>
                </a:lnSpc>
                <a:defRPr/>
              </a:pPr>
              <a:r>
                <a:rPr kumimoji="1" lang="ja-JP" altLang="en-US" sz="1800" b="1">
                  <a:effectLst>
                    <a:outerShdw blurRad="38100" dist="38100" dir="2700000" algn="tl">
                      <a:srgbClr val="C0C0C0"/>
                    </a:outerShdw>
                  </a:effectLst>
                  <a:latin typeface="Times New Roman" pitchFamily="18" charset="0"/>
                  <a:ea typeface="ＭＳ Ｐ明朝" pitchFamily="18" charset="-128"/>
                </a:rPr>
                <a:t>更新箇所はデジタル化</a:t>
              </a:r>
            </a:p>
          </p:txBody>
        </p:sp>
        <p:pic>
          <p:nvPicPr>
            <p:cNvPr id="36874" name="Picture 8" descr="dejitaru"/>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15" y="663"/>
              <a:ext cx="3628" cy="31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grpSp>
        <p:nvGrpSpPr>
          <p:cNvPr id="4" name="Group 9"/>
          <p:cNvGrpSpPr>
            <a:grpSpLocks/>
          </p:cNvGrpSpPr>
          <p:nvPr/>
        </p:nvGrpSpPr>
        <p:grpSpPr bwMode="auto">
          <a:xfrm>
            <a:off x="1784350" y="1196231"/>
            <a:ext cx="5903913" cy="5480050"/>
            <a:chOff x="1124" y="527"/>
            <a:chExt cx="3719" cy="3452"/>
          </a:xfrm>
        </p:grpSpPr>
        <p:sp>
          <p:nvSpPr>
            <p:cNvPr id="363530" name="Text Box 10"/>
            <p:cNvSpPr txBox="1">
              <a:spLocks noChangeArrowheads="1"/>
            </p:cNvSpPr>
            <p:nvPr/>
          </p:nvSpPr>
          <p:spPr bwMode="auto">
            <a:xfrm>
              <a:off x="2077" y="3748"/>
              <a:ext cx="1633" cy="231"/>
            </a:xfrm>
            <a:prstGeom prst="rect">
              <a:avLst/>
            </a:prstGeom>
            <a:solidFill>
              <a:schemeClr val="bg1"/>
            </a:solidFill>
            <a:ln>
              <a:noFill/>
            </a:ln>
            <a:effectLst/>
            <a:extLst/>
          </p:spPr>
          <p:txBody>
            <a:bodyPr>
              <a:spAutoFit/>
            </a:bodyPr>
            <a:lstStyle/>
            <a:p>
              <a:pPr eaLnBrk="1" hangingPunct="1">
                <a:lnSpc>
                  <a:spcPct val="100000"/>
                </a:lnSpc>
                <a:defRPr/>
              </a:pPr>
              <a:r>
                <a:rPr kumimoji="1" lang="ja-JP" altLang="en-US" sz="1800" b="1">
                  <a:effectLst>
                    <a:outerShdw blurRad="38100" dist="38100" dir="2700000" algn="tl">
                      <a:srgbClr val="C0C0C0"/>
                    </a:outerShdw>
                  </a:effectLst>
                  <a:latin typeface="Times New Roman" pitchFamily="18" charset="0"/>
                  <a:ea typeface="ＭＳ Ｐ明朝" pitchFamily="18" charset="-128"/>
                </a:rPr>
                <a:t>重ねて表示</a:t>
              </a:r>
            </a:p>
          </p:txBody>
        </p:sp>
        <p:pic>
          <p:nvPicPr>
            <p:cNvPr id="36872" name="Picture 11" descr="xxxx"/>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24" y="527"/>
              <a:ext cx="3719" cy="3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12" name="Text Box 2"/>
          <p:cNvSpPr txBox="1">
            <a:spLocks noChangeArrowheads="1"/>
          </p:cNvSpPr>
          <p:nvPr/>
        </p:nvSpPr>
        <p:spPr bwMode="auto">
          <a:xfrm>
            <a:off x="0" y="195263"/>
            <a:ext cx="9905999"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4" tIns="45717" rIns="91434" bIns="45717">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3200" b="1" dirty="0">
                <a:solidFill>
                  <a:srgbClr val="0051A4"/>
                </a:solidFill>
                <a:latin typeface="HG丸ｺﾞｼｯｸM-PRO" pitchFamily="50" charset="-128"/>
                <a:ea typeface="HG丸ｺﾞｼｯｸM-PRO" pitchFamily="50" charset="-128"/>
              </a:rPr>
              <a:t>道路台帳図のデジタル化</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AutoShape 2"/>
          <p:cNvSpPr>
            <a:spLocks noChangeArrowheads="1"/>
          </p:cNvSpPr>
          <p:nvPr/>
        </p:nvSpPr>
        <p:spPr bwMode="auto">
          <a:xfrm>
            <a:off x="5422900" y="2924175"/>
            <a:ext cx="4211638" cy="1800225"/>
          </a:xfrm>
          <a:prstGeom prst="roundRect">
            <a:avLst>
              <a:gd name="adj" fmla="val 5556"/>
            </a:avLst>
          </a:prstGeom>
          <a:solidFill>
            <a:srgbClr val="993366"/>
          </a:solidFill>
          <a:ln>
            <a:noFill/>
          </a:ln>
          <a:effectLst>
            <a:prstShdw prst="shdw17" dist="17961" dir="2700000">
              <a:srgbClr val="5C1F3D"/>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endParaRPr kumimoji="1" lang="ja-JP" altLang="ja-JP" sz="1800">
              <a:latin typeface="Arial" panose="020B0604020202020204" pitchFamily="34" charset="0"/>
            </a:endParaRPr>
          </a:p>
        </p:txBody>
      </p:sp>
      <p:sp>
        <p:nvSpPr>
          <p:cNvPr id="38916" name="AutoShape 3"/>
          <p:cNvSpPr>
            <a:spLocks noChangeArrowheads="1"/>
          </p:cNvSpPr>
          <p:nvPr/>
        </p:nvSpPr>
        <p:spPr bwMode="auto">
          <a:xfrm>
            <a:off x="279400" y="2924175"/>
            <a:ext cx="4519613" cy="1800225"/>
          </a:xfrm>
          <a:prstGeom prst="roundRect">
            <a:avLst>
              <a:gd name="adj" fmla="val 5556"/>
            </a:avLst>
          </a:prstGeom>
          <a:solidFill>
            <a:srgbClr val="0000FF"/>
          </a:solidFill>
          <a:ln>
            <a:noFill/>
          </a:ln>
          <a:effectLst>
            <a:prstShdw prst="shdw17" dist="17961" dir="2700000">
              <a:srgbClr val="000099"/>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endParaRPr kumimoji="1" lang="ja-JP" altLang="ja-JP" sz="1800">
              <a:latin typeface="Arial" panose="020B0604020202020204" pitchFamily="34" charset="0"/>
            </a:endParaRPr>
          </a:p>
        </p:txBody>
      </p:sp>
      <p:sp>
        <p:nvSpPr>
          <p:cNvPr id="38917" name="AutoShape 4"/>
          <p:cNvSpPr>
            <a:spLocks noChangeArrowheads="1"/>
          </p:cNvSpPr>
          <p:nvPr/>
        </p:nvSpPr>
        <p:spPr bwMode="auto">
          <a:xfrm>
            <a:off x="279400" y="981075"/>
            <a:ext cx="9361488" cy="1584325"/>
          </a:xfrm>
          <a:prstGeom prst="roundRect">
            <a:avLst>
              <a:gd name="adj" fmla="val 7185"/>
            </a:avLst>
          </a:prstGeom>
          <a:solidFill>
            <a:srgbClr val="99CCFF"/>
          </a:solidFill>
          <a:ln w="19050">
            <a:solidFill>
              <a:schemeClr val="accent2"/>
            </a:solidFill>
            <a:round/>
            <a:headEnd/>
            <a:tailEnd/>
          </a:ln>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endParaRPr kumimoji="1" lang="ja-JP" altLang="ja-JP" sz="1800">
              <a:latin typeface="Arial" panose="020B0604020202020204" pitchFamily="34" charset="0"/>
            </a:endParaRPr>
          </a:p>
        </p:txBody>
      </p:sp>
      <p:pic>
        <p:nvPicPr>
          <p:cNvPr id="38918"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8000" y="1022350"/>
            <a:ext cx="1931988"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9"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03538" y="1384300"/>
            <a:ext cx="1481137"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20" name="Text Box 7"/>
          <p:cNvSpPr txBox="1">
            <a:spLocks noChangeArrowheads="1"/>
          </p:cNvSpPr>
          <p:nvPr/>
        </p:nvSpPr>
        <p:spPr bwMode="auto">
          <a:xfrm>
            <a:off x="2984500" y="2320925"/>
            <a:ext cx="1327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000">
                <a:solidFill>
                  <a:schemeClr val="tx2"/>
                </a:solidFill>
                <a:latin typeface="Arial" panose="020B0604020202020204" pitchFamily="34" charset="0"/>
                <a:ea typeface="HGS創英角ｺﾞｼｯｸUB" panose="020B0900000000000000" pitchFamily="50" charset="-128"/>
              </a:rPr>
              <a:t>道理台帳（</a:t>
            </a:r>
            <a:r>
              <a:rPr kumimoji="1" lang="ja-JP" altLang="en-US" sz="1000">
                <a:latin typeface="Arial" panose="020B0604020202020204" pitchFamily="34" charset="0"/>
                <a:ea typeface="HGS創英角ｺﾞｼｯｸUB" panose="020B0900000000000000" pitchFamily="50" charset="-128"/>
              </a:rPr>
              <a:t>道路法）</a:t>
            </a:r>
          </a:p>
        </p:txBody>
      </p:sp>
      <p:pic>
        <p:nvPicPr>
          <p:cNvPr id="38921"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21225" y="1412875"/>
            <a:ext cx="71596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22" name="Text Box 9"/>
          <p:cNvSpPr txBox="1">
            <a:spLocks noChangeArrowheads="1"/>
          </p:cNvSpPr>
          <p:nvPr/>
        </p:nvSpPr>
        <p:spPr bwMode="auto">
          <a:xfrm>
            <a:off x="4408488" y="2320925"/>
            <a:ext cx="1581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000">
                <a:latin typeface="Arial" panose="020B0604020202020204" pitchFamily="34" charset="0"/>
                <a:ea typeface="HGS創英角ｺﾞｼｯｸUB" panose="020B0900000000000000" pitchFamily="50" charset="-128"/>
              </a:rPr>
              <a:t>施設状況調査（総務省）</a:t>
            </a:r>
          </a:p>
        </p:txBody>
      </p:sp>
      <p:pic>
        <p:nvPicPr>
          <p:cNvPr id="38923" name="Picture 1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80063" y="2030413"/>
            <a:ext cx="3989387" cy="31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24" name="Text Box 11"/>
          <p:cNvSpPr txBox="1">
            <a:spLocks noChangeArrowheads="1"/>
          </p:cNvSpPr>
          <p:nvPr/>
        </p:nvSpPr>
        <p:spPr bwMode="auto">
          <a:xfrm>
            <a:off x="6357938" y="2320925"/>
            <a:ext cx="2343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000">
                <a:latin typeface="Arial" panose="020B0604020202020204" pitchFamily="34" charset="0"/>
                <a:ea typeface="HGS創英角ｺﾞｼｯｸUB" panose="020B0900000000000000" pitchFamily="50" charset="-128"/>
              </a:rPr>
              <a:t>道路現況（総括）台帳（国土交通省）</a:t>
            </a:r>
          </a:p>
        </p:txBody>
      </p:sp>
      <p:pic>
        <p:nvPicPr>
          <p:cNvPr id="38925" name="Picture 1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8000" y="3398838"/>
            <a:ext cx="1716088" cy="125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26" name="Text Box 13"/>
          <p:cNvSpPr txBox="1">
            <a:spLocks noChangeArrowheads="1"/>
          </p:cNvSpPr>
          <p:nvPr/>
        </p:nvSpPr>
        <p:spPr bwMode="auto">
          <a:xfrm>
            <a:off x="898525" y="2290763"/>
            <a:ext cx="1098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200">
                <a:latin typeface="Arial" panose="020B0604020202020204" pitchFamily="34" charset="0"/>
                <a:ea typeface="HGS創英角ｺﾞｼｯｸUB" panose="020B0900000000000000" pitchFamily="50" charset="-128"/>
              </a:rPr>
              <a:t>道路台帳付図</a:t>
            </a:r>
          </a:p>
        </p:txBody>
      </p:sp>
      <p:sp>
        <p:nvSpPr>
          <p:cNvPr id="38927" name="Text Box 14"/>
          <p:cNvSpPr txBox="1">
            <a:spLocks noChangeArrowheads="1"/>
          </p:cNvSpPr>
          <p:nvPr/>
        </p:nvSpPr>
        <p:spPr bwMode="auto">
          <a:xfrm>
            <a:off x="711200" y="3140075"/>
            <a:ext cx="13525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200">
                <a:solidFill>
                  <a:schemeClr val="bg1"/>
                </a:solidFill>
                <a:latin typeface="Arial" panose="020B0604020202020204" pitchFamily="34" charset="0"/>
                <a:ea typeface="HGP創英角ｺﾞｼｯｸUB" panose="020B0900000000000000" pitchFamily="50" charset="-128"/>
              </a:rPr>
              <a:t>道路台帳システム</a:t>
            </a:r>
          </a:p>
        </p:txBody>
      </p:sp>
      <p:sp>
        <p:nvSpPr>
          <p:cNvPr id="38928" name="Text Box 15"/>
          <p:cNvSpPr txBox="1">
            <a:spLocks noChangeArrowheads="1"/>
          </p:cNvSpPr>
          <p:nvPr/>
        </p:nvSpPr>
        <p:spPr bwMode="auto">
          <a:xfrm>
            <a:off x="2457450" y="3332163"/>
            <a:ext cx="2184400" cy="1330325"/>
          </a:xfrm>
          <a:prstGeom prst="rect">
            <a:avLst/>
          </a:prstGeom>
          <a:solidFill>
            <a:schemeClr val="bg1"/>
          </a:solidFill>
          <a:ln w="19050">
            <a:solidFill>
              <a:srgbClr val="99CCFF"/>
            </a:solidFill>
            <a:miter lim="800000"/>
            <a:headEnd/>
            <a:tailEnd/>
          </a:ln>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000" b="1">
                <a:latin typeface="ＭＳ Ｐゴシック" panose="020B0600070205080204" pitchFamily="50" charset="-128"/>
                <a:ea typeface="HGP創英角ｺﾞｼｯｸUB" panose="020B0900000000000000" pitchFamily="50" charset="-128"/>
              </a:rPr>
              <a:t>「</a:t>
            </a:r>
            <a:r>
              <a:rPr kumimoji="1" lang="en-US" altLang="ja-JP" sz="1000" b="1">
                <a:latin typeface="ＭＳ Ｐゴシック" panose="020B0600070205080204" pitchFamily="50" charset="-128"/>
                <a:ea typeface="HGP創英角ｺﾞｼｯｸUB" panose="020B0900000000000000" pitchFamily="50" charset="-128"/>
              </a:rPr>
              <a:t>PasCAL-</a:t>
            </a:r>
            <a:r>
              <a:rPr kumimoji="1" lang="ja-JP" altLang="en-US" sz="1000" b="1">
                <a:latin typeface="ＭＳ Ｐゴシック" panose="020B0600070205080204" pitchFamily="50" charset="-128"/>
                <a:ea typeface="HGP創英角ｺﾞｼｯｸUB" panose="020B0900000000000000" pitchFamily="50" charset="-128"/>
              </a:rPr>
              <a:t>道路」</a:t>
            </a:r>
            <a:endParaRPr kumimoji="1" lang="ja-JP" altLang="en-US" sz="1000">
              <a:latin typeface="ＭＳ Ｐゴシック" panose="020B0600070205080204" pitchFamily="50" charset="-128"/>
              <a:ea typeface="HGP創英角ｺﾞｼｯｸUB" panose="020B0900000000000000" pitchFamily="50" charset="-128"/>
            </a:endParaRPr>
          </a:p>
          <a:p>
            <a:pPr eaLnBrk="1" hangingPunct="1">
              <a:lnSpc>
                <a:spcPct val="100000"/>
              </a:lnSpc>
              <a:spcBef>
                <a:spcPct val="0"/>
              </a:spcBef>
            </a:pPr>
            <a:r>
              <a:rPr kumimoji="1" lang="ja-JP" altLang="en-US" sz="1000">
                <a:latin typeface="ＭＳ Ｐゴシック" panose="020B0600070205080204" pitchFamily="50" charset="-128"/>
                <a:ea typeface="HGP創英角ｺﾞｼｯｸUB" panose="020B0900000000000000" pitchFamily="50" charset="-128"/>
              </a:rPr>
              <a:t>　・基準点・境界点管理システム</a:t>
            </a:r>
          </a:p>
          <a:p>
            <a:pPr eaLnBrk="1" hangingPunct="1">
              <a:lnSpc>
                <a:spcPct val="100000"/>
              </a:lnSpc>
              <a:spcBef>
                <a:spcPct val="0"/>
              </a:spcBef>
            </a:pPr>
            <a:r>
              <a:rPr kumimoji="1" lang="ja-JP" altLang="en-US" sz="1000">
                <a:latin typeface="ＭＳ Ｐゴシック" panose="020B0600070205080204" pitchFamily="50" charset="-128"/>
                <a:ea typeface="HGP創英角ｺﾞｼｯｸUB" panose="020B0900000000000000" pitchFamily="50" charset="-128"/>
              </a:rPr>
              <a:t>　・道路認定業務支援システム</a:t>
            </a:r>
          </a:p>
          <a:p>
            <a:pPr eaLnBrk="1" hangingPunct="1">
              <a:lnSpc>
                <a:spcPct val="100000"/>
              </a:lnSpc>
              <a:spcBef>
                <a:spcPct val="0"/>
              </a:spcBef>
            </a:pPr>
            <a:r>
              <a:rPr kumimoji="1" lang="ja-JP" altLang="en-US" sz="1000">
                <a:latin typeface="ＭＳ Ｐゴシック" panose="020B0600070205080204" pitchFamily="50" charset="-128"/>
                <a:ea typeface="HGP創英角ｺﾞｼｯｸUB" panose="020B0900000000000000" pitchFamily="50" charset="-128"/>
              </a:rPr>
              <a:t>　・道路台帳業務支援システム</a:t>
            </a:r>
          </a:p>
          <a:p>
            <a:pPr eaLnBrk="1" hangingPunct="1">
              <a:lnSpc>
                <a:spcPct val="100000"/>
              </a:lnSpc>
              <a:spcBef>
                <a:spcPct val="0"/>
              </a:spcBef>
            </a:pPr>
            <a:r>
              <a:rPr kumimoji="1" lang="ja-JP" altLang="en-US" sz="1000">
                <a:latin typeface="ＭＳ Ｐゴシック" panose="020B0600070205080204" pitchFamily="50" charset="-128"/>
                <a:ea typeface="HGP創英角ｺﾞｼｯｸUB" panose="020B0900000000000000" pitchFamily="50" charset="-128"/>
              </a:rPr>
              <a:t>　・道路境界確定業務システム</a:t>
            </a:r>
          </a:p>
          <a:p>
            <a:pPr eaLnBrk="1" hangingPunct="1">
              <a:lnSpc>
                <a:spcPct val="100000"/>
              </a:lnSpc>
              <a:spcBef>
                <a:spcPct val="0"/>
              </a:spcBef>
            </a:pPr>
            <a:r>
              <a:rPr kumimoji="1" lang="ja-JP" altLang="en-US" sz="1000">
                <a:latin typeface="ＭＳ Ｐゴシック" panose="020B0600070205080204" pitchFamily="50" charset="-128"/>
                <a:ea typeface="HGP創英角ｺﾞｼｯｸUB" panose="020B0900000000000000" pitchFamily="50" charset="-128"/>
              </a:rPr>
              <a:t>　・公有財産台帳管理システム</a:t>
            </a:r>
          </a:p>
          <a:p>
            <a:pPr eaLnBrk="1" hangingPunct="1">
              <a:lnSpc>
                <a:spcPct val="100000"/>
              </a:lnSpc>
              <a:spcBef>
                <a:spcPct val="0"/>
              </a:spcBef>
            </a:pPr>
            <a:r>
              <a:rPr kumimoji="1" lang="ja-JP" altLang="en-US" sz="1000">
                <a:latin typeface="ＭＳ Ｐゴシック" panose="020B0600070205080204" pitchFamily="50" charset="-128"/>
                <a:ea typeface="HGP創英角ｺﾞｼｯｸUB" panose="020B0900000000000000" pitchFamily="50" charset="-128"/>
              </a:rPr>
              <a:t>　・地籍調査情報管理システム</a:t>
            </a:r>
          </a:p>
          <a:p>
            <a:pPr eaLnBrk="1" hangingPunct="1">
              <a:lnSpc>
                <a:spcPct val="100000"/>
              </a:lnSpc>
              <a:spcBef>
                <a:spcPct val="0"/>
              </a:spcBef>
            </a:pPr>
            <a:r>
              <a:rPr kumimoji="1" lang="ja-JP" altLang="en-US" sz="1000">
                <a:latin typeface="ＭＳ Ｐゴシック" panose="020B0600070205080204" pitchFamily="50" charset="-128"/>
                <a:ea typeface="HGP創英角ｺﾞｼｯｸUB" panose="020B0900000000000000" pitchFamily="50" charset="-128"/>
              </a:rPr>
              <a:t>　　　　　　　　　　　　　　　　　　</a:t>
            </a:r>
            <a:r>
              <a:rPr kumimoji="1" lang="en-US" altLang="ja-JP" sz="1000">
                <a:latin typeface="ＭＳ Ｐゴシック" panose="020B0600070205080204" pitchFamily="50" charset="-128"/>
                <a:ea typeface="HGP創英角ｺﾞｼｯｸUB" panose="020B0900000000000000" pitchFamily="50" charset="-128"/>
              </a:rPr>
              <a:t>etc</a:t>
            </a:r>
          </a:p>
        </p:txBody>
      </p:sp>
      <p:pic>
        <p:nvPicPr>
          <p:cNvPr id="38929" name="Picture 1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594350" y="3367088"/>
            <a:ext cx="1935163" cy="1285875"/>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60465" name="Text Box 17"/>
          <p:cNvSpPr txBox="1">
            <a:spLocks noChangeArrowheads="1"/>
          </p:cNvSpPr>
          <p:nvPr/>
        </p:nvSpPr>
        <p:spPr bwMode="auto">
          <a:xfrm>
            <a:off x="5680075" y="2924175"/>
            <a:ext cx="3744913" cy="336550"/>
          </a:xfrm>
          <a:prstGeom prst="rect">
            <a:avLst/>
          </a:prstGeom>
          <a:noFill/>
          <a:ln>
            <a:noFill/>
          </a:ln>
          <a:effectLst/>
          <a:extLst/>
        </p:spPr>
        <p:txBody>
          <a:bodyPr>
            <a:spAutoFit/>
          </a:bodyPr>
          <a:lstStyle/>
          <a:p>
            <a:pPr eaLnBrk="1" hangingPunct="1">
              <a:lnSpc>
                <a:spcPct val="100000"/>
              </a:lnSpc>
              <a:spcBef>
                <a:spcPct val="0"/>
              </a:spcBef>
              <a:defRPr/>
            </a:pPr>
            <a:r>
              <a:rPr kumimoji="1" lang="ja-JP" altLang="en-US" sz="1600">
                <a:solidFill>
                  <a:schemeClr val="bg1"/>
                </a:solidFill>
                <a:effectLst>
                  <a:outerShdw blurRad="38100" dist="38100" dir="2700000" algn="tl">
                    <a:srgbClr val="C0C0C0"/>
                  </a:outerShdw>
                </a:effectLst>
                <a:latin typeface="HGS創英角ｺﾞｼｯｸUB" pitchFamily="50" charset="-128"/>
                <a:ea typeface="HGS創英角ｺﾞｼｯｸUB" pitchFamily="50" charset="-128"/>
              </a:rPr>
              <a:t>統合型</a:t>
            </a:r>
            <a:r>
              <a:rPr kumimoji="1" lang="en-US" altLang="ja-JP" sz="1600">
                <a:solidFill>
                  <a:schemeClr val="bg1"/>
                </a:solidFill>
                <a:effectLst>
                  <a:outerShdw blurRad="38100" dist="38100" dir="2700000" algn="tl">
                    <a:srgbClr val="C0C0C0"/>
                  </a:outerShdw>
                </a:effectLst>
                <a:latin typeface="HGS創英角ｺﾞｼｯｸUB" pitchFamily="50" charset="-128"/>
                <a:ea typeface="HGS創英角ｺﾞｼｯｸUB" pitchFamily="50" charset="-128"/>
              </a:rPr>
              <a:t>GIS</a:t>
            </a:r>
          </a:p>
        </p:txBody>
      </p:sp>
      <p:sp>
        <p:nvSpPr>
          <p:cNvPr id="38931" name="Text Box 18"/>
          <p:cNvSpPr txBox="1">
            <a:spLocks noChangeArrowheads="1"/>
          </p:cNvSpPr>
          <p:nvPr/>
        </p:nvSpPr>
        <p:spPr bwMode="auto">
          <a:xfrm>
            <a:off x="4251325" y="974725"/>
            <a:ext cx="15621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800">
                <a:latin typeface="Arial" panose="020B0604020202020204" pitchFamily="34" charset="0"/>
                <a:ea typeface="HGS創英角ｺﾞｼｯｸUB" panose="020B0900000000000000" pitchFamily="50" charset="-128"/>
              </a:rPr>
              <a:t>アナログ</a:t>
            </a:r>
          </a:p>
        </p:txBody>
      </p:sp>
      <p:sp>
        <p:nvSpPr>
          <p:cNvPr id="360467" name="Text Box 19"/>
          <p:cNvSpPr txBox="1">
            <a:spLocks noChangeArrowheads="1"/>
          </p:cNvSpPr>
          <p:nvPr/>
        </p:nvSpPr>
        <p:spPr bwMode="auto">
          <a:xfrm>
            <a:off x="495300" y="2917825"/>
            <a:ext cx="4105275" cy="336550"/>
          </a:xfrm>
          <a:prstGeom prst="rect">
            <a:avLst/>
          </a:prstGeom>
          <a:noFill/>
          <a:ln>
            <a:noFill/>
          </a:ln>
          <a:effectLst/>
          <a:extLst/>
        </p:spPr>
        <p:txBody>
          <a:bodyPr>
            <a:spAutoFit/>
          </a:bodyPr>
          <a:lstStyle/>
          <a:p>
            <a:pPr eaLnBrk="1" hangingPunct="1">
              <a:lnSpc>
                <a:spcPct val="100000"/>
              </a:lnSpc>
              <a:spcBef>
                <a:spcPct val="0"/>
              </a:spcBef>
              <a:defRPr/>
            </a:pPr>
            <a:r>
              <a:rPr kumimoji="1" lang="ja-JP" altLang="en-US" sz="1600" dirty="0">
                <a:solidFill>
                  <a:schemeClr val="bg1"/>
                </a:solidFill>
                <a:effectLst>
                  <a:outerShdw blurRad="38100" dist="38100" dir="2700000" algn="tl">
                    <a:srgbClr val="C0C0C0"/>
                  </a:outerShdw>
                </a:effectLst>
                <a:latin typeface="Arial" charset="0"/>
                <a:ea typeface="HGS創英角ｺﾞｼｯｸUB" pitchFamily="50" charset="-128"/>
              </a:rPr>
              <a:t>デジタル化</a:t>
            </a:r>
          </a:p>
        </p:txBody>
      </p:sp>
      <p:pic>
        <p:nvPicPr>
          <p:cNvPr id="38933" name="Picture 2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604000" y="3357563"/>
            <a:ext cx="1860550" cy="129540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38934" name="Picture 21"/>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840663" y="3357563"/>
            <a:ext cx="1636712" cy="1295400"/>
          </a:xfrm>
          <a:prstGeom prst="rect">
            <a:avLst/>
          </a:prstGeom>
          <a:noFill/>
          <a:ln w="9525">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8935" name="AutoShape 22"/>
          <p:cNvSpPr>
            <a:spLocks noChangeArrowheads="1"/>
          </p:cNvSpPr>
          <p:nvPr/>
        </p:nvSpPr>
        <p:spPr bwMode="auto">
          <a:xfrm>
            <a:off x="273050" y="5084763"/>
            <a:ext cx="4525963" cy="1584325"/>
          </a:xfrm>
          <a:prstGeom prst="roundRect">
            <a:avLst>
              <a:gd name="adj" fmla="val 4764"/>
            </a:avLst>
          </a:prstGeom>
          <a:solidFill>
            <a:srgbClr val="FF6600"/>
          </a:solidFill>
          <a:ln>
            <a:noFill/>
          </a:ln>
          <a:effectLst>
            <a:prstShdw prst="shdw17" dist="17961" dir="2700000">
              <a:srgbClr val="993D00"/>
            </a:prstShdw>
          </a:effectLst>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endParaRPr kumimoji="1" lang="ja-JP" altLang="ja-JP" sz="1800">
              <a:latin typeface="Arial" panose="020B0604020202020204" pitchFamily="34" charset="0"/>
            </a:endParaRPr>
          </a:p>
        </p:txBody>
      </p:sp>
      <p:sp>
        <p:nvSpPr>
          <p:cNvPr id="360471" name="Text Box 23"/>
          <p:cNvSpPr txBox="1">
            <a:spLocks noChangeArrowheads="1"/>
          </p:cNvSpPr>
          <p:nvPr/>
        </p:nvSpPr>
        <p:spPr bwMode="auto">
          <a:xfrm>
            <a:off x="423863" y="5068888"/>
            <a:ext cx="4032250" cy="336550"/>
          </a:xfrm>
          <a:prstGeom prst="rect">
            <a:avLst/>
          </a:prstGeom>
          <a:noFill/>
          <a:ln>
            <a:noFill/>
          </a:ln>
          <a:effectLst/>
          <a:extLst/>
        </p:spPr>
        <p:txBody>
          <a:bodyPr>
            <a:spAutoFit/>
          </a:bodyPr>
          <a:lstStyle/>
          <a:p>
            <a:pPr eaLnBrk="1" hangingPunct="1">
              <a:lnSpc>
                <a:spcPct val="100000"/>
              </a:lnSpc>
              <a:defRPr/>
            </a:pPr>
            <a:r>
              <a:rPr kumimoji="1" lang="ja-JP" altLang="en-US" sz="1600" dirty="0">
                <a:solidFill>
                  <a:schemeClr val="bg1"/>
                </a:solidFill>
                <a:effectLst>
                  <a:outerShdw blurRad="38100" dist="38100" dir="2700000" algn="tl">
                    <a:srgbClr val="C0C0C0"/>
                  </a:outerShdw>
                </a:effectLst>
                <a:latin typeface="Arial" charset="0"/>
                <a:ea typeface="HGS創英角ｺﾞｼｯｸUB" pitchFamily="50" charset="-128"/>
              </a:rPr>
              <a:t>地理院：基盤地図情報の更新</a:t>
            </a:r>
          </a:p>
        </p:txBody>
      </p:sp>
      <p:pic>
        <p:nvPicPr>
          <p:cNvPr id="38937" name="Picture 24"/>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01650" y="5435600"/>
            <a:ext cx="1722438"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38" name="Picture 25"/>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655888" y="5397500"/>
            <a:ext cx="1697037"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0474" name="AutoShape 26"/>
          <p:cNvSpPr>
            <a:spLocks noChangeArrowheads="1"/>
          </p:cNvSpPr>
          <p:nvPr/>
        </p:nvSpPr>
        <p:spPr bwMode="auto">
          <a:xfrm>
            <a:off x="5422900" y="5084763"/>
            <a:ext cx="4211638" cy="1584325"/>
          </a:xfrm>
          <a:prstGeom prst="roundRect">
            <a:avLst>
              <a:gd name="adj" fmla="val 4407"/>
            </a:avLst>
          </a:prstGeom>
          <a:solidFill>
            <a:schemeClr val="folHlink"/>
          </a:solidFill>
          <a:ln>
            <a:noFill/>
          </a:ln>
          <a:effectLst>
            <a:prstShdw prst="shdw17" dist="17961" dir="2700000">
              <a:schemeClr val="folHlink">
                <a:gamma/>
                <a:shade val="60000"/>
                <a:invGamma/>
              </a:schemeClr>
            </a:prstShdw>
          </a:effectLst>
          <a:extLst/>
        </p:spPr>
        <p:txBody>
          <a:bodyPr wrap="none" anchor="ctr"/>
          <a:lstStyle/>
          <a:p>
            <a:pPr eaLnBrk="1" hangingPunct="1">
              <a:lnSpc>
                <a:spcPct val="100000"/>
              </a:lnSpc>
              <a:spcBef>
                <a:spcPct val="0"/>
              </a:spcBef>
              <a:defRPr/>
            </a:pPr>
            <a:endParaRPr kumimoji="1" lang="ja-JP" altLang="ja-JP" sz="1800">
              <a:effectLst>
                <a:outerShdw blurRad="38100" dist="38100" dir="2700000" algn="tl">
                  <a:srgbClr val="000000"/>
                </a:outerShdw>
              </a:effectLst>
              <a:latin typeface="Arial" charset="0"/>
              <a:ea typeface="HGS創英角ｺﾞｼｯｸUB" pitchFamily="50" charset="-128"/>
            </a:endParaRPr>
          </a:p>
        </p:txBody>
      </p:sp>
      <p:sp>
        <p:nvSpPr>
          <p:cNvPr id="38940" name="Text Box 27"/>
          <p:cNvSpPr txBox="1">
            <a:spLocks noChangeArrowheads="1"/>
          </p:cNvSpPr>
          <p:nvPr/>
        </p:nvSpPr>
        <p:spPr bwMode="auto">
          <a:xfrm>
            <a:off x="2730500" y="5905500"/>
            <a:ext cx="1581150" cy="260350"/>
          </a:xfrm>
          <a:prstGeom prst="rect">
            <a:avLst/>
          </a:prstGeom>
          <a:solidFill>
            <a:schemeClr val="bg1">
              <a:alpha val="7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100">
                <a:latin typeface="Arial" panose="020B0604020202020204" pitchFamily="34" charset="0"/>
                <a:ea typeface="HGS創英角ｺﾞｼｯｸUB" panose="020B0900000000000000" pitchFamily="50" charset="-128"/>
              </a:rPr>
              <a:t>基盤地図閲覧システム</a:t>
            </a:r>
          </a:p>
        </p:txBody>
      </p:sp>
      <p:sp>
        <p:nvSpPr>
          <p:cNvPr id="38941" name="AutoShape 28"/>
          <p:cNvSpPr>
            <a:spLocks noChangeArrowheads="1"/>
          </p:cNvSpPr>
          <p:nvPr/>
        </p:nvSpPr>
        <p:spPr bwMode="auto">
          <a:xfrm rot="-7173160">
            <a:off x="4852194" y="4472781"/>
            <a:ext cx="433388" cy="936625"/>
          </a:xfrm>
          <a:prstGeom prst="downArrow">
            <a:avLst>
              <a:gd name="adj1" fmla="val 50000"/>
              <a:gd name="adj2" fmla="val 54029"/>
            </a:avLst>
          </a:prstGeom>
          <a:solidFill>
            <a:srgbClr val="99CCFF"/>
          </a:solidFill>
          <a:ln w="19050">
            <a:solidFill>
              <a:srgbClr val="000080"/>
            </a:solidFill>
            <a:miter lim="800000"/>
            <a:headEnd/>
            <a:tailEnd/>
          </a:ln>
        </p:spPr>
        <p:txBody>
          <a:bodyPr vert="eaVert"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en-US"/>
          </a:p>
        </p:txBody>
      </p:sp>
      <p:sp>
        <p:nvSpPr>
          <p:cNvPr id="38942" name="AutoShape 29"/>
          <p:cNvSpPr>
            <a:spLocks noChangeArrowheads="1"/>
          </p:cNvSpPr>
          <p:nvPr/>
        </p:nvSpPr>
        <p:spPr bwMode="auto">
          <a:xfrm>
            <a:off x="7192963" y="4799013"/>
            <a:ext cx="792162" cy="214312"/>
          </a:xfrm>
          <a:prstGeom prst="downArrow">
            <a:avLst>
              <a:gd name="adj1" fmla="val 47120"/>
              <a:gd name="adj2" fmla="val 53333"/>
            </a:avLst>
          </a:prstGeom>
          <a:solidFill>
            <a:srgbClr val="99CCFF"/>
          </a:solidFill>
          <a:ln w="19050">
            <a:solidFill>
              <a:srgbClr val="000080"/>
            </a:solidFill>
            <a:miter lim="800000"/>
            <a:headEnd/>
            <a:tailEnd/>
          </a:ln>
        </p:spPr>
        <p:txBody>
          <a:bodyPr vert="eaVert"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en-US"/>
          </a:p>
        </p:txBody>
      </p:sp>
      <p:sp>
        <p:nvSpPr>
          <p:cNvPr id="38943" name="AutoShape 30"/>
          <p:cNvSpPr>
            <a:spLocks noChangeArrowheads="1"/>
          </p:cNvSpPr>
          <p:nvPr/>
        </p:nvSpPr>
        <p:spPr bwMode="auto">
          <a:xfrm>
            <a:off x="3952875" y="4652963"/>
            <a:ext cx="544513" cy="504825"/>
          </a:xfrm>
          <a:prstGeom prst="upDownArrow">
            <a:avLst>
              <a:gd name="adj1" fmla="val 46935"/>
              <a:gd name="adj2" fmla="val 33963"/>
            </a:avLst>
          </a:prstGeom>
          <a:solidFill>
            <a:srgbClr val="99CCFF"/>
          </a:solidFill>
          <a:ln w="19050">
            <a:solidFill>
              <a:schemeClr val="accent2"/>
            </a:solidFill>
            <a:miter lim="800000"/>
            <a:headEnd/>
            <a:tailEnd/>
          </a:ln>
        </p:spPr>
        <p:txBody>
          <a:bodyPr vert="eaVert"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en-US"/>
          </a:p>
        </p:txBody>
      </p:sp>
      <p:sp>
        <p:nvSpPr>
          <p:cNvPr id="38944" name="AutoShape 31"/>
          <p:cNvSpPr>
            <a:spLocks noChangeArrowheads="1"/>
          </p:cNvSpPr>
          <p:nvPr/>
        </p:nvSpPr>
        <p:spPr bwMode="auto">
          <a:xfrm>
            <a:off x="4799013" y="3573463"/>
            <a:ext cx="623887" cy="503237"/>
          </a:xfrm>
          <a:prstGeom prst="leftRightArrow">
            <a:avLst>
              <a:gd name="adj1" fmla="val 50157"/>
              <a:gd name="adj2" fmla="val 33439"/>
            </a:avLst>
          </a:prstGeom>
          <a:solidFill>
            <a:srgbClr val="99CCFF"/>
          </a:solidFill>
          <a:ln w="19050">
            <a:solidFill>
              <a:schemeClr val="accent2"/>
            </a:solidFill>
            <a:miter lim="800000"/>
            <a:headEnd/>
            <a:tailEnd/>
          </a:ln>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en-US"/>
          </a:p>
        </p:txBody>
      </p:sp>
      <p:sp>
        <p:nvSpPr>
          <p:cNvPr id="360480" name="Text Box 32"/>
          <p:cNvSpPr txBox="1">
            <a:spLocks noChangeArrowheads="1"/>
          </p:cNvSpPr>
          <p:nvPr/>
        </p:nvSpPr>
        <p:spPr bwMode="auto">
          <a:xfrm>
            <a:off x="6400800" y="5036666"/>
            <a:ext cx="2514600" cy="336550"/>
          </a:xfrm>
          <a:prstGeom prst="rect">
            <a:avLst/>
          </a:prstGeom>
          <a:noFill/>
          <a:ln>
            <a:noFill/>
          </a:ln>
          <a:effectLst/>
          <a:extLst/>
        </p:spPr>
        <p:txBody>
          <a:bodyPr>
            <a:spAutoFit/>
          </a:bodyPr>
          <a:lstStyle/>
          <a:p>
            <a:pPr eaLnBrk="1" hangingPunct="1">
              <a:lnSpc>
                <a:spcPct val="100000"/>
              </a:lnSpc>
              <a:spcBef>
                <a:spcPct val="0"/>
              </a:spcBef>
              <a:defRPr/>
            </a:pPr>
            <a:r>
              <a:rPr kumimoji="1" lang="ja-JP" altLang="en-US" sz="1600" dirty="0">
                <a:solidFill>
                  <a:schemeClr val="bg1"/>
                </a:solidFill>
                <a:effectLst>
                  <a:outerShdw blurRad="38100" dist="38100" dir="2700000" algn="tl">
                    <a:srgbClr val="C0C0C0"/>
                  </a:outerShdw>
                </a:effectLst>
                <a:latin typeface="HGS創英角ｺﾞｼｯｸUB" pitchFamily="50" charset="-128"/>
                <a:ea typeface="HGS創英角ｺﾞｼｯｸUB" pitchFamily="50" charset="-128"/>
              </a:rPr>
              <a:t>インターネット</a:t>
            </a:r>
            <a:r>
              <a:rPr kumimoji="1" lang="en-US" altLang="ja-JP" sz="1600" dirty="0">
                <a:solidFill>
                  <a:schemeClr val="bg1"/>
                </a:solidFill>
                <a:effectLst>
                  <a:outerShdw blurRad="38100" dist="38100" dir="2700000" algn="tl">
                    <a:srgbClr val="C0C0C0"/>
                  </a:outerShdw>
                </a:effectLst>
                <a:latin typeface="HGS創英角ｺﾞｼｯｸUB" pitchFamily="50" charset="-128"/>
                <a:ea typeface="HGS創英角ｺﾞｼｯｸUB" pitchFamily="50" charset="-128"/>
              </a:rPr>
              <a:t>GIS</a:t>
            </a:r>
          </a:p>
        </p:txBody>
      </p:sp>
      <p:pic>
        <p:nvPicPr>
          <p:cNvPr id="38946" name="Picture 33"/>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5753100" y="5548313"/>
            <a:ext cx="1776413"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47" name="Picture 34"/>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8145463" y="5575300"/>
            <a:ext cx="1023937" cy="108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0483" name="Text Box 35"/>
          <p:cNvSpPr txBox="1">
            <a:spLocks noChangeArrowheads="1"/>
          </p:cNvSpPr>
          <p:nvPr/>
        </p:nvSpPr>
        <p:spPr bwMode="auto">
          <a:xfrm>
            <a:off x="5895975" y="5300663"/>
            <a:ext cx="1403350" cy="274637"/>
          </a:xfrm>
          <a:prstGeom prst="rect">
            <a:avLst/>
          </a:prstGeom>
          <a:noFill/>
          <a:ln>
            <a:noFill/>
          </a:ln>
          <a:effectLst/>
          <a:extLst/>
        </p:spPr>
        <p:txBody>
          <a:bodyPr wrap="none">
            <a:spAutoFit/>
          </a:bodyPr>
          <a:lstStyle/>
          <a:p>
            <a:pPr eaLnBrk="1" hangingPunct="1">
              <a:lnSpc>
                <a:spcPct val="100000"/>
              </a:lnSpc>
              <a:spcBef>
                <a:spcPct val="0"/>
              </a:spcBef>
              <a:defRPr/>
            </a:pPr>
            <a:r>
              <a:rPr kumimoji="1" lang="ja-JP" altLang="en-US" sz="1200">
                <a:effectLst>
                  <a:outerShdw blurRad="38100" dist="38100" dir="2700000" algn="tl">
                    <a:srgbClr val="C0C0C0"/>
                  </a:outerShdw>
                </a:effectLst>
                <a:latin typeface="Arial" charset="0"/>
                <a:ea typeface="HGS創英角ｺﾞｼｯｸUB" pitchFamily="50" charset="-128"/>
              </a:rPr>
              <a:t>とよなかわがまち</a:t>
            </a:r>
          </a:p>
        </p:txBody>
      </p:sp>
      <p:sp>
        <p:nvSpPr>
          <p:cNvPr id="360484" name="Text Box 36"/>
          <p:cNvSpPr txBox="1">
            <a:spLocks noChangeArrowheads="1"/>
          </p:cNvSpPr>
          <p:nvPr/>
        </p:nvSpPr>
        <p:spPr bwMode="auto">
          <a:xfrm>
            <a:off x="7959725" y="5300663"/>
            <a:ext cx="1403350" cy="274637"/>
          </a:xfrm>
          <a:prstGeom prst="rect">
            <a:avLst/>
          </a:prstGeom>
          <a:noFill/>
          <a:ln>
            <a:noFill/>
          </a:ln>
          <a:effectLst/>
          <a:extLst/>
        </p:spPr>
        <p:txBody>
          <a:bodyPr wrap="none">
            <a:spAutoFit/>
          </a:bodyPr>
          <a:lstStyle/>
          <a:p>
            <a:pPr eaLnBrk="1" hangingPunct="1">
              <a:lnSpc>
                <a:spcPct val="100000"/>
              </a:lnSpc>
              <a:spcBef>
                <a:spcPct val="0"/>
              </a:spcBef>
              <a:defRPr/>
            </a:pPr>
            <a:r>
              <a:rPr kumimoji="1" lang="ja-JP" altLang="en-US" sz="1200">
                <a:effectLst>
                  <a:outerShdw blurRad="38100" dist="38100" dir="2700000" algn="tl">
                    <a:srgbClr val="C0C0C0"/>
                  </a:outerShdw>
                </a:effectLst>
                <a:latin typeface="Arial" charset="0"/>
                <a:ea typeface="HGS創英角ｺﾞｼｯｸUB" pitchFamily="50" charset="-128"/>
              </a:rPr>
              <a:t>わが街高槻ガイド</a:t>
            </a:r>
          </a:p>
        </p:txBody>
      </p:sp>
      <p:sp>
        <p:nvSpPr>
          <p:cNvPr id="360485" name="Text Box 37"/>
          <p:cNvSpPr txBox="1">
            <a:spLocks noChangeArrowheads="1"/>
          </p:cNvSpPr>
          <p:nvPr/>
        </p:nvSpPr>
        <p:spPr bwMode="auto">
          <a:xfrm>
            <a:off x="4173538" y="2492375"/>
            <a:ext cx="1855787" cy="396875"/>
          </a:xfrm>
          <a:prstGeom prst="rect">
            <a:avLst/>
          </a:prstGeom>
          <a:noFill/>
          <a:ln>
            <a:noFill/>
          </a:ln>
          <a:effectLst/>
          <a:extLst/>
        </p:spPr>
        <p:txBody>
          <a:bodyPr>
            <a:spAutoFit/>
          </a:bodyPr>
          <a:lstStyle/>
          <a:p>
            <a:pPr eaLnBrk="1" hangingPunct="1">
              <a:lnSpc>
                <a:spcPct val="100000"/>
              </a:lnSpc>
              <a:defRPr/>
            </a:pPr>
            <a:r>
              <a:rPr kumimoji="1" lang="en-US" altLang="ja-JP" sz="2000">
                <a:solidFill>
                  <a:srgbClr val="FF3300"/>
                </a:solidFill>
                <a:effectLst>
                  <a:outerShdw blurRad="38100" dist="38100" dir="2700000" algn="tl">
                    <a:srgbClr val="C0C0C0"/>
                  </a:outerShdw>
                </a:effectLst>
                <a:latin typeface="HGS創英角ｺﾞｼｯｸUB" pitchFamily="50" charset="-128"/>
                <a:ea typeface="HGS創英角ｺﾞｼｯｸUB" pitchFamily="50" charset="-128"/>
              </a:rPr>
              <a:t>start</a:t>
            </a:r>
          </a:p>
        </p:txBody>
      </p:sp>
      <p:sp>
        <p:nvSpPr>
          <p:cNvPr id="360486" name="Text Box 38"/>
          <p:cNvSpPr txBox="1">
            <a:spLocks noChangeArrowheads="1"/>
          </p:cNvSpPr>
          <p:nvPr/>
        </p:nvSpPr>
        <p:spPr bwMode="auto">
          <a:xfrm>
            <a:off x="273050" y="2557463"/>
            <a:ext cx="324326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en-US" altLang="ja-JP" sz="1800">
                <a:solidFill>
                  <a:schemeClr val="accent2"/>
                </a:solidFill>
                <a:latin typeface="Arial" panose="020B0604020202020204" pitchFamily="34" charset="0"/>
                <a:ea typeface="HGS創英角ｺﾞｼｯｸUB" panose="020B0900000000000000" pitchFamily="50" charset="-128"/>
              </a:rPr>
              <a:t>■</a:t>
            </a:r>
            <a:r>
              <a:rPr kumimoji="1" lang="ja-JP" altLang="en-US" sz="1800">
                <a:solidFill>
                  <a:schemeClr val="accent2"/>
                </a:solidFill>
                <a:latin typeface="Arial" panose="020B0604020202020204" pitchFamily="34" charset="0"/>
                <a:ea typeface="HGS創英角ｺﾞｼｯｸUB" panose="020B0900000000000000" pitchFamily="50" charset="-128"/>
              </a:rPr>
              <a:t>測量作業規程準則</a:t>
            </a:r>
          </a:p>
        </p:txBody>
      </p:sp>
      <p:sp>
        <p:nvSpPr>
          <p:cNvPr id="360487" name="Text Box 39"/>
          <p:cNvSpPr txBox="1">
            <a:spLocks noChangeArrowheads="1"/>
          </p:cNvSpPr>
          <p:nvPr/>
        </p:nvSpPr>
        <p:spPr bwMode="auto">
          <a:xfrm>
            <a:off x="279400" y="4724400"/>
            <a:ext cx="37385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pPr>
            <a:r>
              <a:rPr kumimoji="1" lang="en-US" altLang="ja-JP" sz="1800">
                <a:solidFill>
                  <a:schemeClr val="accent2"/>
                </a:solidFill>
                <a:latin typeface="HGS創英角ｺﾞｼｯｸUB" panose="020B0900000000000000" pitchFamily="50" charset="-128"/>
                <a:ea typeface="HGS創英角ｺﾞｼｯｸUB" panose="020B0900000000000000" pitchFamily="50" charset="-128"/>
              </a:rPr>
              <a:t>■</a:t>
            </a:r>
            <a:r>
              <a:rPr kumimoji="1" lang="ja-JP" altLang="en-US" sz="1800">
                <a:solidFill>
                  <a:schemeClr val="accent2"/>
                </a:solidFill>
                <a:latin typeface="HGS創英角ｺﾞｼｯｸUB" panose="020B0900000000000000" pitchFamily="50" charset="-128"/>
                <a:ea typeface="HGS創英角ｺﾞｼｯｸUB" panose="020B0900000000000000" pitchFamily="50" charset="-128"/>
              </a:rPr>
              <a:t>地方公共団体の責務 （基本法）</a:t>
            </a:r>
          </a:p>
        </p:txBody>
      </p:sp>
      <p:sp>
        <p:nvSpPr>
          <p:cNvPr id="360488" name="Text Box 40"/>
          <p:cNvSpPr txBox="1">
            <a:spLocks noChangeArrowheads="1"/>
          </p:cNvSpPr>
          <p:nvPr/>
        </p:nvSpPr>
        <p:spPr bwMode="auto">
          <a:xfrm>
            <a:off x="3841750" y="241300"/>
            <a:ext cx="3198813" cy="268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pPr>
            <a:r>
              <a:rPr kumimoji="1" lang="en-US" altLang="ja-JP" sz="17000">
                <a:solidFill>
                  <a:srgbClr val="FF3300"/>
                </a:solidFill>
                <a:latin typeface="Arial" panose="020B0604020202020204" pitchFamily="34" charset="0"/>
                <a:ea typeface="HGP創英角ｺﾞｼｯｸUB" panose="020B0900000000000000" pitchFamily="50" charset="-128"/>
              </a:rPr>
              <a:t>×</a:t>
            </a:r>
          </a:p>
        </p:txBody>
      </p:sp>
      <p:sp>
        <p:nvSpPr>
          <p:cNvPr id="31786" name="Rectangle 41"/>
          <p:cNvSpPr>
            <a:spLocks noGrp="1" noChangeArrowheads="1"/>
          </p:cNvSpPr>
          <p:nvPr>
            <p:ph type="title"/>
          </p:nvPr>
        </p:nvSpPr>
        <p:spPr>
          <a:xfrm>
            <a:off x="0" y="188913"/>
            <a:ext cx="9906000" cy="633412"/>
          </a:xfrm>
          <a:effectLst>
            <a:outerShdw dist="35921" dir="2700000" algn="ctr" rotWithShape="0">
              <a:srgbClr val="DDDDDD"/>
            </a:outerShdw>
          </a:effectLst>
        </p:spPr>
        <p:txBody>
          <a:bodyPr/>
          <a:lstStyle/>
          <a:p>
            <a:pPr>
              <a:defRPr/>
            </a:pPr>
            <a:r>
              <a:rPr lang="ja-JP" altLang="ja-JP" sz="3200" dirty="0" smtClean="0"/>
              <a:t>大縮尺空間データ</a:t>
            </a:r>
            <a:r>
              <a:rPr lang="ja-JP" altLang="en-US" sz="3200" dirty="0" smtClean="0"/>
              <a:t>の活用</a:t>
            </a:r>
          </a:p>
        </p:txBody>
      </p:sp>
      <p:sp>
        <p:nvSpPr>
          <p:cNvPr id="38955" name="AutoShape 42"/>
          <p:cNvSpPr>
            <a:spLocks noChangeArrowheads="1"/>
          </p:cNvSpPr>
          <p:nvPr/>
        </p:nvSpPr>
        <p:spPr bwMode="auto">
          <a:xfrm>
            <a:off x="3303588" y="2636838"/>
            <a:ext cx="792162" cy="214312"/>
          </a:xfrm>
          <a:prstGeom prst="downArrow">
            <a:avLst>
              <a:gd name="adj1" fmla="val 47120"/>
              <a:gd name="adj2" fmla="val 53333"/>
            </a:avLst>
          </a:prstGeom>
          <a:solidFill>
            <a:srgbClr val="99CCFF"/>
          </a:solidFill>
          <a:ln w="19050">
            <a:solidFill>
              <a:srgbClr val="000080"/>
            </a:solidFill>
            <a:miter lim="800000"/>
            <a:headEnd/>
            <a:tailEnd/>
          </a:ln>
        </p:spPr>
        <p:txBody>
          <a:bodyPr vert="eaVert"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endParaRPr lang="ja-JP" altLang="en-US"/>
          </a:p>
        </p:txBody>
      </p:sp>
      <p:sp>
        <p:nvSpPr>
          <p:cNvPr id="43" name="AutoShape 507"/>
          <p:cNvSpPr>
            <a:spLocks noChangeArrowheads="1"/>
          </p:cNvSpPr>
          <p:nvPr/>
        </p:nvSpPr>
        <p:spPr bwMode="auto">
          <a:xfrm>
            <a:off x="488504" y="3140968"/>
            <a:ext cx="8784976" cy="1225550"/>
          </a:xfrm>
          <a:prstGeom prst="horizontalScroll">
            <a:avLst>
              <a:gd name="adj" fmla="val 12500"/>
            </a:avLst>
          </a:prstGeom>
          <a:solidFill>
            <a:srgbClr val="FF3300"/>
          </a:solidFill>
          <a:ln w="9525">
            <a:solidFill>
              <a:schemeClr val="bg1"/>
            </a:solidFill>
            <a:round/>
            <a:headEnd/>
            <a:tailEnd/>
          </a:ln>
        </p:spPr>
        <p:txBody>
          <a:bodyPr wrap="none" anchor="ct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r>
              <a:rPr lang="ja-JP" altLang="en-US" sz="4000" dirty="0" smtClean="0">
                <a:solidFill>
                  <a:schemeClr val="bg1"/>
                </a:solidFill>
                <a:ea typeface="HG創英角ﾎﾟｯﾌﾟ体" panose="040B0A09000000000000" pitchFamily="49" charset="-128"/>
              </a:rPr>
              <a:t>大縮尺空間データは有意義で</a:t>
            </a:r>
            <a:r>
              <a:rPr lang="ja-JP" altLang="en-US" sz="4000" dirty="0">
                <a:solidFill>
                  <a:schemeClr val="bg1"/>
                </a:solidFill>
                <a:ea typeface="HG創英角ﾎﾟｯﾌﾟ体" panose="040B0A09000000000000" pitchFamily="49" charset="-128"/>
              </a:rPr>
              <a:t>ある</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0486"/>
                                        </p:tgtEl>
                                        <p:attrNameLst>
                                          <p:attrName>style.visibility</p:attrName>
                                        </p:attrNameLst>
                                      </p:cBhvr>
                                      <p:to>
                                        <p:strVal val="visible"/>
                                      </p:to>
                                    </p:set>
                                    <p:animEffect transition="in" filter="blinds(horizontal)">
                                      <p:cBhvr>
                                        <p:cTn id="7" dur="500"/>
                                        <p:tgtEl>
                                          <p:spTgt spid="360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60488"/>
                                        </p:tgtEl>
                                        <p:attrNameLst>
                                          <p:attrName>style.visibility</p:attrName>
                                        </p:attrNameLst>
                                      </p:cBhvr>
                                      <p:to>
                                        <p:strVal val="visible"/>
                                      </p:to>
                                    </p:set>
                                    <p:animEffect transition="in" filter="blinds(horizontal)">
                                      <p:cBhvr>
                                        <p:cTn id="12" dur="500"/>
                                        <p:tgtEl>
                                          <p:spTgt spid="360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60485"/>
                                        </p:tgtEl>
                                        <p:attrNameLst>
                                          <p:attrName>style.visibility</p:attrName>
                                        </p:attrNameLst>
                                      </p:cBhvr>
                                      <p:to>
                                        <p:strVal val="visible"/>
                                      </p:to>
                                    </p:set>
                                    <p:animEffect transition="in" filter="blinds(horizontal)">
                                      <p:cBhvr>
                                        <p:cTn id="17" dur="500"/>
                                        <p:tgtEl>
                                          <p:spTgt spid="36048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60487"/>
                                        </p:tgtEl>
                                        <p:attrNameLst>
                                          <p:attrName>style.visibility</p:attrName>
                                        </p:attrNameLst>
                                      </p:cBhvr>
                                      <p:to>
                                        <p:strVal val="visible"/>
                                      </p:to>
                                    </p:set>
                                    <p:animEffect transition="in" filter="blinds(horizontal)">
                                      <p:cBhvr>
                                        <p:cTn id="22" dur="500"/>
                                        <p:tgtEl>
                                          <p:spTgt spid="36048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linds(horizontal)">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85" grpId="0"/>
      <p:bldP spid="360486" grpId="0"/>
      <p:bldP spid="360487" grpId="0"/>
      <p:bldP spid="360488" grpId="0"/>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344488" y="333375"/>
            <a:ext cx="8586787" cy="792163"/>
          </a:xfrm>
        </p:spPr>
        <p:txBody>
          <a:bodyPr/>
          <a:lstStyle/>
          <a:p>
            <a:r>
              <a:rPr lang="ja-JP" altLang="en-US" sz="3600" smtClean="0"/>
              <a:t>都市計画法施行規則</a:t>
            </a:r>
            <a:r>
              <a:rPr lang="ja-JP" altLang="en-US" smtClean="0"/>
              <a:t/>
            </a:r>
            <a:br>
              <a:rPr lang="ja-JP" altLang="en-US" smtClean="0"/>
            </a:br>
            <a:r>
              <a:rPr lang="ja-JP" altLang="en-US" sz="1600" smtClean="0"/>
              <a:t>（昭和</a:t>
            </a:r>
            <a:r>
              <a:rPr lang="en-US" altLang="ja-JP" sz="1600" smtClean="0"/>
              <a:t>44</a:t>
            </a:r>
            <a:r>
              <a:rPr lang="ja-JP" altLang="en-US" sz="1600" smtClean="0"/>
              <a:t>年</a:t>
            </a:r>
            <a:r>
              <a:rPr lang="en-US" altLang="ja-JP" sz="1600" smtClean="0"/>
              <a:t>8</a:t>
            </a:r>
            <a:r>
              <a:rPr lang="ja-JP" altLang="en-US" sz="1600" smtClean="0"/>
              <a:t>月</a:t>
            </a:r>
            <a:r>
              <a:rPr lang="en-US" altLang="ja-JP" sz="1600" smtClean="0"/>
              <a:t>25</a:t>
            </a:r>
            <a:r>
              <a:rPr lang="ja-JP" altLang="en-US" sz="1600" smtClean="0"/>
              <a:t>日建設省令第</a:t>
            </a:r>
            <a:r>
              <a:rPr lang="en-US" altLang="ja-JP" sz="1600" smtClean="0"/>
              <a:t>49</a:t>
            </a:r>
            <a:r>
              <a:rPr lang="ja-JP" altLang="en-US" sz="1600" smtClean="0"/>
              <a:t>号）</a:t>
            </a:r>
          </a:p>
        </p:txBody>
      </p:sp>
      <p:sp>
        <p:nvSpPr>
          <p:cNvPr id="17412" name="Rectangle 3"/>
          <p:cNvSpPr>
            <a:spLocks noGrp="1" noChangeArrowheads="1"/>
          </p:cNvSpPr>
          <p:nvPr>
            <p:ph type="body" idx="1"/>
          </p:nvPr>
        </p:nvSpPr>
        <p:spPr>
          <a:xfrm>
            <a:off x="733425" y="1573213"/>
            <a:ext cx="8420100" cy="4518025"/>
          </a:xfrm>
          <a:ln>
            <a:solidFill>
              <a:schemeClr val="accent2"/>
            </a:solidFill>
            <a:miter lim="800000"/>
            <a:headEnd/>
            <a:tailEnd/>
          </a:ln>
        </p:spPr>
        <p:txBody>
          <a:bodyPr/>
          <a:lstStyle/>
          <a:p>
            <a:pPr>
              <a:lnSpc>
                <a:spcPct val="90000"/>
              </a:lnSpc>
              <a:buFontTx/>
              <a:buNone/>
            </a:pP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（都市計画の図書） </a:t>
            </a:r>
          </a:p>
          <a:p>
            <a:pPr>
              <a:lnSpc>
                <a:spcPct val="90000"/>
              </a:lnSpc>
              <a:buFontTx/>
              <a:buNone/>
            </a:pP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第</a:t>
            </a:r>
            <a:r>
              <a:rPr lang="en-US" altLang="ja-JP" sz="2800" smtClean="0">
                <a:solidFill>
                  <a:schemeClr val="accent2"/>
                </a:solidFill>
                <a:latin typeface="HG丸ｺﾞｼｯｸM-PRO" panose="020F0600000000000000" pitchFamily="50" charset="-128"/>
                <a:ea typeface="HG丸ｺﾞｼｯｸM-PRO" panose="020F0600000000000000" pitchFamily="50" charset="-128"/>
              </a:rPr>
              <a:t>9</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条 　 法第</a:t>
            </a:r>
            <a:r>
              <a:rPr lang="en-US" altLang="ja-JP" sz="2800" smtClean="0">
                <a:solidFill>
                  <a:schemeClr val="accent2"/>
                </a:solidFill>
                <a:latin typeface="HG丸ｺﾞｼｯｸM-PRO" panose="020F0600000000000000" pitchFamily="50" charset="-128"/>
                <a:ea typeface="HG丸ｺﾞｼｯｸM-PRO" panose="020F0600000000000000" pitchFamily="50" charset="-128"/>
              </a:rPr>
              <a:t>14</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条第</a:t>
            </a:r>
            <a:r>
              <a:rPr lang="en-US" altLang="ja-JP" sz="2800" smtClean="0">
                <a:solidFill>
                  <a:schemeClr val="accent2"/>
                </a:solidFill>
                <a:latin typeface="HG丸ｺﾞｼｯｸM-PRO" panose="020F0600000000000000" pitchFamily="50" charset="-128"/>
                <a:ea typeface="HG丸ｺﾞｼｯｸM-PRO" panose="020F0600000000000000" pitchFamily="50" charset="-128"/>
              </a:rPr>
              <a:t>1</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項 の総括図は、次の各号に掲げる都市計画について、それぞれ当該各号に定める事項を表示した縮尺</a:t>
            </a:r>
            <a:r>
              <a:rPr lang="en-US" altLang="ja-JP" sz="2800" smtClean="0">
                <a:solidFill>
                  <a:schemeClr val="accent2"/>
                </a:solidFill>
                <a:latin typeface="HG丸ｺﾞｼｯｸM-PRO" panose="020F0600000000000000" pitchFamily="50" charset="-128"/>
                <a:ea typeface="HG丸ｺﾞｼｯｸM-PRO" panose="020F0600000000000000" pitchFamily="50" charset="-128"/>
              </a:rPr>
              <a:t>2</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万</a:t>
            </a:r>
            <a:r>
              <a:rPr lang="en-US" altLang="ja-JP" sz="2800" smtClean="0">
                <a:solidFill>
                  <a:schemeClr val="accent2"/>
                </a:solidFill>
                <a:latin typeface="HG丸ｺﾞｼｯｸM-PRO" panose="020F0600000000000000" pitchFamily="50" charset="-128"/>
                <a:ea typeface="HG丸ｺﾞｼｯｸM-PRO" panose="020F0600000000000000" pitchFamily="50" charset="-128"/>
              </a:rPr>
              <a:t>5000</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分の</a:t>
            </a:r>
            <a:r>
              <a:rPr lang="en-US" altLang="ja-JP" sz="2800" smtClean="0">
                <a:solidFill>
                  <a:schemeClr val="accent2"/>
                </a:solidFill>
                <a:latin typeface="HG丸ｺﾞｼｯｸM-PRO" panose="020F0600000000000000" pitchFamily="50" charset="-128"/>
                <a:ea typeface="HG丸ｺﾞｼｯｸM-PRO" panose="020F0600000000000000" pitchFamily="50" charset="-128"/>
              </a:rPr>
              <a:t>1</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以上の地形図とするものとする。 </a:t>
            </a:r>
          </a:p>
          <a:p>
            <a:pPr>
              <a:lnSpc>
                <a:spcPct val="90000"/>
              </a:lnSpc>
              <a:buFontTx/>
              <a:buNone/>
            </a:pPr>
            <a:r>
              <a:rPr lang="en-US" altLang="ja-JP" sz="2800" smtClean="0">
                <a:solidFill>
                  <a:schemeClr val="accent2"/>
                </a:solidFill>
                <a:latin typeface="HG丸ｺﾞｼｯｸM-PRO" panose="020F0600000000000000" pitchFamily="50" charset="-128"/>
                <a:ea typeface="HG丸ｺﾞｼｯｸM-PRO" panose="020F0600000000000000" pitchFamily="50" charset="-128"/>
              </a:rPr>
              <a:t>2 </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　 法第</a:t>
            </a:r>
            <a:r>
              <a:rPr lang="en-US" altLang="ja-JP" sz="2800" smtClean="0">
                <a:solidFill>
                  <a:schemeClr val="accent2"/>
                </a:solidFill>
                <a:latin typeface="HG丸ｺﾞｼｯｸM-PRO" panose="020F0600000000000000" pitchFamily="50" charset="-128"/>
                <a:ea typeface="HG丸ｺﾞｼｯｸM-PRO" panose="020F0600000000000000" pitchFamily="50" charset="-128"/>
              </a:rPr>
              <a:t>14</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条第</a:t>
            </a:r>
            <a:r>
              <a:rPr lang="en-US" altLang="ja-JP" sz="2800" smtClean="0">
                <a:solidFill>
                  <a:schemeClr val="accent2"/>
                </a:solidFill>
                <a:latin typeface="HG丸ｺﾞｼｯｸM-PRO" panose="020F0600000000000000" pitchFamily="50" charset="-128"/>
                <a:ea typeface="HG丸ｺﾞｼｯｸM-PRO" panose="020F0600000000000000" pitchFamily="50" charset="-128"/>
              </a:rPr>
              <a:t>1</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項 の計画図は、</a:t>
            </a:r>
            <a:r>
              <a:rPr lang="ja-JP" altLang="en-US" sz="2800" smtClean="0">
                <a:solidFill>
                  <a:srgbClr val="FF3300"/>
                </a:solidFill>
                <a:latin typeface="HG丸ｺﾞｼｯｸM-PRO" panose="020F0600000000000000" pitchFamily="50" charset="-128"/>
                <a:ea typeface="HG丸ｺﾞｼｯｸM-PRO" panose="020F0600000000000000" pitchFamily="50" charset="-128"/>
              </a:rPr>
              <a:t>縮尺</a:t>
            </a:r>
            <a:r>
              <a:rPr lang="en-US" altLang="ja-JP" sz="2800" smtClean="0">
                <a:solidFill>
                  <a:srgbClr val="FF3300"/>
                </a:solidFill>
                <a:latin typeface="HG丸ｺﾞｼｯｸM-PRO" panose="020F0600000000000000" pitchFamily="50" charset="-128"/>
                <a:ea typeface="HG丸ｺﾞｼｯｸM-PRO" panose="020F0600000000000000" pitchFamily="50" charset="-128"/>
              </a:rPr>
              <a:t>2500</a:t>
            </a:r>
            <a:r>
              <a:rPr lang="ja-JP" altLang="en-US" sz="2800" smtClean="0">
                <a:solidFill>
                  <a:srgbClr val="FF3300"/>
                </a:solidFill>
                <a:latin typeface="HG丸ｺﾞｼｯｸM-PRO" panose="020F0600000000000000" pitchFamily="50" charset="-128"/>
                <a:ea typeface="HG丸ｺﾞｼｯｸM-PRO" panose="020F0600000000000000" pitchFamily="50" charset="-128"/>
              </a:rPr>
              <a:t>分の</a:t>
            </a:r>
            <a:r>
              <a:rPr lang="en-US" altLang="ja-JP" sz="2800" smtClean="0">
                <a:solidFill>
                  <a:srgbClr val="FF3300"/>
                </a:solidFill>
                <a:latin typeface="HG丸ｺﾞｼｯｸM-PRO" panose="020F0600000000000000" pitchFamily="50" charset="-128"/>
                <a:ea typeface="HG丸ｺﾞｼｯｸM-PRO" panose="020F0600000000000000" pitchFamily="50" charset="-128"/>
              </a:rPr>
              <a:t>1</a:t>
            </a:r>
            <a:r>
              <a:rPr lang="ja-JP" altLang="en-US" sz="2800" smtClean="0">
                <a:solidFill>
                  <a:srgbClr val="FF3300"/>
                </a:solidFill>
                <a:latin typeface="HG丸ｺﾞｼｯｸM-PRO" panose="020F0600000000000000" pitchFamily="50" charset="-128"/>
                <a:ea typeface="HG丸ｺﾞｼｯｸM-PRO" panose="020F0600000000000000" pitchFamily="50" charset="-128"/>
              </a:rPr>
              <a:t>以上の平面図</a:t>
            </a:r>
            <a:r>
              <a:rPr lang="ja-JP" altLang="en-US" sz="2800" smtClean="0">
                <a:latin typeface="HG丸ｺﾞｼｯｸM-PRO" panose="020F0600000000000000" pitchFamily="50" charset="-128"/>
                <a:ea typeface="HG丸ｺﾞｼｯｸM-PRO" panose="020F0600000000000000" pitchFamily="50" charset="-128"/>
              </a:rPr>
              <a:t>（</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法第</a:t>
            </a:r>
            <a:r>
              <a:rPr lang="en-US" altLang="ja-JP" sz="2800" smtClean="0">
                <a:solidFill>
                  <a:schemeClr val="accent2"/>
                </a:solidFill>
                <a:latin typeface="HG丸ｺﾞｼｯｸM-PRO" panose="020F0600000000000000" pitchFamily="50" charset="-128"/>
                <a:ea typeface="HG丸ｺﾞｼｯｸM-PRO" panose="020F0600000000000000" pitchFamily="50" charset="-128"/>
              </a:rPr>
              <a:t>11</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条第</a:t>
            </a:r>
            <a:r>
              <a:rPr lang="en-US" altLang="ja-JP" sz="2800" smtClean="0">
                <a:solidFill>
                  <a:schemeClr val="accent2"/>
                </a:solidFill>
                <a:latin typeface="HG丸ｺﾞｼｯｸM-PRO" panose="020F0600000000000000" pitchFamily="50" charset="-128"/>
                <a:ea typeface="HG丸ｺﾞｼｯｸM-PRO" panose="020F0600000000000000" pitchFamily="50" charset="-128"/>
              </a:rPr>
              <a:t>3</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項 の規定に基づき都市施設を整備する立体的な範囲を都市計画に定める場合にあつては、平面図並びに立面図及び断面図のうち必要なもの）とするものとする。</a:t>
            </a:r>
          </a:p>
        </p:txBody>
      </p:sp>
    </p:spTree>
  </p:cSld>
  <p:clrMapOvr>
    <a:masterClrMapping/>
  </p:clrMapOvr>
  <p:transition>
    <p:blind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r>
              <a:rPr lang="ja-JP" altLang="en-US" sz="3600" smtClean="0"/>
              <a:t>都市計画基本図</a:t>
            </a:r>
          </a:p>
        </p:txBody>
      </p:sp>
      <p:pic>
        <p:nvPicPr>
          <p:cNvPr id="18436" name="Picture 3" descr="都市計画図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0838" y="1052513"/>
            <a:ext cx="5695950" cy="33401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8437" name="Text Box 4"/>
          <p:cNvSpPr txBox="1">
            <a:spLocks noChangeArrowheads="1"/>
          </p:cNvSpPr>
          <p:nvPr/>
        </p:nvSpPr>
        <p:spPr bwMode="auto">
          <a:xfrm>
            <a:off x="584200" y="4437063"/>
            <a:ext cx="3454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都市計画基本図</a:t>
            </a:r>
            <a:r>
              <a:rPr kumimoji="1" lang="en-US" altLang="ja-JP" sz="1600">
                <a:solidFill>
                  <a:schemeClr val="accent2"/>
                </a:solidFill>
                <a:latin typeface="HG丸ｺﾞｼｯｸM-PRO" panose="020F0600000000000000" pitchFamily="50" charset="-128"/>
                <a:ea typeface="HG丸ｺﾞｼｯｸM-PRO" panose="020F0600000000000000" pitchFamily="50" charset="-128"/>
              </a:rPr>
              <a:t>(</a:t>
            </a: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縮尺</a:t>
            </a:r>
            <a:r>
              <a:rPr kumimoji="1" lang="en-US" altLang="ja-JP" sz="1600">
                <a:solidFill>
                  <a:schemeClr val="accent2"/>
                </a:solidFill>
                <a:latin typeface="HG丸ｺﾞｼｯｸM-PRO" panose="020F0600000000000000" pitchFamily="50" charset="-128"/>
                <a:ea typeface="HG丸ｺﾞｼｯｸM-PRO" panose="020F0600000000000000" pitchFamily="50" charset="-128"/>
              </a:rPr>
              <a:t>1/2,500</a:t>
            </a: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a:t>
            </a:r>
          </a:p>
        </p:txBody>
      </p:sp>
      <p:pic>
        <p:nvPicPr>
          <p:cNvPr id="18438" name="Picture 5" descr="用途"/>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71950" y="3068638"/>
            <a:ext cx="5546725" cy="323373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8439" name="Text Box 6"/>
          <p:cNvSpPr txBox="1">
            <a:spLocks noChangeArrowheads="1"/>
          </p:cNvSpPr>
          <p:nvPr/>
        </p:nvSpPr>
        <p:spPr bwMode="auto">
          <a:xfrm>
            <a:off x="6278563" y="6308725"/>
            <a:ext cx="174148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都市計画用途図</a:t>
            </a:r>
          </a:p>
        </p:txBody>
      </p:sp>
      <p:sp>
        <p:nvSpPr>
          <p:cNvPr id="18440" name="Text Box 7"/>
          <p:cNvSpPr txBox="1">
            <a:spLocks noChangeArrowheads="1"/>
          </p:cNvSpPr>
          <p:nvPr/>
        </p:nvSpPr>
        <p:spPr bwMode="auto">
          <a:xfrm>
            <a:off x="0" y="6553200"/>
            <a:ext cx="145573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400">
                <a:latin typeface="HG丸ｺﾞｼｯｸM-PRO" panose="020F0600000000000000" pitchFamily="50" charset="-128"/>
                <a:ea typeface="HG丸ｺﾞｼｯｸM-PRO" panose="020F0600000000000000" pitchFamily="50" charset="-128"/>
              </a:rPr>
              <a:t>西尾市</a:t>
            </a:r>
            <a:r>
              <a:rPr kumimoji="1" lang="en-US" altLang="ja-JP" sz="1400">
                <a:latin typeface="HG丸ｺﾞｼｯｸM-PRO" panose="020F0600000000000000" pitchFamily="50" charset="-128"/>
                <a:ea typeface="HG丸ｺﾞｼｯｸM-PRO" panose="020F0600000000000000" pitchFamily="50" charset="-128"/>
              </a:rPr>
              <a:t>HP</a:t>
            </a:r>
            <a:r>
              <a:rPr kumimoji="1" lang="ja-JP" altLang="en-US" sz="1400">
                <a:latin typeface="HG丸ｺﾞｼｯｸM-PRO" panose="020F0600000000000000" pitchFamily="50" charset="-128"/>
                <a:ea typeface="HG丸ｺﾞｼｯｸM-PRO" panose="020F0600000000000000" pitchFamily="50" charset="-128"/>
              </a:rPr>
              <a:t>より</a:t>
            </a:r>
          </a:p>
        </p:txBody>
      </p:sp>
    </p:spTree>
  </p:cSld>
  <p:clrMapOvr>
    <a:masterClrMapping/>
  </p:clrMapOvr>
  <p:transition>
    <p:blind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273050" y="333375"/>
            <a:ext cx="8658225" cy="792163"/>
          </a:xfrm>
        </p:spPr>
        <p:txBody>
          <a:bodyPr/>
          <a:lstStyle/>
          <a:p>
            <a:r>
              <a:rPr lang="ja-JP" altLang="en-US" sz="3600" smtClean="0"/>
              <a:t>道路法施行令</a:t>
            </a:r>
            <a:r>
              <a:rPr lang="ja-JP" altLang="en-US" smtClean="0"/>
              <a:t/>
            </a:r>
            <a:br>
              <a:rPr lang="ja-JP" altLang="en-US" smtClean="0"/>
            </a:br>
            <a:r>
              <a:rPr lang="ja-JP" altLang="en-US" sz="1600" smtClean="0"/>
              <a:t>（昭和二十七年十二月四日政令第四百七十九号）</a:t>
            </a:r>
          </a:p>
        </p:txBody>
      </p:sp>
      <p:sp>
        <p:nvSpPr>
          <p:cNvPr id="19460" name="Rectangle 3"/>
          <p:cNvSpPr>
            <a:spLocks noGrp="1" noChangeArrowheads="1"/>
          </p:cNvSpPr>
          <p:nvPr>
            <p:ph type="body" idx="1"/>
          </p:nvPr>
        </p:nvSpPr>
        <p:spPr>
          <a:xfrm>
            <a:off x="742950" y="1962150"/>
            <a:ext cx="8420100" cy="4146550"/>
          </a:xfrm>
          <a:ln>
            <a:solidFill>
              <a:schemeClr val="accent2"/>
            </a:solidFill>
            <a:miter lim="800000"/>
            <a:headEnd/>
            <a:tailEnd/>
          </a:ln>
        </p:spPr>
        <p:txBody>
          <a:bodyPr/>
          <a:lstStyle/>
          <a:p>
            <a:pPr>
              <a:buFontTx/>
              <a:buNone/>
            </a:pP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（道路台帳） </a:t>
            </a:r>
          </a:p>
          <a:p>
            <a:pPr>
              <a:buFontTx/>
              <a:buNone/>
            </a:pP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第四条の二 　</a:t>
            </a:r>
            <a:r>
              <a:rPr lang="ja-JP" altLang="en-US" sz="2800" smtClean="0">
                <a:solidFill>
                  <a:srgbClr val="FF3300"/>
                </a:solidFill>
                <a:latin typeface="HG丸ｺﾞｼｯｸM-PRO" panose="020F0600000000000000" pitchFamily="50" charset="-128"/>
                <a:ea typeface="HG丸ｺﾞｼｯｸM-PRO" panose="020F0600000000000000" pitchFamily="50" charset="-128"/>
              </a:rPr>
              <a:t>道路台帳</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は、調書及び</a:t>
            </a:r>
            <a:r>
              <a:rPr lang="ja-JP" altLang="en-US" sz="2800" smtClean="0">
                <a:solidFill>
                  <a:srgbClr val="FF3300"/>
                </a:solidFill>
                <a:latin typeface="HG丸ｺﾞｼｯｸM-PRO" panose="020F0600000000000000" pitchFamily="50" charset="-128"/>
                <a:ea typeface="HG丸ｺﾞｼｯｸM-PRO" panose="020F0600000000000000" pitchFamily="50" charset="-128"/>
              </a:rPr>
              <a:t>図面</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をもつて組成するものとする。 </a:t>
            </a:r>
          </a:p>
          <a:p>
            <a:pPr>
              <a:buFontTx/>
              <a:buNone/>
            </a:pP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４ 　図面は、道路につき、少くとも次に掲げる事項を、付近の地形及び方位を表示した</a:t>
            </a:r>
            <a:r>
              <a:rPr lang="ja-JP" altLang="en-US" sz="2800" smtClean="0">
                <a:solidFill>
                  <a:srgbClr val="FF3300"/>
                </a:solidFill>
                <a:latin typeface="HG丸ｺﾞｼｯｸM-PRO" panose="020F0600000000000000" pitchFamily="50" charset="-128"/>
                <a:ea typeface="HG丸ｺﾞｼｯｸM-PRO" panose="020F0600000000000000" pitchFamily="50" charset="-128"/>
              </a:rPr>
              <a:t>縮尺千分の一以上の平面図</a:t>
            </a:r>
            <a:r>
              <a:rPr lang="ja-JP" altLang="en-US" sz="2800" smtClean="0">
                <a:solidFill>
                  <a:schemeClr val="accent2"/>
                </a:solidFill>
                <a:latin typeface="HG丸ｺﾞｼｯｸM-PRO" panose="020F0600000000000000" pitchFamily="50" charset="-128"/>
                <a:ea typeface="HG丸ｺﾞｼｯｸM-PRO" panose="020F0600000000000000" pitchFamily="50" charset="-128"/>
              </a:rPr>
              <a:t>（法第四十七条の六 の規定により道路の区域を立体的区域とする場合は、平面図、縦断図及び横断定規図）に記載して調製するものとする。</a:t>
            </a:r>
            <a:r>
              <a:rPr lang="ja-JP" altLang="en-US" sz="2800" smtClean="0">
                <a:latin typeface="HG丸ｺﾞｼｯｸM-PRO" panose="020F0600000000000000" pitchFamily="50" charset="-128"/>
                <a:ea typeface="HG丸ｺﾞｼｯｸM-PRO" panose="020F0600000000000000" pitchFamily="50" charset="-128"/>
              </a:rPr>
              <a:t> </a:t>
            </a:r>
          </a:p>
        </p:txBody>
      </p:sp>
    </p:spTree>
  </p:cSld>
  <p:clrMapOvr>
    <a:masterClrMapping/>
  </p:clrMapOvr>
  <p:transition>
    <p:blind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193675" y="177038"/>
            <a:ext cx="9518650" cy="633412"/>
          </a:xfrm>
        </p:spPr>
        <p:txBody>
          <a:bodyPr/>
          <a:lstStyle/>
          <a:p>
            <a:r>
              <a:rPr lang="ja-JP" altLang="en-US" sz="3600" smtClean="0"/>
              <a:t>道路台帳図</a:t>
            </a:r>
          </a:p>
        </p:txBody>
      </p:sp>
      <p:pic>
        <p:nvPicPr>
          <p:cNvPr id="20484" name="Picture 3" descr="A0_500道路台帳平面図_s5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8000" y="1268413"/>
            <a:ext cx="4953000" cy="34258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0485" name="Picture 4" descr="A0_500道路台帳平面図_H18路面"/>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1850" y="2852738"/>
            <a:ext cx="4953000" cy="34258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0486" name="Text Box 5"/>
          <p:cNvSpPr txBox="1">
            <a:spLocks noChangeArrowheads="1"/>
          </p:cNvSpPr>
          <p:nvPr/>
        </p:nvSpPr>
        <p:spPr bwMode="auto">
          <a:xfrm>
            <a:off x="1209675" y="4724400"/>
            <a:ext cx="34528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道路台帳図</a:t>
            </a:r>
            <a:r>
              <a:rPr kumimoji="1" lang="en-US" altLang="ja-JP" sz="1600">
                <a:solidFill>
                  <a:schemeClr val="accent2"/>
                </a:solidFill>
                <a:latin typeface="HG丸ｺﾞｼｯｸM-PRO" panose="020F0600000000000000" pitchFamily="50" charset="-128"/>
                <a:ea typeface="HG丸ｺﾞｼｯｸM-PRO" panose="020F0600000000000000" pitchFamily="50" charset="-128"/>
              </a:rPr>
              <a:t>(</a:t>
            </a: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縮尺</a:t>
            </a:r>
            <a:r>
              <a:rPr kumimoji="1" lang="en-US" altLang="ja-JP" sz="1600">
                <a:solidFill>
                  <a:schemeClr val="accent2"/>
                </a:solidFill>
                <a:latin typeface="HG丸ｺﾞｼｯｸM-PRO" panose="020F0600000000000000" pitchFamily="50" charset="-128"/>
                <a:ea typeface="HG丸ｺﾞｼｯｸM-PRO" panose="020F0600000000000000" pitchFamily="50" charset="-128"/>
              </a:rPr>
              <a:t>1/1,000</a:t>
            </a: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以上）</a:t>
            </a:r>
          </a:p>
        </p:txBody>
      </p:sp>
      <p:sp>
        <p:nvSpPr>
          <p:cNvPr id="20487" name="Text Box 6"/>
          <p:cNvSpPr txBox="1">
            <a:spLocks noChangeArrowheads="1"/>
          </p:cNvSpPr>
          <p:nvPr/>
        </p:nvSpPr>
        <p:spPr bwMode="auto">
          <a:xfrm>
            <a:off x="5967413" y="6308725"/>
            <a:ext cx="2339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Black" panose="020B0A04020102020204" pitchFamily="34" charset="0"/>
                <a:ea typeface="HGPｺﾞｼｯｸM" panose="020B0600000000000000" pitchFamily="50" charset="-128"/>
              </a:defRPr>
            </a:lvl1pPr>
            <a:lvl2pPr marL="742950" indent="-285750">
              <a:defRPr sz="2400">
                <a:solidFill>
                  <a:schemeClr val="tx1"/>
                </a:solidFill>
                <a:latin typeface="Arial Black" panose="020B0A04020102020204" pitchFamily="34" charset="0"/>
                <a:ea typeface="HGPｺﾞｼｯｸM" panose="020B0600000000000000" pitchFamily="50" charset="-128"/>
              </a:defRPr>
            </a:lvl2pPr>
            <a:lvl3pPr marL="1143000" indent="-228600">
              <a:defRPr sz="2400">
                <a:solidFill>
                  <a:schemeClr val="tx1"/>
                </a:solidFill>
                <a:latin typeface="Arial Black" panose="020B0A04020102020204" pitchFamily="34" charset="0"/>
                <a:ea typeface="HGPｺﾞｼｯｸM" panose="020B0600000000000000" pitchFamily="50" charset="-128"/>
              </a:defRPr>
            </a:lvl3pPr>
            <a:lvl4pPr marL="1600200" indent="-228600">
              <a:defRPr sz="2400">
                <a:solidFill>
                  <a:schemeClr val="tx1"/>
                </a:solidFill>
                <a:latin typeface="Arial Black" panose="020B0A04020102020204" pitchFamily="34" charset="0"/>
                <a:ea typeface="HGPｺﾞｼｯｸM" panose="020B0600000000000000" pitchFamily="50" charset="-128"/>
              </a:defRPr>
            </a:lvl4pPr>
            <a:lvl5pPr marL="2057400" indent="-228600">
              <a:defRPr sz="2400">
                <a:solidFill>
                  <a:schemeClr val="tx1"/>
                </a:solidFill>
                <a:latin typeface="Arial Black" panose="020B0A04020102020204" pitchFamily="34" charset="0"/>
                <a:ea typeface="HGPｺﾞｼｯｸM" panose="020B0600000000000000" pitchFamily="50" charset="-128"/>
              </a:defRPr>
            </a:lvl5pPr>
            <a:lvl6pPr marL="25146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6pPr>
            <a:lvl7pPr marL="29718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7pPr>
            <a:lvl8pPr marL="34290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8pPr>
            <a:lvl9pPr marL="3886200" indent="-228600" algn="ctr" eaLnBrk="0" fontAlgn="base" hangingPunct="0">
              <a:lnSpc>
                <a:spcPct val="80000"/>
              </a:lnSpc>
              <a:spcBef>
                <a:spcPct val="50000"/>
              </a:spcBef>
              <a:spcAft>
                <a:spcPct val="0"/>
              </a:spcAft>
              <a:defRPr sz="2400">
                <a:solidFill>
                  <a:schemeClr val="tx1"/>
                </a:solidFill>
                <a:latin typeface="Arial Black" panose="020B0A04020102020204" pitchFamily="34" charset="0"/>
                <a:ea typeface="HGPｺﾞｼｯｸM" panose="020B0600000000000000" pitchFamily="50" charset="-128"/>
              </a:defRPr>
            </a:lvl9pPr>
          </a:lstStyle>
          <a:p>
            <a:pPr eaLnBrk="1" hangingPunct="1">
              <a:lnSpc>
                <a:spcPct val="100000"/>
              </a:lnSpc>
              <a:spcBef>
                <a:spcPct val="0"/>
              </a:spcBef>
            </a:pP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道路台帳図</a:t>
            </a:r>
            <a:r>
              <a:rPr kumimoji="1" lang="en-US" altLang="ja-JP" sz="1600">
                <a:solidFill>
                  <a:schemeClr val="accent2"/>
                </a:solidFill>
                <a:latin typeface="HG丸ｺﾞｼｯｸM-PRO" panose="020F0600000000000000" pitchFamily="50" charset="-128"/>
                <a:ea typeface="HG丸ｺﾞｼｯｸM-PRO" panose="020F0600000000000000" pitchFamily="50" charset="-128"/>
              </a:rPr>
              <a:t>(</a:t>
            </a:r>
            <a:r>
              <a:rPr kumimoji="1" lang="ja-JP" altLang="en-US" sz="1600">
                <a:solidFill>
                  <a:schemeClr val="accent2"/>
                </a:solidFill>
                <a:latin typeface="HG丸ｺﾞｼｯｸM-PRO" panose="020F0600000000000000" pitchFamily="50" charset="-128"/>
                <a:ea typeface="HG丸ｺﾞｼｯｸM-PRO" panose="020F0600000000000000" pitchFamily="50" charset="-128"/>
              </a:rPr>
              <a:t>舗装種別</a:t>
            </a:r>
            <a:r>
              <a:rPr kumimoji="1" lang="en-US" altLang="ja-JP" sz="1600">
                <a:solidFill>
                  <a:schemeClr val="accent2"/>
                </a:solidFill>
                <a:latin typeface="HG丸ｺﾞｼｯｸM-PRO" panose="020F0600000000000000" pitchFamily="50" charset="-128"/>
                <a:ea typeface="HG丸ｺﾞｼｯｸM-PRO" panose="020F0600000000000000" pitchFamily="50" charset="-128"/>
              </a:rPr>
              <a:t>)</a:t>
            </a:r>
          </a:p>
        </p:txBody>
      </p:sp>
    </p:spTree>
  </p:cSld>
  <p:clrMapOvr>
    <a:masterClrMapping/>
  </p:clrMapOvr>
  <p:transition>
    <p:blinds/>
  </p:transition>
  <p:timing>
    <p:tnLst>
      <p:par>
        <p:cTn id="1" dur="indefinite" restart="never" nodeType="tmRoot"/>
      </p:par>
    </p:tnLst>
  </p:timing>
</p:sld>
</file>

<file path=ppt/theme/theme1.xml><?xml version="1.0" encoding="utf-8"?>
<a:theme xmlns:a="http://schemas.openxmlformats.org/drawingml/2006/main" name="PPM-TmpPpt3.1社外用（A4サイズ）_2010-10">
  <a:themeElements>
    <a:clrScheme name="PPM-TmpPpt3.1社外用（A4サイズ）_201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M-TmpPpt3.1社外用（A4サイズ）_2010-10">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50000"/>
          </a:spcBef>
          <a:spcAft>
            <a:spcPct val="0"/>
          </a:spcAft>
          <a:buClrTx/>
          <a:buSzTx/>
          <a:buFontTx/>
          <a:buNone/>
          <a:tabLst/>
          <a:defRPr kumimoji="0" lang="ja-JP" altLang="en-US" sz="1000" b="0" i="0" u="none" strike="noStrike" cap="none" normalizeH="0" baseline="0" smtClean="0">
            <a:ln>
              <a:noFill/>
            </a:ln>
            <a:solidFill>
              <a:schemeClr val="bg1"/>
            </a:solidFill>
            <a:effectLst/>
            <a:latin typeface="Arial Black" pitchFamily="34" charset="0"/>
            <a:ea typeface="HGP創英角ｺﾞｼｯｸUB" pitchFamily="50" charset="-128"/>
          </a:defRPr>
        </a:defPPr>
      </a:lstStyle>
    </a:spDef>
    <a:lnDef>
      <a:spPr bwMode="auto">
        <a:xfrm>
          <a:off x="0" y="0"/>
          <a:ext cx="1" cy="1"/>
        </a:xfrm>
        <a:custGeom>
          <a:avLst/>
          <a:gdLst/>
          <a:ahLst/>
          <a:cxnLst/>
          <a:rect l="0" t="0" r="0" b="0"/>
          <a:pathLst/>
        </a:custGeom>
        <a:solidFill>
          <a:srgbClr val="FFFF99"/>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80000"/>
          </a:lnSpc>
          <a:spcBef>
            <a:spcPct val="50000"/>
          </a:spcBef>
          <a:spcAft>
            <a:spcPct val="0"/>
          </a:spcAft>
          <a:buClrTx/>
          <a:buSzTx/>
          <a:buFontTx/>
          <a:buNone/>
          <a:tabLst/>
          <a:defRPr kumimoji="0" lang="ja-JP" altLang="en-US" sz="1000" b="0" i="0" u="none" strike="noStrike" cap="none" normalizeH="0" baseline="0" smtClean="0">
            <a:ln>
              <a:noFill/>
            </a:ln>
            <a:solidFill>
              <a:schemeClr val="bg1"/>
            </a:solidFill>
            <a:effectLst/>
            <a:latin typeface="Arial Black" pitchFamily="34" charset="0"/>
            <a:ea typeface="HGP創英角ｺﾞｼｯｸUB" pitchFamily="50" charset="-128"/>
          </a:defRPr>
        </a:defPPr>
      </a:lstStyle>
    </a:lnDef>
  </a:objectDefaults>
  <a:extraClrSchemeLst>
    <a:extraClrScheme>
      <a:clrScheme name="PPM-TmpPpt3.1社外用（A4サイズ）_2010-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M-TmpPpt3.1社外用（A4サイズ）_2010-10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M-TmpPpt3.1社外用（A4サイズ）_2010-10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M-TmpPpt3.1社外用（A4サイズ）_2010-10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M-TmpPpt3.1社外用（A4サイズ）_2010-10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M-TmpPpt3.1社外用（A4サイズ）_2010-10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M-TmpPpt3.1社外用（A4サイズ）_2010-10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M-TmpPpt3.1社外用（A4サイズ）_2010-10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M-TmpPpt3.1社外用（A4サイズ）_2010-10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M-TmpPpt3.1社外用（A4サイズ）_2010-10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M-TmpPpt3.1社外用（A4サイズ）_2010-10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M-TmpPpt3.1社外用（A4サイズ）_2010-10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6608</TotalTime>
  <Words>1975</Words>
  <Application>Microsoft Office PowerPoint</Application>
  <PresentationFormat>A4 210 x 297 mm</PresentationFormat>
  <Paragraphs>397</Paragraphs>
  <Slides>56</Slides>
  <Notes>13</Notes>
  <HiddenSlides>0</HiddenSlides>
  <MMClips>0</MMClips>
  <ScaleCrop>false</ScaleCrop>
  <HeadingPairs>
    <vt:vector size="4" baseType="variant">
      <vt:variant>
        <vt:lpstr>テーマ</vt:lpstr>
      </vt:variant>
      <vt:variant>
        <vt:i4>1</vt:i4>
      </vt:variant>
      <vt:variant>
        <vt:lpstr>スライド タイトル</vt:lpstr>
      </vt:variant>
      <vt:variant>
        <vt:i4>56</vt:i4>
      </vt:variant>
    </vt:vector>
  </HeadingPairs>
  <TitlesOfParts>
    <vt:vector size="57" baseType="lpstr">
      <vt:lpstr>PPM-TmpPpt3.1社外用（A4サイズ）_2010-10</vt:lpstr>
      <vt:lpstr>スライド 0</vt:lpstr>
      <vt:lpstr>スライド 1</vt:lpstr>
      <vt:lpstr>法定図書とは</vt:lpstr>
      <vt:lpstr>森林法施行規則 （昭和二十六年八月一日農林省令第五十四号）</vt:lpstr>
      <vt:lpstr>森林基本図</vt:lpstr>
      <vt:lpstr>都市計画法施行規則 （昭和44年8月25日建設省令第49号）</vt:lpstr>
      <vt:lpstr>都市計画基本図</vt:lpstr>
      <vt:lpstr>道路法施行令 （昭和二十七年十二月四日政令第四百七十九号）</vt:lpstr>
      <vt:lpstr>道路台帳図</vt:lpstr>
      <vt:lpstr>下水道法施行規則 （昭和四十二年十二月十九日建設省令第三十七号）</vt:lpstr>
      <vt:lpstr>下水道台帳図</vt:lpstr>
      <vt:lpstr>住居表示に関する法律 （昭和三十七年五月十日法律第百十九号）</vt:lpstr>
      <vt:lpstr>住居表示台帳図</vt:lpstr>
      <vt:lpstr>スライド 13</vt:lpstr>
      <vt:lpstr>測量法（測量法第５条）</vt:lpstr>
      <vt:lpstr>作業規程の準則とは？</vt:lpstr>
      <vt:lpstr>作業規程の準則とは？</vt:lpstr>
      <vt:lpstr>スライド 17</vt:lpstr>
      <vt:lpstr>スライド 18</vt:lpstr>
      <vt:lpstr>スライド 19</vt:lpstr>
      <vt:lpstr>スライド 20</vt:lpstr>
      <vt:lpstr>スライド 21</vt:lpstr>
      <vt:lpstr>スライド 22</vt:lpstr>
      <vt:lpstr>スライド 23</vt:lpstr>
      <vt:lpstr>豊中市道路台帳図の図郭</vt:lpstr>
      <vt:lpstr>豊中市道路台帳図の図郭</vt:lpstr>
      <vt:lpstr>豊中市道路台帳図の図郭</vt:lpstr>
      <vt:lpstr>スライド 27</vt:lpstr>
      <vt:lpstr>スライド 28</vt:lpstr>
      <vt:lpstr>スライド 29</vt:lpstr>
      <vt:lpstr>スライド 30</vt:lpstr>
      <vt:lpstr>スライド 31</vt:lpstr>
      <vt:lpstr>スライド 32</vt:lpstr>
      <vt:lpstr>スライド 33</vt:lpstr>
      <vt:lpstr>スライド 34</vt:lpstr>
      <vt:lpstr>スライド 35</vt:lpstr>
      <vt:lpstr>スライド 36</vt:lpstr>
      <vt:lpstr>スライド 37</vt:lpstr>
      <vt:lpstr>スライド 38</vt:lpstr>
      <vt:lpstr>スライド 39</vt:lpstr>
      <vt:lpstr>スライド 40</vt:lpstr>
      <vt:lpstr>スライド 41</vt:lpstr>
      <vt:lpstr>スライド 42</vt:lpstr>
      <vt:lpstr>スライド 43</vt:lpstr>
      <vt:lpstr>スライド 44</vt:lpstr>
      <vt:lpstr>スライド 45</vt:lpstr>
      <vt:lpstr>スライド 46</vt:lpstr>
      <vt:lpstr>スライド 47</vt:lpstr>
      <vt:lpstr>スライド 48</vt:lpstr>
      <vt:lpstr>スライド 49</vt:lpstr>
      <vt:lpstr>スライド 50</vt:lpstr>
      <vt:lpstr>スライド 51</vt:lpstr>
      <vt:lpstr>スライド 52</vt:lpstr>
      <vt:lpstr>スライド 53</vt:lpstr>
      <vt:lpstr>スライド 54</vt:lpstr>
      <vt:lpstr>大縮尺空間データの活用</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0</dc:title>
  <dc:creator>柳川重信</dc:creator>
  <cp:lastModifiedBy>柳川重信</cp:lastModifiedBy>
  <cp:revision>257</cp:revision>
  <dcterms:created xsi:type="dcterms:W3CDTF">2011-10-20T14:37:26Z</dcterms:created>
  <dcterms:modified xsi:type="dcterms:W3CDTF">2015-07-06T21:22:39Z</dcterms:modified>
</cp:coreProperties>
</file>