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96" d="100"/>
          <a:sy n="96" d="100"/>
        </p:scale>
        <p:origin x="-966" y="-14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C512371-9713-4471-B88A-29B5C9A0860A}" type="datetimeFigureOut">
              <a:rPr kumimoji="1" lang="ja-JP" altLang="en-US" smtClean="0"/>
              <a:t>2019/12/25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A4D539-C6D4-4DA1-8737-6D629DA93C04}" type="slidenum">
              <a:rPr kumimoji="1" lang="ja-JP" altLang="en-US" smtClean="0"/>
              <a:t>‹#›</a:t>
            </a:fld>
            <a:endParaRPr kumimoji="1" lang="ja-JP" altLang="en-US"/>
          </a:p>
        </p:txBody>
      </p:sp>
    </p:spTree>
    <p:extLst>
      <p:ext uri="{BB962C8B-B14F-4D97-AF65-F5344CB8AC3E}">
        <p14:creationId xmlns:p14="http://schemas.microsoft.com/office/powerpoint/2010/main" val="439664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C512371-9713-4471-B88A-29B5C9A0860A}" type="datetimeFigureOut">
              <a:rPr kumimoji="1" lang="ja-JP" altLang="en-US" smtClean="0"/>
              <a:t>2019/12/25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A4D539-C6D4-4DA1-8737-6D629DA93C04}" type="slidenum">
              <a:rPr kumimoji="1" lang="ja-JP" altLang="en-US" smtClean="0"/>
              <a:t>‹#›</a:t>
            </a:fld>
            <a:endParaRPr kumimoji="1" lang="ja-JP" altLang="en-US"/>
          </a:p>
        </p:txBody>
      </p:sp>
    </p:spTree>
    <p:extLst>
      <p:ext uri="{BB962C8B-B14F-4D97-AF65-F5344CB8AC3E}">
        <p14:creationId xmlns:p14="http://schemas.microsoft.com/office/powerpoint/2010/main" val="2552937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C512371-9713-4471-B88A-29B5C9A0860A}" type="datetimeFigureOut">
              <a:rPr kumimoji="1" lang="ja-JP" altLang="en-US" smtClean="0"/>
              <a:t>2019/12/25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A4D539-C6D4-4DA1-8737-6D629DA93C04}" type="slidenum">
              <a:rPr kumimoji="1" lang="ja-JP" altLang="en-US" smtClean="0"/>
              <a:t>‹#›</a:t>
            </a:fld>
            <a:endParaRPr kumimoji="1" lang="ja-JP" altLang="en-US"/>
          </a:p>
        </p:txBody>
      </p:sp>
    </p:spTree>
    <p:extLst>
      <p:ext uri="{BB962C8B-B14F-4D97-AF65-F5344CB8AC3E}">
        <p14:creationId xmlns:p14="http://schemas.microsoft.com/office/powerpoint/2010/main" val="857127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C512371-9713-4471-B88A-29B5C9A0860A}" type="datetimeFigureOut">
              <a:rPr kumimoji="1" lang="ja-JP" altLang="en-US" smtClean="0"/>
              <a:t>2019/12/25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A4D539-C6D4-4DA1-8737-6D629DA93C04}" type="slidenum">
              <a:rPr kumimoji="1" lang="ja-JP" altLang="en-US" smtClean="0"/>
              <a:t>‹#›</a:t>
            </a:fld>
            <a:endParaRPr kumimoji="1" lang="ja-JP" altLang="en-US"/>
          </a:p>
        </p:txBody>
      </p:sp>
    </p:spTree>
    <p:extLst>
      <p:ext uri="{BB962C8B-B14F-4D97-AF65-F5344CB8AC3E}">
        <p14:creationId xmlns:p14="http://schemas.microsoft.com/office/powerpoint/2010/main" val="468738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C512371-9713-4471-B88A-29B5C9A0860A}" type="datetimeFigureOut">
              <a:rPr kumimoji="1" lang="ja-JP" altLang="en-US" smtClean="0"/>
              <a:t>2019/12/25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A4D539-C6D4-4DA1-8737-6D629DA93C04}" type="slidenum">
              <a:rPr kumimoji="1" lang="ja-JP" altLang="en-US" smtClean="0"/>
              <a:t>‹#›</a:t>
            </a:fld>
            <a:endParaRPr kumimoji="1" lang="ja-JP" altLang="en-US"/>
          </a:p>
        </p:txBody>
      </p:sp>
    </p:spTree>
    <p:extLst>
      <p:ext uri="{BB962C8B-B14F-4D97-AF65-F5344CB8AC3E}">
        <p14:creationId xmlns:p14="http://schemas.microsoft.com/office/powerpoint/2010/main" val="1660540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C512371-9713-4471-B88A-29B5C9A0860A}" type="datetimeFigureOut">
              <a:rPr kumimoji="1" lang="ja-JP" altLang="en-US" smtClean="0"/>
              <a:t>2019/12/25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2A4D539-C6D4-4DA1-8737-6D629DA93C04}" type="slidenum">
              <a:rPr kumimoji="1" lang="ja-JP" altLang="en-US" smtClean="0"/>
              <a:t>‹#›</a:t>
            </a:fld>
            <a:endParaRPr kumimoji="1" lang="ja-JP" altLang="en-US"/>
          </a:p>
        </p:txBody>
      </p:sp>
    </p:spTree>
    <p:extLst>
      <p:ext uri="{BB962C8B-B14F-4D97-AF65-F5344CB8AC3E}">
        <p14:creationId xmlns:p14="http://schemas.microsoft.com/office/powerpoint/2010/main" val="3907646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C512371-9713-4471-B88A-29B5C9A0860A}" type="datetimeFigureOut">
              <a:rPr kumimoji="1" lang="ja-JP" altLang="en-US" smtClean="0"/>
              <a:t>2019/12/25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2A4D539-C6D4-4DA1-8737-6D629DA93C04}" type="slidenum">
              <a:rPr kumimoji="1" lang="ja-JP" altLang="en-US" smtClean="0"/>
              <a:t>‹#›</a:t>
            </a:fld>
            <a:endParaRPr kumimoji="1" lang="ja-JP" altLang="en-US"/>
          </a:p>
        </p:txBody>
      </p:sp>
    </p:spTree>
    <p:extLst>
      <p:ext uri="{BB962C8B-B14F-4D97-AF65-F5344CB8AC3E}">
        <p14:creationId xmlns:p14="http://schemas.microsoft.com/office/powerpoint/2010/main" val="3752615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C512371-9713-4471-B88A-29B5C9A0860A}" type="datetimeFigureOut">
              <a:rPr kumimoji="1" lang="ja-JP" altLang="en-US" smtClean="0"/>
              <a:t>2019/12/25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2A4D539-C6D4-4DA1-8737-6D629DA93C04}" type="slidenum">
              <a:rPr kumimoji="1" lang="ja-JP" altLang="en-US" smtClean="0"/>
              <a:t>‹#›</a:t>
            </a:fld>
            <a:endParaRPr kumimoji="1" lang="ja-JP" altLang="en-US"/>
          </a:p>
        </p:txBody>
      </p:sp>
    </p:spTree>
    <p:extLst>
      <p:ext uri="{BB962C8B-B14F-4D97-AF65-F5344CB8AC3E}">
        <p14:creationId xmlns:p14="http://schemas.microsoft.com/office/powerpoint/2010/main" val="1201282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512371-9713-4471-B88A-29B5C9A0860A}" type="datetimeFigureOut">
              <a:rPr kumimoji="1" lang="ja-JP" altLang="en-US" smtClean="0"/>
              <a:t>2019/12/25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2A4D539-C6D4-4DA1-8737-6D629DA93C04}" type="slidenum">
              <a:rPr kumimoji="1" lang="ja-JP" altLang="en-US" smtClean="0"/>
              <a:t>‹#›</a:t>
            </a:fld>
            <a:endParaRPr kumimoji="1" lang="ja-JP" altLang="en-US"/>
          </a:p>
        </p:txBody>
      </p:sp>
    </p:spTree>
    <p:extLst>
      <p:ext uri="{BB962C8B-B14F-4D97-AF65-F5344CB8AC3E}">
        <p14:creationId xmlns:p14="http://schemas.microsoft.com/office/powerpoint/2010/main" val="3589743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C512371-9713-4471-B88A-29B5C9A0860A}" type="datetimeFigureOut">
              <a:rPr kumimoji="1" lang="ja-JP" altLang="en-US" smtClean="0"/>
              <a:t>2019/12/25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2A4D539-C6D4-4DA1-8737-6D629DA93C04}" type="slidenum">
              <a:rPr kumimoji="1" lang="ja-JP" altLang="en-US" smtClean="0"/>
              <a:t>‹#›</a:t>
            </a:fld>
            <a:endParaRPr kumimoji="1" lang="ja-JP" altLang="en-US"/>
          </a:p>
        </p:txBody>
      </p:sp>
    </p:spTree>
    <p:extLst>
      <p:ext uri="{BB962C8B-B14F-4D97-AF65-F5344CB8AC3E}">
        <p14:creationId xmlns:p14="http://schemas.microsoft.com/office/powerpoint/2010/main" val="2521427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smtClean="0"/>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C512371-9713-4471-B88A-29B5C9A0860A}" type="datetimeFigureOut">
              <a:rPr kumimoji="1" lang="ja-JP" altLang="en-US" smtClean="0"/>
              <a:t>2019/12/25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2A4D539-C6D4-4DA1-8737-6D629DA93C04}" type="slidenum">
              <a:rPr kumimoji="1" lang="ja-JP" altLang="en-US" smtClean="0"/>
              <a:t>‹#›</a:t>
            </a:fld>
            <a:endParaRPr kumimoji="1" lang="ja-JP" altLang="en-US"/>
          </a:p>
        </p:txBody>
      </p:sp>
    </p:spTree>
    <p:extLst>
      <p:ext uri="{BB962C8B-B14F-4D97-AF65-F5344CB8AC3E}">
        <p14:creationId xmlns:p14="http://schemas.microsoft.com/office/powerpoint/2010/main" val="669847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FC512371-9713-4471-B88A-29B5C9A0860A}" type="datetimeFigureOut">
              <a:rPr kumimoji="1" lang="ja-JP" altLang="en-US" smtClean="0"/>
              <a:t>2019/12/25</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22A4D539-C6D4-4DA1-8737-6D629DA93C04}" type="slidenum">
              <a:rPr kumimoji="1" lang="ja-JP" altLang="en-US" smtClean="0"/>
              <a:t>‹#›</a:t>
            </a:fld>
            <a:endParaRPr kumimoji="1" lang="ja-JP" altLang="en-US"/>
          </a:p>
        </p:txBody>
      </p:sp>
    </p:spTree>
    <p:extLst>
      <p:ext uri="{BB962C8B-B14F-4D97-AF65-F5344CB8AC3E}">
        <p14:creationId xmlns:p14="http://schemas.microsoft.com/office/powerpoint/2010/main" val="413089948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 y="0"/>
            <a:ext cx="11539331" cy="411480"/>
          </a:xfrm>
          <a:prstGeom prst="rect">
            <a:avLst/>
          </a:prstGeom>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t>　　国への</a:t>
            </a:r>
            <a:r>
              <a:rPr kumimoji="1" lang="ja-JP" altLang="en-US" dirty="0" smtClean="0"/>
              <a:t>提案に</a:t>
            </a:r>
            <a:r>
              <a:rPr kumimoji="1" lang="ja-JP" altLang="en-US" dirty="0" smtClean="0"/>
              <a:t>あたっての考え方について　　　　　　　　　　　　　　　</a:t>
            </a:r>
            <a:r>
              <a:rPr kumimoji="1" lang="ja-JP" altLang="en-US" sz="1400" dirty="0" smtClean="0"/>
              <a:t>府民文化部　人権局人権擁護課</a:t>
            </a:r>
            <a:endParaRPr kumimoji="1" lang="ja-JP" altLang="en-US" sz="1400" dirty="0"/>
          </a:p>
        </p:txBody>
      </p:sp>
      <p:sp>
        <p:nvSpPr>
          <p:cNvPr id="6" name="角丸四角形 5"/>
          <p:cNvSpPr/>
          <p:nvPr/>
        </p:nvSpPr>
        <p:spPr>
          <a:xfrm>
            <a:off x="6529614" y="1046051"/>
            <a:ext cx="5943600" cy="8555150"/>
          </a:xfrm>
          <a:prstGeom prst="roundRect">
            <a:avLst>
              <a:gd name="adj" fmla="val 0"/>
            </a:avLst>
          </a:prstGeom>
          <a:ln>
            <a:noFill/>
          </a:ln>
        </p:spPr>
        <p:style>
          <a:lnRef idx="2">
            <a:schemeClr val="accent6"/>
          </a:lnRef>
          <a:fillRef idx="1">
            <a:schemeClr val="lt1"/>
          </a:fillRef>
          <a:effectRef idx="0">
            <a:schemeClr val="accent6"/>
          </a:effectRef>
          <a:fontRef idx="minor">
            <a:schemeClr val="dk1"/>
          </a:fontRef>
        </p:style>
        <p:txBody>
          <a:bodyPr rtlCol="0" anchor="t" anchorCtr="0"/>
          <a:lstStyle/>
          <a:p>
            <a:pPr>
              <a:lnSpc>
                <a:spcPts val="1600"/>
              </a:lnSpc>
            </a:pPr>
            <a:r>
              <a:rPr lang="ja-JP" altLang="en-US" sz="1200" b="1" u="sng" dirty="0" smtClean="0"/>
              <a:t>３．インターネット</a:t>
            </a:r>
            <a:r>
              <a:rPr lang="ja-JP" altLang="en-US" sz="1200" b="1" u="sng" dirty="0"/>
              <a:t>を利用した人権侵害行為防止の努力義務等を</a:t>
            </a:r>
            <a:r>
              <a:rPr lang="ja-JP" altLang="en-US" sz="1200" b="1" u="sng" dirty="0" smtClean="0"/>
              <a:t>明記</a:t>
            </a:r>
            <a:endParaRPr lang="en-US" altLang="ja-JP" sz="1200" b="1" u="sng" dirty="0" smtClean="0"/>
          </a:p>
          <a:p>
            <a:pPr>
              <a:lnSpc>
                <a:spcPts val="1600"/>
              </a:lnSpc>
            </a:pPr>
            <a:endParaRPr lang="en-US" altLang="ja-JP" sz="1200" dirty="0" smtClean="0"/>
          </a:p>
          <a:p>
            <a:pPr>
              <a:lnSpc>
                <a:spcPts val="1600"/>
              </a:lnSpc>
            </a:pPr>
            <a:r>
              <a:rPr lang="ja-JP" altLang="en-US" sz="1200" dirty="0" smtClean="0"/>
              <a:t>・児童</a:t>
            </a:r>
            <a:r>
              <a:rPr lang="ja-JP" altLang="en-US" sz="1200" dirty="0"/>
              <a:t>ポルノ禁止法は、プロバイダ等に対して、児童ポルノをインターネットを利用して拡散する行為の防止に資するための措置を講ずる</a:t>
            </a:r>
            <a:r>
              <a:rPr lang="ja-JP" altLang="en-US" sz="1200" dirty="0" smtClean="0"/>
              <a:t>よう努めるものとする旨の努力義務を規定</a:t>
            </a:r>
            <a:r>
              <a:rPr lang="ja-JP" altLang="en-US" sz="1200" dirty="0"/>
              <a:t>している。</a:t>
            </a:r>
          </a:p>
          <a:p>
            <a:pPr>
              <a:lnSpc>
                <a:spcPts val="1600"/>
              </a:lnSpc>
            </a:pPr>
            <a:r>
              <a:rPr lang="ja-JP" altLang="en-US" sz="1200" dirty="0" smtClean="0"/>
              <a:t>・</a:t>
            </a:r>
            <a:r>
              <a:rPr lang="ja-JP" altLang="en-US" sz="1200" dirty="0" smtClean="0"/>
              <a:t>出会い系</a:t>
            </a:r>
            <a:r>
              <a:rPr lang="ja-JP" altLang="en-US" sz="1200" dirty="0"/>
              <a:t>サイト規制法は、インターネット異性紹介事業者に対して、禁止誘引行為がなされた場合の通信防止措置の義務付けを規定している。</a:t>
            </a:r>
          </a:p>
          <a:p>
            <a:pPr>
              <a:lnSpc>
                <a:spcPts val="1600"/>
              </a:lnSpc>
            </a:pPr>
            <a:r>
              <a:rPr lang="ja-JP" altLang="en-US" sz="1200" dirty="0" smtClean="0"/>
              <a:t>・インターネット上</a:t>
            </a:r>
            <a:r>
              <a:rPr lang="ja-JP" altLang="en-US" sz="1200" dirty="0"/>
              <a:t>におけるヘイトスピーチや、特定の地域を同和地区である、又はあったと指摘する行為は、明確に法令で禁止された行為ではないが、重大な人権侵害であり、児童ポルノや出会い系サイトにおける児童の権利保護と、重要性において違いはない。</a:t>
            </a:r>
          </a:p>
          <a:p>
            <a:pPr>
              <a:lnSpc>
                <a:spcPts val="1600"/>
              </a:lnSpc>
            </a:pPr>
            <a:r>
              <a:rPr lang="ja-JP" altLang="en-US" sz="1200" dirty="0" smtClean="0"/>
              <a:t>・確信的</a:t>
            </a:r>
            <a:r>
              <a:rPr lang="ja-JP" altLang="en-US" sz="1200" dirty="0"/>
              <a:t>に人権侵害情報を発信する発信者（削除要請に応じない）からの賠償請求についての裁判所の判断を後押しする意味でも、事業者に対して一定の努力義務を法令において</a:t>
            </a:r>
            <a:r>
              <a:rPr lang="ja-JP" altLang="en-US" sz="1200" dirty="0" smtClean="0"/>
              <a:t>明記すること</a:t>
            </a:r>
            <a:r>
              <a:rPr lang="ja-JP" altLang="en-US" sz="1200" dirty="0" smtClean="0"/>
              <a:t>を提案する。</a:t>
            </a:r>
            <a:endParaRPr lang="ja-JP" altLang="en-US" sz="1200" dirty="0"/>
          </a:p>
          <a:p>
            <a:pPr>
              <a:lnSpc>
                <a:spcPts val="1600"/>
              </a:lnSpc>
            </a:pPr>
            <a:r>
              <a:rPr lang="ja-JP" altLang="en-US" sz="1200" dirty="0" smtClean="0"/>
              <a:t>・また</a:t>
            </a:r>
            <a:r>
              <a:rPr lang="ja-JP" altLang="en-US" sz="1200" dirty="0"/>
              <a:t>、青少年が安全に安心してインターネットを利用できるようにすることによって青少年の権利擁護に資することを目的とする法において、悪質な人権侵害情報についても同様に取り扱って</a:t>
            </a:r>
            <a:r>
              <a:rPr lang="ja-JP" altLang="en-US" sz="1200" dirty="0" smtClean="0"/>
              <a:t>いただくよう法整備</a:t>
            </a:r>
            <a:r>
              <a:rPr lang="ja-JP" altLang="en-US" sz="1200" dirty="0" smtClean="0"/>
              <a:t>を提案する。</a:t>
            </a:r>
            <a:endParaRPr lang="en-US" altLang="ja-JP" sz="1200" dirty="0" smtClean="0"/>
          </a:p>
          <a:p>
            <a:pPr>
              <a:lnSpc>
                <a:spcPts val="1600"/>
              </a:lnSpc>
            </a:pPr>
            <a:endParaRPr kumimoji="1" lang="en-US" altLang="ja-JP" sz="1200" b="1" dirty="0"/>
          </a:p>
          <a:p>
            <a:pPr>
              <a:lnSpc>
                <a:spcPts val="1600"/>
              </a:lnSpc>
            </a:pPr>
            <a:endParaRPr kumimoji="1" lang="en-US" altLang="ja-JP" sz="1200" b="1" u="sng" dirty="0" smtClean="0"/>
          </a:p>
          <a:p>
            <a:pPr>
              <a:lnSpc>
                <a:spcPts val="1600"/>
              </a:lnSpc>
            </a:pPr>
            <a:r>
              <a:rPr kumimoji="1" lang="ja-JP" altLang="en-US" sz="1200" b="1" u="sng" dirty="0" smtClean="0"/>
              <a:t>４</a:t>
            </a:r>
            <a:r>
              <a:rPr kumimoji="1" lang="ja-JP" altLang="en-US" sz="1200" b="1" u="sng" dirty="0"/>
              <a:t>．サイトブロッキングの</a:t>
            </a:r>
            <a:r>
              <a:rPr kumimoji="1" lang="ja-JP" altLang="en-US" sz="1200" b="1" u="sng" dirty="0" smtClean="0"/>
              <a:t>推進</a:t>
            </a:r>
            <a:endParaRPr kumimoji="1" lang="en-US" altLang="ja-JP" sz="1200" b="1" u="sng" dirty="0"/>
          </a:p>
          <a:p>
            <a:pPr>
              <a:lnSpc>
                <a:spcPts val="1600"/>
              </a:lnSpc>
            </a:pPr>
            <a:endParaRPr kumimoji="1" lang="en-US" altLang="ja-JP" sz="1200" dirty="0" smtClean="0"/>
          </a:p>
          <a:p>
            <a:pPr>
              <a:lnSpc>
                <a:spcPts val="1600"/>
              </a:lnSpc>
            </a:pPr>
            <a:r>
              <a:rPr kumimoji="1" lang="ja-JP" altLang="en-US" sz="1200" dirty="0" smtClean="0"/>
              <a:t>・</a:t>
            </a:r>
            <a:r>
              <a:rPr kumimoji="1" lang="ja-JP" altLang="en-US" sz="1200" dirty="0"/>
              <a:t>インターネット上の人権侵害事象については、例えば、海外サーバーから直接情報発信するケースもあるなど、いわゆる国内プロバイダによる情報の削除等の措置だけでは対応できない。この場合、有効な対応策となるのがブロッキングである。</a:t>
            </a:r>
          </a:p>
          <a:p>
            <a:pPr>
              <a:lnSpc>
                <a:spcPts val="1600"/>
              </a:lnSpc>
            </a:pPr>
            <a:r>
              <a:rPr kumimoji="1" lang="ja-JP" altLang="en-US" sz="1200" dirty="0"/>
              <a:t>・通信内容を把握する必要があることから、通信の秘密の侵害に該当するとの考え方があるが、現に、児童ポルノに関しては、児童ポルノ禁止法において事業者に努力義務を課し、事業者団体として、現実にブロッキングに取り組んでいる。</a:t>
            </a:r>
          </a:p>
          <a:p>
            <a:pPr>
              <a:lnSpc>
                <a:spcPts val="1600"/>
              </a:lnSpc>
            </a:pPr>
            <a:r>
              <a:rPr kumimoji="1" lang="ja-JP" altLang="en-US" sz="1200" dirty="0"/>
              <a:t>・また、著作権違反となる海賊版サイトに関し、基本的には人権侵害ではない財産権の侵害であるにもかかわらず、政府の知的財産戦略本部・犯罪対策閣僚会議において、ブロッキングが可能であるとの見解を示している。</a:t>
            </a:r>
          </a:p>
          <a:p>
            <a:pPr>
              <a:lnSpc>
                <a:spcPts val="1600"/>
              </a:lnSpc>
            </a:pPr>
            <a:r>
              <a:rPr kumimoji="1" lang="ja-JP" altLang="en-US" sz="1200" dirty="0"/>
              <a:t>・インターネット上におけるヘイトスピーチや、特定の地域を同和地区である、又はあったと指摘する行為は、明確に法令で禁止された行為ではないが、重大な人権侵害であり、基本的には財産権侵害である海賊版サイトはもとより、児童ポルノにおける児童の権利保護と、重要性において違いはない。</a:t>
            </a:r>
          </a:p>
          <a:p>
            <a:pPr>
              <a:lnSpc>
                <a:spcPts val="1600"/>
              </a:lnSpc>
            </a:pPr>
            <a:r>
              <a:rPr kumimoji="1" lang="ja-JP" altLang="en-US" sz="1200" dirty="0"/>
              <a:t>・該当行為の明確化（国通知該当など）や、第三者機関によるチェックを含め、表現の自由の保障に十分配慮しつつ、明らかに問題のある情報発信に限り、海外サーバーの活用などによる、（削除要請に応じない）確信的に人権侵害情報を発信する発信者に対して、有効な対処方策となるブロッキングを実施できるよう、制度整備や国の考え方の表明をしていただくよう要望したい</a:t>
            </a:r>
            <a:r>
              <a:rPr kumimoji="1" lang="ja-JP" altLang="en-US" sz="1200" dirty="0" smtClean="0"/>
              <a:t>。</a:t>
            </a:r>
            <a:endParaRPr kumimoji="1" lang="en-US" altLang="ja-JP" sz="1200" dirty="0" smtClean="0"/>
          </a:p>
          <a:p>
            <a:pPr>
              <a:lnSpc>
                <a:spcPts val="1600"/>
              </a:lnSpc>
            </a:pPr>
            <a:endParaRPr kumimoji="1" lang="en-US" altLang="ja-JP" sz="1200" b="1" dirty="0"/>
          </a:p>
          <a:p>
            <a:endParaRPr lang="ja-JP" altLang="ja-JP" sz="1300" dirty="0"/>
          </a:p>
        </p:txBody>
      </p:sp>
      <p:sp>
        <p:nvSpPr>
          <p:cNvPr id="16" name="正方形/長方形 15"/>
          <p:cNvSpPr/>
          <p:nvPr/>
        </p:nvSpPr>
        <p:spPr>
          <a:xfrm>
            <a:off x="379266" y="1046050"/>
            <a:ext cx="5949688" cy="766812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t" anchorCtr="0"/>
          <a:lstStyle/>
          <a:p>
            <a:pPr>
              <a:lnSpc>
                <a:spcPts val="1600"/>
              </a:lnSpc>
            </a:pPr>
            <a:r>
              <a:rPr lang="ja-JP" altLang="ja-JP" sz="1200" b="1" u="sng" dirty="0" smtClean="0"/>
              <a:t>１</a:t>
            </a:r>
            <a:r>
              <a:rPr lang="ja-JP" altLang="en-US" sz="1200" b="1" u="sng" dirty="0"/>
              <a:t>．</a:t>
            </a:r>
            <a:r>
              <a:rPr lang="ja-JP" altLang="ja-JP" sz="1200" b="1" u="sng" dirty="0"/>
              <a:t>人権擁護機関である法務省に措置命令権（削除命令）を付与する法</a:t>
            </a:r>
            <a:r>
              <a:rPr lang="ja-JP" altLang="ja-JP" sz="1200" b="1" u="sng" dirty="0" smtClean="0"/>
              <a:t>整備</a:t>
            </a:r>
            <a:endParaRPr lang="en-US" altLang="ja-JP" sz="1200" b="1" u="sng" dirty="0"/>
          </a:p>
          <a:p>
            <a:pPr>
              <a:lnSpc>
                <a:spcPts val="1600"/>
              </a:lnSpc>
            </a:pPr>
            <a:endParaRPr lang="en-US" altLang="ja-JP" sz="1200" dirty="0" smtClean="0"/>
          </a:p>
          <a:p>
            <a:pPr>
              <a:lnSpc>
                <a:spcPts val="1600"/>
              </a:lnSpc>
            </a:pPr>
            <a:r>
              <a:rPr lang="ja-JP" altLang="en-US" sz="1200" dirty="0" smtClean="0"/>
              <a:t>・</a:t>
            </a:r>
            <a:r>
              <a:rPr lang="ja-JP" altLang="en-US" sz="1200" dirty="0"/>
              <a:t>行政による措置命令については、表現の自由を侵害する可能性が強く懸念されることから、法整備にあたっては、いかなる情報が措置命令の対象となるのか、その構成要件を明確にすることが不可欠となる。</a:t>
            </a:r>
          </a:p>
          <a:p>
            <a:pPr>
              <a:lnSpc>
                <a:spcPts val="1600"/>
              </a:lnSpc>
            </a:pPr>
            <a:r>
              <a:rPr lang="ja-JP" altLang="en-US" sz="1200" dirty="0"/>
              <a:t>・</a:t>
            </a:r>
            <a:r>
              <a:rPr lang="ja-JP" altLang="en-US" sz="1200" dirty="0" smtClean="0"/>
              <a:t>一方</a:t>
            </a:r>
            <a:r>
              <a:rPr lang="ja-JP" altLang="en-US" sz="1200" dirty="0"/>
              <a:t>で、構成要件の明確化が困難であることをもって、許しがたい人権侵害情報のインターネット上の発信行為を放置することはできない。</a:t>
            </a:r>
          </a:p>
          <a:p>
            <a:pPr>
              <a:lnSpc>
                <a:spcPts val="1600"/>
              </a:lnSpc>
            </a:pPr>
            <a:r>
              <a:rPr lang="ja-JP" altLang="en-US" sz="1200" dirty="0" smtClean="0"/>
              <a:t>・</a:t>
            </a:r>
            <a:r>
              <a:rPr lang="ja-JP" altLang="en-US" sz="1200" dirty="0"/>
              <a:t>該当行為の明確化（国通知該当など）や、第三者機関によるチェックを含め、表現の自由の保障に十分配慮しつつ、明らかに問題のある情報発信に限り措置命令の対象とするなど、何らかの強制力のある措置制度の整備</a:t>
            </a:r>
            <a:r>
              <a:rPr lang="ja-JP" altLang="en-US" sz="1200" dirty="0" smtClean="0"/>
              <a:t>を</a:t>
            </a:r>
            <a:r>
              <a:rPr lang="ja-JP" altLang="en-US" sz="1200" dirty="0" smtClean="0"/>
              <a:t>提案する</a:t>
            </a:r>
            <a:r>
              <a:rPr lang="ja-JP" altLang="en-US" sz="1200" dirty="0" smtClean="0"/>
              <a:t>。</a:t>
            </a:r>
            <a:endParaRPr lang="en-US" altLang="ja-JP" sz="1200" dirty="0" smtClean="0"/>
          </a:p>
          <a:p>
            <a:pPr>
              <a:lnSpc>
                <a:spcPts val="1600"/>
              </a:lnSpc>
            </a:pPr>
            <a:endParaRPr kumimoji="1" lang="en-US" altLang="ja-JP" sz="1200" b="1" dirty="0"/>
          </a:p>
          <a:p>
            <a:pPr>
              <a:lnSpc>
                <a:spcPts val="1600"/>
              </a:lnSpc>
            </a:pPr>
            <a:endParaRPr kumimoji="1" lang="en-US" altLang="ja-JP" sz="1200" b="1" dirty="0" smtClean="0"/>
          </a:p>
          <a:p>
            <a:pPr>
              <a:lnSpc>
                <a:spcPts val="1600"/>
              </a:lnSpc>
            </a:pPr>
            <a:endParaRPr kumimoji="1" lang="en-US" altLang="ja-JP" sz="1200" b="1" dirty="0"/>
          </a:p>
          <a:p>
            <a:pPr>
              <a:lnSpc>
                <a:spcPts val="1600"/>
              </a:lnSpc>
            </a:pPr>
            <a:endParaRPr kumimoji="1" lang="en-US" altLang="ja-JP" sz="1200" b="1" dirty="0" smtClean="0"/>
          </a:p>
          <a:p>
            <a:pPr>
              <a:lnSpc>
                <a:spcPts val="1600"/>
              </a:lnSpc>
            </a:pPr>
            <a:endParaRPr kumimoji="1" lang="en-US" altLang="ja-JP" sz="1200" b="1" dirty="0" smtClean="0"/>
          </a:p>
          <a:p>
            <a:pPr>
              <a:lnSpc>
                <a:spcPts val="1600"/>
              </a:lnSpc>
            </a:pPr>
            <a:endParaRPr kumimoji="1" lang="en-US" altLang="ja-JP" sz="1200" b="1" dirty="0"/>
          </a:p>
          <a:p>
            <a:pPr>
              <a:lnSpc>
                <a:spcPts val="1600"/>
              </a:lnSpc>
            </a:pPr>
            <a:endParaRPr kumimoji="1" lang="en-US" altLang="ja-JP" sz="1200" b="1" dirty="0" smtClean="0"/>
          </a:p>
          <a:p>
            <a:pPr>
              <a:lnSpc>
                <a:spcPts val="1600"/>
              </a:lnSpc>
            </a:pPr>
            <a:endParaRPr kumimoji="1" lang="en-US" altLang="ja-JP" sz="1200" b="1" dirty="0"/>
          </a:p>
          <a:p>
            <a:pPr>
              <a:lnSpc>
                <a:spcPts val="1600"/>
              </a:lnSpc>
            </a:pPr>
            <a:endParaRPr kumimoji="1" lang="en-US" altLang="ja-JP" sz="1200" b="1" dirty="0" smtClean="0"/>
          </a:p>
          <a:p>
            <a:pPr>
              <a:lnSpc>
                <a:spcPts val="1600"/>
              </a:lnSpc>
            </a:pPr>
            <a:r>
              <a:rPr kumimoji="1" lang="ja-JP" altLang="en-US" sz="1200" b="1" u="sng" dirty="0" smtClean="0"/>
              <a:t>２</a:t>
            </a:r>
            <a:r>
              <a:rPr kumimoji="1" lang="ja-JP" altLang="en-US" sz="1200" b="1" u="sng" dirty="0"/>
              <a:t>．電気通信事業者等（プロバイダ等）の民事責任免責規定を</a:t>
            </a:r>
            <a:r>
              <a:rPr kumimoji="1" lang="ja-JP" altLang="en-US" sz="1200" b="1" u="sng" dirty="0" smtClean="0"/>
              <a:t>明確化</a:t>
            </a:r>
            <a:endParaRPr kumimoji="1" lang="en-US" altLang="ja-JP" sz="1200" b="1" u="sng" dirty="0" smtClean="0"/>
          </a:p>
          <a:p>
            <a:pPr>
              <a:lnSpc>
                <a:spcPts val="1600"/>
              </a:lnSpc>
            </a:pPr>
            <a:endParaRPr lang="en-US" altLang="ja-JP" sz="1200" dirty="0" smtClean="0"/>
          </a:p>
          <a:p>
            <a:pPr>
              <a:lnSpc>
                <a:spcPts val="1600"/>
              </a:lnSpc>
            </a:pPr>
            <a:r>
              <a:rPr lang="ja-JP" altLang="en-US" sz="1200" dirty="0" smtClean="0"/>
              <a:t>・</a:t>
            </a:r>
            <a:r>
              <a:rPr lang="ja-JP" altLang="en-US" sz="1200" dirty="0"/>
              <a:t>プロバイダ責任制限法</a:t>
            </a:r>
            <a:r>
              <a:rPr lang="en-US" altLang="ja-JP" sz="1200" dirty="0"/>
              <a:t>3</a:t>
            </a:r>
            <a:r>
              <a:rPr lang="ja-JP" altLang="en-US" sz="1200" dirty="0"/>
              <a:t>条</a:t>
            </a:r>
            <a:r>
              <a:rPr lang="en-US" altLang="ja-JP" sz="1200" dirty="0"/>
              <a:t>2</a:t>
            </a:r>
            <a:r>
              <a:rPr lang="ja-JP" altLang="en-US" sz="1200" dirty="0"/>
              <a:t>項は、プロバイダ等が人権侵害情報を削除等（情報送信を防止）した場合の情報発信者からの賠償請求を免責するものだが</a:t>
            </a:r>
            <a:r>
              <a:rPr lang="ja-JP" altLang="en-US" sz="1200" dirty="0" smtClean="0"/>
              <a:t>、他人</a:t>
            </a:r>
            <a:r>
              <a:rPr lang="ja-JP" altLang="en-US" sz="1200" dirty="0"/>
              <a:t>の権利が不当に侵害されていると信じるに足りる相当の理由があった旨のプロバイダ等の判断が正当だったかどうかは訴訟の結果</a:t>
            </a:r>
            <a:r>
              <a:rPr lang="ja-JP" altLang="en-US" sz="1200" dirty="0" smtClean="0"/>
              <a:t>次第であり、</a:t>
            </a:r>
            <a:r>
              <a:rPr lang="ja-JP" altLang="en-US" sz="1200" dirty="0" smtClean="0"/>
              <a:t>プロバイダ</a:t>
            </a:r>
            <a:r>
              <a:rPr lang="ja-JP" altLang="en-US" sz="1200" dirty="0"/>
              <a:t>等の情報発信者からの訴訟リスクは無くならない</a:t>
            </a:r>
            <a:r>
              <a:rPr lang="ja-JP" altLang="en-US" sz="1200" dirty="0" smtClean="0"/>
              <a:t>。</a:t>
            </a:r>
            <a:endParaRPr lang="en-US" altLang="ja-JP" sz="1200" dirty="0" smtClean="0"/>
          </a:p>
          <a:p>
            <a:pPr>
              <a:lnSpc>
                <a:spcPts val="1600"/>
              </a:lnSpc>
            </a:pPr>
            <a:r>
              <a:rPr lang="ja-JP" altLang="en-US" sz="1200" dirty="0" smtClean="0"/>
              <a:t>・</a:t>
            </a:r>
            <a:r>
              <a:rPr lang="ja-JP" altLang="en-US" sz="1200" dirty="0"/>
              <a:t>国（法務省通知）では、特定の地域がいわゆる同和地区である旨の摘示について、「違法性がある」と明記している。（</a:t>
            </a:r>
            <a:r>
              <a:rPr lang="en-US" altLang="ja-JP" sz="1200" dirty="0"/>
              <a:t>30.12.27</a:t>
            </a:r>
            <a:r>
              <a:rPr lang="ja-JP" altLang="en-US" sz="1200" dirty="0"/>
              <a:t>通知）</a:t>
            </a:r>
          </a:p>
          <a:p>
            <a:pPr>
              <a:lnSpc>
                <a:spcPts val="1600"/>
              </a:lnSpc>
            </a:pPr>
            <a:r>
              <a:rPr lang="ja-JP" altLang="en-US" sz="1200" dirty="0"/>
              <a:t>・</a:t>
            </a:r>
            <a:r>
              <a:rPr lang="ja-JP" altLang="en-US" sz="1200" dirty="0" smtClean="0"/>
              <a:t>また、集団に対する差別的言動についても、</a:t>
            </a:r>
            <a:r>
              <a:rPr lang="ja-JP" altLang="en-US" sz="1200" dirty="0"/>
              <a:t>当該集団等に属する者であれば精神的苦痛等を受けるような性質のものだったか否</a:t>
            </a:r>
            <a:r>
              <a:rPr lang="ja-JP" altLang="en-US" sz="1200" dirty="0" smtClean="0"/>
              <a:t>かを社会</a:t>
            </a:r>
            <a:r>
              <a:rPr lang="ja-JP" altLang="en-US" sz="1200" dirty="0"/>
              <a:t>通念に照らして客観的に判断</a:t>
            </a:r>
            <a:r>
              <a:rPr lang="ja-JP" altLang="en-US" sz="1200" dirty="0" smtClean="0"/>
              <a:t>する旨</a:t>
            </a:r>
            <a:r>
              <a:rPr lang="ja-JP" altLang="en-US" sz="1200" dirty="0"/>
              <a:t>明記している。（</a:t>
            </a:r>
            <a:r>
              <a:rPr lang="en-US" altLang="ja-JP" sz="1200" dirty="0"/>
              <a:t>31.3.8</a:t>
            </a:r>
            <a:r>
              <a:rPr lang="ja-JP" altLang="en-US" sz="1200" dirty="0"/>
              <a:t>通知）</a:t>
            </a:r>
          </a:p>
          <a:p>
            <a:pPr>
              <a:lnSpc>
                <a:spcPts val="1600"/>
              </a:lnSpc>
            </a:pPr>
            <a:r>
              <a:rPr lang="ja-JP" altLang="en-US" sz="1200" dirty="0"/>
              <a:t>・国として、当該情報が</a:t>
            </a:r>
            <a:r>
              <a:rPr lang="ja-JP" altLang="en-US" sz="1200" dirty="0" smtClean="0"/>
              <a:t>特定の者に対する差別を助長誘発する目的が必ずしも明らかでない</a:t>
            </a:r>
            <a:r>
              <a:rPr lang="ja-JP" altLang="en-US" sz="1200" dirty="0"/>
              <a:t>としても、特定の場合について違法性がある</a:t>
            </a:r>
            <a:r>
              <a:rPr lang="ja-JP" altLang="en-US" sz="1200" dirty="0" smtClean="0"/>
              <a:t>とするのであれば、</a:t>
            </a:r>
            <a:r>
              <a:rPr lang="ja-JP" altLang="en-US" sz="1200" dirty="0"/>
              <a:t>少なくとも、国の削除要請に基づきプロバイダ等が削除した場合の訴訟リスク</a:t>
            </a:r>
            <a:r>
              <a:rPr lang="ja-JP" altLang="en-US" sz="1200" dirty="0" smtClean="0"/>
              <a:t>は、国</a:t>
            </a:r>
            <a:r>
              <a:rPr lang="ja-JP" altLang="en-US" sz="1200" dirty="0"/>
              <a:t>が引き受けるべきものと考える</a:t>
            </a:r>
            <a:r>
              <a:rPr lang="ja-JP" altLang="en-US" sz="1200" dirty="0" smtClean="0"/>
              <a:t>。</a:t>
            </a:r>
            <a:endParaRPr lang="en-US" altLang="ja-JP" sz="1200" dirty="0" smtClean="0"/>
          </a:p>
          <a:p>
            <a:pPr>
              <a:lnSpc>
                <a:spcPts val="1600"/>
              </a:lnSpc>
            </a:pPr>
            <a:r>
              <a:rPr lang="ja-JP" altLang="en-US" sz="1200" dirty="0" smtClean="0"/>
              <a:t>・そのため、電気通信事業者等（プロバイダ等）の民事責任を免責する規定を法令において明記することを提案する。</a:t>
            </a:r>
            <a:endParaRPr lang="en-US" altLang="ja-JP" sz="1200" dirty="0"/>
          </a:p>
          <a:p>
            <a:endParaRPr lang="en-US" altLang="ja-JP" sz="1300" dirty="0"/>
          </a:p>
          <a:p>
            <a:pPr algn="ctr"/>
            <a:endParaRPr kumimoji="1" lang="ja-JP" altLang="en-US" sz="1300" dirty="0"/>
          </a:p>
        </p:txBody>
      </p:sp>
      <p:sp>
        <p:nvSpPr>
          <p:cNvPr id="2" name="正方形/長方形 1"/>
          <p:cNvSpPr/>
          <p:nvPr/>
        </p:nvSpPr>
        <p:spPr>
          <a:xfrm>
            <a:off x="11748052" y="82722"/>
            <a:ext cx="924339" cy="32799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smtClean="0"/>
              <a:t>資料３</a:t>
            </a:r>
            <a:endParaRPr kumimoji="1" lang="ja-JP" altLang="en-US" sz="1400" dirty="0"/>
          </a:p>
        </p:txBody>
      </p:sp>
    </p:spTree>
    <p:extLst>
      <p:ext uri="{BB962C8B-B14F-4D97-AF65-F5344CB8AC3E}">
        <p14:creationId xmlns:p14="http://schemas.microsoft.com/office/powerpoint/2010/main" val="252437727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979</TotalTime>
  <Words>1076</Words>
  <PresentationFormat>A3 297x420 mm</PresentationFormat>
  <Paragraphs>39</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2019-12-25T03:59:44Z</cp:lastPrinted>
  <dcterms:created xsi:type="dcterms:W3CDTF">2019-12-23T04:17:47Z</dcterms:created>
  <dcterms:modified xsi:type="dcterms:W3CDTF">2019-12-25T07:18:48Z</dcterms:modified>
</cp:coreProperties>
</file>