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53" d="100"/>
          <a:sy n="53" d="100"/>
        </p:scale>
        <p:origin x="1320" y="150"/>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2618063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3152441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256109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3414687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1837265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7032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486714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3473037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3135793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3933893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smtClean="0"/>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00A9CE-FCCB-4D6C-8834-8262603F4F67}" type="datetimeFigureOut">
              <a:rPr kumimoji="1" lang="ja-JP" altLang="en-US" smtClean="0"/>
              <a:t>2019/11/19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2241860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E400A9CE-FCCB-4D6C-8834-8262603F4F67}" type="datetimeFigureOut">
              <a:rPr kumimoji="1" lang="ja-JP" altLang="en-US" smtClean="0"/>
              <a:t>2019/11/19</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56444E2A-28AB-4E3C-B7E2-BF54D1838E3E}" type="slidenum">
              <a:rPr kumimoji="1" lang="ja-JP" altLang="en-US" smtClean="0"/>
              <a:t>‹#›</a:t>
            </a:fld>
            <a:endParaRPr kumimoji="1" lang="ja-JP" altLang="en-US"/>
          </a:p>
        </p:txBody>
      </p:sp>
    </p:spTree>
    <p:extLst>
      <p:ext uri="{BB962C8B-B14F-4D97-AF65-F5344CB8AC3E}">
        <p14:creationId xmlns:p14="http://schemas.microsoft.com/office/powerpoint/2010/main" val="41252409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6093" y="36096"/>
            <a:ext cx="5331650" cy="409864"/>
          </a:xfrm>
          <a:prstGeom prst="rect">
            <a:avLst/>
          </a:prstGeom>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t>　プロバイダの主な意見</a:t>
            </a:r>
            <a:endParaRPr kumimoji="1" lang="ja-JP" altLang="en-US" dirty="0"/>
          </a:p>
        </p:txBody>
      </p:sp>
      <p:sp>
        <p:nvSpPr>
          <p:cNvPr id="5" name="角丸四角形 4"/>
          <p:cNvSpPr/>
          <p:nvPr/>
        </p:nvSpPr>
        <p:spPr>
          <a:xfrm>
            <a:off x="2852748" y="114235"/>
            <a:ext cx="2158786" cy="253585"/>
          </a:xfrm>
          <a:prstGeom prst="round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200" dirty="0" smtClean="0"/>
              <a:t>削除要請に対する対応</a:t>
            </a:r>
            <a:endParaRPr lang="ja-JP" altLang="en-US" sz="1200" dirty="0"/>
          </a:p>
        </p:txBody>
      </p:sp>
      <p:sp>
        <p:nvSpPr>
          <p:cNvPr id="6" name="角丸四角形 5"/>
          <p:cNvSpPr/>
          <p:nvPr/>
        </p:nvSpPr>
        <p:spPr>
          <a:xfrm>
            <a:off x="36000" y="588173"/>
            <a:ext cx="5173844" cy="1665128"/>
          </a:xfrm>
          <a:prstGeom prst="roundRect">
            <a:avLst>
              <a:gd name="adj" fmla="val 13576"/>
            </a:avLst>
          </a:prstGeom>
          <a:noFill/>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1200" dirty="0" smtClean="0">
                <a:solidFill>
                  <a:schemeClr val="tx1"/>
                </a:solidFill>
                <a:latin typeface="+mn-ea"/>
              </a:rPr>
              <a:t>〖</a:t>
            </a:r>
            <a:r>
              <a:rPr kumimoji="1" lang="ja-JP" altLang="en-US" sz="1200" dirty="0" smtClean="0">
                <a:solidFill>
                  <a:schemeClr val="tx1"/>
                </a:solidFill>
                <a:latin typeface="+mn-ea"/>
              </a:rPr>
              <a:t>ヒアリングから見えてきたもの</a:t>
            </a:r>
            <a:r>
              <a:rPr kumimoji="1" lang="en-US" altLang="ja-JP" sz="1200" dirty="0" smtClean="0">
                <a:solidFill>
                  <a:schemeClr val="tx1"/>
                </a:solidFill>
                <a:latin typeface="+mn-ea"/>
              </a:rPr>
              <a:t>〗</a:t>
            </a:r>
          </a:p>
          <a:p>
            <a:pPr marL="285750" indent="-285750">
              <a:buFont typeface="Wingdings" panose="05000000000000000000" pitchFamily="2" charset="2"/>
              <a:buChar char="u"/>
            </a:pPr>
            <a:r>
              <a:rPr kumimoji="1" lang="ja-JP" altLang="en-US" sz="1200" dirty="0" smtClean="0">
                <a:solidFill>
                  <a:schemeClr val="tx1"/>
                </a:solidFill>
                <a:latin typeface="+mn-ea"/>
              </a:rPr>
              <a:t>信じるに足りる相当の理由が明確でないことから、プロバイダの判断で削除するこ</a:t>
            </a:r>
            <a:r>
              <a:rPr kumimoji="1" lang="ja-JP" altLang="en-US" sz="1200" dirty="0">
                <a:solidFill>
                  <a:schemeClr val="tx1"/>
                </a:solidFill>
                <a:latin typeface="+mn-ea"/>
              </a:rPr>
              <a:t>と</a:t>
            </a:r>
            <a:r>
              <a:rPr kumimoji="1" lang="ja-JP" altLang="en-US" sz="1200" dirty="0" smtClean="0">
                <a:solidFill>
                  <a:schemeClr val="tx1"/>
                </a:solidFill>
                <a:latin typeface="+mn-ea"/>
              </a:rPr>
              <a:t>は困難。</a:t>
            </a:r>
            <a:endParaRPr kumimoji="1" lang="en-US" altLang="ja-JP" sz="1200" dirty="0" smtClean="0">
              <a:solidFill>
                <a:schemeClr val="tx1"/>
              </a:solidFill>
              <a:latin typeface="+mn-ea"/>
            </a:endParaRPr>
          </a:p>
          <a:p>
            <a:pPr marL="285750" indent="-285750">
              <a:buFont typeface="Wingdings" panose="05000000000000000000" pitchFamily="2" charset="2"/>
              <a:buChar char="u"/>
            </a:pPr>
            <a:r>
              <a:rPr kumimoji="1" lang="ja-JP" altLang="en-US" sz="1200" dirty="0" smtClean="0">
                <a:solidFill>
                  <a:schemeClr val="tx1"/>
                </a:solidFill>
                <a:latin typeface="+mn-ea"/>
              </a:rPr>
              <a:t>そのため、発信者に削除要請があったことを伝えている。</a:t>
            </a:r>
            <a:endParaRPr kumimoji="1" lang="en-US" altLang="ja-JP" sz="1200" dirty="0" smtClean="0">
              <a:solidFill>
                <a:schemeClr val="tx1"/>
              </a:solidFill>
              <a:latin typeface="+mn-ea"/>
            </a:endParaRPr>
          </a:p>
          <a:p>
            <a:pPr marL="285750" indent="-285750">
              <a:buFont typeface="Wingdings" panose="05000000000000000000" pitchFamily="2" charset="2"/>
              <a:buChar char="u"/>
            </a:pPr>
            <a:r>
              <a:rPr kumimoji="1" lang="ja-JP" altLang="en-US" sz="1200" dirty="0" smtClean="0">
                <a:solidFill>
                  <a:schemeClr val="tx1"/>
                </a:solidFill>
                <a:latin typeface="+mn-ea"/>
              </a:rPr>
              <a:t>発信者情報開示請求が非常に多く、訴訟対応に苦慮。</a:t>
            </a:r>
            <a:endParaRPr kumimoji="1" lang="en-US" altLang="ja-JP" sz="1200" dirty="0" smtClean="0">
              <a:solidFill>
                <a:schemeClr val="tx1"/>
              </a:solidFill>
              <a:latin typeface="+mn-ea"/>
            </a:endParaRPr>
          </a:p>
          <a:p>
            <a:pPr marL="285750" indent="-285750">
              <a:buFont typeface="Wingdings" panose="05000000000000000000" pitchFamily="2" charset="2"/>
              <a:buChar char="u"/>
            </a:pPr>
            <a:r>
              <a:rPr kumimoji="1" lang="ja-JP" altLang="en-US" sz="1200" dirty="0" smtClean="0">
                <a:solidFill>
                  <a:schemeClr val="tx1"/>
                </a:solidFill>
                <a:latin typeface="+mn-ea"/>
              </a:rPr>
              <a:t>サーバーがホストされていない場合、回線接続プロバイダでは技術的に削除できない。</a:t>
            </a:r>
            <a:endParaRPr kumimoji="1" lang="en-US" altLang="ja-JP" sz="1200" dirty="0" smtClean="0">
              <a:solidFill>
                <a:schemeClr val="tx1"/>
              </a:solidFill>
              <a:latin typeface="+mn-ea"/>
            </a:endParaRPr>
          </a:p>
          <a:p>
            <a:pPr marL="285750" indent="-285750">
              <a:buFont typeface="Wingdings" panose="05000000000000000000" pitchFamily="2" charset="2"/>
              <a:buChar char="u"/>
            </a:pPr>
            <a:r>
              <a:rPr kumimoji="1" lang="ja-JP" altLang="en-US" sz="1200" dirty="0" smtClean="0">
                <a:solidFill>
                  <a:schemeClr val="tx1"/>
                </a:solidFill>
                <a:latin typeface="+mn-ea"/>
              </a:rPr>
              <a:t>契約者との摩擦は、できるだけ生じさせたくない。</a:t>
            </a:r>
            <a:endParaRPr kumimoji="1" lang="en-US" altLang="ja-JP" sz="1200" dirty="0" smtClean="0">
              <a:solidFill>
                <a:schemeClr val="tx1"/>
              </a:solidFill>
              <a:latin typeface="+mn-ea"/>
            </a:endParaRPr>
          </a:p>
        </p:txBody>
      </p:sp>
      <p:sp>
        <p:nvSpPr>
          <p:cNvPr id="8" name="正方形/長方形 7"/>
          <p:cNvSpPr/>
          <p:nvPr/>
        </p:nvSpPr>
        <p:spPr>
          <a:xfrm>
            <a:off x="36000" y="3753081"/>
            <a:ext cx="5173845" cy="402199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nSpc>
                <a:spcPts val="1600"/>
              </a:lnSpc>
              <a:spcAft>
                <a:spcPts val="600"/>
              </a:spcAft>
            </a:pPr>
            <a:r>
              <a:rPr kumimoji="1" lang="en-US" altLang="ja-JP" sz="1400" b="1" dirty="0" smtClean="0">
                <a:latin typeface="游ゴシック" panose="020B0400000000000000" pitchFamily="50" charset="-128"/>
                <a:ea typeface="游ゴシック" panose="020B0400000000000000" pitchFamily="50" charset="-128"/>
              </a:rPr>
              <a:t>【</a:t>
            </a:r>
            <a:r>
              <a:rPr kumimoji="1" lang="zh-TW" altLang="en-US" sz="1400" b="1" dirty="0" smtClean="0">
                <a:latin typeface="游ゴシック" panose="020B0400000000000000" pitchFamily="50" charset="-128"/>
                <a:ea typeface="游ゴシック" panose="020B0400000000000000" pitchFamily="50" charset="-128"/>
              </a:rPr>
              <a:t>電気通信事業者協会</a:t>
            </a:r>
            <a:r>
              <a:rPr kumimoji="1" lang="en-US" altLang="ja-JP" sz="1400" b="1" dirty="0" smtClean="0">
                <a:latin typeface="游ゴシック" panose="020B0400000000000000" pitchFamily="50" charset="-128"/>
                <a:ea typeface="游ゴシック" panose="020B0400000000000000" pitchFamily="50" charset="-128"/>
              </a:rPr>
              <a:t>】</a:t>
            </a:r>
            <a:endParaRPr kumimoji="1" lang="en-US" altLang="ja-JP" sz="1200" i="1" dirty="0" smtClean="0">
              <a:latin typeface="游ゴシック" panose="020B0400000000000000" pitchFamily="50" charset="-128"/>
              <a:ea typeface="游ゴシック" panose="020B0400000000000000" pitchFamily="50" charset="-128"/>
            </a:endParaRPr>
          </a:p>
          <a:p>
            <a:pPr marL="171450" indent="-171450">
              <a:lnSpc>
                <a:spcPts val="1600"/>
              </a:lnSpc>
              <a:buFont typeface="Wingdings" panose="05000000000000000000" pitchFamily="2" charset="2"/>
              <a:buChar char="n"/>
            </a:pPr>
            <a:r>
              <a:rPr lang="ja-JP" altLang="en-US" sz="1200" dirty="0" smtClean="0"/>
              <a:t>法務局からの要請も含め、名誉棄損やプライバシー侵害のように「他人の権利が不当に侵害されていると信じるに足りる相当の理由があったとき」は１号で削除することは可能だが、実際は削除の</a:t>
            </a:r>
            <a:r>
              <a:rPr lang="ja-JP" altLang="en-US" sz="1200" b="1" u="sng" dirty="0" smtClean="0"/>
              <a:t>判断に迷う場合が多く、リスクを恐れて、２号により投稿者本人の同意を得ているプロバイダが多い。</a:t>
            </a:r>
            <a:endParaRPr lang="en-US" altLang="ja-JP" sz="1200" dirty="0" smtClean="0"/>
          </a:p>
          <a:p>
            <a:pPr marL="171450" indent="-171450">
              <a:lnSpc>
                <a:spcPts val="1600"/>
              </a:lnSpc>
              <a:buFont typeface="Wingdings" panose="05000000000000000000" pitchFamily="2" charset="2"/>
              <a:buChar char="n"/>
            </a:pPr>
            <a:r>
              <a:rPr lang="ja-JP" altLang="en-US" sz="1200" dirty="0" smtClean="0"/>
              <a:t>特に</a:t>
            </a:r>
            <a:r>
              <a:rPr lang="ja-JP" altLang="en-US" sz="1200" b="1" u="sng" dirty="0" smtClean="0"/>
              <a:t>人権侵害における送信防止措置については</a:t>
            </a:r>
            <a:r>
              <a:rPr lang="ja-JP" altLang="en-US" sz="1200" dirty="0" smtClean="0"/>
              <a:t>、「</a:t>
            </a:r>
            <a:r>
              <a:rPr lang="ja-JP" altLang="en-US" sz="1200" b="1" u="sng" dirty="0" smtClean="0"/>
              <a:t>相当の理由」の判断が困難</a:t>
            </a:r>
            <a:r>
              <a:rPr lang="ja-JP" altLang="en-US" sz="1200" dirty="0" smtClean="0"/>
              <a:t>なため、プロバイダは同意を得ているのだと思う。　</a:t>
            </a:r>
            <a:endParaRPr lang="en-US" altLang="ja-JP" sz="1200" dirty="0" smtClean="0"/>
          </a:p>
          <a:p>
            <a:pPr marL="171450" indent="-171450">
              <a:lnSpc>
                <a:spcPts val="1600"/>
              </a:lnSpc>
              <a:buFont typeface="Wingdings" panose="05000000000000000000" pitchFamily="2" charset="2"/>
              <a:buChar char="n"/>
            </a:pPr>
            <a:r>
              <a:rPr lang="ja-JP" altLang="en-US" sz="1200" dirty="0" smtClean="0"/>
              <a:t>同和問題やヘイトスピーチに関することは、法務省の依命通知が発出されるまで判断基準が明確でなかったので、プロバイダとしても判断が難しかったと考えており、９月開催の「ネット上の人権対策セミナー」において</a:t>
            </a:r>
            <a:r>
              <a:rPr lang="ja-JP" altLang="en-US" sz="1200" b="1" u="sng" dirty="0" smtClean="0"/>
              <a:t>依命通知の内容が周知されたので</a:t>
            </a:r>
            <a:r>
              <a:rPr lang="ja-JP" altLang="en-US" sz="1200" dirty="0" smtClean="0"/>
              <a:t>、今後、取り組みが前進すると思う。</a:t>
            </a:r>
            <a:endParaRPr lang="en-US" altLang="ja-JP" sz="1200" dirty="0" smtClean="0"/>
          </a:p>
          <a:p>
            <a:pPr marL="171450" indent="-171450">
              <a:lnSpc>
                <a:spcPts val="1600"/>
              </a:lnSpc>
              <a:buFont typeface="Wingdings" panose="05000000000000000000" pitchFamily="2" charset="2"/>
              <a:buChar char="n"/>
            </a:pPr>
            <a:r>
              <a:rPr lang="ja-JP" altLang="en-US" sz="1200" dirty="0" smtClean="0"/>
              <a:t>プロバイダが</a:t>
            </a:r>
            <a:r>
              <a:rPr lang="ja-JP" altLang="en-US" sz="1200" b="1" u="sng" dirty="0" smtClean="0"/>
              <a:t>損害賠償請求を恐れて削除しないことはありうる</a:t>
            </a:r>
            <a:r>
              <a:rPr lang="ja-JP" altLang="en-US" sz="1200" dirty="0" smtClean="0"/>
              <a:t>が、</a:t>
            </a:r>
            <a:r>
              <a:rPr lang="ja-JP" altLang="en-US" sz="1200" b="1" u="sng" dirty="0" smtClean="0"/>
              <a:t>訴訟されるケースは少ない</a:t>
            </a:r>
            <a:r>
              <a:rPr lang="ja-JP" altLang="en-US" sz="1200" dirty="0" smtClean="0"/>
              <a:t>のではないか。開示請求はかなり多い。</a:t>
            </a:r>
            <a:endParaRPr lang="en-US" altLang="ja-JP" sz="1200" dirty="0" smtClean="0"/>
          </a:p>
          <a:p>
            <a:pPr marL="171450" indent="-171450">
              <a:lnSpc>
                <a:spcPts val="1600"/>
              </a:lnSpc>
              <a:buFont typeface="Wingdings" panose="05000000000000000000" pitchFamily="2" charset="2"/>
              <a:buChar char="n"/>
            </a:pPr>
            <a:r>
              <a:rPr lang="ja-JP" altLang="en-US" sz="1200" dirty="0" smtClean="0"/>
              <a:t>児童ポルノのブロッキングは世界的に理解されているが、</a:t>
            </a:r>
            <a:r>
              <a:rPr lang="ja-JP" altLang="en-US" sz="1200" b="1" u="sng" dirty="0" smtClean="0"/>
              <a:t>ヘイトや同和問題に関するサイトをブロッキングすることは、世界的に理解してもらえるか。</a:t>
            </a:r>
            <a:endParaRPr kumimoji="1" lang="en-US" altLang="zh-TW" sz="1400" b="1" u="sng" dirty="0" smtClean="0">
              <a:latin typeface="游ゴシック" panose="020B0400000000000000" pitchFamily="50" charset="-128"/>
              <a:ea typeface="游ゴシック" panose="020B0400000000000000" pitchFamily="50" charset="-128"/>
            </a:endParaRPr>
          </a:p>
        </p:txBody>
      </p:sp>
      <p:sp>
        <p:nvSpPr>
          <p:cNvPr id="9" name="正方形/長方形 8"/>
          <p:cNvSpPr/>
          <p:nvPr/>
        </p:nvSpPr>
        <p:spPr>
          <a:xfrm>
            <a:off x="36000" y="7903228"/>
            <a:ext cx="5173844" cy="16377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nSpc>
                <a:spcPts val="1600"/>
              </a:lnSpc>
              <a:spcAft>
                <a:spcPts val="600"/>
              </a:spcAft>
            </a:pPr>
            <a:r>
              <a:rPr kumimoji="1" lang="en-US" altLang="ja-JP" sz="1400" b="1" dirty="0" smtClean="0">
                <a:latin typeface="游ゴシック" panose="020B0400000000000000" pitchFamily="50" charset="-128"/>
                <a:ea typeface="游ゴシック" panose="020B0400000000000000" pitchFamily="50" charset="-128"/>
              </a:rPr>
              <a:t>【</a:t>
            </a:r>
            <a:r>
              <a:rPr kumimoji="1" lang="ja-JP" altLang="en-US" sz="1400" b="1" dirty="0" smtClean="0">
                <a:latin typeface="游ゴシック" panose="020B0400000000000000" pitchFamily="50" charset="-128"/>
                <a:ea typeface="游ゴシック" panose="020B0400000000000000" pitchFamily="50" charset="-128"/>
              </a:rPr>
              <a:t>ホスティングサービス会社</a:t>
            </a:r>
            <a:r>
              <a:rPr kumimoji="1" lang="en-US" altLang="ja-JP" sz="1400" b="1" dirty="0" smtClean="0">
                <a:latin typeface="游ゴシック" panose="020B0400000000000000" pitchFamily="50" charset="-128"/>
                <a:ea typeface="游ゴシック" panose="020B0400000000000000" pitchFamily="50" charset="-128"/>
              </a:rPr>
              <a:t>】</a:t>
            </a:r>
            <a:endParaRPr kumimoji="1" lang="en-US" altLang="ja-JP" sz="1200" i="1" dirty="0" smtClean="0">
              <a:latin typeface="+mn-ea"/>
            </a:endParaRPr>
          </a:p>
          <a:p>
            <a:pPr marL="171450" indent="-171450">
              <a:lnSpc>
                <a:spcPts val="1600"/>
              </a:lnSpc>
              <a:buFont typeface="Wingdings" panose="05000000000000000000" pitchFamily="2" charset="2"/>
              <a:buChar char="n"/>
            </a:pPr>
            <a:r>
              <a:rPr lang="ja-JP" altLang="en-US" sz="1200" dirty="0" smtClean="0"/>
              <a:t>裁判所や警察からの要請以外は、契約者に</a:t>
            </a:r>
            <a:r>
              <a:rPr lang="ja-JP" altLang="en-US" sz="1200" b="1" u="sng" dirty="0" smtClean="0"/>
              <a:t>削除の要請があったことを伝えている。法務局からの要請はない</a:t>
            </a:r>
            <a:r>
              <a:rPr lang="ja-JP" altLang="en-US" sz="1200" dirty="0" smtClean="0"/>
              <a:t>が、一般の要請と同様の扱い。</a:t>
            </a:r>
          </a:p>
          <a:p>
            <a:pPr marL="171450" indent="-171450">
              <a:lnSpc>
                <a:spcPts val="1600"/>
              </a:lnSpc>
              <a:buFont typeface="Wingdings" panose="05000000000000000000" pitchFamily="2" charset="2"/>
              <a:buChar char="n"/>
            </a:pPr>
            <a:r>
              <a:rPr lang="ja-JP" altLang="en-US" sz="1200" dirty="0" smtClean="0"/>
              <a:t>契約者</a:t>
            </a:r>
            <a:r>
              <a:rPr lang="ja-JP" altLang="en-US" sz="1200" dirty="0"/>
              <a:t>に連絡し、自主的に削除されない場合は、相当の理由の</a:t>
            </a:r>
            <a:r>
              <a:rPr lang="ja-JP" altLang="en-US" sz="1200" b="1" u="sng" dirty="0"/>
              <a:t>判断が困難なため当社から削除することはない。裁判所からの要請が無ければ削除しない</a:t>
            </a:r>
            <a:r>
              <a:rPr lang="ja-JP" altLang="en-US" sz="1200" b="1" u="sng" dirty="0" smtClean="0"/>
              <a:t>。</a:t>
            </a:r>
            <a:endParaRPr kumimoji="1" lang="en-US" altLang="ja-JP" sz="1400" dirty="0">
              <a:latin typeface="游ゴシック" panose="020B0400000000000000" pitchFamily="50" charset="-128"/>
              <a:ea typeface="游ゴシック" panose="020B0400000000000000"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948740195"/>
              </p:ext>
            </p:extLst>
          </p:nvPr>
        </p:nvGraphicFramePr>
        <p:xfrm>
          <a:off x="5497257" y="397834"/>
          <a:ext cx="7248196" cy="9171559"/>
        </p:xfrm>
        <a:graphic>
          <a:graphicData uri="http://schemas.openxmlformats.org/drawingml/2006/table">
            <a:tbl>
              <a:tblPr firstRow="1" bandRow="1">
                <a:tableStyleId>{2D5ABB26-0587-4C30-8999-92F81FD0307C}</a:tableStyleId>
              </a:tblPr>
              <a:tblGrid>
                <a:gridCol w="7248196">
                  <a:extLst>
                    <a:ext uri="{9D8B030D-6E8A-4147-A177-3AD203B41FA5}">
                      <a16:colId xmlns:a16="http://schemas.microsoft.com/office/drawing/2014/main" val="2087225500"/>
                    </a:ext>
                  </a:extLst>
                </a:gridCol>
              </a:tblGrid>
              <a:tr h="302657">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en-US" altLang="ja-JP" sz="1400" b="1" dirty="0" smtClean="0">
                          <a:latin typeface="游ゴシック" panose="020B0400000000000000" pitchFamily="50" charset="-128"/>
                          <a:ea typeface="+mn-ea"/>
                        </a:rPr>
                        <a:t>【</a:t>
                      </a:r>
                      <a:r>
                        <a:rPr kumimoji="1" lang="ja-JP" altLang="en-US" sz="1400" b="1" dirty="0" smtClean="0">
                          <a:latin typeface="游ゴシック" panose="020B0400000000000000" pitchFamily="50" charset="-128"/>
                        </a:rPr>
                        <a:t>アクセスプロバイダー</a:t>
                      </a:r>
                      <a:r>
                        <a:rPr kumimoji="1" lang="en-US" altLang="ja-JP" sz="1400" b="1" dirty="0" smtClean="0">
                          <a:latin typeface="游ゴシック" panose="020B0400000000000000" pitchFamily="50" charset="-128"/>
                          <a:ea typeface="+mn-ea"/>
                        </a:rPr>
                        <a:t>】</a:t>
                      </a: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tcPr>
                </a:tc>
                <a:extLst>
                  <a:ext uri="{0D108BD9-81ED-4DB2-BD59-A6C34878D82A}">
                    <a16:rowId xmlns:a16="http://schemas.microsoft.com/office/drawing/2014/main" val="3144239452"/>
                  </a:ext>
                </a:extLst>
              </a:tr>
              <a:tr h="2907276">
                <a:tc>
                  <a:txBody>
                    <a:bodyPr/>
                    <a:lstStyle/>
                    <a:p>
                      <a:pPr>
                        <a:lnSpc>
                          <a:spcPts val="1600"/>
                        </a:lnSpc>
                      </a:pPr>
                      <a:r>
                        <a:rPr kumimoji="1" lang="ja-JP" altLang="en-US" sz="1200" i="1" dirty="0" smtClean="0">
                          <a:latin typeface="+mn-ea"/>
                          <a:ea typeface="+mn-ea"/>
                        </a:rPr>
                        <a:t>≪　</a:t>
                      </a:r>
                      <a:r>
                        <a:rPr kumimoji="1" lang="en-US" altLang="ja-JP" sz="1200" i="1" dirty="0" smtClean="0">
                          <a:latin typeface="+mn-ea"/>
                          <a:ea typeface="+mn-ea"/>
                        </a:rPr>
                        <a:t>A</a:t>
                      </a:r>
                      <a:r>
                        <a:rPr kumimoji="1" lang="ja-JP" altLang="en-US" sz="1200" i="1" dirty="0" smtClean="0">
                          <a:latin typeface="+mn-ea"/>
                          <a:ea typeface="+mn-ea"/>
                        </a:rPr>
                        <a:t>　≫</a:t>
                      </a:r>
                      <a:endParaRPr kumimoji="1" lang="en-US" altLang="ja-JP" sz="1200" i="1" dirty="0" smtClean="0">
                        <a:latin typeface="+mn-ea"/>
                        <a:ea typeface="+mn-ea"/>
                      </a:endParaRPr>
                    </a:p>
                    <a:p>
                      <a:pPr marL="171450" marR="0" lvl="0" indent="-171450" algn="l" defTabSz="1280160" rtl="0" eaLnBrk="1" fontAlgn="auto" latinLnBrk="0" hangingPunct="1">
                        <a:lnSpc>
                          <a:spcPts val="1600"/>
                        </a:lnSpc>
                        <a:spcBef>
                          <a:spcPts val="0"/>
                        </a:spcBef>
                        <a:spcAft>
                          <a:spcPts val="0"/>
                        </a:spcAft>
                        <a:buClrTx/>
                        <a:buSzTx/>
                        <a:buFont typeface="Wingdings" panose="05000000000000000000" pitchFamily="2" charset="2"/>
                        <a:buChar char="n"/>
                        <a:tabLst/>
                        <a:defRPr/>
                      </a:pPr>
                      <a:r>
                        <a:rPr lang="ja-JP" altLang="en-US" sz="1200" b="1" u="sng" dirty="0" smtClean="0">
                          <a:latin typeface="+mn-ea"/>
                          <a:ea typeface="+mn-ea"/>
                        </a:rPr>
                        <a:t>法務局からの削除要請は、５年間ない。</a:t>
                      </a:r>
                      <a:endParaRPr lang="en-US" altLang="ja-JP" sz="1200" b="1" u="sng" dirty="0" smtClean="0">
                        <a:latin typeface="+mn-ea"/>
                        <a:ea typeface="+mn-ea"/>
                      </a:endParaRPr>
                    </a:p>
                    <a:p>
                      <a:pPr marL="171450" marR="0" lvl="0" indent="-171450" algn="l" defTabSz="1280160" rtl="0" eaLnBrk="1" fontAlgn="auto" latinLnBrk="0" hangingPunct="1">
                        <a:lnSpc>
                          <a:spcPts val="1600"/>
                        </a:lnSpc>
                        <a:spcBef>
                          <a:spcPts val="0"/>
                        </a:spcBef>
                        <a:spcAft>
                          <a:spcPts val="0"/>
                        </a:spcAft>
                        <a:buClrTx/>
                        <a:buSzTx/>
                        <a:buFont typeface="Wingdings" panose="05000000000000000000" pitchFamily="2" charset="2"/>
                        <a:buChar char="n"/>
                        <a:tabLst/>
                        <a:defRPr/>
                      </a:pPr>
                      <a:r>
                        <a:rPr lang="ja-JP" altLang="en-US" sz="1200" dirty="0" smtClean="0">
                          <a:latin typeface="+mn-ea"/>
                          <a:ea typeface="+mn-ea"/>
                        </a:rPr>
                        <a:t>法務局の要請は、不当な権利侵害が行われたと考えてもよいと思うが、それでも、</a:t>
                      </a:r>
                      <a:r>
                        <a:rPr lang="ja-JP" altLang="en-US" sz="1200" b="1" u="sng" dirty="0" smtClean="0">
                          <a:latin typeface="+mn-ea"/>
                          <a:ea typeface="+mn-ea"/>
                        </a:rPr>
                        <a:t>ヘイトや同和問題が「他人の権利を侵害した」といえるのか判断に迷う。</a:t>
                      </a:r>
                      <a:endParaRPr lang="en-US" altLang="ja-JP" sz="1200" dirty="0" smtClean="0">
                        <a:latin typeface="+mn-ea"/>
                        <a:ea typeface="+mn-ea"/>
                      </a:endParaRPr>
                    </a:p>
                    <a:p>
                      <a:pPr marL="171450" indent="-171450">
                        <a:lnSpc>
                          <a:spcPts val="1600"/>
                        </a:lnSpc>
                        <a:buFont typeface="Wingdings" panose="05000000000000000000" pitchFamily="2" charset="2"/>
                        <a:buChar char="n"/>
                      </a:pPr>
                      <a:r>
                        <a:rPr lang="ja-JP" altLang="en-US" sz="1200" dirty="0" smtClean="0">
                          <a:latin typeface="+mn-ea"/>
                          <a:ea typeface="+mn-ea"/>
                        </a:rPr>
                        <a:t>法務局や自治体からの要請は、個人の要請より信頼性が高い情報として扱うが、</a:t>
                      </a:r>
                      <a:r>
                        <a:rPr lang="ja-JP" altLang="en-US" sz="1200" b="1" u="sng" dirty="0" smtClean="0">
                          <a:latin typeface="+mn-ea"/>
                          <a:ea typeface="+mn-ea"/>
                        </a:rPr>
                        <a:t>プロバイダで判断することはなく、</a:t>
                      </a:r>
                      <a:r>
                        <a:rPr lang="ja-JP" altLang="en-US" sz="1200" dirty="0" smtClean="0">
                          <a:latin typeface="+mn-ea"/>
                          <a:ea typeface="+mn-ea"/>
                        </a:rPr>
                        <a:t>基本的に</a:t>
                      </a:r>
                      <a:r>
                        <a:rPr lang="ja-JP" altLang="en-US" sz="1200" b="1" u="sng" dirty="0" smtClean="0">
                          <a:latin typeface="+mn-ea"/>
                          <a:ea typeface="+mn-ea"/>
                        </a:rPr>
                        <a:t>すべて、発信者に削除の要請があったことを連絡している。</a:t>
                      </a:r>
                      <a:r>
                        <a:rPr lang="ja-JP" altLang="en-US" sz="1200" dirty="0" smtClean="0">
                          <a:latin typeface="+mn-ea"/>
                          <a:ea typeface="+mn-ea"/>
                        </a:rPr>
                        <a:t>自主的に削除してくれる場合もある。</a:t>
                      </a:r>
                      <a:endParaRPr lang="en-US" altLang="ja-JP" sz="1200" dirty="0" smtClean="0">
                        <a:latin typeface="+mn-ea"/>
                        <a:ea typeface="+mn-ea"/>
                      </a:endParaRPr>
                    </a:p>
                    <a:p>
                      <a:pPr marL="171450" indent="-171450">
                        <a:lnSpc>
                          <a:spcPts val="1600"/>
                        </a:lnSpc>
                        <a:buFont typeface="Wingdings" panose="05000000000000000000" pitchFamily="2" charset="2"/>
                        <a:buChar char="n"/>
                      </a:pPr>
                      <a:r>
                        <a:rPr lang="ja-JP" altLang="en-US" sz="1200" dirty="0" smtClean="0">
                          <a:latin typeface="+mn-ea"/>
                          <a:ea typeface="+mn-ea"/>
                        </a:rPr>
                        <a:t>発信者に</a:t>
                      </a:r>
                      <a:r>
                        <a:rPr lang="ja-JP" altLang="en-US" sz="1200" b="1" u="sng" dirty="0" smtClean="0">
                          <a:latin typeface="+mn-ea"/>
                          <a:ea typeface="+mn-ea"/>
                        </a:rPr>
                        <a:t>連絡がつかない場合</a:t>
                      </a:r>
                      <a:r>
                        <a:rPr lang="ja-JP" altLang="en-US" sz="1200" dirty="0" smtClean="0">
                          <a:latin typeface="+mn-ea"/>
                          <a:ea typeface="+mn-ea"/>
                        </a:rPr>
                        <a:t>、規約に基づき</a:t>
                      </a:r>
                      <a:r>
                        <a:rPr lang="ja-JP" altLang="en-US" sz="1200" b="1" u="sng" dirty="0" smtClean="0">
                          <a:latin typeface="+mn-ea"/>
                          <a:ea typeface="+mn-ea"/>
                        </a:rPr>
                        <a:t>プロバイダの判断で削除している。</a:t>
                      </a:r>
                    </a:p>
                    <a:p>
                      <a:pPr marL="171450" indent="-171450">
                        <a:lnSpc>
                          <a:spcPts val="1600"/>
                        </a:lnSpc>
                        <a:buFont typeface="Wingdings" panose="05000000000000000000" pitchFamily="2" charset="2"/>
                        <a:buChar char="n"/>
                      </a:pPr>
                      <a:r>
                        <a:rPr lang="ja-JP" altLang="en-US" sz="1200" dirty="0" smtClean="0">
                          <a:latin typeface="+mn-ea"/>
                          <a:ea typeface="+mn-ea"/>
                        </a:rPr>
                        <a:t>削除に応じてくれない場合、社内で検討するが、</a:t>
                      </a:r>
                      <a:r>
                        <a:rPr lang="ja-JP" altLang="en-US" sz="1200" b="1" u="sng" dirty="0" smtClean="0">
                          <a:latin typeface="+mn-ea"/>
                          <a:ea typeface="+mn-ea"/>
                        </a:rPr>
                        <a:t>自ら削除することはなく、司法の判断</a:t>
                      </a:r>
                      <a:r>
                        <a:rPr lang="ja-JP" altLang="en-US" sz="1200" dirty="0" smtClean="0">
                          <a:latin typeface="+mn-ea"/>
                          <a:ea typeface="+mn-ea"/>
                        </a:rPr>
                        <a:t>を仰ぐ。</a:t>
                      </a:r>
                      <a:endParaRPr lang="en-US" altLang="ja-JP" sz="1200" dirty="0" smtClean="0">
                        <a:latin typeface="+mn-ea"/>
                        <a:ea typeface="+mn-ea"/>
                      </a:endParaRPr>
                    </a:p>
                    <a:p>
                      <a:pPr marL="171450" marR="0" lvl="0" indent="-171450" algn="l" defTabSz="1280160" rtl="0" eaLnBrk="1" fontAlgn="auto" latinLnBrk="0" hangingPunct="1">
                        <a:lnSpc>
                          <a:spcPts val="1600"/>
                        </a:lnSpc>
                        <a:spcBef>
                          <a:spcPts val="0"/>
                        </a:spcBef>
                        <a:spcAft>
                          <a:spcPts val="0"/>
                        </a:spcAft>
                        <a:buClrTx/>
                        <a:buSzTx/>
                        <a:buFont typeface="Wingdings" panose="05000000000000000000" pitchFamily="2" charset="2"/>
                        <a:buChar char="n"/>
                        <a:tabLst/>
                        <a:defRPr/>
                      </a:pPr>
                      <a:r>
                        <a:rPr lang="ja-JP" altLang="en-US" sz="1200" dirty="0" smtClean="0">
                          <a:latin typeface="+mn-ea"/>
                          <a:ea typeface="+mn-ea"/>
                        </a:rPr>
                        <a:t>削除に関してよりも、</a:t>
                      </a:r>
                      <a:r>
                        <a:rPr lang="ja-JP" altLang="en-US" sz="1200" b="1" u="sng" dirty="0" smtClean="0">
                          <a:latin typeface="+mn-ea"/>
                          <a:ea typeface="+mn-ea"/>
                        </a:rPr>
                        <a:t>発信者情報開示の対応に苦慮</a:t>
                      </a:r>
                      <a:r>
                        <a:rPr lang="ja-JP" altLang="en-US" sz="1200" dirty="0" smtClean="0">
                          <a:latin typeface="+mn-ea"/>
                          <a:ea typeface="+mn-ea"/>
                        </a:rPr>
                        <a:t>している。</a:t>
                      </a:r>
                      <a:endParaRPr lang="en-US" altLang="ja-JP" sz="1200" dirty="0" smtClean="0">
                        <a:latin typeface="+mn-ea"/>
                        <a:ea typeface="+mn-ea"/>
                      </a:endParaRPr>
                    </a:p>
                    <a:p>
                      <a:pPr marL="171450" marR="0" lvl="0" indent="-171450" algn="l" defTabSz="1280160" rtl="0" eaLnBrk="1" fontAlgn="auto" latinLnBrk="0" hangingPunct="1">
                        <a:lnSpc>
                          <a:spcPts val="1600"/>
                        </a:lnSpc>
                        <a:spcBef>
                          <a:spcPts val="0"/>
                        </a:spcBef>
                        <a:spcAft>
                          <a:spcPts val="0"/>
                        </a:spcAft>
                        <a:buClrTx/>
                        <a:buSzTx/>
                        <a:buFont typeface="Wingdings" panose="05000000000000000000" pitchFamily="2" charset="2"/>
                        <a:buChar char="n"/>
                        <a:tabLst/>
                        <a:defRPr/>
                      </a:pPr>
                      <a:r>
                        <a:rPr lang="ja-JP" altLang="en-US" sz="1200" dirty="0" smtClean="0">
                          <a:latin typeface="+mn-ea"/>
                          <a:ea typeface="+mn-ea"/>
                        </a:rPr>
                        <a:t>開示請求は、年間</a:t>
                      </a:r>
                      <a:r>
                        <a:rPr lang="en-US" altLang="ja-JP" sz="1200" dirty="0" smtClean="0">
                          <a:latin typeface="+mn-ea"/>
                          <a:ea typeface="+mn-ea"/>
                        </a:rPr>
                        <a:t>50</a:t>
                      </a:r>
                      <a:r>
                        <a:rPr lang="ja-JP" altLang="en-US" sz="1200" dirty="0" smtClean="0">
                          <a:latin typeface="+mn-ea"/>
                          <a:ea typeface="+mn-ea"/>
                        </a:rPr>
                        <a:t>～</a:t>
                      </a:r>
                      <a:r>
                        <a:rPr lang="en-US" altLang="ja-JP" sz="1200" dirty="0" smtClean="0">
                          <a:latin typeface="+mn-ea"/>
                          <a:ea typeface="+mn-ea"/>
                        </a:rPr>
                        <a:t>60</a:t>
                      </a:r>
                      <a:r>
                        <a:rPr lang="ja-JP" altLang="en-US" sz="1200" dirty="0" smtClean="0">
                          <a:latin typeface="+mn-ea"/>
                          <a:ea typeface="+mn-ea"/>
                        </a:rPr>
                        <a:t>件程度で、ほとんどが弁護士からである。了解を得て開示する場合もあるが、</a:t>
                      </a:r>
                      <a:r>
                        <a:rPr lang="en-US" altLang="ja-JP" sz="1200" dirty="0" smtClean="0">
                          <a:latin typeface="+mn-ea"/>
                          <a:ea typeface="+mn-ea"/>
                        </a:rPr>
                        <a:t>40</a:t>
                      </a:r>
                      <a:r>
                        <a:rPr lang="ja-JP" altLang="en-US" sz="1200" dirty="0" smtClean="0">
                          <a:latin typeface="+mn-ea"/>
                          <a:ea typeface="+mn-ea"/>
                        </a:rPr>
                        <a:t>件程度は裁判になり、</a:t>
                      </a:r>
                      <a:r>
                        <a:rPr lang="en-US" altLang="ja-JP" sz="1200" b="1" u="sng" dirty="0" smtClean="0">
                          <a:latin typeface="+mn-ea"/>
                          <a:ea typeface="+mn-ea"/>
                        </a:rPr>
                        <a:t>9</a:t>
                      </a:r>
                      <a:r>
                        <a:rPr lang="ja-JP" altLang="en-US" sz="1200" b="1" u="sng" dirty="0" smtClean="0">
                          <a:latin typeface="+mn-ea"/>
                          <a:ea typeface="+mn-ea"/>
                        </a:rPr>
                        <a:t>割程度が敗訴。</a:t>
                      </a:r>
                      <a:endParaRPr lang="en-US" altLang="ja-JP" sz="1200" dirty="0" smtClean="0">
                        <a:latin typeface="+mn-ea"/>
                        <a:ea typeface="+mn-ea"/>
                      </a:endParaRPr>
                    </a:p>
                    <a:p>
                      <a:pPr marL="171450" indent="-171450">
                        <a:lnSpc>
                          <a:spcPts val="1600"/>
                        </a:lnSpc>
                        <a:buFont typeface="Wingdings" panose="05000000000000000000" pitchFamily="2" charset="2"/>
                        <a:buChar char="n"/>
                      </a:pPr>
                      <a:r>
                        <a:rPr lang="ja-JP" altLang="en-US" sz="1200" b="1" u="sng" dirty="0" smtClean="0">
                          <a:latin typeface="+mn-ea"/>
                          <a:ea typeface="+mn-ea"/>
                        </a:rPr>
                        <a:t>約款違反を理由</a:t>
                      </a:r>
                      <a:r>
                        <a:rPr lang="ja-JP" altLang="en-US" sz="1200" dirty="0" smtClean="0">
                          <a:latin typeface="+mn-ea"/>
                          <a:ea typeface="+mn-ea"/>
                        </a:rPr>
                        <a:t>として、契約解除をすると、他の適法な情報も削除することになり、</a:t>
                      </a:r>
                      <a:r>
                        <a:rPr lang="ja-JP" altLang="en-US" sz="1200" b="1" u="sng" dirty="0" smtClean="0">
                          <a:latin typeface="+mn-ea"/>
                          <a:ea typeface="+mn-ea"/>
                        </a:rPr>
                        <a:t>「利用の公平」の観点からできない。</a:t>
                      </a:r>
                      <a:endParaRPr lang="en-US" altLang="ja-JP" sz="1200" b="1" u="sng" dirty="0" smtClean="0">
                        <a:latin typeface="+mn-ea"/>
                        <a:ea typeface="+mn-ea"/>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B w="9525" cap="flat" cmpd="sng" algn="ctr">
                      <a:solidFill>
                        <a:schemeClr val="accent6">
                          <a:lumMod val="50000"/>
                        </a:schemeClr>
                      </a:solidFill>
                      <a:prstDash val="sysDot"/>
                      <a:round/>
                      <a:headEnd type="none" w="med" len="med"/>
                      <a:tailEnd type="none" w="med" len="med"/>
                    </a:lnB>
                  </a:tcPr>
                </a:tc>
                <a:extLst>
                  <a:ext uri="{0D108BD9-81ED-4DB2-BD59-A6C34878D82A}">
                    <a16:rowId xmlns:a16="http://schemas.microsoft.com/office/drawing/2014/main" val="276436945"/>
                  </a:ext>
                </a:extLst>
              </a:tr>
              <a:tr h="2100064">
                <a:tc>
                  <a:txBody>
                    <a:bodyPr/>
                    <a:lstStyle/>
                    <a:p>
                      <a:pPr>
                        <a:lnSpc>
                          <a:spcPts val="1600"/>
                        </a:lnSpc>
                      </a:pPr>
                      <a:r>
                        <a:rPr lang="ja-JP" altLang="en-US" sz="1200" i="1" dirty="0" smtClean="0">
                          <a:latin typeface="+mn-ea"/>
                        </a:rPr>
                        <a:t>≪　</a:t>
                      </a:r>
                      <a:r>
                        <a:rPr lang="en-US" altLang="ja-JP" sz="1200" i="1" dirty="0" smtClean="0">
                          <a:latin typeface="+mn-ea"/>
                        </a:rPr>
                        <a:t>B</a:t>
                      </a:r>
                      <a:r>
                        <a:rPr lang="ja-JP" altLang="en-US" sz="1200" i="1" dirty="0" smtClean="0">
                          <a:latin typeface="+mn-ea"/>
                        </a:rPr>
                        <a:t>　≫</a:t>
                      </a:r>
                      <a:endParaRPr lang="en-US" altLang="ja-JP" sz="1200" i="1" dirty="0" smtClean="0">
                        <a:latin typeface="+mn-ea"/>
                      </a:endParaRPr>
                    </a:p>
                    <a:p>
                      <a:pPr marL="171450" indent="-171450">
                        <a:lnSpc>
                          <a:spcPts val="1600"/>
                        </a:lnSpc>
                        <a:buFont typeface="Wingdings" panose="05000000000000000000" pitchFamily="2" charset="2"/>
                        <a:buChar char="n"/>
                      </a:pPr>
                      <a:r>
                        <a:rPr lang="ja-JP" altLang="en-US" sz="1200" b="1" u="sng" dirty="0" smtClean="0"/>
                        <a:t>法務局からの削除要請はここ数年ない。</a:t>
                      </a:r>
                      <a:endParaRPr lang="en-US" altLang="ja-JP" sz="1200" b="1" u="sng" dirty="0" smtClean="0"/>
                    </a:p>
                    <a:p>
                      <a:pPr marL="171450" indent="-171450">
                        <a:lnSpc>
                          <a:spcPts val="1600"/>
                        </a:lnSpc>
                        <a:buFont typeface="Wingdings" panose="05000000000000000000" pitchFamily="2" charset="2"/>
                        <a:buChar char="n"/>
                      </a:pPr>
                      <a:r>
                        <a:rPr lang="ja-JP" altLang="en-US" sz="1200" b="1" u="sng" dirty="0" smtClean="0"/>
                        <a:t>回線サービスのみの契約者が多く</a:t>
                      </a:r>
                      <a:r>
                        <a:rPr lang="ja-JP" altLang="en-US" sz="1200" dirty="0" smtClean="0"/>
                        <a:t>、サーバーサービスは希望する方のみのため利用者は非常に少ない。</a:t>
                      </a:r>
                      <a:endParaRPr lang="en-US" altLang="ja-JP" sz="1200" dirty="0" smtClean="0"/>
                    </a:p>
                    <a:p>
                      <a:pPr marL="171450" indent="-171450">
                        <a:lnSpc>
                          <a:spcPts val="1600"/>
                        </a:lnSpc>
                        <a:buFont typeface="Wingdings" panose="05000000000000000000" pitchFamily="2" charset="2"/>
                        <a:buChar char="n"/>
                      </a:pPr>
                      <a:r>
                        <a:rPr lang="en-US" altLang="ja-JP" sz="1200" dirty="0" smtClean="0"/>
                        <a:t>7</a:t>
                      </a:r>
                      <a:r>
                        <a:rPr lang="ja-JP" altLang="en-US" sz="1200" dirty="0" smtClean="0"/>
                        <a:t>年前は、当社で掲示板やブログのフォームを提供していたが、それらのサービスは終了した。</a:t>
                      </a:r>
                      <a:endParaRPr lang="en-US" altLang="ja-JP" sz="1200" dirty="0" smtClean="0"/>
                    </a:p>
                    <a:p>
                      <a:pPr marL="171450" indent="-171450">
                        <a:lnSpc>
                          <a:spcPts val="1600"/>
                        </a:lnSpc>
                        <a:buFont typeface="Wingdings" panose="05000000000000000000" pitchFamily="2" charset="2"/>
                        <a:buChar char="n"/>
                      </a:pPr>
                      <a:r>
                        <a:rPr lang="ja-JP" altLang="en-US" sz="1200" dirty="0" smtClean="0"/>
                        <a:t>そのため、削除依頼の件数も少ないが、あった場合は、</a:t>
                      </a:r>
                      <a:r>
                        <a:rPr lang="ja-JP" altLang="en-US" sz="1200" b="1" u="sng" dirty="0" smtClean="0"/>
                        <a:t>発信者に依頼があったことを連絡している。</a:t>
                      </a:r>
                    </a:p>
                    <a:p>
                      <a:pPr marL="171450" indent="-171450">
                        <a:lnSpc>
                          <a:spcPts val="1600"/>
                        </a:lnSpc>
                        <a:buFont typeface="Wingdings" panose="05000000000000000000" pitchFamily="2" charset="2"/>
                        <a:buChar char="n"/>
                      </a:pPr>
                      <a:r>
                        <a:rPr lang="ja-JP" altLang="en-US" sz="1200" dirty="0" smtClean="0"/>
                        <a:t>当該意見照会により発信者側で自主的に削除されるケースが多いが、</a:t>
                      </a:r>
                      <a:r>
                        <a:rPr lang="ja-JP" altLang="en-US" sz="1200" b="1" u="sng" dirty="0" smtClean="0"/>
                        <a:t>削除されない場合も当社の判断で削除することはなく、司法の判断に委ねる。</a:t>
                      </a:r>
                      <a:endParaRPr lang="en-US" altLang="ja-JP" sz="1200" b="1" u="sng" dirty="0" smtClean="0"/>
                    </a:p>
                    <a:p>
                      <a:pPr marL="171450" indent="-171450">
                        <a:lnSpc>
                          <a:spcPts val="1600"/>
                        </a:lnSpc>
                        <a:buFont typeface="Wingdings" panose="05000000000000000000" pitchFamily="2" charset="2"/>
                        <a:buChar char="n"/>
                      </a:pPr>
                      <a:r>
                        <a:rPr lang="ja-JP" altLang="en-US" sz="1200" dirty="0" smtClean="0"/>
                        <a:t>免責要件の「他人の権利が侵害されていると信じるに足る相当の理由」の内容が明確ではなく、</a:t>
                      </a:r>
                      <a:r>
                        <a:rPr lang="ja-JP" altLang="en-US" sz="1200" b="1" u="sng" dirty="0" smtClean="0"/>
                        <a:t>削除すれば、発信者側から訴えられる可能性があるため、当社が自主的に削除することはほぼない。</a:t>
                      </a:r>
                    </a:p>
                    <a:p>
                      <a:pPr marL="171450" indent="-171450">
                        <a:lnSpc>
                          <a:spcPts val="1600"/>
                        </a:lnSpc>
                        <a:spcAft>
                          <a:spcPts val="1200"/>
                        </a:spcAft>
                        <a:buFont typeface="Wingdings" panose="05000000000000000000" pitchFamily="2" charset="2"/>
                        <a:buChar char="n"/>
                      </a:pPr>
                      <a:r>
                        <a:rPr lang="ja-JP" altLang="en-US" sz="1200" dirty="0" smtClean="0"/>
                        <a:t>開示請求につては、人権、誹謗中傷、プライバシーは、</a:t>
                      </a:r>
                      <a:r>
                        <a:rPr lang="ja-JP" altLang="en-US" sz="1200" b="1" u="sng" dirty="0" smtClean="0"/>
                        <a:t>訴訟無しに開示はしない。</a:t>
                      </a:r>
                      <a:endParaRPr lang="en-US" altLang="ja-JP" sz="1200" dirty="0" smtClean="0"/>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chemeClr val="accent6">
                          <a:lumMod val="50000"/>
                        </a:schemeClr>
                      </a:solidFill>
                      <a:prstDash val="sysDot"/>
                      <a:round/>
                      <a:headEnd type="none" w="med" len="med"/>
                      <a:tailEnd type="none" w="med" len="med"/>
                    </a:lnT>
                    <a:lnB w="9525" cap="flat" cmpd="sng" algn="ctr">
                      <a:solidFill>
                        <a:schemeClr val="accent6">
                          <a:lumMod val="50000"/>
                        </a:schemeClr>
                      </a:solidFill>
                      <a:prstDash val="sysDot"/>
                      <a:round/>
                      <a:headEnd type="none" w="med" len="med"/>
                      <a:tailEnd type="none" w="med" len="med"/>
                    </a:lnB>
                  </a:tcPr>
                </a:tc>
                <a:extLst>
                  <a:ext uri="{0D108BD9-81ED-4DB2-BD59-A6C34878D82A}">
                    <a16:rowId xmlns:a16="http://schemas.microsoft.com/office/drawing/2014/main" val="478766150"/>
                  </a:ext>
                </a:extLst>
              </a:tr>
              <a:tr h="2503607">
                <a:tc>
                  <a:txBody>
                    <a:bodyPr/>
                    <a:lstStyle/>
                    <a:p>
                      <a:pPr>
                        <a:lnSpc>
                          <a:spcPts val="1600"/>
                        </a:lnSpc>
                      </a:pPr>
                      <a:r>
                        <a:rPr lang="ja-JP" altLang="en-US" sz="1200" i="1" dirty="0" smtClean="0">
                          <a:latin typeface="+mn-ea"/>
                        </a:rPr>
                        <a:t>≪　</a:t>
                      </a:r>
                      <a:r>
                        <a:rPr lang="en-US" altLang="ja-JP" sz="1200" i="1" dirty="0" smtClean="0">
                          <a:latin typeface="+mn-ea"/>
                        </a:rPr>
                        <a:t>C</a:t>
                      </a:r>
                      <a:r>
                        <a:rPr lang="ja-JP" altLang="en-US" sz="1200" i="1" dirty="0" smtClean="0">
                          <a:latin typeface="+mn-ea"/>
                        </a:rPr>
                        <a:t>　≫</a:t>
                      </a:r>
                      <a:endParaRPr lang="en-US" altLang="ja-JP" sz="1200" i="1" dirty="0" smtClean="0">
                        <a:latin typeface="+mn-ea"/>
                      </a:endParaRPr>
                    </a:p>
                    <a:p>
                      <a:pPr marL="171450" indent="-171450">
                        <a:lnSpc>
                          <a:spcPts val="1600"/>
                        </a:lnSpc>
                        <a:buFont typeface="Wingdings" panose="05000000000000000000" pitchFamily="2" charset="2"/>
                        <a:buChar char="n"/>
                      </a:pPr>
                      <a:r>
                        <a:rPr lang="ja-JP" altLang="en-US" sz="1200" dirty="0" smtClean="0"/>
                        <a:t>回線接続サービスのみ</a:t>
                      </a:r>
                      <a:endParaRPr lang="en-US" altLang="ja-JP" sz="1200" dirty="0" smtClean="0"/>
                    </a:p>
                    <a:p>
                      <a:pPr marL="171450" indent="-171450">
                        <a:lnSpc>
                          <a:spcPts val="1600"/>
                        </a:lnSpc>
                        <a:buFont typeface="Wingdings" panose="05000000000000000000" pitchFamily="2" charset="2"/>
                        <a:buChar char="n"/>
                      </a:pPr>
                      <a:r>
                        <a:rPr lang="ja-JP" altLang="en-US" sz="1200" b="1" u="sng" dirty="0" smtClean="0"/>
                        <a:t>法務局からの削除要請があることは、今回のヒアリングで初めて知った。</a:t>
                      </a:r>
                    </a:p>
                    <a:p>
                      <a:pPr marL="171450" indent="-171450">
                        <a:lnSpc>
                          <a:spcPts val="1600"/>
                        </a:lnSpc>
                        <a:buFont typeface="Wingdings" panose="05000000000000000000" pitchFamily="2" charset="2"/>
                        <a:buChar char="n"/>
                      </a:pPr>
                      <a:r>
                        <a:rPr lang="ja-JP" altLang="en-US" sz="1200" dirty="0" smtClean="0"/>
                        <a:t>削除依頼があった場合、</a:t>
                      </a:r>
                      <a:r>
                        <a:rPr lang="ja-JP" altLang="en-US" sz="1200" b="1" u="sng" dirty="0" smtClean="0"/>
                        <a:t>発信者に依頼があったことを連絡している。</a:t>
                      </a:r>
                    </a:p>
                    <a:p>
                      <a:pPr marL="171450" indent="-171450">
                        <a:lnSpc>
                          <a:spcPts val="1600"/>
                        </a:lnSpc>
                        <a:buFont typeface="Wingdings" panose="05000000000000000000" pitchFamily="2" charset="2"/>
                        <a:buChar char="n"/>
                      </a:pPr>
                      <a:r>
                        <a:rPr lang="ja-JP" altLang="en-US" sz="1200" dirty="0" smtClean="0"/>
                        <a:t>当該意見照会により発信者側で自主的に削除される。</a:t>
                      </a:r>
                      <a:endParaRPr lang="en-US" altLang="ja-JP" sz="1200" dirty="0" smtClean="0"/>
                    </a:p>
                    <a:p>
                      <a:pPr marL="171450" indent="-171450">
                        <a:lnSpc>
                          <a:spcPts val="1600"/>
                        </a:lnSpc>
                        <a:buFont typeface="Wingdings" panose="05000000000000000000" pitchFamily="2" charset="2"/>
                        <a:buChar char="n"/>
                      </a:pPr>
                      <a:r>
                        <a:rPr lang="ja-JP" altLang="en-US" sz="1200" dirty="0" smtClean="0"/>
                        <a:t>発信者に連絡が取れないことがあり、一時的に</a:t>
                      </a:r>
                      <a:r>
                        <a:rPr lang="en-US" altLang="ja-JP" sz="1200" dirty="0" smtClean="0"/>
                        <a:t>HP</a:t>
                      </a:r>
                      <a:r>
                        <a:rPr lang="ja-JP" altLang="en-US" sz="1200" dirty="0" smtClean="0"/>
                        <a:t>を閲覧することができないようにしたことがあった。</a:t>
                      </a:r>
                      <a:endParaRPr lang="en-US" altLang="ja-JP" sz="1200" dirty="0" smtClean="0"/>
                    </a:p>
                    <a:p>
                      <a:pPr marL="171450" indent="-171450">
                        <a:lnSpc>
                          <a:spcPts val="1600"/>
                        </a:lnSpc>
                        <a:buFont typeface="Wingdings" panose="05000000000000000000" pitchFamily="2" charset="2"/>
                        <a:buChar char="n"/>
                      </a:pPr>
                      <a:r>
                        <a:rPr lang="ja-JP" altLang="en-US" sz="1200" dirty="0" smtClean="0"/>
                        <a:t>定款に抵触したから即削除ということはなく、利用者に納得の上、対応してもらっている。</a:t>
                      </a:r>
                      <a:endParaRPr lang="en-US" altLang="ja-JP" sz="1200" dirty="0" smtClean="0"/>
                    </a:p>
                    <a:p>
                      <a:pPr marL="171450" indent="-171450">
                        <a:lnSpc>
                          <a:spcPts val="1600"/>
                        </a:lnSpc>
                        <a:buFont typeface="Wingdings" panose="05000000000000000000" pitchFamily="2" charset="2"/>
                        <a:buChar char="n"/>
                      </a:pPr>
                      <a:r>
                        <a:rPr lang="ja-JP" altLang="en-US" sz="1200" dirty="0" smtClean="0"/>
                        <a:t>開示請求は年間</a:t>
                      </a:r>
                      <a:r>
                        <a:rPr lang="en-US" altLang="ja-JP" sz="1200" dirty="0" smtClean="0"/>
                        <a:t>15</a:t>
                      </a:r>
                      <a:r>
                        <a:rPr lang="ja-JP" altLang="en-US" sz="1200" dirty="0" smtClean="0"/>
                        <a:t>件程度で訴訟に至ったのは</a:t>
                      </a:r>
                      <a:r>
                        <a:rPr lang="en-US" altLang="ja-JP" sz="1200" dirty="0" smtClean="0"/>
                        <a:t>5</a:t>
                      </a:r>
                      <a:r>
                        <a:rPr lang="ja-JP" altLang="en-US" sz="1200" dirty="0" smtClean="0"/>
                        <a:t>件程度。</a:t>
                      </a:r>
                      <a:endParaRPr lang="en-US" altLang="ja-JP" sz="1200" dirty="0" smtClean="0"/>
                    </a:p>
                    <a:p>
                      <a:pPr marL="171450" indent="-171450">
                        <a:lnSpc>
                          <a:spcPts val="1600"/>
                        </a:lnSpc>
                        <a:buFont typeface="Wingdings" panose="05000000000000000000" pitchFamily="2" charset="2"/>
                        <a:buChar char="n"/>
                      </a:pPr>
                      <a:r>
                        <a:rPr lang="ja-JP" altLang="en-US" sz="1200" dirty="0" smtClean="0"/>
                        <a:t>開示請求は名誉棄損、プライバシー侵害、人格権に関するものが多く、ほとんどは法人からの請求である。</a:t>
                      </a:r>
                      <a:endParaRPr lang="en-US" altLang="ja-JP" sz="1200" dirty="0" smtClean="0"/>
                    </a:p>
                    <a:p>
                      <a:pPr marL="171450" indent="-171450">
                        <a:lnSpc>
                          <a:spcPts val="1600"/>
                        </a:lnSpc>
                        <a:spcAft>
                          <a:spcPts val="1200"/>
                        </a:spcAft>
                        <a:buFont typeface="Wingdings" panose="05000000000000000000" pitchFamily="2" charset="2"/>
                        <a:buChar char="n"/>
                      </a:pPr>
                      <a:r>
                        <a:rPr lang="ja-JP" altLang="en-US" sz="1200" dirty="0" smtClean="0"/>
                        <a:t>開示に「同意できない」と回答された場合は、発信者と請求者の主張の</a:t>
                      </a:r>
                      <a:r>
                        <a:rPr lang="ja-JP" altLang="en-US" sz="1200" b="1" u="sng" dirty="0" smtClean="0"/>
                        <a:t>それぞれの法的根拠を見比べて、本社法務部および顧問弁護士に判断</a:t>
                      </a:r>
                      <a:r>
                        <a:rPr lang="ja-JP" altLang="en-US" sz="1200" dirty="0" smtClean="0"/>
                        <a:t>してもらう。</a:t>
                      </a:r>
                      <a:endParaRPr lang="en-US" altLang="ja-JP" sz="1200" dirty="0" smtClean="0"/>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chemeClr val="accent6">
                          <a:lumMod val="50000"/>
                        </a:schemeClr>
                      </a:solidFill>
                      <a:prstDash val="sysDot"/>
                      <a:round/>
                      <a:headEnd type="none" w="med" len="med"/>
                      <a:tailEnd type="none" w="med" len="med"/>
                    </a:lnT>
                    <a:lnB w="9525" cap="flat" cmpd="sng" algn="ctr">
                      <a:solidFill>
                        <a:schemeClr val="accent6">
                          <a:lumMod val="50000"/>
                        </a:schemeClr>
                      </a:solidFill>
                      <a:prstDash val="sysDot"/>
                      <a:round/>
                      <a:headEnd type="none" w="med" len="med"/>
                      <a:tailEnd type="none" w="med" len="med"/>
                    </a:lnB>
                  </a:tcPr>
                </a:tc>
                <a:extLst>
                  <a:ext uri="{0D108BD9-81ED-4DB2-BD59-A6C34878D82A}">
                    <a16:rowId xmlns:a16="http://schemas.microsoft.com/office/drawing/2014/main" val="1660404333"/>
                  </a:ext>
                </a:extLst>
              </a:tr>
              <a:tr h="1293482">
                <a:tc>
                  <a:txBody>
                    <a:bodyPr/>
                    <a:lstStyle/>
                    <a:p>
                      <a:pPr>
                        <a:lnSpc>
                          <a:spcPts val="1600"/>
                        </a:lnSpc>
                      </a:pPr>
                      <a:r>
                        <a:rPr lang="ja-JP" altLang="en-US" sz="1200" i="1" dirty="0" smtClean="0">
                          <a:latin typeface="+mn-ea"/>
                        </a:rPr>
                        <a:t>≪　</a:t>
                      </a:r>
                      <a:r>
                        <a:rPr lang="en-US" altLang="ja-JP" sz="1200" i="1" dirty="0" smtClean="0">
                          <a:latin typeface="+mn-ea"/>
                        </a:rPr>
                        <a:t>D</a:t>
                      </a:r>
                      <a:r>
                        <a:rPr lang="ja-JP" altLang="en-US" sz="1200" i="1" dirty="0" smtClean="0">
                          <a:latin typeface="+mn-ea"/>
                        </a:rPr>
                        <a:t>　≫</a:t>
                      </a:r>
                      <a:endParaRPr lang="en-US" altLang="ja-JP" sz="1200" i="1" dirty="0" smtClean="0">
                        <a:latin typeface="+mn-ea"/>
                      </a:endParaRPr>
                    </a:p>
                    <a:p>
                      <a:pPr marL="171450" indent="-171450">
                        <a:lnSpc>
                          <a:spcPts val="1600"/>
                        </a:lnSpc>
                        <a:buFont typeface="Wingdings" panose="05000000000000000000" pitchFamily="2" charset="2"/>
                        <a:buChar char="n"/>
                      </a:pPr>
                      <a:r>
                        <a:rPr lang="ja-JP" altLang="en-US" sz="1200" dirty="0" smtClean="0">
                          <a:latin typeface="游ゴシック" panose="020B0400000000000000" pitchFamily="50" charset="-128"/>
                          <a:ea typeface="+mn-ea"/>
                        </a:rPr>
                        <a:t>法務局からの削除要請はあったが、</a:t>
                      </a:r>
                      <a:r>
                        <a:rPr lang="ja-JP" altLang="en-US" sz="1200" b="1" u="sng" dirty="0" smtClean="0">
                          <a:latin typeface="游ゴシック" panose="020B0400000000000000" pitchFamily="50" charset="-128"/>
                          <a:ea typeface="+mn-ea"/>
                        </a:rPr>
                        <a:t>発信者に連絡をして対応した（差別案件ではない）。</a:t>
                      </a:r>
                      <a:r>
                        <a:rPr lang="ja-JP" altLang="en-US" sz="1200" dirty="0" smtClean="0">
                          <a:latin typeface="游ゴシック" panose="020B0400000000000000" pitchFamily="50" charset="-128"/>
                          <a:ea typeface="+mn-ea"/>
                        </a:rPr>
                        <a:t>その他の要請も発信者に要請が</a:t>
                      </a:r>
                      <a:r>
                        <a:rPr lang="ja-JP" altLang="en-US" sz="1200" dirty="0" err="1" smtClean="0">
                          <a:latin typeface="游ゴシック" panose="020B0400000000000000" pitchFamily="50" charset="-128"/>
                          <a:ea typeface="+mn-ea"/>
                        </a:rPr>
                        <a:t>あた</a:t>
                      </a:r>
                      <a:r>
                        <a:rPr lang="ja-JP" altLang="en-US" sz="1200" dirty="0" smtClean="0">
                          <a:latin typeface="游ゴシック" panose="020B0400000000000000" pitchFamily="50" charset="-128"/>
                          <a:ea typeface="+mn-ea"/>
                        </a:rPr>
                        <a:t>ことを連絡している。</a:t>
                      </a:r>
                      <a:endParaRPr lang="en-US" altLang="ja-JP" sz="1200" dirty="0" smtClean="0">
                        <a:latin typeface="游ゴシック" panose="020B0400000000000000" pitchFamily="50" charset="-128"/>
                        <a:ea typeface="+mn-ea"/>
                      </a:endParaRPr>
                    </a:p>
                    <a:p>
                      <a:pPr marL="171450" indent="-171450">
                        <a:lnSpc>
                          <a:spcPts val="1600"/>
                        </a:lnSpc>
                        <a:buFont typeface="Wingdings" panose="05000000000000000000" pitchFamily="2" charset="2"/>
                        <a:buChar char="n"/>
                      </a:pPr>
                      <a:r>
                        <a:rPr lang="ja-JP" altLang="en-US" sz="1200" dirty="0" smtClean="0">
                          <a:latin typeface="游ゴシック" panose="020B0400000000000000" pitchFamily="50" charset="-128"/>
                          <a:ea typeface="+mn-ea"/>
                        </a:rPr>
                        <a:t>差別行為は、著作権侵害、名誉棄損、プライバシー侵害のように「他人の権利が侵害されている」ことが明確ではない。</a:t>
                      </a:r>
                      <a:r>
                        <a:rPr lang="ja-JP" altLang="en-US" sz="1200" b="1" u="sng" dirty="0" smtClean="0">
                          <a:latin typeface="游ゴシック" panose="020B0400000000000000" pitchFamily="50" charset="-128"/>
                          <a:ea typeface="+mn-ea"/>
                        </a:rPr>
                        <a:t>他人の権利の侵害の認定ができれば削除が進む</a:t>
                      </a:r>
                      <a:r>
                        <a:rPr lang="ja-JP" altLang="en-US" sz="1200" dirty="0" smtClean="0">
                          <a:latin typeface="游ゴシック" panose="020B0400000000000000" pitchFamily="50" charset="-128"/>
                          <a:ea typeface="+mn-ea"/>
                        </a:rPr>
                        <a:t>と思う。</a:t>
                      </a:r>
                    </a:p>
                    <a:p>
                      <a:pPr marL="171450" indent="-171450">
                        <a:lnSpc>
                          <a:spcPts val="1600"/>
                        </a:lnSpc>
                        <a:buFont typeface="Wingdings" panose="05000000000000000000" pitchFamily="2" charset="2"/>
                        <a:buChar char="n"/>
                      </a:pPr>
                      <a:r>
                        <a:rPr lang="ja-JP" altLang="en-US" sz="1200" dirty="0" smtClean="0">
                          <a:latin typeface="游ゴシック" panose="020B0400000000000000" pitchFamily="50" charset="-128"/>
                          <a:ea typeface="+mn-ea"/>
                        </a:rPr>
                        <a:t>サーバーが当社でホストされていない場合は、</a:t>
                      </a:r>
                      <a:r>
                        <a:rPr lang="ja-JP" altLang="en-US" sz="1200" b="1" u="sng" dirty="0" smtClean="0">
                          <a:latin typeface="游ゴシック" panose="020B0400000000000000" pitchFamily="50" charset="-128"/>
                          <a:ea typeface="+mn-ea"/>
                        </a:rPr>
                        <a:t>技術的に削除できない。</a:t>
                      </a:r>
                      <a:endParaRPr kumimoji="1" lang="en-US" altLang="zh-TW" sz="1200" dirty="0" smtClean="0">
                        <a:latin typeface="游ゴシック" panose="020B0400000000000000" pitchFamily="50" charset="-128"/>
                        <a:ea typeface="游ゴシック" panose="020B0400000000000000"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chemeClr val="accent6">
                          <a:lumMod val="50000"/>
                        </a:schemeClr>
                      </a:solidFill>
                      <a:prstDash val="sysDot"/>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3958254602"/>
                  </a:ext>
                </a:extLst>
              </a:tr>
            </a:tbl>
          </a:graphicData>
        </a:graphic>
      </p:graphicFrame>
      <p:sp>
        <p:nvSpPr>
          <p:cNvPr id="2" name="下矢印 1"/>
          <p:cNvSpPr/>
          <p:nvPr/>
        </p:nvSpPr>
        <p:spPr>
          <a:xfrm>
            <a:off x="2104835" y="2324736"/>
            <a:ext cx="1031132" cy="2242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6000" y="2610725"/>
            <a:ext cx="5173844" cy="949144"/>
          </a:xfrm>
          <a:prstGeom prst="roundRect">
            <a:avLst>
              <a:gd name="adj" fmla="val 13576"/>
            </a:avLst>
          </a:prstGeom>
          <a:noFill/>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dirty="0" smtClean="0">
                <a:solidFill>
                  <a:schemeClr val="tx1"/>
                </a:solidFill>
                <a:latin typeface="+mn-ea"/>
              </a:rPr>
              <a:t>１．他人の権利侵害について議論</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２．国に一定の権限を持たすことについて議論</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３．海外のサーバーへの対応について議論</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４．発信者情報開示請求などの訴訟への対応ついて議論</a:t>
            </a:r>
            <a:endParaRPr kumimoji="1" lang="en-US" altLang="ja-JP" sz="1200" dirty="0" smtClean="0">
              <a:solidFill>
                <a:schemeClr val="tx1"/>
              </a:solidFill>
              <a:latin typeface="+mn-ea"/>
            </a:endParaRPr>
          </a:p>
        </p:txBody>
      </p:sp>
      <p:sp>
        <p:nvSpPr>
          <p:cNvPr id="11" name="正方形/長方形 10"/>
          <p:cNvSpPr/>
          <p:nvPr/>
        </p:nvSpPr>
        <p:spPr>
          <a:xfrm>
            <a:off x="11520000" y="0"/>
            <a:ext cx="1254490" cy="340005"/>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smtClean="0"/>
              <a:t>資料３</a:t>
            </a:r>
            <a:endParaRPr kumimoji="1" lang="ja-JP" altLang="en-US" sz="1600" dirty="0"/>
          </a:p>
        </p:txBody>
      </p:sp>
    </p:spTree>
    <p:extLst>
      <p:ext uri="{BB962C8B-B14F-4D97-AF65-F5344CB8AC3E}">
        <p14:creationId xmlns:p14="http://schemas.microsoft.com/office/powerpoint/2010/main" val="399637395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466</TotalTime>
  <Words>345</Words>
  <Application>Microsoft Office PowerPoint</Application>
  <PresentationFormat>A3 297x420 mm</PresentationFormat>
  <Paragraphs>54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游ゴシック</vt:lpstr>
      <vt:lpstr>游ゴシック Light</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Printed>2019-11-05T07:36:54Z</cp:lastPrinted>
  <dcterms:created xsi:type="dcterms:W3CDTF">2019-10-28T01:08:46Z</dcterms:created>
  <dcterms:modified xsi:type="dcterms:W3CDTF">2019-11-19T07:57:45Z</dcterms:modified>
</cp:coreProperties>
</file>