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8"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4A7C"/>
    <a:srgbClr val="1E487C"/>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3911" autoAdjust="0"/>
  </p:normalViewPr>
  <p:slideViewPr>
    <p:cSldViewPr>
      <p:cViewPr>
        <p:scale>
          <a:sx n="90" d="100"/>
          <a:sy n="90" d="100"/>
        </p:scale>
        <p:origin x="-738" y="-103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9678" cy="497460"/>
          </a:xfrm>
          <a:prstGeom prst="rect">
            <a:avLst/>
          </a:prstGeom>
        </p:spPr>
        <p:txBody>
          <a:bodyPr vert="horz" lIns="62944" tIns="31473" rIns="62944" bIns="3147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9"/>
            <a:ext cx="2950766" cy="497460"/>
          </a:xfrm>
          <a:prstGeom prst="rect">
            <a:avLst/>
          </a:prstGeom>
        </p:spPr>
        <p:txBody>
          <a:bodyPr vert="horz" lIns="62944" tIns="31473" rIns="62944" bIns="31473" rtlCol="0"/>
          <a:lstStyle>
            <a:lvl1pPr algn="r">
              <a:defRPr sz="800"/>
            </a:lvl1pPr>
          </a:lstStyle>
          <a:p>
            <a:fld id="{12C35F4C-F7F5-40C3-BF8F-56F867D0C0F3}" type="datetimeFigureOut">
              <a:rPr kumimoji="1" lang="ja-JP" altLang="en-US" smtClean="0"/>
              <a:pPr/>
              <a:t>2019/11/21</a:t>
            </a:fld>
            <a:endParaRPr kumimoji="1" lang="ja-JP" altLang="en-US"/>
          </a:p>
        </p:txBody>
      </p:sp>
      <p:sp>
        <p:nvSpPr>
          <p:cNvPr id="4" name="スライド イメージ プレースホルダー 3"/>
          <p:cNvSpPr>
            <a:spLocks noGrp="1" noRot="1" noChangeAspect="1"/>
          </p:cNvSpPr>
          <p:nvPr>
            <p:ph type="sldImg" idx="2"/>
          </p:nvPr>
        </p:nvSpPr>
        <p:spPr>
          <a:xfrm>
            <a:off x="920750" y="744538"/>
            <a:ext cx="4968875" cy="3725862"/>
          </a:xfrm>
          <a:prstGeom prst="rect">
            <a:avLst/>
          </a:prstGeom>
          <a:noFill/>
          <a:ln w="12700">
            <a:solidFill>
              <a:prstClr val="black"/>
            </a:solidFill>
          </a:ln>
        </p:spPr>
        <p:txBody>
          <a:bodyPr vert="horz" lIns="62944" tIns="31473" rIns="62944" bIns="31473" rtlCol="0" anchor="ctr"/>
          <a:lstStyle/>
          <a:p>
            <a:endParaRPr lang="ja-JP" altLang="en-US"/>
          </a:p>
        </p:txBody>
      </p:sp>
      <p:sp>
        <p:nvSpPr>
          <p:cNvPr id="5" name="ノート プレースホルダー 4"/>
          <p:cNvSpPr>
            <a:spLocks noGrp="1"/>
          </p:cNvSpPr>
          <p:nvPr>
            <p:ph type="body" sz="quarter" idx="3"/>
          </p:nvPr>
        </p:nvSpPr>
        <p:spPr>
          <a:xfrm>
            <a:off x="680613" y="4720941"/>
            <a:ext cx="5445979" cy="4472758"/>
          </a:xfrm>
          <a:prstGeom prst="rect">
            <a:avLst/>
          </a:prstGeom>
        </p:spPr>
        <p:txBody>
          <a:bodyPr vert="horz" lIns="62944" tIns="31473" rIns="62944" bIns="314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79"/>
            <a:ext cx="2949678" cy="496363"/>
          </a:xfrm>
          <a:prstGeom prst="rect">
            <a:avLst/>
          </a:prstGeom>
        </p:spPr>
        <p:txBody>
          <a:bodyPr vert="horz" lIns="62944" tIns="31473" rIns="62944" bIns="3147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79"/>
            <a:ext cx="2950766" cy="496363"/>
          </a:xfrm>
          <a:prstGeom prst="rect">
            <a:avLst/>
          </a:prstGeom>
        </p:spPr>
        <p:txBody>
          <a:bodyPr vert="horz" lIns="62944" tIns="31473" rIns="62944" bIns="31473"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3738611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2019/11/21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2019/11/21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443833" y="6826805"/>
            <a:ext cx="6264696" cy="2591727"/>
          </a:xfrm>
          <a:prstGeom prst="rect">
            <a:avLst/>
          </a:prstGeom>
          <a:ln w="15875">
            <a:solidFill>
              <a:schemeClr val="tx1"/>
            </a:solidFill>
            <a:prstDash val="sysDot"/>
          </a:ln>
        </p:spPr>
        <p:style>
          <a:lnRef idx="2">
            <a:schemeClr val="accent4"/>
          </a:lnRef>
          <a:fillRef idx="1">
            <a:schemeClr val="lt1"/>
          </a:fillRef>
          <a:effectRef idx="0">
            <a:schemeClr val="accent4"/>
          </a:effectRef>
          <a:fontRef idx="minor">
            <a:schemeClr val="dk1"/>
          </a:fontRef>
        </p:style>
        <p:txBody>
          <a:bodyPr lIns="36000" tIns="0" rIns="0" bIns="0" rtlCol="0" anchor="t" anchorCtr="0"/>
          <a:lstStyle/>
          <a:p>
            <a:pPr algn="ctr">
              <a:lnSpc>
                <a:spcPts val="1300"/>
              </a:lnSpc>
            </a:pPr>
            <a:endPar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4456" y="1142441"/>
            <a:ext cx="3240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府</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における</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人権施策の現状</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81" name="Rectangle 4"/>
          <p:cNvSpPr>
            <a:spLocks noChangeArrowheads="1"/>
          </p:cNvSpPr>
          <p:nvPr/>
        </p:nvSpPr>
        <p:spPr bwMode="auto">
          <a:xfrm>
            <a:off x="-7912" y="478648"/>
            <a:ext cx="12801600" cy="43352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lIns="36000" tIns="0" rIns="36000" bIns="0" anchor="ctr"/>
          <a:lstStyle/>
          <a:p>
            <a:pPr eaLnBrk="1" hangingPunct="1">
              <a:lnSpc>
                <a:spcPts val="1100"/>
              </a:lnSpc>
            </a:pP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13" name="正方形/長方形 12"/>
          <p:cNvSpPr/>
          <p:nvPr/>
        </p:nvSpPr>
        <p:spPr>
          <a:xfrm>
            <a:off x="64456" y="1477479"/>
            <a:ext cx="6156000" cy="252028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pPr>
              <a:lnSpc>
                <a:spcPts val="2000"/>
              </a:lnSpc>
              <a:spcBef>
                <a:spcPts val="600"/>
              </a:spcBef>
            </a:pPr>
            <a:r>
              <a:rPr lang="ja-JP" altLang="en-US" sz="1050" dirty="0" smtClean="0">
                <a:latin typeface="Meiryo UI" panose="020B0604030504040204" pitchFamily="50" charset="-128"/>
                <a:ea typeface="Meiryo UI" panose="020B0604030504040204" pitchFamily="50" charset="-128"/>
              </a:rPr>
              <a:t>〇　大阪府</a:t>
            </a:r>
            <a:r>
              <a:rPr lang="ja-JP" altLang="en-US" sz="1050" dirty="0">
                <a:latin typeface="Meiryo UI" panose="020B0604030504040204" pitchFamily="50" charset="-128"/>
                <a:ea typeface="Meiryo UI" panose="020B0604030504040204" pitchFamily="50" charset="-128"/>
              </a:rPr>
              <a:t>では</a:t>
            </a:r>
            <a:r>
              <a:rPr lang="ja-JP" altLang="en-US" sz="1050" dirty="0" smtClean="0">
                <a:latin typeface="Meiryo UI" panose="020B0604030504040204" pitchFamily="50" charset="-128"/>
                <a:ea typeface="Meiryo UI" panose="020B0604030504040204" pitchFamily="50" charset="-128"/>
              </a:rPr>
              <a:t>、すべて</a:t>
            </a:r>
            <a:r>
              <a:rPr lang="ja-JP" altLang="en-US" sz="1050" dirty="0">
                <a:latin typeface="Meiryo UI" panose="020B0604030504040204" pitchFamily="50" charset="-128"/>
                <a:ea typeface="Meiryo UI" panose="020B0604030504040204" pitchFamily="50" charset="-128"/>
              </a:rPr>
              <a:t>の人の人権が尊重される社会の実現に向け、人権課題全般にかかる</a:t>
            </a:r>
            <a:r>
              <a:rPr lang="ja-JP" altLang="en-US" sz="1050" dirty="0" smtClean="0">
                <a:latin typeface="Meiryo UI" panose="020B0604030504040204" pitchFamily="50" charset="-128"/>
                <a:ea typeface="Meiryo UI" panose="020B0604030504040204" pitchFamily="50" charset="-128"/>
              </a:rPr>
              <a:t>大阪府人権尊重の</a:t>
            </a:r>
            <a:endParaRPr lang="en-US" altLang="ja-JP" sz="1050" dirty="0" smtClean="0">
              <a:latin typeface="Meiryo UI" panose="020B0604030504040204" pitchFamily="50" charset="-128"/>
              <a:ea typeface="Meiryo UI" panose="020B0604030504040204" pitchFamily="50" charset="-128"/>
            </a:endParaRPr>
          </a:p>
          <a:p>
            <a:pPr>
              <a:lnSpc>
                <a:spcPts val="2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社会づくり</a:t>
            </a:r>
            <a:r>
              <a:rPr lang="ja-JP" altLang="en-US" sz="1050" dirty="0">
                <a:latin typeface="Meiryo UI" panose="020B0604030504040204" pitchFamily="50" charset="-128"/>
                <a:ea typeface="Meiryo UI" panose="020B0604030504040204" pitchFamily="50" charset="-128"/>
              </a:rPr>
              <a:t>条例（平成</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1998</a:t>
            </a:r>
            <a:r>
              <a:rPr lang="ja-JP" altLang="en-US" sz="1050" dirty="0">
                <a:latin typeface="Meiryo UI" panose="020B0604030504040204" pitchFamily="50" charset="-128"/>
                <a:ea typeface="Meiryo UI" panose="020B0604030504040204" pitchFamily="50" charset="-128"/>
              </a:rPr>
              <a:t>）年）</a:t>
            </a:r>
            <a:r>
              <a:rPr lang="ja-JP" altLang="en-US" sz="1050" dirty="0" smtClean="0">
                <a:latin typeface="Meiryo UI" panose="020B0604030504040204" pitchFamily="50" charset="-128"/>
                <a:ea typeface="Meiryo UI" panose="020B0604030504040204" pitchFamily="50" charset="-128"/>
              </a:rPr>
              <a:t>を、国</a:t>
            </a:r>
            <a:r>
              <a:rPr lang="ja-JP" altLang="en-US" sz="1050" dirty="0">
                <a:latin typeface="Meiryo UI" panose="020B0604030504040204" pitchFamily="50" charset="-128"/>
                <a:ea typeface="Meiryo UI" panose="020B0604030504040204" pitchFamily="50" charset="-128"/>
              </a:rPr>
              <a:t>に先駆けて、制定し、同条例に基づき大阪府人権施策推進</a:t>
            </a:r>
            <a:r>
              <a:rPr lang="ja-JP" altLang="en-US" sz="1050" dirty="0" smtClean="0">
                <a:latin typeface="Meiryo UI" panose="020B0604030504040204" pitchFamily="50" charset="-128"/>
                <a:ea typeface="Meiryo UI" panose="020B0604030504040204" pitchFamily="50" charset="-128"/>
              </a:rPr>
              <a:t>基本</a:t>
            </a:r>
            <a:endParaRPr lang="en-US" altLang="ja-JP" sz="1050" dirty="0" smtClean="0">
              <a:latin typeface="Meiryo UI" panose="020B0604030504040204" pitchFamily="50" charset="-128"/>
              <a:ea typeface="Meiryo UI" panose="020B0604030504040204" pitchFamily="50" charset="-128"/>
            </a:endParaRPr>
          </a:p>
          <a:p>
            <a:pPr>
              <a:lnSpc>
                <a:spcPts val="2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方針を定め、人権</a:t>
            </a:r>
            <a:r>
              <a:rPr lang="ja-JP" altLang="en-US" sz="1050" dirty="0">
                <a:latin typeface="Meiryo UI" panose="020B0604030504040204" pitchFamily="50" charset="-128"/>
                <a:ea typeface="Meiryo UI" panose="020B0604030504040204" pitchFamily="50" charset="-128"/>
              </a:rPr>
              <a:t>意識の高揚を図るための施策及び人権擁護に</a:t>
            </a:r>
            <a:r>
              <a:rPr lang="ja-JP" altLang="en-US" sz="1050" dirty="0" smtClean="0">
                <a:latin typeface="Meiryo UI" panose="020B0604030504040204" pitchFamily="50" charset="-128"/>
                <a:ea typeface="Meiryo UI" panose="020B0604030504040204" pitchFamily="50" charset="-128"/>
              </a:rPr>
              <a:t>資する</a:t>
            </a:r>
            <a:r>
              <a:rPr lang="ja-JP" altLang="en-US" sz="1050" dirty="0">
                <a:latin typeface="Meiryo UI" panose="020B0604030504040204" pitchFamily="50" charset="-128"/>
                <a:ea typeface="Meiryo UI" panose="020B0604030504040204" pitchFamily="50" charset="-128"/>
              </a:rPr>
              <a:t>施策</a:t>
            </a:r>
            <a:r>
              <a:rPr lang="ja-JP" altLang="en-US" sz="1050" dirty="0" smtClean="0">
                <a:latin typeface="Meiryo UI" panose="020B0604030504040204" pitchFamily="50" charset="-128"/>
                <a:ea typeface="Meiryo UI" panose="020B0604030504040204" pitchFamily="50" charset="-128"/>
              </a:rPr>
              <a:t>を推進してきた。</a:t>
            </a:r>
            <a:endParaRPr lang="en-US" altLang="ja-JP" sz="1050" dirty="0" smtClean="0">
              <a:latin typeface="Meiryo UI" panose="020B0604030504040204" pitchFamily="50" charset="-128"/>
              <a:ea typeface="Meiryo UI" panose="020B0604030504040204" pitchFamily="50" charset="-128"/>
            </a:endParaRPr>
          </a:p>
          <a:p>
            <a:pPr>
              <a:lnSpc>
                <a:spcPts val="2000"/>
              </a:lnSpc>
              <a:spcBef>
                <a:spcPts val="600"/>
              </a:spcBef>
            </a:pPr>
            <a:r>
              <a:rPr lang="ja-JP" altLang="en-US" sz="1050" dirty="0" smtClean="0">
                <a:latin typeface="Meiryo UI" panose="020B0604030504040204" pitchFamily="50" charset="-128"/>
                <a:ea typeface="Meiryo UI" panose="020B0604030504040204" pitchFamily="50" charset="-128"/>
              </a:rPr>
              <a:t>〇　併せて</a:t>
            </a:r>
            <a:r>
              <a:rPr lang="ja-JP" altLang="en-US" sz="1050" dirty="0">
                <a:latin typeface="Meiryo UI" panose="020B0604030504040204" pitchFamily="50" charset="-128"/>
                <a:ea typeface="Meiryo UI" panose="020B0604030504040204" pitchFamily="50" charset="-128"/>
              </a:rPr>
              <a:t>、同和問題、女性、子ども、</a:t>
            </a:r>
            <a:r>
              <a:rPr lang="ja-JP" altLang="en-US" sz="1050" dirty="0" err="1">
                <a:latin typeface="Meiryo UI" panose="020B0604030504040204" pitchFamily="50" charset="-128"/>
                <a:ea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rPr>
              <a:t>者などの個別の人権課題に</a:t>
            </a:r>
            <a:r>
              <a:rPr lang="ja-JP" altLang="en-US" sz="1050" dirty="0" smtClean="0">
                <a:latin typeface="Meiryo UI" panose="020B0604030504040204" pitchFamily="50" charset="-128"/>
                <a:ea typeface="Meiryo UI" panose="020B0604030504040204" pitchFamily="50" charset="-128"/>
              </a:rPr>
              <a:t>ついて</a:t>
            </a:r>
            <a:r>
              <a:rPr lang="ja-JP" altLang="en-US" sz="1050" dirty="0">
                <a:latin typeface="Meiryo UI" panose="020B0604030504040204" pitchFamily="50" charset="-128"/>
                <a:ea typeface="Meiryo UI" panose="020B0604030504040204" pitchFamily="50" charset="-128"/>
              </a:rPr>
              <a:t>は、それぞれ置かれている状況</a:t>
            </a:r>
            <a:r>
              <a:rPr lang="ja-JP" altLang="en-US" sz="1050" dirty="0" smtClean="0">
                <a:latin typeface="Meiryo UI" panose="020B0604030504040204" pitchFamily="50" charset="-128"/>
                <a:ea typeface="Meiryo UI" panose="020B0604030504040204" pitchFamily="50" charset="-128"/>
              </a:rPr>
              <a:t>が</a:t>
            </a:r>
            <a:endParaRPr lang="en-US" altLang="ja-JP" sz="1050" dirty="0" smtClean="0">
              <a:latin typeface="Meiryo UI" panose="020B0604030504040204" pitchFamily="50" charset="-128"/>
              <a:ea typeface="Meiryo UI" panose="020B0604030504040204" pitchFamily="50" charset="-128"/>
            </a:endParaRPr>
          </a:p>
          <a:p>
            <a:pPr>
              <a:lnSpc>
                <a:spcPts val="2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異なり、求められる</a:t>
            </a:r>
            <a:r>
              <a:rPr lang="ja-JP" altLang="en-US" sz="1050" dirty="0">
                <a:latin typeface="Meiryo UI" panose="020B0604030504040204" pitchFamily="50" charset="-128"/>
                <a:ea typeface="Meiryo UI" panose="020B0604030504040204" pitchFamily="50" charset="-128"/>
              </a:rPr>
              <a:t>取組みも様々であることから、個々の状況</a:t>
            </a:r>
            <a:r>
              <a:rPr lang="ja-JP" altLang="en-US" sz="1050" dirty="0" smtClean="0">
                <a:latin typeface="Meiryo UI" panose="020B0604030504040204" pitchFamily="50" charset="-128"/>
                <a:ea typeface="Meiryo UI" panose="020B0604030504040204" pitchFamily="50" charset="-128"/>
              </a:rPr>
              <a:t>に応じて</a:t>
            </a:r>
            <a:r>
              <a:rPr lang="ja-JP" altLang="en-US" sz="1050" dirty="0">
                <a:latin typeface="Meiryo UI" panose="020B0604030504040204" pitchFamily="50" charset="-128"/>
                <a:ea typeface="Meiryo UI" panose="020B0604030504040204" pitchFamily="50" charset="-128"/>
              </a:rPr>
              <a:t>条例を制定</a:t>
            </a:r>
            <a:r>
              <a:rPr lang="ja-JP" altLang="en-US" sz="1050" dirty="0" smtClean="0">
                <a:latin typeface="Meiryo UI" panose="020B0604030504040204" pitchFamily="50" charset="-128"/>
                <a:ea typeface="Meiryo UI" panose="020B0604030504040204" pitchFamily="50" charset="-128"/>
              </a:rPr>
              <a:t>し、取組み</a:t>
            </a:r>
            <a:r>
              <a:rPr lang="ja-JP" altLang="en-US" sz="1050" dirty="0">
                <a:latin typeface="Meiryo UI" panose="020B0604030504040204" pitchFamily="50" charset="-128"/>
                <a:ea typeface="Meiryo UI" panose="020B0604030504040204" pitchFamily="50" charset="-128"/>
              </a:rPr>
              <a:t>を進めてきた。</a:t>
            </a:r>
          </a:p>
          <a:p>
            <a:pPr>
              <a:lnSpc>
                <a:spcPts val="2000"/>
              </a:lnSpc>
              <a:spcBef>
                <a:spcPts val="600"/>
              </a:spcBef>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1986</a:t>
            </a:r>
            <a:r>
              <a:rPr lang="ja-JP" altLang="en-US" sz="1050" dirty="0">
                <a:latin typeface="Meiryo UI" panose="020B0604030504040204" pitchFamily="50" charset="-128"/>
                <a:ea typeface="Meiryo UI" panose="020B0604030504040204" pitchFamily="50" charset="-128"/>
              </a:rPr>
              <a:t>年　大阪府部落差別事象に係る調査等の規制等に関する条例</a:t>
            </a:r>
          </a:p>
          <a:p>
            <a:pPr>
              <a:lnSpc>
                <a:spcPts val="2000"/>
              </a:lnSpc>
            </a:pPr>
            <a:r>
              <a:rPr lang="ja-JP" altLang="en-US" sz="1050" dirty="0" smtClean="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2002</a:t>
            </a:r>
            <a:r>
              <a:rPr lang="ja-JP" altLang="en-US" sz="1050" dirty="0">
                <a:latin typeface="Meiryo UI" panose="020B0604030504040204" pitchFamily="50" charset="-128"/>
                <a:ea typeface="Meiryo UI" panose="020B0604030504040204" pitchFamily="50" charset="-128"/>
              </a:rPr>
              <a:t>年　大阪府男女共同参画条例　</a:t>
            </a:r>
          </a:p>
          <a:p>
            <a:pPr>
              <a:lnSpc>
                <a:spcPts val="2000"/>
              </a:lnSpc>
            </a:pPr>
            <a:r>
              <a:rPr lang="ja-JP" altLang="en-US" sz="1050" dirty="0" smtClean="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2011</a:t>
            </a:r>
            <a:r>
              <a:rPr lang="ja-JP" altLang="en-US" sz="1050" dirty="0">
                <a:latin typeface="Meiryo UI" panose="020B0604030504040204" pitchFamily="50" charset="-128"/>
                <a:ea typeface="Meiryo UI" panose="020B0604030504040204" pitchFamily="50" charset="-128"/>
              </a:rPr>
              <a:t>年　大阪府子どもを虐待から守る条例</a:t>
            </a:r>
          </a:p>
          <a:p>
            <a:pPr>
              <a:lnSpc>
                <a:spcPts val="2000"/>
              </a:lnSpc>
            </a:pPr>
            <a:r>
              <a:rPr lang="ja-JP" altLang="en-US" sz="1050" dirty="0" smtClean="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2016</a:t>
            </a:r>
            <a:r>
              <a:rPr lang="ja-JP" altLang="en-US" sz="1050" dirty="0">
                <a:latin typeface="Meiryo UI" panose="020B0604030504040204" pitchFamily="50" charset="-128"/>
                <a:ea typeface="Meiryo UI" panose="020B0604030504040204" pitchFamily="50" charset="-128"/>
              </a:rPr>
              <a:t>年　</a:t>
            </a:r>
            <a:r>
              <a:rPr lang="ja-JP" altLang="en-US" sz="1050" dirty="0" err="1">
                <a:latin typeface="Meiryo UI" panose="020B0604030504040204" pitchFamily="50" charset="-128"/>
                <a:ea typeface="Meiryo UI" panose="020B0604030504040204" pitchFamily="50" charset="-128"/>
              </a:rPr>
              <a:t>大阪府障がい</a:t>
            </a:r>
            <a:r>
              <a:rPr lang="ja-JP" altLang="en-US" sz="1050" dirty="0">
                <a:latin typeface="Meiryo UI" panose="020B0604030504040204" pitchFamily="50" charset="-128"/>
                <a:ea typeface="Meiryo UI" panose="020B0604030504040204" pitchFamily="50" charset="-128"/>
              </a:rPr>
              <a:t>者差別解消条例</a:t>
            </a:r>
          </a:p>
          <a:p>
            <a:pPr>
              <a:lnSpc>
                <a:spcPts val="1300"/>
              </a:lnSpc>
              <a:spcBef>
                <a:spcPts val="600"/>
              </a:spcBef>
            </a:pPr>
            <a:endParaRPr lang="en-US" altLang="ja-JP" sz="1000"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64456" y="4210261"/>
            <a:ext cx="6156000" cy="5202777"/>
            <a:chOff x="64456" y="5523512"/>
            <a:chExt cx="6156000" cy="4495056"/>
          </a:xfrm>
        </p:grpSpPr>
        <p:sp>
          <p:nvSpPr>
            <p:cNvPr id="18" name="角丸四角形 17"/>
            <p:cNvSpPr/>
            <p:nvPr/>
          </p:nvSpPr>
          <p:spPr>
            <a:xfrm>
              <a:off x="82095" y="5523512"/>
              <a:ext cx="5904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新</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たな条例の制定～国際</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都市にふさわしい環境</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整備～</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9" name="テキスト ボックス 18"/>
            <p:cNvSpPr txBox="1"/>
            <p:nvPr/>
          </p:nvSpPr>
          <p:spPr>
            <a:xfrm>
              <a:off x="64456" y="5912999"/>
              <a:ext cx="6156000" cy="4105569"/>
            </a:xfrm>
            <a:prstGeom prst="rect">
              <a:avLst/>
            </a:prstGeom>
            <a:noFill/>
            <a:ln>
              <a:solidFill>
                <a:schemeClr val="tx1"/>
              </a:solidFill>
            </a:ln>
          </p:spPr>
          <p:txBody>
            <a:bodyPr wrap="square" lIns="36000" tIns="36000" rIns="36000" bIns="36000" rtlCol="0" anchor="t" anchorCtr="0">
              <a:noAutofit/>
            </a:bodyPr>
            <a:lstStyle/>
            <a:p>
              <a:pPr lvl="0">
                <a:lnSpc>
                  <a:spcPts val="20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今日</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、ネット社会など社会構造の変化や価値観の多様化等、</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人権課題をめぐる状況は複雑多様化している</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特</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に、特定の外国人等を排斥する不当な差別的言動等に関しては、いわゆるヘイトスピーチ解消法（平成</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）の施行後も、依然として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見受けられ、</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インターネット上で</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は悪質</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な事象が発生</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また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、性的指向や性自認を理由とする差別や誤解、偏見に関しては</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、解消の必要性についての社会的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な認識</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広がって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きた結果</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、法制化</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の動きが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見られる。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一方、</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大阪・関西万博など、世界的なイベントの開催や出入国管理及び難民認定法の一部改正</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）年）などにより</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、海外からの旅行客や外国人人材の受け入れなど、今後</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、大阪を訪れる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外</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国人は一層増加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することが見込まれる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こう</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した状況を踏まえ、今後、大阪において国際都市にふさわしい環境を整備</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し、ヘイトスピーチ</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の解消</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性的マイノリティの人々に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対する差別の解消に向けた取組みを一層進めていく必要があり</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条例を施行</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a:t>
              </a:r>
            </a:p>
            <a:p>
              <a:pPr lvl="0">
                <a:lnSpc>
                  <a:spcPts val="18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　</a:t>
              </a:r>
              <a:r>
                <a:rPr lang="en-US" altLang="ja-JP"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大阪府性的指向及び性自認の多様性に関する府民の理解の増進に関する条例</a:t>
              </a:r>
            </a:p>
            <a:p>
              <a:pPr lvl="0">
                <a:lnSpc>
                  <a:spcPts val="18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性的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マイノリティに関する府民の理解増進を図る条例を制定し、府民一人ひとりが性的指向</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性自認の</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多様性に関する理解を深めていくことにより、性的マイノリティの人々に対する誤解や偏見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差別</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なくし、誰</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もが自分らしく生きることが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できる社会</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の実現をめざす</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spcBef>
                  <a:spcPts val="600"/>
                </a:spcBef>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　</a:t>
              </a:r>
              <a:r>
                <a:rPr lang="en-US" altLang="ja-JP"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大阪府人種又は民族を理由とする不当な差別的言動の解消の推進に関する条例</a:t>
              </a:r>
            </a:p>
            <a:p>
              <a:pPr lvl="0">
                <a:lnSpc>
                  <a:spcPts val="1800"/>
                </a:lnSpc>
              </a:pP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ヘイトスピーチを禁止する条例を制定し、ヘイトスピーチは許さないという府の決意を府民に</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見える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形で示すこと</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により、府民一人ひとりが共に社会の一員として解決すべき課題であるとの共通認識</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800"/>
                </a:lnSpc>
              </a:pP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下、人種又は民族の違いを尊重し合いながら共生する社会の実現をめざす。　　</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600"/>
                </a:lnSpc>
              </a:pP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endParaRPr lang="ja-JP" altLang="ja-JP" sz="900" b="1" u="sng" dirty="0">
                <a:solidFill>
                  <a:prstClr val="black"/>
                </a:solidFill>
                <a:latin typeface="Meiryo UI" panose="020B0604030504040204" pitchFamily="50" charset="-128"/>
                <a:ea typeface="Meiryo UI" panose="020B0604030504040204" pitchFamily="50" charset="-128"/>
              </a:endParaRPr>
            </a:p>
          </p:txBody>
        </p:sp>
      </p:grpSp>
      <p:sp>
        <p:nvSpPr>
          <p:cNvPr id="37" name="角丸四角形 36"/>
          <p:cNvSpPr/>
          <p:nvPr/>
        </p:nvSpPr>
        <p:spPr>
          <a:xfrm>
            <a:off x="6545312" y="6455044"/>
            <a:ext cx="4464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議論いただ</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きた</a:t>
            </a:r>
            <a:r>
              <a:rPr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い</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論点</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 name="テキスト ボックス 3"/>
          <p:cNvSpPr txBox="1"/>
          <p:nvPr/>
        </p:nvSpPr>
        <p:spPr>
          <a:xfrm>
            <a:off x="11621552" y="656193"/>
            <a:ext cx="1115928" cy="246916"/>
          </a:xfrm>
          <a:prstGeom prst="rect">
            <a:avLst/>
          </a:prstGeom>
          <a:solidFill>
            <a:srgbClr val="234A7C"/>
          </a:solidFill>
        </p:spPr>
        <p:txBody>
          <a:bodyPr wrap="square" lIns="36000" tIns="36000" rIns="36000" bIns="36000" rtlCol="0">
            <a:normAutofit fontScale="92500" lnSpcReduction="10000"/>
          </a:bodyPr>
          <a:lstStyle/>
          <a:p>
            <a:pPr algn="ctr"/>
            <a:r>
              <a:rPr kumimoji="1" lang="ja-JP" altLang="en-US" sz="1300" b="1" dirty="0" smtClean="0">
                <a:solidFill>
                  <a:schemeClr val="bg1"/>
                </a:solidFill>
                <a:latin typeface="Meiryo UI" panose="020B0604030504040204" pitchFamily="50" charset="-128"/>
                <a:ea typeface="Meiryo UI" panose="020B0604030504040204" pitchFamily="50" charset="-128"/>
              </a:rPr>
              <a:t>人権局</a:t>
            </a:r>
            <a:endParaRPr kumimoji="1" lang="ja-JP" altLang="en-US" sz="1300" b="1" dirty="0">
              <a:solidFill>
                <a:schemeClr val="bg1"/>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304456" y="478647"/>
            <a:ext cx="6264348" cy="433521"/>
          </a:xfrm>
          <a:prstGeom prst="rect">
            <a:avLst/>
          </a:prstGeom>
          <a:gradFill flip="none" rotWithShape="1">
            <a:gsLst>
              <a:gs pos="75000">
                <a:srgbClr val="1E487C"/>
              </a:gs>
              <a:gs pos="100000">
                <a:schemeClr val="accent1">
                  <a:lumMod val="45000"/>
                  <a:lumOff val="55000"/>
                </a:schemeClr>
              </a:gs>
              <a:gs pos="100000">
                <a:schemeClr val="accent1">
                  <a:lumMod val="45000"/>
                  <a:lumOff val="55000"/>
                </a:schemeClr>
              </a:gs>
              <a:gs pos="100000">
                <a:schemeClr val="accent1">
                  <a:lumMod val="30000"/>
                  <a:lumOff val="70000"/>
                </a:schemeClr>
              </a:gs>
            </a:gsLst>
            <a:lin ang="16200000" scaled="1"/>
            <a:tileRect/>
          </a:gradFill>
        </p:spPr>
        <p:txBody>
          <a:bodyPr wrap="square" lIns="36000" tIns="36000" rIns="36000" bIns="36000" rtlCol="0">
            <a:noAutofit/>
          </a:bodyPr>
          <a:lstStyle/>
          <a:p>
            <a:pPr algn="ctr"/>
            <a:r>
              <a:rPr lang="ja-JP" altLang="en-US" sz="1800" b="1" dirty="0" smtClean="0">
                <a:solidFill>
                  <a:schemeClr val="bg1"/>
                </a:solidFill>
                <a:latin typeface="Meiryo UI" panose="020B0604030504040204" pitchFamily="50" charset="-128"/>
                <a:ea typeface="Meiryo UI" panose="020B0604030504040204" pitchFamily="50" charset="-128"/>
              </a:rPr>
              <a:t>府における人権施策の現状と</a:t>
            </a:r>
            <a:r>
              <a:rPr lang="ja-JP" altLang="en-US" sz="1800" b="1" dirty="0">
                <a:solidFill>
                  <a:schemeClr val="bg1"/>
                </a:solidFill>
                <a:latin typeface="Meiryo UI" panose="020B0604030504040204" pitchFamily="50" charset="-128"/>
                <a:ea typeface="Meiryo UI" panose="020B0604030504040204" pitchFamily="50" charset="-128"/>
              </a:rPr>
              <a:t>課題</a:t>
            </a:r>
            <a:r>
              <a:rPr lang="ja-JP" altLang="en-US" sz="1800" b="1" dirty="0" smtClean="0">
                <a:solidFill>
                  <a:schemeClr val="bg1"/>
                </a:solidFill>
                <a:latin typeface="Meiryo UI" panose="020B0604030504040204" pitchFamily="50" charset="-128"/>
                <a:ea typeface="Meiryo UI" panose="020B0604030504040204" pitchFamily="50" charset="-128"/>
              </a:rPr>
              <a:t>認識</a:t>
            </a:r>
            <a:endParaRPr kumimoji="1" lang="ja-JP" altLang="en-US" sz="1800" b="1" dirty="0">
              <a:solidFill>
                <a:schemeClr val="bg1"/>
              </a:solidFill>
              <a:latin typeface="Meiryo UI" panose="020B0604030504040204" pitchFamily="50" charset="-128"/>
              <a:ea typeface="Meiryo UI" panose="020B0604030504040204" pitchFamily="50" charset="-128"/>
            </a:endParaRPr>
          </a:p>
        </p:txBody>
      </p:sp>
      <p:sp>
        <p:nvSpPr>
          <p:cNvPr id="39" name="平行四辺形 38"/>
          <p:cNvSpPr/>
          <p:nvPr/>
        </p:nvSpPr>
        <p:spPr>
          <a:xfrm>
            <a:off x="8740804" y="480120"/>
            <a:ext cx="828000" cy="442800"/>
          </a:xfrm>
          <a:prstGeom prst="parallelogram">
            <a:avLst>
              <a:gd name="adj" fmla="val 138798"/>
            </a:avLst>
          </a:prstGeom>
          <a:gradFill flip="none" rotWithShape="1">
            <a:gsLst>
              <a:gs pos="0">
                <a:schemeClr val="accent5">
                  <a:lumMod val="0"/>
                  <a:lumOff val="100000"/>
                </a:schemeClr>
              </a:gs>
              <a:gs pos="22000">
                <a:schemeClr val="accent5">
                  <a:lumMod val="0"/>
                  <a:lumOff val="100000"/>
                </a:schemeClr>
              </a:gs>
              <a:gs pos="100000">
                <a:schemeClr val="accent5">
                  <a:lumMod val="100000"/>
                </a:schemeClr>
              </a:gs>
            </a:gsLst>
            <a:path path="circle">
              <a:fillToRect r="100000" b="100000"/>
            </a:path>
            <a:tileRect l="-100000" t="-100000"/>
          </a:gradFill>
          <a:ln w="9525" cmpd="sng">
            <a:noFill/>
            <a:prstDash val="solid"/>
          </a:ln>
        </p:spPr>
        <p:style>
          <a:lnRef idx="2">
            <a:schemeClr val="accent4"/>
          </a:lnRef>
          <a:fillRef idx="1">
            <a:schemeClr val="lt1"/>
          </a:fillRef>
          <a:effectRef idx="0">
            <a:schemeClr val="accent4"/>
          </a:effectRef>
          <a:fontRef idx="minor">
            <a:schemeClr val="dk1"/>
          </a:fontRef>
        </p:style>
        <p:txBody>
          <a:bodyPr lIns="36000" tIns="0" rIns="0" bIns="0" rtlCol="0" anchor="t" anchorCtr="0"/>
          <a:lstStyle/>
          <a:p>
            <a:pPr algn="ctr">
              <a:lnSpc>
                <a:spcPts val="1300"/>
              </a:lnSpc>
            </a:pPr>
            <a:endPar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3" name="グループ化 42"/>
          <p:cNvGrpSpPr/>
          <p:nvPr/>
        </p:nvGrpSpPr>
        <p:grpSpPr>
          <a:xfrm>
            <a:off x="6472784" y="1140965"/>
            <a:ext cx="6264696" cy="5069216"/>
            <a:chOff x="-115248" y="5151586"/>
            <a:chExt cx="6248052" cy="5069216"/>
          </a:xfrm>
        </p:grpSpPr>
        <p:sp>
          <p:nvSpPr>
            <p:cNvPr id="44" name="角丸四角形 43"/>
            <p:cNvSpPr/>
            <p:nvPr/>
          </p:nvSpPr>
          <p:spPr>
            <a:xfrm>
              <a:off x="-42913" y="5151586"/>
              <a:ext cx="3240000" cy="27592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差別事象に対する府の取組み</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5" name="テキスト ボックス 44"/>
            <p:cNvSpPr txBox="1"/>
            <p:nvPr/>
          </p:nvSpPr>
          <p:spPr>
            <a:xfrm>
              <a:off x="-115248" y="5489151"/>
              <a:ext cx="6248052" cy="4731651"/>
            </a:xfrm>
            <a:prstGeom prst="rect">
              <a:avLst/>
            </a:prstGeom>
            <a:noFill/>
            <a:ln>
              <a:solidFill>
                <a:srgbClr val="000000"/>
              </a:solidFill>
            </a:ln>
          </p:spPr>
          <p:txBody>
            <a:bodyPr wrap="square" lIns="36000" tIns="36000" rIns="36000" bIns="36000" rtlCol="0" anchor="t" anchorCtr="0">
              <a:noAutofit/>
            </a:bodyPr>
            <a:lstStyle/>
            <a:p>
              <a:pPr lvl="0">
                <a:lnSpc>
                  <a:spcPts val="1600"/>
                </a:lnSpc>
              </a:pPr>
              <a:r>
                <a:rPr lang="ja-JP" altLang="en-US" sz="1050" b="1" dirty="0" smtClean="0">
                  <a:latin typeface="Meiryo UI" panose="020B0604030504040204" pitchFamily="50" charset="-128"/>
                  <a:ea typeface="Meiryo UI" panose="020B0604030504040204" pitchFamily="50" charset="-128"/>
                </a:rPr>
                <a:t>〇　差別事象への対応</a:t>
              </a:r>
              <a:endParaRPr lang="en-US" altLang="ja-JP" sz="1050" b="1" dirty="0" smtClean="0">
                <a:latin typeface="Meiryo UI" panose="020B0604030504040204" pitchFamily="50" charset="-128"/>
                <a:ea typeface="Meiryo UI" panose="020B0604030504040204" pitchFamily="50" charset="-128"/>
              </a:endParaRPr>
            </a:p>
            <a:p>
              <a:pPr>
                <a:lnSpc>
                  <a:spcPts val="2000"/>
                </a:lnSpc>
                <a:spcBef>
                  <a:spcPts val="600"/>
                </a:spcBef>
                <a:spcAft>
                  <a:spcPts val="0"/>
                </a:spcAft>
              </a:pPr>
              <a:r>
                <a:rPr lang="ja-JP" altLang="en-US" sz="1050" kern="100" dirty="0" smtClean="0">
                  <a:latin typeface="Meiryo UI" panose="020B0604030504040204" pitchFamily="50" charset="-128"/>
                  <a:ea typeface="Meiryo UI" panose="020B0604030504040204" pitchFamily="50" charset="-128"/>
                  <a:cs typeface="Courier New" panose="02070309020205020404" pitchFamily="49" charset="0"/>
                </a:rPr>
                <a:t>　</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差別</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事象への対応については、府内の市町村で発生したものは、発生地となった市町村が事実確認を行うと</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ともに</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、差別行為者に対して啓発等を行うが、広域的な案件や市町村から協力要請があった場合には、府と市町村</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が連携</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しながら取り組んでいる。</a:t>
              </a:r>
            </a:p>
            <a:p>
              <a:pPr>
                <a:lnSpc>
                  <a:spcPts val="2000"/>
                </a:lnSpc>
                <a:spcBef>
                  <a:spcPts val="600"/>
                </a:spcBef>
                <a:spcAft>
                  <a:spcPts val="0"/>
                </a:spcAft>
              </a:pPr>
              <a:r>
                <a:rPr lang="ja-JP" altLang="en-US" sz="1050" kern="100" dirty="0" smtClean="0">
                  <a:latin typeface="Meiryo UI" panose="020B0604030504040204" pitchFamily="50" charset="-128"/>
                  <a:ea typeface="Meiryo UI" panose="020B0604030504040204" pitchFamily="50" charset="-128"/>
                  <a:cs typeface="Courier New" panose="02070309020205020404" pitchFamily="49" charset="0"/>
                </a:rPr>
                <a:t>　</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また</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、府や府関係機関で発生した差別事象については、当該発生部局に配置された人権局兼務・併任職員</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と人権局</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が連携しながら、当該発生部局において事実確認等を行っている。</a:t>
              </a:r>
            </a:p>
            <a:p>
              <a:pPr>
                <a:lnSpc>
                  <a:spcPts val="2000"/>
                </a:lnSpc>
                <a:spcBef>
                  <a:spcPts val="600"/>
                </a:spcBef>
                <a:spcAft>
                  <a:spcPts val="0"/>
                </a:spcAft>
              </a:pPr>
              <a:r>
                <a:rPr lang="ja-JP" altLang="en-US" sz="1050" kern="100" dirty="0" smtClean="0">
                  <a:latin typeface="Meiryo UI" panose="020B0604030504040204" pitchFamily="50" charset="-128"/>
                  <a:ea typeface="Meiryo UI" panose="020B0604030504040204" pitchFamily="50" charset="-128"/>
                  <a:cs typeface="Courier New" panose="02070309020205020404" pitchFamily="49" charset="0"/>
                </a:rPr>
                <a:t>　</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なお</a:t>
              </a:r>
              <a:r>
                <a:rPr lang="ja-JP" altLang="ja-JP" sz="1050" kern="100" dirty="0">
                  <a:latin typeface="Meiryo UI" panose="020B0604030504040204" pitchFamily="50" charset="-128"/>
                  <a:ea typeface="Meiryo UI" panose="020B0604030504040204" pitchFamily="50" charset="-128"/>
                  <a:cs typeface="Courier New" panose="02070309020205020404" pitchFamily="49" charset="0"/>
                </a:rPr>
                <a:t>、市町村や府の各部局等から報告のあった差別事象については、人権局において集約している</a:t>
              </a:r>
              <a:r>
                <a:rPr lang="ja-JP" altLang="ja-JP" sz="1050" kern="100" dirty="0" smtClean="0">
                  <a:latin typeface="Meiryo UI" panose="020B0604030504040204" pitchFamily="50" charset="-128"/>
                  <a:ea typeface="Meiryo UI" panose="020B0604030504040204" pitchFamily="50" charset="-128"/>
                  <a:cs typeface="Courier New" panose="02070309020205020404" pitchFamily="49" charset="0"/>
                </a:rPr>
                <a:t>。</a:t>
              </a:r>
              <a:endParaRPr lang="en-US" altLang="ja-JP" sz="1050" b="1" dirty="0">
                <a:latin typeface="Meiryo UI" panose="020B0604030504040204" pitchFamily="50" charset="-128"/>
                <a:ea typeface="Meiryo UI" panose="020B0604030504040204" pitchFamily="50" charset="-128"/>
              </a:endParaRPr>
            </a:p>
            <a:p>
              <a:pPr>
                <a:lnSpc>
                  <a:spcPts val="1600"/>
                </a:lnSpc>
                <a:spcBef>
                  <a:spcPts val="600"/>
                </a:spcBef>
              </a:pPr>
              <a:endParaRPr lang="en-US" altLang="ja-JP" sz="1050" b="1" dirty="0" smtClean="0">
                <a:latin typeface="Meiryo UI" panose="020B0604030504040204" pitchFamily="50" charset="-128"/>
                <a:ea typeface="Meiryo UI" panose="020B0604030504040204" pitchFamily="50" charset="-128"/>
              </a:endParaRPr>
            </a:p>
            <a:p>
              <a:pPr>
                <a:lnSpc>
                  <a:spcPts val="1600"/>
                </a:lnSpc>
                <a:spcBef>
                  <a:spcPts val="600"/>
                </a:spcBef>
              </a:pPr>
              <a:endParaRPr lang="en-US" altLang="ja-JP" sz="1050" b="1" dirty="0">
                <a:latin typeface="Meiryo UI" panose="020B0604030504040204" pitchFamily="50" charset="-128"/>
                <a:ea typeface="Meiryo UI" panose="020B0604030504040204" pitchFamily="50" charset="-128"/>
              </a:endParaRPr>
            </a:p>
            <a:p>
              <a:pPr>
                <a:lnSpc>
                  <a:spcPts val="1600"/>
                </a:lnSpc>
                <a:spcBef>
                  <a:spcPts val="1200"/>
                </a:spcBef>
              </a:pPr>
              <a:endParaRPr lang="ja-JP" altLang="en-US" sz="1050" b="1" dirty="0">
                <a:latin typeface="Meiryo UI" panose="020B0604030504040204" pitchFamily="50" charset="-128"/>
                <a:ea typeface="Meiryo UI" panose="020B0604030504040204" pitchFamily="50" charset="-128"/>
              </a:endParaRPr>
            </a:p>
            <a:p>
              <a:pPr lvl="0">
                <a:lnSpc>
                  <a:spcPts val="1600"/>
                </a:lnSpc>
              </a:pPr>
              <a:endParaRPr lang="en-US" altLang="ja-JP" sz="1050" dirty="0" smtClean="0">
                <a:latin typeface="Meiryo UI" panose="020B0604030504040204" pitchFamily="50" charset="-128"/>
                <a:ea typeface="Meiryo UI" panose="020B0604030504040204" pitchFamily="50" charset="-128"/>
              </a:endParaRPr>
            </a:p>
            <a:p>
              <a:pPr lvl="0">
                <a:lnSpc>
                  <a:spcPts val="16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pPr lvl="0">
                <a:lnSpc>
                  <a:spcPts val="1600"/>
                </a:lnSpc>
              </a:pPr>
              <a:endParaRPr lang="en-US" altLang="ja-JP" sz="1050" dirty="0">
                <a:latin typeface="Meiryo UI" panose="020B0604030504040204" pitchFamily="50" charset="-128"/>
                <a:ea typeface="Meiryo UI" panose="020B0604030504040204" pitchFamily="50" charset="-128"/>
              </a:endParaRPr>
            </a:p>
            <a:p>
              <a:pPr lvl="0">
                <a:lnSpc>
                  <a:spcPts val="1600"/>
                </a:lnSpc>
              </a:pPr>
              <a:endParaRPr lang="ja-JP" altLang="en-US" sz="1050" dirty="0">
                <a:latin typeface="Meiryo UI" panose="020B0604030504040204" pitchFamily="50" charset="-128"/>
                <a:ea typeface="Meiryo UI" panose="020B0604030504040204" pitchFamily="50" charset="-128"/>
              </a:endParaRPr>
            </a:p>
            <a:p>
              <a:pPr lvl="0">
                <a:lnSpc>
                  <a:spcPts val="1300"/>
                </a:lnSpc>
              </a:pPr>
              <a:endParaRPr lang="ja-JP" altLang="en-US" sz="1050" dirty="0">
                <a:latin typeface="Meiryo UI" panose="020B0604030504040204" pitchFamily="50" charset="-128"/>
                <a:ea typeface="Meiryo UI" panose="020B0604030504040204" pitchFamily="50" charset="-128"/>
              </a:endParaRPr>
            </a:p>
            <a:p>
              <a:pPr lvl="0">
                <a:lnSpc>
                  <a:spcPts val="1300"/>
                </a:lnSpc>
              </a:pPr>
              <a:endParaRPr lang="en-US" altLang="ja-JP" sz="1050" b="1" dirty="0" smtClean="0">
                <a:latin typeface="Meiryo UI" panose="020B0604030504040204" pitchFamily="50" charset="-128"/>
                <a:ea typeface="Meiryo UI" panose="020B0604030504040204" pitchFamily="50" charset="-128"/>
              </a:endParaRPr>
            </a:p>
          </p:txBody>
        </p:sp>
      </p:grpSp>
      <p:sp>
        <p:nvSpPr>
          <p:cNvPr id="11" name="テキスト ボックス 10"/>
          <p:cNvSpPr txBox="1"/>
          <p:nvPr/>
        </p:nvSpPr>
        <p:spPr>
          <a:xfrm>
            <a:off x="6472784" y="6864633"/>
            <a:ext cx="6192040" cy="2516073"/>
          </a:xfrm>
          <a:prstGeom prst="rect">
            <a:avLst/>
          </a:prstGeom>
          <a:noFill/>
        </p:spPr>
        <p:txBody>
          <a:bodyPr wrap="square" rtlCol="0">
            <a:spAutoFit/>
          </a:bodyPr>
          <a:lstStyle/>
          <a:p>
            <a:pPr>
              <a:lnSpc>
                <a:spcPts val="1900"/>
              </a:lnSpc>
            </a:pPr>
            <a:r>
              <a:rPr lang="ja-JP" altLang="en-US" sz="1400" dirty="0" smtClean="0">
                <a:latin typeface="Meiryo UI" panose="020B0604030504040204" pitchFamily="50" charset="-128"/>
                <a:ea typeface="Meiryo UI" panose="020B0604030504040204" pitchFamily="50" charset="-128"/>
              </a:rPr>
              <a:t>〇　インターネット上の差別事象は、一度書き込まれと削除することができず、また、</a:t>
            </a:r>
            <a:r>
              <a:rPr kumimoji="1" lang="ja-JP" altLang="en-US" sz="1400" dirty="0" smtClean="0">
                <a:latin typeface="Meiryo UI" panose="020B0604030504040204" pitchFamily="50" charset="-128"/>
                <a:ea typeface="Meiryo UI" panose="020B0604030504040204" pitchFamily="50" charset="-128"/>
              </a:rPr>
              <a:t>誰　</a:t>
            </a:r>
            <a:endParaRPr kumimoji="1" lang="en-US" altLang="ja-JP" sz="1400" dirty="0" smtClean="0">
              <a:latin typeface="Meiryo UI" panose="020B0604030504040204" pitchFamily="50" charset="-128"/>
              <a:ea typeface="Meiryo UI" panose="020B0604030504040204" pitchFamily="50" charset="-128"/>
            </a:endParaRPr>
          </a:p>
          <a:p>
            <a:pPr>
              <a:lnSpc>
                <a:spcPts val="19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でも自由に書き込むことができ、瞬時に全国に拡散されるなど、社会に与える影響</a:t>
            </a:r>
            <a:endParaRPr kumimoji="1" lang="en-US" altLang="ja-JP" sz="1400" dirty="0" smtClean="0">
              <a:latin typeface="Meiryo UI" panose="020B0604030504040204" pitchFamily="50" charset="-128"/>
              <a:ea typeface="Meiryo UI" panose="020B0604030504040204" pitchFamily="50" charset="-128"/>
            </a:endParaRPr>
          </a:p>
          <a:p>
            <a:pPr>
              <a:lnSpc>
                <a:spcPts val="1900"/>
              </a:lnSpc>
              <a:spcAft>
                <a:spcPts val="600"/>
              </a:spcAft>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が大きい。　</a:t>
            </a:r>
            <a:endParaRPr kumimoji="1"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pPr>
            <a:r>
              <a:rPr lang="ja-JP" altLang="en-US" sz="1400" dirty="0" smtClean="0">
                <a:latin typeface="Meiryo UI" panose="020B0604030504040204" pitchFamily="50" charset="-128"/>
                <a:ea typeface="Meiryo UI" panose="020B0604030504040204" pitchFamily="50" charset="-128"/>
              </a:rPr>
              <a:t>〇　現行法上、インターネット上の事象は、強制的に削除す</a:t>
            </a:r>
            <a:r>
              <a:rPr kumimoji="1" lang="ja-JP" altLang="en-US" sz="1400" dirty="0" smtClean="0">
                <a:latin typeface="Meiryo UI" panose="020B0604030504040204" pitchFamily="50" charset="-128"/>
                <a:ea typeface="Meiryo UI" panose="020B0604030504040204" pitchFamily="50" charset="-128"/>
              </a:rPr>
              <a:t>ることができないなど、対　　</a:t>
            </a:r>
            <a:endParaRPr kumimoji="1"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処にあたっての課題も多く、そのような</a:t>
            </a:r>
            <a:r>
              <a:rPr lang="ja-JP" altLang="en-US" sz="1400" dirty="0" smtClean="0">
                <a:latin typeface="Meiryo UI" panose="020B0604030504040204" pitchFamily="50" charset="-128"/>
                <a:ea typeface="Meiryo UI" panose="020B0604030504040204" pitchFamily="50" charset="-128"/>
              </a:rPr>
              <a:t>状況</a:t>
            </a:r>
            <a:r>
              <a:rPr kumimoji="1" lang="ja-JP" altLang="en-US" sz="1400" dirty="0" smtClean="0">
                <a:latin typeface="Meiryo UI" panose="020B0604030504040204" pitchFamily="50" charset="-128"/>
                <a:ea typeface="Meiryo UI" panose="020B0604030504040204" pitchFamily="50" charset="-128"/>
              </a:rPr>
              <a:t>のもとで、法律的な観点を含め、幅広な　</a:t>
            </a:r>
            <a:endParaRPr kumimoji="1"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spcAft>
                <a:spcPts val="600"/>
              </a:spcAf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意見を頂き、今後の府の取り組みの方向性について議論していただく。</a:t>
            </a:r>
            <a:endParaRPr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pPr>
            <a:r>
              <a:rPr lang="ja-JP" altLang="en-US" sz="1400" dirty="0" smtClean="0">
                <a:latin typeface="Meiryo UI" panose="020B0604030504040204" pitchFamily="50" charset="-128"/>
                <a:ea typeface="Meiryo UI" panose="020B0604030504040204" pitchFamily="50" charset="-128"/>
              </a:rPr>
              <a:t>〇　また、インターネット上の差別事象による被害者を救済するための施策、さらには、</a:t>
            </a:r>
            <a:endParaRPr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公の施設において、差別的言動とりわけ、ヘイトスピーチが行われないようにする</a:t>
            </a:r>
            <a:r>
              <a:rPr lang="ja-JP" altLang="en-US" sz="1400" dirty="0" err="1" smtClean="0">
                <a:latin typeface="Meiryo UI" panose="020B0604030504040204" pitchFamily="50" charset="-128"/>
                <a:ea typeface="Meiryo UI" panose="020B0604030504040204" pitchFamily="50" charset="-128"/>
              </a:rPr>
              <a:t>た</a:t>
            </a:r>
            <a:endParaRPr lang="en-US" altLang="ja-JP" sz="1400" dirty="0" smtClean="0">
              <a:latin typeface="Meiryo UI" panose="020B0604030504040204" pitchFamily="50" charset="-128"/>
              <a:ea typeface="Meiryo UI" panose="020B0604030504040204" pitchFamily="50" charset="-128"/>
            </a:endParaRPr>
          </a:p>
          <a:p>
            <a:pPr>
              <a:lnSpc>
                <a:spcPts val="14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rPr>
              <a:t>めの</a:t>
            </a:r>
            <a:r>
              <a:rPr lang="ja-JP" altLang="en-US" sz="1400" dirty="0" smtClean="0">
                <a:latin typeface="Meiryo UI" panose="020B0604030504040204" pitchFamily="50" charset="-128"/>
                <a:ea typeface="Meiryo UI" panose="020B0604030504040204" pitchFamily="50" charset="-128"/>
              </a:rPr>
              <a:t>施策についても、議論していただく。</a:t>
            </a:r>
            <a:endParaRPr kumimoji="1" lang="ja-JP" altLang="en-US" sz="140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208512" y="480120"/>
            <a:ext cx="3600000" cy="318924"/>
          </a:xfrm>
          <a:prstGeom prst="rect">
            <a:avLst/>
          </a:prstGeom>
          <a:gradFill>
            <a:gsLst>
              <a:gs pos="63000">
                <a:srgbClr val="1E487C"/>
              </a:gs>
              <a:gs pos="100000">
                <a:schemeClr val="accent1">
                  <a:lumMod val="45000"/>
                  <a:lumOff val="55000"/>
                </a:schemeClr>
              </a:gs>
              <a:gs pos="100000">
                <a:schemeClr val="accent1">
                  <a:lumMod val="45000"/>
                  <a:lumOff val="55000"/>
                </a:schemeClr>
              </a:gs>
              <a:gs pos="100000">
                <a:schemeClr val="accent1">
                  <a:lumMod val="30000"/>
                  <a:lumOff val="70000"/>
                </a:schemeClr>
              </a:gs>
            </a:gsLst>
            <a:lin ang="16200000" scaled="1"/>
          </a:gradFill>
        </p:spPr>
        <p:txBody>
          <a:bodyPr wrap="square" lIns="36000" tIns="36000" rIns="36000" bIns="36000" rtlCol="0">
            <a:normAutofit/>
          </a:bodyPr>
          <a:lstStyle/>
          <a:p>
            <a:r>
              <a:rPr lang="ja-JP" altLang="en-US" sz="1300" b="1" dirty="0" smtClean="0">
                <a:solidFill>
                  <a:schemeClr val="bg1"/>
                </a:solidFill>
                <a:latin typeface="Meiryo UI" panose="020B0604030504040204" pitchFamily="50" charset="-128"/>
                <a:ea typeface="Meiryo UI" panose="020B0604030504040204" pitchFamily="50" charset="-128"/>
              </a:rPr>
              <a:t>大阪府</a:t>
            </a:r>
            <a:r>
              <a:rPr lang="ja-JP" altLang="en-US" sz="1300" b="1" dirty="0">
                <a:solidFill>
                  <a:schemeClr val="bg1"/>
                </a:solidFill>
                <a:latin typeface="Meiryo UI" panose="020B0604030504040204" pitchFamily="50" charset="-128"/>
                <a:ea typeface="Meiryo UI" panose="020B0604030504040204" pitchFamily="50" charset="-128"/>
              </a:rPr>
              <a:t>差別解消に関する有識者</a:t>
            </a:r>
            <a:r>
              <a:rPr lang="ja-JP" altLang="en-US" sz="1300" b="1" dirty="0" smtClean="0">
                <a:solidFill>
                  <a:schemeClr val="bg1"/>
                </a:solidFill>
                <a:latin typeface="Meiryo UI" panose="020B0604030504040204" pitchFamily="50" charset="-128"/>
                <a:ea typeface="Meiryo UI" panose="020B0604030504040204" pitchFamily="50" charset="-128"/>
              </a:rPr>
              <a:t>会議</a:t>
            </a:r>
            <a:endParaRPr kumimoji="1" lang="ja-JP" altLang="en-US" sz="1300" b="1" dirty="0">
              <a:solidFill>
                <a:schemeClr val="bg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7912" y="-95944"/>
            <a:ext cx="352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9281512" y="-95944"/>
            <a:ext cx="3528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平行四辺形 7"/>
          <p:cNvSpPr/>
          <p:nvPr/>
        </p:nvSpPr>
        <p:spPr>
          <a:xfrm>
            <a:off x="2692792" y="469368"/>
            <a:ext cx="828000" cy="442800"/>
          </a:xfrm>
          <a:prstGeom prst="parallelogram">
            <a:avLst>
              <a:gd name="adj" fmla="val 138798"/>
            </a:avLst>
          </a:prstGeom>
          <a:gradFill>
            <a:gsLst>
              <a:gs pos="0">
                <a:schemeClr val="accent5">
                  <a:lumMod val="0"/>
                  <a:lumOff val="100000"/>
                </a:schemeClr>
              </a:gs>
              <a:gs pos="22000">
                <a:schemeClr val="accent5">
                  <a:lumMod val="0"/>
                  <a:lumOff val="100000"/>
                </a:schemeClr>
              </a:gs>
              <a:gs pos="100000">
                <a:schemeClr val="accent5">
                  <a:lumMod val="100000"/>
                </a:schemeClr>
              </a:gs>
            </a:gsLst>
            <a:path path="circle">
              <a:fillToRect l="50000" t="-80000" r="50000" b="180000"/>
            </a:path>
          </a:gradFill>
          <a:ln w="9525" cmpd="sng">
            <a:noFill/>
            <a:prstDash val="solid"/>
          </a:ln>
        </p:spPr>
        <p:style>
          <a:lnRef idx="2">
            <a:schemeClr val="accent4"/>
          </a:lnRef>
          <a:fillRef idx="1">
            <a:schemeClr val="lt1"/>
          </a:fillRef>
          <a:effectRef idx="0">
            <a:schemeClr val="accent4"/>
          </a:effectRef>
          <a:fontRef idx="minor">
            <a:schemeClr val="dk1"/>
          </a:fontRef>
        </p:style>
        <p:txBody>
          <a:bodyPr lIns="36000" tIns="0" rIns="0" bIns="0" rtlCol="0" anchor="t" anchorCtr="0"/>
          <a:lstStyle/>
          <a:p>
            <a:pPr algn="ctr">
              <a:lnSpc>
                <a:spcPts val="1300"/>
              </a:lnSpc>
            </a:pPr>
            <a:endPar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6598804" y="3540600"/>
            <a:ext cx="5940000" cy="2520000"/>
          </a:xfrm>
          <a:prstGeom prst="roundRect">
            <a:avLst>
              <a:gd name="adj" fmla="val 8622"/>
            </a:avLst>
          </a:prstGeom>
          <a:solidFill>
            <a:srgbClr val="FFC000"/>
          </a:solid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L="152400" indent="-152400" algn="just">
              <a:lnSpc>
                <a:spcPts val="1500"/>
              </a:lnSpc>
              <a:spcAft>
                <a:spcPts val="0"/>
              </a:spcAft>
            </a:pPr>
            <a:r>
              <a:rPr lang="ja-JP" altLang="en-US" sz="14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インターネット上の差別事象への対応</a:t>
            </a:r>
            <a:endParaRPr lang="en-US" altLang="ja-JP" sz="14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52400" indent="-152400" algn="just">
              <a:lnSpc>
                <a:spcPts val="1700"/>
              </a:lnSpc>
              <a:spcBef>
                <a:spcPts val="600"/>
              </a:spcBef>
              <a:spcAft>
                <a:spcPts val="0"/>
              </a:spcAft>
            </a:pPr>
            <a:r>
              <a:rPr lang="ja-JP" altLang="en-US"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〇現状では、インターネット上の差別事象について、強制的に削除させる法的措置はない。</a:t>
            </a:r>
            <a:endParaRPr lang="en-US" altLang="ja-JP" sz="1400" b="1"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52400" indent="-152400" algn="just">
              <a:lnSpc>
                <a:spcPts val="1700"/>
              </a:lnSpc>
              <a:spcBef>
                <a:spcPts val="600"/>
              </a:spcBef>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では、</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府民から</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通報</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等</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より、インターネット上</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差別事象</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探知した場合</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や全国人権同和行政促進協議会</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と</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協力</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して、</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人権擁護機関である</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法務省</a:t>
            </a:r>
            <a:r>
              <a:rPr lang="ja-JP" sz="1400" kern="10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400" kern="10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法務局</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当該</a:t>
            </a:r>
            <a:r>
              <a:rPr lang="ja-JP" altLang="en-US"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書込み</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削除要請を行っている</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14300" algn="just">
              <a:lnSpc>
                <a:spcPts val="17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なお、法務省</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は、</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要請に応じ調査を行い、必要に応じてプロバイダに対し削除要請を行</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っている</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14300" algn="just">
              <a:lnSpc>
                <a:spcPts val="1700"/>
              </a:lnSpc>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（法務省は、対応内容については、当事者以外には、非開示としている。）</a:t>
            </a:r>
            <a:endPar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11520000" y="0"/>
            <a:ext cx="1254490" cy="340005"/>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資料１</a:t>
            </a:r>
            <a:endParaRPr kumimoji="1" lang="ja-JP" altLang="en-US" sz="1600" dirty="0"/>
          </a:p>
        </p:txBody>
      </p:sp>
    </p:spTree>
    <p:extLst>
      <p:ext uri="{BB962C8B-B14F-4D97-AF65-F5344CB8AC3E}">
        <p14:creationId xmlns:p14="http://schemas.microsoft.com/office/powerpoint/2010/main" val="124732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5875">
          <a:solidFill>
            <a:schemeClr val="tx1"/>
          </a:solidFill>
          <a:prstDash val="sysDot"/>
        </a:ln>
      </a:spPr>
      <a:bodyPr lIns="36000" tIns="0" rIns="0" bIns="0" rtlCol="0" anchor="t" anchorCtr="0"/>
      <a:lstStyle>
        <a:defPPr>
          <a:lnSpc>
            <a:spcPts val="1300"/>
          </a:lnSpc>
          <a:defRPr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F8F60B8-E50E-496A-A400-982829A5F873}">
  <ds:schemaRefs>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3.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10396</TotalTime>
  <Words>194</Words>
  <Application>Microsoft Office PowerPoint</Application>
  <PresentationFormat>A3 297x420 mm</PresentationFormat>
  <Paragraphs>64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Courier New</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2019-11-19T09:49:01Z</cp:lastPrinted>
  <dcterms:created xsi:type="dcterms:W3CDTF">2014-05-26T00:07:34Z</dcterms:created>
  <dcterms:modified xsi:type="dcterms:W3CDTF">2019-11-21T08:35:33Z</dcterms:modified>
</cp:coreProperties>
</file>